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9" r:id="rId4"/>
    <p:sldId id="260" r:id="rId5"/>
    <p:sldId id="270" r:id="rId6"/>
    <p:sldId id="273" r:id="rId7"/>
    <p:sldId id="274" r:id="rId8"/>
    <p:sldId id="271" r:id="rId9"/>
    <p:sldId id="275" r:id="rId10"/>
    <p:sldId id="266" r:id="rId11"/>
    <p:sldId id="276" r:id="rId12"/>
    <p:sldId id="277" r:id="rId13"/>
    <p:sldId id="278" r:id="rId14"/>
    <p:sldId id="261" r:id="rId15"/>
    <p:sldId id="263"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64" autoAdjust="0"/>
    <p:restoredTop sz="94660"/>
  </p:normalViewPr>
  <p:slideViewPr>
    <p:cSldViewPr snapToGrid="0">
      <p:cViewPr varScale="1">
        <p:scale>
          <a:sx n="73" d="100"/>
          <a:sy n="73" d="100"/>
        </p:scale>
        <p:origin x="-53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5A3841-EE9C-41CE-A359-B97FC199ABC3}" type="datetimeFigureOut">
              <a:rPr lang="en-CA" smtClean="0"/>
              <a:pPr/>
              <a:t>2020-04-10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496F3-5683-409C-B975-BA9775959EBB}"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A3841-EE9C-41CE-A359-B97FC199ABC3}" type="datetimeFigureOut">
              <a:rPr lang="en-CA" smtClean="0"/>
              <a:pPr/>
              <a:t>2020-04-10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496F3-5683-409C-B975-BA9775959EBB}"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A3841-EE9C-41CE-A359-B97FC199ABC3}" type="datetimeFigureOut">
              <a:rPr lang="en-CA" smtClean="0"/>
              <a:pPr/>
              <a:t>2020-04-10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496F3-5683-409C-B975-BA9775959EBB}"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ENSE 471, Project Delivery</a:t>
            </a:r>
            <a:endParaRPr lang="en-CA" b="1" dirty="0"/>
          </a:p>
        </p:txBody>
      </p:sp>
      <p:sp>
        <p:nvSpPr>
          <p:cNvPr id="3" name="Subtitle 2"/>
          <p:cNvSpPr>
            <a:spLocks noGrp="1"/>
          </p:cNvSpPr>
          <p:nvPr>
            <p:ph type="subTitle" idx="1"/>
          </p:nvPr>
        </p:nvSpPr>
        <p:spPr/>
        <p:txBody>
          <a:bodyPr/>
          <a:lstStyle/>
          <a:p>
            <a:r>
              <a:rPr lang="en-US" dirty="0"/>
              <a:t>[</a:t>
            </a:r>
            <a:r>
              <a:rPr lang="en-CA" altLang="en-US" dirty="0"/>
              <a:t>Guardians</a:t>
            </a:r>
            <a:r>
              <a:rPr lang="en-US" dirty="0"/>
              <a:t>]</a:t>
            </a:r>
          </a:p>
          <a:p>
            <a:r>
              <a:rPr lang="en-US" dirty="0"/>
              <a:t>[</a:t>
            </a:r>
            <a:r>
              <a:rPr lang="en-CA" altLang="en-US" dirty="0"/>
              <a:t>Xia Hua , Ali Husain, Jiwoun Kim,</a:t>
            </a:r>
            <a:r>
              <a:rPr lang="en-US" dirty="0"/>
              <a:t>]</a:t>
            </a:r>
          </a:p>
          <a:p>
            <a:r>
              <a:rPr lang="en-US" dirty="0"/>
              <a:t>[</a:t>
            </a:r>
            <a:r>
              <a:rPr lang="en-CA" altLang="en-US" dirty="0"/>
              <a:t>2020-04-09</a:t>
            </a:r>
            <a:r>
              <a:rPr lang="en-US" dirty="0"/>
              <a:t>]</a:t>
            </a:r>
            <a:endParaRPr lang="en-CA" dirty="0"/>
          </a:p>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lo-fidelity prototypes </a:t>
            </a:r>
            <a:endParaRPr lang="en-CA" dirty="0"/>
          </a:p>
        </p:txBody>
      </p:sp>
      <p:pic>
        <p:nvPicPr>
          <p:cNvPr id="10" name="内容占位符 9" descr="Lo-Fi - Home_Page_00"/>
          <p:cNvPicPr>
            <a:picLocks noGrp="1" noChangeAspect="1"/>
          </p:cNvPicPr>
          <p:nvPr>
            <p:ph idx="1"/>
          </p:nvPr>
        </p:nvPicPr>
        <p:blipFill>
          <a:blip r:embed="rId3" cstate="print"/>
          <a:stretch>
            <a:fillRect/>
          </a:stretch>
        </p:blipFill>
        <p:spPr>
          <a:xfrm>
            <a:off x="5393690" y="1302385"/>
            <a:ext cx="1937385" cy="2508250"/>
          </a:xfrm>
          <a:prstGeom prst="rect">
            <a:avLst/>
          </a:prstGeom>
        </p:spPr>
      </p:pic>
      <p:pic>
        <p:nvPicPr>
          <p:cNvPr id="11" name="图片 10" descr="Lo-Fi - Home_Page_01"/>
          <p:cNvPicPr>
            <a:picLocks noChangeAspect="1"/>
          </p:cNvPicPr>
          <p:nvPr/>
        </p:nvPicPr>
        <p:blipFill>
          <a:blip r:embed="rId4" cstate="print"/>
          <a:stretch>
            <a:fillRect/>
          </a:stretch>
        </p:blipFill>
        <p:spPr>
          <a:xfrm>
            <a:off x="2126615" y="1388745"/>
            <a:ext cx="1938020" cy="2508250"/>
          </a:xfrm>
          <a:prstGeom prst="rect">
            <a:avLst/>
          </a:prstGeom>
        </p:spPr>
      </p:pic>
      <p:pic>
        <p:nvPicPr>
          <p:cNvPr id="12" name="图片 11" descr="Lo-Fi - Home_Page_02"/>
          <p:cNvPicPr>
            <a:picLocks noChangeAspect="1"/>
          </p:cNvPicPr>
          <p:nvPr/>
        </p:nvPicPr>
        <p:blipFill>
          <a:blip r:embed="rId5" cstate="print"/>
          <a:stretch>
            <a:fillRect/>
          </a:stretch>
        </p:blipFill>
        <p:spPr>
          <a:xfrm>
            <a:off x="2126615" y="4064635"/>
            <a:ext cx="1929130" cy="2496820"/>
          </a:xfrm>
          <a:prstGeom prst="rect">
            <a:avLst/>
          </a:prstGeom>
        </p:spPr>
      </p:pic>
      <p:pic>
        <p:nvPicPr>
          <p:cNvPr id="13" name="图片 12" descr="Lo-Fi - Home_Page_03"/>
          <p:cNvPicPr>
            <a:picLocks noChangeAspect="1"/>
          </p:cNvPicPr>
          <p:nvPr/>
        </p:nvPicPr>
        <p:blipFill>
          <a:blip r:embed="rId6" cstate="print"/>
          <a:stretch>
            <a:fillRect/>
          </a:stretch>
        </p:blipFill>
        <p:spPr>
          <a:xfrm>
            <a:off x="5393690" y="4064635"/>
            <a:ext cx="1922780" cy="2488565"/>
          </a:xfrm>
          <a:prstGeom prst="rect">
            <a:avLst/>
          </a:prstGeom>
        </p:spPr>
      </p:pic>
      <p:pic>
        <p:nvPicPr>
          <p:cNvPr id="14" name="图片 13" descr="Lo-Fi - Home_Page_04"/>
          <p:cNvPicPr>
            <a:picLocks noChangeAspect="1"/>
          </p:cNvPicPr>
          <p:nvPr/>
        </p:nvPicPr>
        <p:blipFill>
          <a:blip r:embed="rId7" cstate="print"/>
          <a:stretch>
            <a:fillRect/>
          </a:stretch>
        </p:blipFill>
        <p:spPr>
          <a:xfrm>
            <a:off x="8281035" y="1691005"/>
            <a:ext cx="2649855" cy="3429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H</a:t>
            </a:r>
            <a:r>
              <a:rPr lang="en-US" dirty="0"/>
              <a:t>i-fidelity prototypes</a:t>
            </a:r>
            <a:endParaRPr lang="en-CA" dirty="0"/>
          </a:p>
        </p:txBody>
      </p:sp>
      <p:sp>
        <p:nvSpPr>
          <p:cNvPr id="3" name="Content Placeholder 2"/>
          <p:cNvSpPr>
            <a:spLocks noGrp="1"/>
          </p:cNvSpPr>
          <p:nvPr>
            <p:ph idx="1"/>
          </p:nvPr>
        </p:nvSpPr>
        <p:spPr/>
        <p:txBody>
          <a:bodyPr>
            <a:normAutofit/>
          </a:bodyPr>
          <a:lstStyle/>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altLang="zh-CN" dirty="0" err="1" smtClean="0"/>
              <a:t>DesignPrinciples</a:t>
            </a:r>
            <a:endParaRPr lang="en-CA" altLang="zh-CN" dirty="0"/>
          </a:p>
        </p:txBody>
      </p:sp>
      <p:sp>
        <p:nvSpPr>
          <p:cNvPr id="3" name="内容占位符 2"/>
          <p:cNvSpPr>
            <a:spLocks noGrp="1"/>
          </p:cNvSpPr>
          <p:nvPr>
            <p:ph idx="1"/>
          </p:nvPr>
        </p:nvSpPr>
        <p:spPr/>
        <p:txBody>
          <a:bodyPr>
            <a:normAutofit fontScale="92500" lnSpcReduction="20000"/>
          </a:bodyPr>
          <a:lstStyle/>
          <a:p>
            <a:r>
              <a:rPr lang="zh-CN" altLang="en-US" dirty="0"/>
              <a:t>1.Affordances: </a:t>
            </a:r>
            <a:r>
              <a:rPr lang="en-US" dirty="0" smtClean="0"/>
              <a:t>The key pad of the phone-simulation are affordances as they afford clicking on it and then provides the range of options and information by the 911 call-operator like, “what kind of emergency, what to do/what not to do” etc</a:t>
            </a:r>
            <a:r>
              <a:rPr lang="zh-CN" altLang="en-US" dirty="0" smtClean="0"/>
              <a:t>.       </a:t>
            </a:r>
            <a:endParaRPr lang="zh-CN" altLang="en-US" dirty="0"/>
          </a:p>
          <a:p>
            <a:r>
              <a:rPr lang="zh-CN" altLang="en-US" dirty="0"/>
              <a:t>2.Signifiers: </a:t>
            </a:r>
            <a:r>
              <a:rPr lang="en-US" dirty="0" smtClean="0"/>
              <a:t>In the phone-simulation, for dialing 911, as you press the key 9, voice of screaming children can be heard and the key pressed will appear on the screen signaling that you have press the right key. Pressing any other key like a key 4 would make a weird sound,(“something throwing forcefully” kind of sound ) and the key will not be displayed on the screen indicating that the wrong key has been pressed</a:t>
            </a:r>
            <a:r>
              <a:rPr lang="zh-CN" altLang="en-US" dirty="0" smtClean="0"/>
              <a:t>. </a:t>
            </a:r>
            <a:endParaRPr lang="zh-CN" altLang="en-US" dirty="0"/>
          </a:p>
          <a:p>
            <a:r>
              <a:rPr lang="zh-CN" altLang="en-US" dirty="0"/>
              <a:t>3.Constraints: One possible constraint could be the phone system constraint , there are </a:t>
            </a:r>
            <a:r>
              <a:rPr lang="zh-CN" altLang="en-US" dirty="0" smtClean="0"/>
              <a:t>lots </a:t>
            </a:r>
            <a:r>
              <a:rPr lang="en-US" altLang="zh-CN" dirty="0" smtClean="0"/>
              <a:t>of</a:t>
            </a:r>
            <a:r>
              <a:rPr lang="zh-CN" altLang="en-US" dirty="0" smtClean="0"/>
              <a:t> </a:t>
            </a:r>
            <a:r>
              <a:rPr lang="zh-CN" altLang="en-US" dirty="0"/>
              <a:t>different interface of making a phone call in different phone or systems, we can only make our </a:t>
            </a:r>
            <a:r>
              <a:rPr lang="zh-CN" altLang="en-US" dirty="0" smtClean="0"/>
              <a:t>simulat</a:t>
            </a:r>
            <a:r>
              <a:rPr lang="en-US" altLang="zh-CN" dirty="0" smtClean="0"/>
              <a:t>ion</a:t>
            </a:r>
            <a:r>
              <a:rPr lang="zh-CN" altLang="en-US" dirty="0" smtClean="0"/>
              <a:t> </a:t>
            </a:r>
            <a:r>
              <a:rPr lang="zh-CN" altLang="en-US" dirty="0"/>
              <a:t>as clear as possible so that can be general.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demo</a:t>
            </a:r>
            <a:endParaRPr lang="en-CA" dirty="0"/>
          </a:p>
        </p:txBody>
      </p:sp>
      <p:sp>
        <p:nvSpPr>
          <p:cNvPr id="3" name="Content Placeholder 2"/>
          <p:cNvSpPr>
            <a:spLocks noGrp="1"/>
          </p:cNvSpPr>
          <p:nvPr>
            <p:ph idx="1"/>
          </p:nvPr>
        </p:nvSpPr>
        <p:spPr/>
        <p:txBody>
          <a:bodyPr>
            <a:normAutofit/>
          </a:bodyPr>
          <a:lstStyle/>
          <a:p>
            <a:r>
              <a:rPr lang="en-US" dirty="0"/>
              <a:t>Do a high-level overview of your solution, including screenshots of key experiences</a:t>
            </a:r>
          </a:p>
          <a:p>
            <a:r>
              <a:rPr lang="en-US" dirty="0"/>
              <a:t>Demo your solution</a:t>
            </a:r>
          </a:p>
          <a:p>
            <a:pPr lvl="1"/>
            <a:r>
              <a:rPr lang="en-US" dirty="0"/>
              <a:t>Discuss links to lo/hi-fidelity prototypes</a:t>
            </a:r>
          </a:p>
          <a:p>
            <a:pPr lvl="1"/>
            <a:r>
              <a:rPr lang="en-US" dirty="0"/>
              <a:t>Discuss experiences as they relate to your team’s USM/MVP</a:t>
            </a:r>
          </a:p>
          <a:p>
            <a:pPr lvl="1"/>
            <a:r>
              <a:rPr lang="en-US"/>
              <a:t>Again, </a:t>
            </a:r>
            <a:r>
              <a:rPr lang="en-US" dirty="0"/>
              <a:t>e</a:t>
            </a:r>
            <a:r>
              <a:rPr lang="en-US"/>
              <a:t>nsure </a:t>
            </a:r>
            <a:r>
              <a:rPr lang="en-US" dirty="0"/>
              <a:t>you link your design ideas back to a minimum of three topics discussed in class relating to people centered design (affordances, gestalt, constraints, etc.)</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“stamp of approval”</a:t>
            </a:r>
            <a:endParaRPr lang="en-CA" dirty="0"/>
          </a:p>
        </p:txBody>
      </p:sp>
      <p:sp>
        <p:nvSpPr>
          <p:cNvPr id="3" name="Content Placeholder 2"/>
          <p:cNvSpPr>
            <a:spLocks noGrp="1"/>
          </p:cNvSpPr>
          <p:nvPr>
            <p:ph idx="1"/>
          </p:nvPr>
        </p:nvSpPr>
        <p:spPr/>
        <p:txBody>
          <a:bodyPr>
            <a:normAutofit/>
          </a:bodyPr>
          <a:lstStyle/>
          <a:p>
            <a:pPr lvl="1"/>
            <a:r>
              <a:rPr lang="en-US" dirty="0" smtClean="0"/>
              <a:t>We approve</a:t>
            </a:r>
            <a:endParaRPr lang="en-US" dirty="0"/>
          </a:p>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838200" y="373380"/>
            <a:ext cx="10515600" cy="1325563"/>
          </a:xfrm>
        </p:spPr>
        <p:txBody>
          <a:bodyPr/>
          <a:lstStyle/>
          <a:p>
            <a:pPr eaLnBrk="1" hangingPunct="1"/>
            <a:r>
              <a:rPr lang="en-US" altLang="en-US"/>
              <a:t>Group reflection</a:t>
            </a:r>
            <a:endParaRPr lang="en-CA" altLang="en-US"/>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defRPr/>
            </a:pPr>
            <a:r>
              <a:rPr lang="en-US" dirty="0"/>
              <a:t>How did you feel about this </a:t>
            </a:r>
            <a:r>
              <a:rPr lang="en-US" u="sng" dirty="0"/>
              <a:t>project</a:t>
            </a:r>
            <a:r>
              <a:rPr lang="en-US" dirty="0"/>
              <a:t>? What did you like about it? What did you dislike?</a:t>
            </a:r>
          </a:p>
          <a:p>
            <a:pPr lvl="1" eaLnBrk="1" fontAlgn="auto" hangingPunct="1">
              <a:spcAft>
                <a:spcPts val="0"/>
              </a:spcAft>
              <a:defRPr/>
            </a:pPr>
            <a:r>
              <a:rPr lang="en-US" dirty="0" smtClean="0"/>
              <a:t>Great experience to work with our client Candice.</a:t>
            </a:r>
          </a:p>
          <a:p>
            <a:pPr lvl="1" eaLnBrk="1" fontAlgn="auto" hangingPunct="1">
              <a:spcAft>
                <a:spcPts val="0"/>
              </a:spcAft>
              <a:defRPr/>
            </a:pPr>
            <a:r>
              <a:rPr lang="en-US" dirty="0" smtClean="0"/>
              <a:t>In-person meetings were beneficial in getting a feedback and keeping a track  of which direction we were heading in.</a:t>
            </a:r>
          </a:p>
          <a:p>
            <a:pPr lvl="1" eaLnBrk="1" fontAlgn="auto" hangingPunct="1">
              <a:spcAft>
                <a:spcPts val="0"/>
              </a:spcAft>
              <a:defRPr/>
            </a:pPr>
            <a:r>
              <a:rPr lang="en-US" dirty="0" smtClean="0"/>
              <a:t>It would have been better if we would have got a bit more time to complete this project.</a:t>
            </a:r>
            <a:endParaRPr lang="en-US" dirty="0"/>
          </a:p>
          <a:p>
            <a:pPr eaLnBrk="1" fontAlgn="auto" hangingPunct="1">
              <a:spcAft>
                <a:spcPts val="0"/>
              </a:spcAft>
              <a:defRPr/>
            </a:pPr>
            <a:r>
              <a:rPr lang="en-US" dirty="0"/>
              <a:t>What did you learn about yourself as you collaborated and worked through this </a:t>
            </a:r>
            <a:r>
              <a:rPr lang="en-US" u="sng" dirty="0"/>
              <a:t>project</a:t>
            </a:r>
            <a:r>
              <a:rPr lang="en-US" dirty="0" smtClean="0"/>
              <a:t>?</a:t>
            </a:r>
            <a:endParaRPr lang="en-US" sz="2400" dirty="0" smtClean="0"/>
          </a:p>
          <a:p>
            <a:pPr>
              <a:defRPr/>
            </a:pPr>
            <a:r>
              <a:rPr lang="en-US" sz="2400" dirty="0" smtClean="0"/>
              <a:t>We need to continuously communicate as a group to get things done on time.</a:t>
            </a:r>
            <a:endParaRPr lang="en-US" sz="2400" dirty="0"/>
          </a:p>
          <a:p>
            <a:pPr eaLnBrk="1" fontAlgn="auto" hangingPunct="1">
              <a:spcAft>
                <a:spcPts val="0"/>
              </a:spcAft>
              <a:defRPr/>
            </a:pPr>
            <a:r>
              <a:rPr lang="en-US" dirty="0"/>
              <a:t>How will you use what you have learned on this </a:t>
            </a:r>
            <a:r>
              <a:rPr lang="en-US" u="sng" dirty="0"/>
              <a:t>project</a:t>
            </a:r>
            <a:r>
              <a:rPr lang="en-US" dirty="0"/>
              <a:t> going forward</a:t>
            </a:r>
            <a:r>
              <a:rPr lang="en-US" dirty="0" smtClean="0"/>
              <a:t>?  </a:t>
            </a:r>
          </a:p>
          <a:p>
            <a:pPr eaLnBrk="1" fontAlgn="auto" hangingPunct="1">
              <a:spcAft>
                <a:spcPts val="0"/>
              </a:spcAft>
              <a:defRPr/>
            </a:pPr>
            <a:r>
              <a:rPr lang="en-US" sz="2400" dirty="0" smtClean="0"/>
              <a:t>Balance the expected needs from the different users with a focus on a small sub-set </a:t>
            </a:r>
            <a:r>
              <a:rPr lang="en-US" sz="2400" smtClean="0"/>
              <a:t>of </a:t>
            </a:r>
            <a:r>
              <a:rPr lang="en-US" sz="2400" smtClean="0"/>
              <a:t>customers.</a:t>
            </a:r>
            <a:endParaRPr lang="en-US" sz="2400" dirty="0" smtClean="0"/>
          </a:p>
          <a:p>
            <a:pPr eaLnBrk="1" fontAlgn="auto" hangingPunct="1">
              <a:spcAft>
                <a:spcPts val="0"/>
              </a:spcAft>
              <a:defRPr/>
            </a:pPr>
            <a:r>
              <a:rPr lang="en-US" sz="2400" dirty="0" smtClean="0"/>
              <a:t>Teamwork and </a:t>
            </a:r>
            <a:r>
              <a:rPr lang="en-US" sz="2400" dirty="0" smtClean="0"/>
              <a:t>Cooperation.</a:t>
            </a:r>
            <a:endParaRPr lang="en-US" sz="2400" dirty="0" smtClean="0"/>
          </a:p>
          <a:p>
            <a:pPr eaLnBrk="1" fontAlgn="auto" hangingPunct="1">
              <a:spcAft>
                <a:spcPts val="0"/>
              </a:spcAft>
              <a:defRPr/>
            </a:pPr>
            <a:endParaRPr lang="en-US" dirty="0"/>
          </a:p>
          <a:p>
            <a:pPr lvl="1" eaLnBrk="1" fontAlgn="auto" hangingPunct="1">
              <a:spcAft>
                <a:spcPts val="0"/>
              </a:spcAft>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Title 1"/>
          <p:cNvSpPr>
            <a:spLocks noGrp="1" noChangeArrowheads="1"/>
          </p:cNvSpPr>
          <p:nvPr>
            <p:ph type="title"/>
          </p:nvPr>
        </p:nvSpPr>
        <p:spPr/>
        <p:txBody>
          <a:bodyPr/>
          <a:lstStyle/>
          <a:p>
            <a:pPr eaLnBrk="1" hangingPunct="1"/>
            <a:r>
              <a:rPr lang="en-US" altLang="en-US" b="1" dirty="0"/>
              <a:t>Team (re)introductions</a:t>
            </a:r>
            <a:endParaRPr lang="en-CA" altLang="en-US" b="1" dirty="0"/>
          </a:p>
        </p:txBody>
      </p:sp>
      <p:sp>
        <p:nvSpPr>
          <p:cNvPr id="3075" name="Content Placeholder 2"/>
          <p:cNvSpPr>
            <a:spLocks noGrp="1" noChangeArrowheads="1"/>
          </p:cNvSpPr>
          <p:nvPr>
            <p:ph idx="1"/>
          </p:nvPr>
        </p:nvSpPr>
        <p:spPr/>
        <p:txBody>
          <a:bodyPr/>
          <a:lstStyle/>
          <a:p>
            <a:pPr marL="0" indent="0" eaLnBrk="1" hangingPunct="1">
              <a:buNone/>
            </a:pPr>
            <a:endParaRPr lang="en-US" altLang="en-US" dirty="0"/>
          </a:p>
          <a:p>
            <a:pPr eaLnBrk="1" hangingPunct="1"/>
            <a:endParaRPr lang="en-CA" altLang="en-US" dirty="0"/>
          </a:p>
          <a:p>
            <a:pPr eaLnBrk="1" hangingPunct="1"/>
            <a:r>
              <a:rPr lang="en-CA" altLang="en-US" dirty="0"/>
              <a:t>Code Head :</a:t>
            </a:r>
            <a:r>
              <a:rPr lang="en-CA" altLang="en-US" dirty="0">
                <a:sym typeface="+mn-ea"/>
              </a:rPr>
              <a:t>Jiwoun Kim</a:t>
            </a:r>
            <a:endParaRPr lang="en-CA" altLang="en-US" dirty="0"/>
          </a:p>
          <a:p>
            <a:pPr eaLnBrk="1" hangingPunct="1"/>
            <a:r>
              <a:rPr lang="en-CA" altLang="en-US" dirty="0"/>
              <a:t>Design Head:</a:t>
            </a:r>
            <a:r>
              <a:rPr lang="en-CA" altLang="en-US" dirty="0">
                <a:sym typeface="+mn-ea"/>
              </a:rPr>
              <a:t>Xia Hua</a:t>
            </a:r>
          </a:p>
          <a:p>
            <a:pPr eaLnBrk="1" hangingPunct="1"/>
            <a:r>
              <a:rPr lang="en-CA" altLang="en-US" dirty="0"/>
              <a:t>Documentation :</a:t>
            </a:r>
            <a:r>
              <a:rPr lang="en-CA" altLang="en-US" dirty="0">
                <a:sym typeface="+mn-ea"/>
              </a:rPr>
              <a:t>Ali Husain</a:t>
            </a:r>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CA" altLang="en-US" dirty="0"/>
              <a:t>&amp; Requirements</a:t>
            </a:r>
          </a:p>
        </p:txBody>
      </p:sp>
      <p:sp>
        <p:nvSpPr>
          <p:cNvPr id="3" name="Content Placeholder 2"/>
          <p:cNvSpPr>
            <a:spLocks noGrp="1"/>
          </p:cNvSpPr>
          <p:nvPr>
            <p:ph idx="1"/>
          </p:nvPr>
        </p:nvSpPr>
        <p:spPr/>
        <p:txBody>
          <a:bodyPr>
            <a:normAutofit/>
          </a:bodyPr>
          <a:lstStyle/>
          <a:p>
            <a:pPr marL="0" indent="0">
              <a:buNone/>
            </a:pPr>
            <a:r>
              <a:rPr lang="en-CA" altLang="en-US" dirty="0"/>
              <a:t>  </a:t>
            </a:r>
            <a:r>
              <a:rPr lang="en-US" dirty="0"/>
              <a:t>The fire-safety public education program by Regina Fire and Protective Services (RFPS) for elementary school has become obsolete and needed some update or change in order to cope up with the current technology and communication tools, such as line phone training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Rationale</a:t>
            </a:r>
          </a:p>
        </p:txBody>
      </p:sp>
      <p:sp>
        <p:nvSpPr>
          <p:cNvPr id="3" name="Content Placeholder 2"/>
          <p:cNvSpPr>
            <a:spLocks noGrp="1"/>
          </p:cNvSpPr>
          <p:nvPr>
            <p:ph idx="1"/>
          </p:nvPr>
        </p:nvSpPr>
        <p:spPr>
          <a:xfrm>
            <a:off x="838200" y="2439670"/>
            <a:ext cx="10213340" cy="2769870"/>
          </a:xfrm>
        </p:spPr>
        <p:txBody>
          <a:bodyPr>
            <a:normAutofit/>
          </a:bodyPr>
          <a:lstStyle/>
          <a:p>
            <a:pPr marL="0" indent="0">
              <a:buNone/>
            </a:pPr>
            <a:r>
              <a:rPr lang="en-CA" altLang="en-US" dirty="0"/>
              <a:t>  </a:t>
            </a:r>
            <a:r>
              <a:rPr lang="en-US" dirty="0"/>
              <a:t>Whenever a fire happens, it is disastrous to the community and to the people. The most important part of it is survival especially for the children who are capable to learn surviving techniques. Teaching them to learn essential survival skills in case of fire will enable them to respond appropriately in a fire emergency.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5" name="内容占位符 4" descr="1"/>
          <p:cNvPicPr>
            <a:picLocks noGrp="1" noChangeAspect="1"/>
          </p:cNvPicPr>
          <p:nvPr>
            <p:ph idx="1"/>
            <p:custDataLst>
              <p:tags r:id="rId1"/>
            </p:custDataLst>
          </p:nvPr>
        </p:nvPicPr>
        <p:blipFill>
          <a:blip r:embed="rId4"/>
          <a:stretch>
            <a:fillRect/>
          </a:stretch>
        </p:blipFill>
        <p:spPr>
          <a:xfrm>
            <a:off x="2161540" y="615315"/>
            <a:ext cx="7002145" cy="5306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内容占位符 3" descr="2"/>
          <p:cNvPicPr>
            <a:picLocks noGrp="1" noChangeAspect="1"/>
          </p:cNvPicPr>
          <p:nvPr>
            <p:ph idx="1"/>
          </p:nvPr>
        </p:nvPicPr>
        <p:blipFill>
          <a:blip r:embed="rId3"/>
          <a:stretch>
            <a:fillRect/>
          </a:stretch>
        </p:blipFill>
        <p:spPr>
          <a:xfrm>
            <a:off x="2066290" y="539115"/>
            <a:ext cx="7618095" cy="5779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USM</a:t>
            </a:r>
          </a:p>
        </p:txBody>
      </p:sp>
      <p:pic>
        <p:nvPicPr>
          <p:cNvPr id="4" name="图片 3" descr="3"/>
          <p:cNvPicPr>
            <a:picLocks noChangeAspect="1"/>
          </p:cNvPicPr>
          <p:nvPr/>
        </p:nvPicPr>
        <p:blipFill>
          <a:blip r:embed="rId3"/>
          <a:stretch>
            <a:fillRect/>
          </a:stretch>
        </p:blipFill>
        <p:spPr>
          <a:xfrm>
            <a:off x="1567815" y="1475105"/>
            <a:ext cx="9056370" cy="4719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 MVP vision</a:t>
            </a:r>
            <a:endParaRPr lang="zh-CN" altLang="en-US"/>
          </a:p>
        </p:txBody>
      </p:sp>
      <p:sp>
        <p:nvSpPr>
          <p:cNvPr id="100" name="文本框 99"/>
          <p:cNvSpPr txBox="1"/>
          <p:nvPr/>
        </p:nvSpPr>
        <p:spPr>
          <a:xfrm>
            <a:off x="1045845" y="2371725"/>
            <a:ext cx="10100945" cy="1568450"/>
          </a:xfrm>
          <a:prstGeom prst="rect">
            <a:avLst/>
          </a:prstGeom>
          <a:noFill/>
          <a:ln w="9525">
            <a:noFill/>
          </a:ln>
        </p:spPr>
        <p:txBody>
          <a:bodyPr wrap="square">
            <a:spAutoFit/>
          </a:bodyPr>
          <a:lstStyle/>
          <a:p>
            <a:pPr indent="101600"/>
            <a:r>
              <a:rPr lang="en-CA" altLang="en-US" sz="2400" b="0">
                <a:latin typeface="Arial" panose="020B0604020202020204" pitchFamily="34" charset="0"/>
              </a:rPr>
              <a:t>  </a:t>
            </a:r>
            <a:r>
              <a:rPr lang="en-US" sz="2400" b="0">
                <a:latin typeface="Arial" panose="020B0604020202020204" pitchFamily="34" charset="0"/>
              </a:rPr>
              <a:t>Designing an interactive application for early child, which teaches them to learn various surviving skills in case of fire, such as calling 911, getting away from smoke, evacuating the place and other escape procedures for their survival.</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Brainstorming</a:t>
            </a:r>
          </a:p>
        </p:txBody>
      </p:sp>
      <p:pic>
        <p:nvPicPr>
          <p:cNvPr id="4" name="图片 3" descr="featured_art_brainstorm_jenice_kim"/>
          <p:cNvPicPr>
            <a:picLocks noChangeAspect="1"/>
          </p:cNvPicPr>
          <p:nvPr/>
        </p:nvPicPr>
        <p:blipFill>
          <a:blip r:embed="rId3" cstate="print"/>
          <a:stretch>
            <a:fillRect/>
          </a:stretch>
        </p:blipFill>
        <p:spPr>
          <a:xfrm>
            <a:off x="7756525" y="93345"/>
            <a:ext cx="3874135" cy="2324735"/>
          </a:xfrm>
          <a:prstGeom prst="rect">
            <a:avLst/>
          </a:prstGeom>
        </p:spPr>
      </p:pic>
      <p:sp>
        <p:nvSpPr>
          <p:cNvPr id="5" name="文本框 4"/>
          <p:cNvSpPr txBox="1"/>
          <p:nvPr/>
        </p:nvSpPr>
        <p:spPr>
          <a:xfrm>
            <a:off x="628015" y="1304925"/>
            <a:ext cx="7788275" cy="4892675"/>
          </a:xfrm>
          <a:prstGeom prst="rect">
            <a:avLst/>
          </a:prstGeom>
          <a:noFill/>
        </p:spPr>
        <p:txBody>
          <a:bodyPr wrap="square" rtlCol="0" anchor="t">
            <a:spAutoFit/>
          </a:bodyPr>
          <a:lstStyle/>
          <a:p>
            <a:r>
              <a:rPr lang="zh-CN" altLang="en-US" sz="1200"/>
              <a:t>Ali’s Idea(s):</a:t>
            </a:r>
          </a:p>
          <a:p>
            <a:r>
              <a:rPr lang="zh-CN" altLang="en-US" sz="1200"/>
              <a:t>                       - It should provide instructions of various operations for e.g. how to report fire by going under which specific menu etc</a:t>
            </a:r>
          </a:p>
          <a:p>
            <a:r>
              <a:rPr lang="zh-CN" altLang="en-US" sz="1200"/>
              <a:t>                       - Could provide a variety of videos like how to prepare yourself in advance and and other evacuating techniques in case of fire</a:t>
            </a:r>
          </a:p>
          <a:p>
            <a:r>
              <a:rPr lang="zh-CN" altLang="en-US" sz="1200"/>
              <a:t>                       - Can have an option like “Deaf Emergency” for kids who are deaf or cannot speak</a:t>
            </a:r>
          </a:p>
          <a:p>
            <a:r>
              <a:rPr lang="zh-CN" altLang="en-US" sz="1200"/>
              <a:t>                       - A game related to fire causing incidents (which provides scenarios of what to do in case of fire) inside the app could also be a good idea in educating the children about fire safety or escape procedure. </a:t>
            </a:r>
          </a:p>
          <a:p>
            <a:endParaRPr lang="zh-CN" altLang="en-US" sz="1200"/>
          </a:p>
          <a:p>
            <a:endParaRPr lang="zh-CN" altLang="en-US" sz="1200"/>
          </a:p>
          <a:p>
            <a:r>
              <a:rPr lang="zh-CN" altLang="en-US" sz="1200"/>
              <a:t>Jiwoun’s Idea(s): - The interface should simulate a phone screen on a smartphone. Also, it should represent both iphone or android phone screen. </a:t>
            </a:r>
          </a:p>
          <a:p>
            <a:r>
              <a:rPr lang="zh-CN" altLang="en-US" sz="1200"/>
              <a:t>                              - Under or top of the screen somewhere, the procedure of the training is to be shown.</a:t>
            </a:r>
          </a:p>
          <a:p>
            <a:r>
              <a:rPr lang="zh-CN" altLang="en-US" sz="1200"/>
              <a:t>                              - English/French selection - Scenario mode(automatically begins the procedure with guide to show the whole process) </a:t>
            </a:r>
          </a:p>
          <a:p>
            <a:r>
              <a:rPr lang="zh-CN" altLang="en-US" sz="1200"/>
              <a:t>                              - Try mode with arrows on the phone buttons; what button should be pushed(on phone screen) </a:t>
            </a:r>
          </a:p>
          <a:p>
            <a:r>
              <a:rPr lang="zh-CN" altLang="en-US" sz="1200"/>
              <a:t>                              - Using real 911 dispatch voices as the training </a:t>
            </a:r>
            <a:r>
              <a:rPr lang="en-CA" altLang="zh-CN" sz="1200"/>
              <a:t>.</a:t>
            </a:r>
          </a:p>
          <a:p>
            <a:endParaRPr lang="en-CA" altLang="zh-CN" sz="1200"/>
          </a:p>
          <a:p>
            <a:r>
              <a:rPr lang="zh-CN" altLang="en-US" sz="1200"/>
              <a:t>Xia’s Idea(s): - A handbook of guidering kids on how to escape and right things to do in a fire or daily life. Using the from of a story book</a:t>
            </a:r>
          </a:p>
          <a:p>
            <a:r>
              <a:rPr lang="zh-CN" altLang="en-US" sz="1200"/>
              <a:t>                       - A place for parents and other adults to communicate so they can get experience from others</a:t>
            </a:r>
          </a:p>
          <a:p>
            <a:r>
              <a:rPr lang="zh-CN" altLang="en-US" sz="1200"/>
              <a:t>                       - More picture and sounds less words , so that kids can focus</a:t>
            </a:r>
          </a:p>
          <a:p>
            <a:r>
              <a:rPr lang="zh-CN" altLang="en-US" sz="1200"/>
              <a:t>                       - Make games or missions more realistic . </a:t>
            </a:r>
          </a:p>
          <a:p>
            <a:r>
              <a:rPr lang="zh-CN" altLang="en-US" sz="1200"/>
              <a:t>                       - Using more symbols which kids are familiar with, such as cartoon characters , toys… </a:t>
            </a:r>
          </a:p>
          <a:p>
            <a:r>
              <a:rPr lang="zh-CN" altLang="en-US" sz="1200"/>
              <a:t>                       - Guiding Videos. - Interactive game : Show a picture of a certain circumstance and let players choose the right answer from multiple choice.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306089012"/>
  <p:tag name="KSO_WM_UNIT_PLACING_PICTURE_USER_VIEWPORT" val="{&quot;height&quot;:6853,&quot;width&quot;:90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908</Words>
  <Application>WPS 演示</Application>
  <PresentationFormat>Custom</PresentationFormat>
  <Paragraphs>61</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ENSE 471, Project Delivery</vt:lpstr>
      <vt:lpstr>Team (re)introductions</vt:lpstr>
      <vt:lpstr>Problem &amp; Requirements</vt:lpstr>
      <vt:lpstr>Rationale</vt:lpstr>
      <vt:lpstr>Slide 5</vt:lpstr>
      <vt:lpstr>Slide 6</vt:lpstr>
      <vt:lpstr>USM</vt:lpstr>
      <vt:lpstr> MVP vision</vt:lpstr>
      <vt:lpstr>Brainstorming</vt:lpstr>
      <vt:lpstr>lo-fidelity prototypes </vt:lpstr>
      <vt:lpstr>Hi-fidelity prototypes</vt:lpstr>
      <vt:lpstr>DesignPrinciples</vt:lpstr>
      <vt:lpstr>Solution demo</vt:lpstr>
      <vt:lpstr>GitHub “stamp of approval”</vt:lpstr>
      <vt:lpstr>Group reflection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471, Milestone 1</dc:title>
  <dc:creator>Tim Maciag</dc:creator>
  <cp:lastModifiedBy>Ali Husain</cp:lastModifiedBy>
  <cp:revision>44</cp:revision>
  <dcterms:created xsi:type="dcterms:W3CDTF">2019-03-06T18:47:00Z</dcterms:created>
  <dcterms:modified xsi:type="dcterms:W3CDTF">2020-04-10T18:45:10Z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