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Average"/>
      <p:regular r:id="rId15"/>
    </p:embeddedFont>
    <p:embeddedFont>
      <p:font typeface="Oswald"/>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Average-regular.fntdata"/><Relationship Id="rId14" Type="http://schemas.openxmlformats.org/officeDocument/2006/relationships/slide" Target="slides/slide9.xml"/><Relationship Id="rId17" Type="http://schemas.openxmlformats.org/officeDocument/2006/relationships/font" Target="fonts/Oswald-bold.fntdata"/><Relationship Id="rId16"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63a2c71147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g63a2c71147_2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63a2c71147_2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g63a2c71147_2_8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63a2c71147_2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177800" lvl="1" marL="520700" rtl="0" algn="l">
              <a:lnSpc>
                <a:spcPct val="90000"/>
              </a:lnSpc>
              <a:spcBef>
                <a:spcPts val="40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However, we believe what we want to create will be different. We are trying to create a simple and easy application anyone can use to find the best insurance company to go with to fit their needs.</a:t>
            </a:r>
            <a:endParaRPr/>
          </a:p>
        </p:txBody>
      </p:sp>
      <p:sp>
        <p:nvSpPr>
          <p:cNvPr id="75" name="Google Shape;75;g63a2c71147_2_8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63a2c71147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63a2c71147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63a2c71147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63a2c71147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177800" lvl="1" marL="520700" rtl="0" algn="l">
              <a:lnSpc>
                <a:spcPct val="90000"/>
              </a:lnSpc>
              <a:spcBef>
                <a:spcPts val="400"/>
              </a:spcBef>
              <a:spcAft>
                <a:spcPts val="0"/>
              </a:spcAft>
              <a:buClr>
                <a:schemeClr val="dk1"/>
              </a:buClr>
              <a:buSzPts val="1800"/>
              <a:buChar char="•"/>
            </a:pPr>
            <a:r>
              <a:rPr lang="en-GB" sz="1800">
                <a:solidFill>
                  <a:schemeClr val="dk1"/>
                </a:solidFill>
                <a:latin typeface="Calibri"/>
                <a:ea typeface="Calibri"/>
                <a:cs typeface="Calibri"/>
                <a:sym typeface="Calibri"/>
              </a:rPr>
              <a:t>We believe our scope would become too big if we were to focus on all of Canada at the moment due to most provinces also having their own kind of specific insurance plans; such as Saskatchewan Seniors Drug Plan.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63a2c71147_2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g63a2c71147_2_9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63a2c71147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63a2c71147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63a2c71147_2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g63a2c71147_2_9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63a2c71147_2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g63a2c71147_2_10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55" name="Shape 55"/>
        <p:cNvGrpSpPr/>
        <p:nvPr/>
      </p:nvGrpSpPr>
      <p:grpSpPr>
        <a:xfrm>
          <a:off x="0" y="0"/>
          <a:ext cx="0" cy="0"/>
          <a:chOff x="0" y="0"/>
          <a:chExt cx="0" cy="0"/>
        </a:xfrm>
      </p:grpSpPr>
      <p:sp>
        <p:nvSpPr>
          <p:cNvPr id="56" name="Google Shape;56;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SzPts val="3000"/>
              <a:buNone/>
              <a:defRPr/>
            </a:lvl1pPr>
            <a:lvl2pPr lvl="1" rtl="0" algn="l">
              <a:lnSpc>
                <a:spcPct val="90000"/>
              </a:lnSpc>
              <a:spcBef>
                <a:spcPts val="0"/>
              </a:spcBef>
              <a:spcAft>
                <a:spcPts val="0"/>
              </a:spcAft>
              <a:buSzPts val="3000"/>
              <a:buNone/>
              <a:defRPr/>
            </a:lvl2pPr>
            <a:lvl3pPr lvl="2" rtl="0" algn="l">
              <a:lnSpc>
                <a:spcPct val="90000"/>
              </a:lnSpc>
              <a:spcBef>
                <a:spcPts val="0"/>
              </a:spcBef>
              <a:spcAft>
                <a:spcPts val="0"/>
              </a:spcAft>
              <a:buSzPts val="3000"/>
              <a:buNone/>
              <a:defRPr/>
            </a:lvl3pPr>
            <a:lvl4pPr lvl="3" rtl="0" algn="l">
              <a:lnSpc>
                <a:spcPct val="90000"/>
              </a:lnSpc>
              <a:spcBef>
                <a:spcPts val="0"/>
              </a:spcBef>
              <a:spcAft>
                <a:spcPts val="0"/>
              </a:spcAft>
              <a:buSzPts val="3000"/>
              <a:buNone/>
              <a:defRPr/>
            </a:lvl4pPr>
            <a:lvl5pPr lvl="4" rtl="0" algn="l">
              <a:lnSpc>
                <a:spcPct val="90000"/>
              </a:lnSpc>
              <a:spcBef>
                <a:spcPts val="0"/>
              </a:spcBef>
              <a:spcAft>
                <a:spcPts val="0"/>
              </a:spcAft>
              <a:buSzPts val="3000"/>
              <a:buNone/>
              <a:defRPr/>
            </a:lvl5pPr>
            <a:lvl6pPr lvl="5" rtl="0" algn="l">
              <a:lnSpc>
                <a:spcPct val="90000"/>
              </a:lnSpc>
              <a:spcBef>
                <a:spcPts val="0"/>
              </a:spcBef>
              <a:spcAft>
                <a:spcPts val="0"/>
              </a:spcAft>
              <a:buSzPts val="3000"/>
              <a:buNone/>
              <a:defRPr/>
            </a:lvl6pPr>
            <a:lvl7pPr lvl="6" rtl="0" algn="l">
              <a:lnSpc>
                <a:spcPct val="90000"/>
              </a:lnSpc>
              <a:spcBef>
                <a:spcPts val="0"/>
              </a:spcBef>
              <a:spcAft>
                <a:spcPts val="0"/>
              </a:spcAft>
              <a:buSzPts val="3000"/>
              <a:buNone/>
              <a:defRPr/>
            </a:lvl7pPr>
            <a:lvl8pPr lvl="7" rtl="0" algn="l">
              <a:lnSpc>
                <a:spcPct val="90000"/>
              </a:lnSpc>
              <a:spcBef>
                <a:spcPts val="0"/>
              </a:spcBef>
              <a:spcAft>
                <a:spcPts val="0"/>
              </a:spcAft>
              <a:buSzPts val="3000"/>
              <a:buNone/>
              <a:defRPr/>
            </a:lvl8pPr>
            <a:lvl9pPr lvl="8" rtl="0" algn="l">
              <a:lnSpc>
                <a:spcPct val="90000"/>
              </a:lnSpc>
              <a:spcBef>
                <a:spcPts val="0"/>
              </a:spcBef>
              <a:spcAft>
                <a:spcPts val="0"/>
              </a:spcAft>
              <a:buSzPts val="3000"/>
              <a:buNone/>
              <a:defRPr/>
            </a:lvl9pPr>
          </a:lstStyle>
          <a:p/>
        </p:txBody>
      </p:sp>
      <p:sp>
        <p:nvSpPr>
          <p:cNvPr id="57" name="Google Shape;57;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58" name="Google Shape;58;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400"/>
              <a:buNone/>
              <a:defRPr sz="900">
                <a:solidFill>
                  <a:srgbClr val="898989"/>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9" name="Google Shape;59;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0" name="Google Shape;60;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sz="1000">
              <a:solidFill>
                <a:schemeClr val="accent3"/>
              </a:solidFill>
              <a:latin typeface="Average"/>
              <a:ea typeface="Average"/>
              <a:cs typeface="Average"/>
              <a:sym typeface="Averag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ctrTitle"/>
          </p:nvPr>
        </p:nvSpPr>
        <p:spPr>
          <a:xfrm>
            <a:off x="1143000" y="1104900"/>
            <a:ext cx="6858000" cy="1466850"/>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Clr>
                <a:schemeClr val="dk1"/>
              </a:buClr>
              <a:buSzPts val="4500"/>
              <a:buFont typeface="Calibri"/>
              <a:buNone/>
            </a:pPr>
            <a:r>
              <a:rPr b="0" i="0" lang="en-GB" sz="4500" u="none">
                <a:solidFill>
                  <a:schemeClr val="dk1"/>
                </a:solidFill>
                <a:latin typeface="Calibri"/>
                <a:ea typeface="Calibri"/>
                <a:cs typeface="Calibri"/>
                <a:sym typeface="Calibri"/>
              </a:rPr>
              <a:t>ENSE 400, Capstone</a:t>
            </a:r>
            <a:br>
              <a:rPr b="0" i="0" lang="en-GB" sz="4500" u="none">
                <a:solidFill>
                  <a:schemeClr val="dk1"/>
                </a:solidFill>
                <a:latin typeface="Calibri"/>
                <a:ea typeface="Calibri"/>
                <a:cs typeface="Calibri"/>
                <a:sym typeface="Calibri"/>
              </a:rPr>
            </a:br>
            <a:r>
              <a:rPr b="0" i="0" lang="en-GB" sz="4100" u="none">
                <a:solidFill>
                  <a:schemeClr val="dk1"/>
                </a:solidFill>
                <a:latin typeface="Calibri"/>
                <a:ea typeface="Calibri"/>
                <a:cs typeface="Calibri"/>
                <a:sym typeface="Calibri"/>
              </a:rPr>
              <a:t>Student Project Introductions</a:t>
            </a:r>
            <a:endParaRPr sz="1100"/>
          </a:p>
        </p:txBody>
      </p:sp>
      <p:sp>
        <p:nvSpPr>
          <p:cNvPr id="66" name="Google Shape;66;p14"/>
          <p:cNvSpPr txBox="1"/>
          <p:nvPr>
            <p:ph idx="1" type="subTitle"/>
          </p:nvPr>
        </p:nvSpPr>
        <p:spPr>
          <a:xfrm>
            <a:off x="671250" y="3174876"/>
            <a:ext cx="7801500" cy="792600"/>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chemeClr val="dk1"/>
              </a:buClr>
              <a:buSzPts val="1800"/>
              <a:buNone/>
            </a:pPr>
            <a:r>
              <a:rPr lang="en-GB" sz="1800">
                <a:solidFill>
                  <a:schemeClr val="dk1"/>
                </a:solidFill>
                <a:latin typeface="Calibri"/>
                <a:ea typeface="Calibri"/>
                <a:cs typeface="Calibri"/>
                <a:sym typeface="Calibri"/>
              </a:rPr>
              <a:t>Westside Boys</a:t>
            </a:r>
            <a:endParaRPr sz="1100"/>
          </a:p>
          <a:p>
            <a:pPr indent="0" lvl="0" marL="0" rtl="0" algn="ctr">
              <a:lnSpc>
                <a:spcPct val="90000"/>
              </a:lnSpc>
              <a:spcBef>
                <a:spcPts val="800"/>
              </a:spcBef>
              <a:spcAft>
                <a:spcPts val="0"/>
              </a:spcAft>
              <a:buClr>
                <a:schemeClr val="dk1"/>
              </a:buClr>
              <a:buSzPts val="1800"/>
              <a:buNone/>
            </a:pPr>
            <a:r>
              <a:rPr lang="en-GB" sz="1800">
                <a:solidFill>
                  <a:schemeClr val="dk1"/>
                </a:solidFill>
                <a:latin typeface="Calibri"/>
                <a:ea typeface="Calibri"/>
                <a:cs typeface="Calibri"/>
                <a:sym typeface="Calibri"/>
              </a:rPr>
              <a:t>Daris Lychuk &amp; Kegan Lavoy</a:t>
            </a:r>
            <a:endParaRPr sz="1100"/>
          </a:p>
          <a:p>
            <a:pPr indent="0" lvl="0" marL="0" rtl="0" algn="ctr">
              <a:lnSpc>
                <a:spcPct val="90000"/>
              </a:lnSpc>
              <a:spcBef>
                <a:spcPts val="800"/>
              </a:spcBef>
              <a:spcAft>
                <a:spcPts val="0"/>
              </a:spcAft>
              <a:buClr>
                <a:schemeClr val="dk1"/>
              </a:buClr>
              <a:buSzPts val="1800"/>
              <a:buNone/>
            </a:pPr>
            <a:r>
              <a:rPr lang="en-GB" sz="1800">
                <a:solidFill>
                  <a:schemeClr val="dk1"/>
                </a:solidFill>
                <a:latin typeface="Calibri"/>
                <a:ea typeface="Calibri"/>
                <a:cs typeface="Calibri"/>
                <a:sym typeface="Calibri"/>
              </a:rPr>
              <a:t>September 27th, 2019</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b="0" i="0" lang="en-GB" sz="3300" u="none">
                <a:solidFill>
                  <a:schemeClr val="dk1"/>
                </a:solidFill>
                <a:latin typeface="Calibri"/>
                <a:ea typeface="Calibri"/>
                <a:cs typeface="Calibri"/>
                <a:sym typeface="Calibri"/>
              </a:rPr>
              <a:t>Team introductions</a:t>
            </a:r>
            <a:endParaRPr sz="1100"/>
          </a:p>
        </p:txBody>
      </p:sp>
      <p:sp>
        <p:nvSpPr>
          <p:cNvPr id="72" name="Google Shape;72;p15"/>
          <p:cNvSpPr txBox="1"/>
          <p:nvPr>
            <p:ph idx="1" type="body"/>
          </p:nvPr>
        </p:nvSpPr>
        <p:spPr>
          <a:xfrm>
            <a:off x="628650" y="1369219"/>
            <a:ext cx="7886700" cy="3263503"/>
          </a:xfrm>
          <a:prstGeom prst="rect">
            <a:avLst/>
          </a:prstGeom>
          <a:noFill/>
          <a:ln>
            <a:noFill/>
          </a:ln>
        </p:spPr>
        <p:txBody>
          <a:bodyPr anchorCtr="0" anchor="t" bIns="34275" lIns="68575" spcFirstLastPara="1" rIns="68575" wrap="square" tIns="34275">
            <a:noAutofit/>
          </a:bodyPr>
          <a:lstStyle/>
          <a:p>
            <a:pPr indent="-171450" lvl="0" marL="177800" marR="0" rtl="0" algn="l">
              <a:lnSpc>
                <a:spcPct val="90000"/>
              </a:lnSpc>
              <a:spcBef>
                <a:spcPts val="0"/>
              </a:spcBef>
              <a:spcAft>
                <a:spcPts val="0"/>
              </a:spcAft>
              <a:buClr>
                <a:schemeClr val="dk1"/>
              </a:buClr>
              <a:buSzPts val="2100"/>
              <a:buFont typeface="Arial"/>
              <a:buChar char="•"/>
            </a:pPr>
            <a:r>
              <a:rPr lang="en-GB" sz="2100">
                <a:solidFill>
                  <a:schemeClr val="dk1"/>
                </a:solidFill>
                <a:latin typeface="Calibri"/>
                <a:ea typeface="Calibri"/>
                <a:cs typeface="Calibri"/>
                <a:sym typeface="Calibri"/>
              </a:rPr>
              <a:t>Daris Lychuk &amp; Kegan Lavoy</a:t>
            </a:r>
            <a:endParaRPr sz="2100">
              <a:solidFill>
                <a:schemeClr val="dk1"/>
              </a:solidFill>
              <a:latin typeface="Calibri"/>
              <a:ea typeface="Calibri"/>
              <a:cs typeface="Calibri"/>
              <a:sym typeface="Calibri"/>
            </a:endParaRPr>
          </a:p>
          <a:p>
            <a:pPr indent="0" lvl="0" marL="0" marR="0" rtl="0" algn="l">
              <a:lnSpc>
                <a:spcPct val="90000"/>
              </a:lnSpc>
              <a:spcBef>
                <a:spcPts val="0"/>
              </a:spcBef>
              <a:spcAft>
                <a:spcPts val="0"/>
              </a:spcAft>
              <a:buNone/>
            </a:pPr>
            <a:r>
              <a:t/>
            </a:r>
            <a:endParaRPr sz="2100">
              <a:solidFill>
                <a:schemeClr val="dk1"/>
              </a:solidFill>
              <a:latin typeface="Calibri"/>
              <a:ea typeface="Calibri"/>
              <a:cs typeface="Calibri"/>
              <a:sym typeface="Calibri"/>
            </a:endParaRPr>
          </a:p>
          <a:p>
            <a:pPr indent="0" lvl="0" marL="0" marR="0" rtl="0" algn="l">
              <a:lnSpc>
                <a:spcPct val="90000"/>
              </a:lnSpc>
              <a:spcBef>
                <a:spcPts val="0"/>
              </a:spcBef>
              <a:spcAft>
                <a:spcPts val="0"/>
              </a:spcAft>
              <a:buNone/>
            </a:pPr>
            <a:r>
              <a:t/>
            </a:r>
            <a:endParaRPr sz="2100">
              <a:solidFill>
                <a:schemeClr val="dk1"/>
              </a:solidFill>
              <a:latin typeface="Calibri"/>
              <a:ea typeface="Calibri"/>
              <a:cs typeface="Calibri"/>
              <a:sym typeface="Calibri"/>
            </a:endParaRPr>
          </a:p>
          <a:p>
            <a:pPr indent="-171450" lvl="0" marL="177800" marR="0" rtl="0" algn="l">
              <a:lnSpc>
                <a:spcPct val="90000"/>
              </a:lnSpc>
              <a:spcBef>
                <a:spcPts val="800"/>
              </a:spcBef>
              <a:spcAft>
                <a:spcPts val="0"/>
              </a:spcAft>
              <a:buClr>
                <a:schemeClr val="dk1"/>
              </a:buClr>
              <a:buSzPts val="2100"/>
              <a:buFont typeface="Arial"/>
              <a:buChar char="•"/>
            </a:pPr>
            <a:r>
              <a:rPr lang="en-GB" sz="2100">
                <a:solidFill>
                  <a:schemeClr val="dk1"/>
                </a:solidFill>
                <a:latin typeface="Calibri"/>
                <a:ea typeface="Calibri"/>
                <a:cs typeface="Calibri"/>
                <a:sym typeface="Calibri"/>
              </a:rPr>
              <a:t>Westside Boys</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b="0" i="0" lang="en-GB" sz="3300" u="none">
                <a:solidFill>
                  <a:schemeClr val="dk1"/>
                </a:solidFill>
                <a:latin typeface="Calibri"/>
                <a:ea typeface="Calibri"/>
                <a:cs typeface="Calibri"/>
                <a:sym typeface="Calibri"/>
              </a:rPr>
              <a:t>Initial system &amp; functional requirements</a:t>
            </a:r>
            <a:endParaRPr sz="1100"/>
          </a:p>
        </p:txBody>
      </p:sp>
      <p:sp>
        <p:nvSpPr>
          <p:cNvPr id="78" name="Google Shape;78;p16"/>
          <p:cNvSpPr txBox="1"/>
          <p:nvPr>
            <p:ph idx="1" type="body"/>
          </p:nvPr>
        </p:nvSpPr>
        <p:spPr>
          <a:xfrm>
            <a:off x="628650" y="1162050"/>
            <a:ext cx="7886700" cy="3543300"/>
          </a:xfrm>
          <a:prstGeom prst="rect">
            <a:avLst/>
          </a:prstGeom>
          <a:noFill/>
          <a:ln>
            <a:noFill/>
          </a:ln>
        </p:spPr>
        <p:txBody>
          <a:bodyPr anchorCtr="0" anchor="t" bIns="34275" lIns="68575" spcFirstLastPara="1" rIns="68575" wrap="square" tIns="34275">
            <a:noAutofit/>
          </a:bodyPr>
          <a:lstStyle/>
          <a:p>
            <a:pPr indent="-171450" lvl="0" marL="177800" marR="0" rtl="0" algn="l">
              <a:lnSpc>
                <a:spcPct val="90000"/>
              </a:lnSpc>
              <a:spcBef>
                <a:spcPts val="0"/>
              </a:spcBef>
              <a:spcAft>
                <a:spcPts val="0"/>
              </a:spcAft>
              <a:buClr>
                <a:schemeClr val="dk1"/>
              </a:buClr>
              <a:buSzPts val="2100"/>
              <a:buFont typeface="Arial"/>
              <a:buChar char="•"/>
            </a:pPr>
            <a:r>
              <a:rPr b="0" i="0" lang="en-GB" sz="2100" u="none" cap="none" strike="noStrike">
                <a:solidFill>
                  <a:schemeClr val="dk1"/>
                </a:solidFill>
                <a:latin typeface="Calibri"/>
                <a:ea typeface="Calibri"/>
                <a:cs typeface="Calibri"/>
                <a:sym typeface="Calibri"/>
              </a:rPr>
              <a:t>What exactly is your team doing?</a:t>
            </a:r>
            <a:endParaRPr sz="2100">
              <a:solidFill>
                <a:schemeClr val="dk1"/>
              </a:solidFill>
              <a:latin typeface="Calibri"/>
              <a:ea typeface="Calibri"/>
              <a:cs typeface="Calibri"/>
              <a:sym typeface="Calibri"/>
            </a:endParaRPr>
          </a:p>
          <a:p>
            <a:pPr indent="-222250" lvl="1" marL="520700" marR="0" rtl="0" algn="l">
              <a:lnSpc>
                <a:spcPct val="90000"/>
              </a:lnSpc>
              <a:spcBef>
                <a:spcPts val="0"/>
              </a:spcBef>
              <a:spcAft>
                <a:spcPts val="0"/>
              </a:spcAft>
              <a:buClr>
                <a:schemeClr val="dk1"/>
              </a:buClr>
              <a:buSzPts val="2100"/>
              <a:buFont typeface="Arial"/>
              <a:buChar char="•"/>
            </a:pPr>
            <a:r>
              <a:rPr lang="en-GB" sz="2100">
                <a:solidFill>
                  <a:schemeClr val="dk1"/>
                </a:solidFill>
                <a:latin typeface="Calibri"/>
                <a:ea typeface="Calibri"/>
                <a:cs typeface="Calibri"/>
                <a:sym typeface="Calibri"/>
              </a:rPr>
              <a:t>We are doing a health insurance application (kind of like Trivago but for insurance)</a:t>
            </a:r>
            <a:endParaRPr sz="2100">
              <a:solidFill>
                <a:schemeClr val="dk1"/>
              </a:solidFill>
              <a:latin typeface="Calibri"/>
              <a:ea typeface="Calibri"/>
              <a:cs typeface="Calibri"/>
              <a:sym typeface="Calibri"/>
            </a:endParaRPr>
          </a:p>
          <a:p>
            <a:pPr indent="-171450" lvl="0" marL="177800" marR="0" rtl="0" algn="l">
              <a:lnSpc>
                <a:spcPct val="90000"/>
              </a:lnSpc>
              <a:spcBef>
                <a:spcPts val="800"/>
              </a:spcBef>
              <a:spcAft>
                <a:spcPts val="0"/>
              </a:spcAft>
              <a:buClr>
                <a:schemeClr val="dk1"/>
              </a:buClr>
              <a:buSzPts val="2100"/>
              <a:buFont typeface="Arial"/>
              <a:buChar char="•"/>
            </a:pPr>
            <a:r>
              <a:rPr b="0" i="0" lang="en-GB" sz="2100" u="none" cap="none" strike="noStrike">
                <a:solidFill>
                  <a:schemeClr val="dk1"/>
                </a:solidFill>
                <a:latin typeface="Calibri"/>
                <a:ea typeface="Calibri"/>
                <a:cs typeface="Calibri"/>
                <a:sym typeface="Calibri"/>
              </a:rPr>
              <a:t>What gap are you trying to fill?</a:t>
            </a:r>
            <a:endParaRPr sz="1100"/>
          </a:p>
          <a:p>
            <a:pPr indent="-177800" lvl="1" marL="520700" marR="0" rtl="0" algn="l">
              <a:lnSpc>
                <a:spcPct val="90000"/>
              </a:lnSpc>
              <a:spcBef>
                <a:spcPts val="40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Pharmacare may be the closest thing coming out soon (relating to health insurance). Saskatchewan </a:t>
            </a:r>
            <a:r>
              <a:rPr lang="en-GB" sz="1800">
                <a:solidFill>
                  <a:schemeClr val="dk1"/>
                </a:solidFill>
                <a:latin typeface="Calibri"/>
                <a:ea typeface="Calibri"/>
                <a:cs typeface="Calibri"/>
                <a:sym typeface="Calibri"/>
              </a:rPr>
              <a:t>Seniors</a:t>
            </a:r>
            <a:r>
              <a:rPr lang="en-GB" sz="1800">
                <a:solidFill>
                  <a:schemeClr val="dk1"/>
                </a:solidFill>
                <a:latin typeface="Calibri"/>
                <a:ea typeface="Calibri"/>
                <a:cs typeface="Calibri"/>
                <a:sym typeface="Calibri"/>
              </a:rPr>
              <a:t> Drug Plan may also be somewhat related. </a:t>
            </a:r>
            <a:endParaRPr sz="1800">
              <a:solidFill>
                <a:schemeClr val="dk1"/>
              </a:solidFill>
              <a:latin typeface="Calibri"/>
              <a:ea typeface="Calibri"/>
              <a:cs typeface="Calibri"/>
              <a:sym typeface="Calibri"/>
            </a:endParaRPr>
          </a:p>
          <a:p>
            <a:pPr indent="-177800" lvl="1" marL="520700" marR="0" rtl="0" algn="l">
              <a:lnSpc>
                <a:spcPct val="90000"/>
              </a:lnSpc>
              <a:spcBef>
                <a:spcPts val="400"/>
              </a:spcBef>
              <a:spcAft>
                <a:spcPts val="0"/>
              </a:spcAft>
              <a:buClr>
                <a:schemeClr val="dk1"/>
              </a:buClr>
              <a:buSzPts val="1800"/>
              <a:buFont typeface="Arial"/>
              <a:buChar char="•"/>
            </a:pPr>
            <a:r>
              <a:rPr b="0" i="0" lang="en-GB" sz="1800" u="none" cap="none" strike="noStrike">
                <a:solidFill>
                  <a:schemeClr val="dk1"/>
                </a:solidFill>
                <a:latin typeface="Calibri"/>
                <a:ea typeface="Calibri"/>
                <a:cs typeface="Calibri"/>
                <a:sym typeface="Calibri"/>
              </a:rPr>
              <a:t>Is your project a new innovation</a:t>
            </a:r>
            <a:endParaRPr sz="1100"/>
          </a:p>
          <a:p>
            <a:pPr indent="-171450" lvl="2" marL="863600" marR="0" rtl="0" algn="l">
              <a:lnSpc>
                <a:spcPct val="90000"/>
              </a:lnSpc>
              <a:spcBef>
                <a:spcPts val="400"/>
              </a:spcBef>
              <a:spcAft>
                <a:spcPts val="0"/>
              </a:spcAft>
              <a:buClr>
                <a:schemeClr val="dk1"/>
              </a:buClr>
              <a:buSzPts val="1500"/>
              <a:buFont typeface="Arial"/>
              <a:buChar char="•"/>
            </a:pPr>
            <a:r>
              <a:rPr lang="en-GB" sz="1500">
                <a:solidFill>
                  <a:schemeClr val="dk1"/>
                </a:solidFill>
                <a:latin typeface="Calibri"/>
                <a:ea typeface="Calibri"/>
                <a:cs typeface="Calibri"/>
                <a:sym typeface="Calibri"/>
              </a:rPr>
              <a:t>Plan to have an application where a user can input the health coverage they need (health/dental/vision/travel/etc.) and return a rough </a:t>
            </a:r>
            <a:r>
              <a:rPr lang="en-GB" sz="1500">
                <a:solidFill>
                  <a:schemeClr val="dk1"/>
                </a:solidFill>
                <a:latin typeface="Calibri"/>
                <a:ea typeface="Calibri"/>
                <a:cs typeface="Calibri"/>
                <a:sym typeface="Calibri"/>
              </a:rPr>
              <a:t>monthly</a:t>
            </a:r>
            <a:r>
              <a:rPr lang="en-GB" sz="1500">
                <a:solidFill>
                  <a:schemeClr val="dk1"/>
                </a:solidFill>
                <a:latin typeface="Calibri"/>
                <a:ea typeface="Calibri"/>
                <a:cs typeface="Calibri"/>
                <a:sym typeface="Calibri"/>
              </a:rPr>
              <a:t> rate</a:t>
            </a:r>
            <a:endParaRPr sz="1100"/>
          </a:p>
          <a:p>
            <a:pPr indent="0" lvl="0" marL="177800" marR="0" rtl="0" algn="l">
              <a:lnSpc>
                <a:spcPct val="90000"/>
              </a:lnSpc>
              <a:spcBef>
                <a:spcPts val="800"/>
              </a:spcBef>
              <a:spcAft>
                <a:spcPts val="0"/>
              </a:spcAft>
              <a:buNone/>
            </a:pPr>
            <a:r>
              <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3300"/>
              <a:buFont typeface="Calibri"/>
              <a:buNone/>
            </a:pPr>
            <a:r>
              <a:rPr lang="en-GB" sz="3300">
                <a:latin typeface="Calibri"/>
                <a:ea typeface="Calibri"/>
                <a:cs typeface="Calibri"/>
                <a:sym typeface="Calibri"/>
              </a:rPr>
              <a:t>Initial system &amp; functional requirements</a:t>
            </a:r>
            <a:endParaRPr sz="1100"/>
          </a:p>
          <a:p>
            <a:pPr indent="0" lvl="0" marL="0" rtl="0" algn="l">
              <a:spcBef>
                <a:spcPts val="0"/>
              </a:spcBef>
              <a:spcAft>
                <a:spcPts val="0"/>
              </a:spcAft>
              <a:buNone/>
            </a:pPr>
            <a:r>
              <a:rPr lang="en-GB"/>
              <a:t>(cont.)</a:t>
            </a:r>
            <a:endParaRPr/>
          </a:p>
        </p:txBody>
      </p:sp>
      <p:sp>
        <p:nvSpPr>
          <p:cNvPr id="84" name="Google Shape;84;p17"/>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171450" lvl="0" marL="177800" rtl="0" algn="l">
              <a:spcBef>
                <a:spcPts val="800"/>
              </a:spcBef>
              <a:spcAft>
                <a:spcPts val="0"/>
              </a:spcAft>
              <a:buSzPts val="2100"/>
              <a:buFont typeface="Arial"/>
              <a:buChar char="•"/>
            </a:pPr>
            <a:r>
              <a:rPr lang="en-GB" sz="2100">
                <a:solidFill>
                  <a:schemeClr val="dk1"/>
                </a:solidFill>
                <a:latin typeface="Calibri"/>
                <a:ea typeface="Calibri"/>
                <a:cs typeface="Calibri"/>
                <a:sym typeface="Calibri"/>
              </a:rPr>
              <a:t>Discuss from your team’s...</a:t>
            </a:r>
            <a:endParaRPr sz="1100"/>
          </a:p>
          <a:p>
            <a:pPr indent="-177800" lvl="1" marL="520700" rtl="0" algn="l">
              <a:spcBef>
                <a:spcPts val="400"/>
              </a:spcBef>
              <a:spcAft>
                <a:spcPts val="0"/>
              </a:spcAft>
              <a:buSzPts val="1800"/>
              <a:buFont typeface="Arial"/>
              <a:buChar char="•"/>
            </a:pPr>
            <a:r>
              <a:rPr lang="en-GB" sz="1800">
                <a:solidFill>
                  <a:schemeClr val="dk1"/>
                </a:solidFill>
                <a:latin typeface="Calibri"/>
                <a:ea typeface="Calibri"/>
                <a:cs typeface="Calibri"/>
                <a:sym typeface="Calibri"/>
              </a:rPr>
              <a:t>Our vision is to make an application, most likely web based (potentially IOS &amp; Android), where users can enter the insurance they need and receive a rough estimate as to what rate they would be paying.</a:t>
            </a:r>
            <a:endParaRPr sz="1800">
              <a:solidFill>
                <a:schemeClr val="dk1"/>
              </a:solidFill>
              <a:latin typeface="Calibri"/>
              <a:ea typeface="Calibri"/>
              <a:cs typeface="Calibri"/>
              <a:sym typeface="Calibri"/>
            </a:endParaRPr>
          </a:p>
          <a:p>
            <a:pPr indent="0" lvl="0" marL="520700" rtl="0" algn="l">
              <a:spcBef>
                <a:spcPts val="800"/>
              </a:spcBef>
              <a:spcAft>
                <a:spcPts val="0"/>
              </a:spcAft>
              <a:buNone/>
            </a:pPr>
            <a:r>
              <a:t/>
            </a:r>
            <a:endParaRPr sz="1800">
              <a:solidFill>
                <a:schemeClr val="dk1"/>
              </a:solidFill>
              <a:latin typeface="Calibri"/>
              <a:ea typeface="Calibri"/>
              <a:cs typeface="Calibri"/>
              <a:sym typeface="Calibri"/>
            </a:endParaRPr>
          </a:p>
          <a:p>
            <a:pPr indent="-177800" lvl="1" marL="520700" rtl="0" algn="l">
              <a:spcBef>
                <a:spcPts val="400"/>
              </a:spcBef>
              <a:spcAft>
                <a:spcPts val="0"/>
              </a:spcAft>
              <a:buSzPts val="1800"/>
              <a:buFont typeface="Arial"/>
              <a:buChar char="•"/>
            </a:pPr>
            <a:r>
              <a:rPr lang="en-GB" sz="1800">
                <a:solidFill>
                  <a:schemeClr val="dk1"/>
                </a:solidFill>
                <a:latin typeface="Calibri"/>
                <a:ea typeface="Calibri"/>
                <a:cs typeface="Calibri"/>
                <a:sym typeface="Calibri"/>
              </a:rPr>
              <a:t>Our project rationale is that there is currently no other application on the market that can do what we plan on doing and people care a lot about their time, health, and money.</a:t>
            </a:r>
            <a:endParaRPr sz="1100"/>
          </a:p>
          <a:p>
            <a:pPr indent="0" lvl="0" marL="520700" rtl="0" algn="l">
              <a:spcBef>
                <a:spcPts val="8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GB" sz="3300">
                <a:latin typeface="Calibri"/>
                <a:ea typeface="Calibri"/>
                <a:cs typeface="Calibri"/>
                <a:sym typeface="Calibri"/>
              </a:rPr>
              <a:t>Initial system &amp; functional requirements</a:t>
            </a:r>
            <a:endParaRPr sz="1100"/>
          </a:p>
          <a:p>
            <a:pPr indent="0" lvl="0" marL="0" rtl="0" algn="l">
              <a:spcBef>
                <a:spcPts val="0"/>
              </a:spcBef>
              <a:spcAft>
                <a:spcPts val="0"/>
              </a:spcAft>
              <a:buNone/>
            </a:pPr>
            <a:r>
              <a:rPr lang="en-GB"/>
              <a:t>(cont.)</a:t>
            </a:r>
            <a:endParaRPr/>
          </a:p>
        </p:txBody>
      </p:sp>
      <p:sp>
        <p:nvSpPr>
          <p:cNvPr id="90" name="Google Shape;90;p18"/>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177800" lvl="1" marL="520700" rtl="0" algn="l">
              <a:spcBef>
                <a:spcPts val="400"/>
              </a:spcBef>
              <a:spcAft>
                <a:spcPts val="0"/>
              </a:spcAft>
              <a:buSzPts val="1800"/>
              <a:buFont typeface="Arial"/>
              <a:buChar char="•"/>
            </a:pPr>
            <a:r>
              <a:rPr lang="en-GB" sz="1800">
                <a:solidFill>
                  <a:schemeClr val="dk1"/>
                </a:solidFill>
                <a:latin typeface="Calibri"/>
                <a:ea typeface="Calibri"/>
                <a:cs typeface="Calibri"/>
                <a:sym typeface="Calibri"/>
              </a:rPr>
              <a:t>Our envisioned stakeholders for now are mainly Saskatchewan residents, and insurance companies (TBD?)</a:t>
            </a:r>
            <a:endParaRPr sz="1100"/>
          </a:p>
          <a:p>
            <a:pPr indent="-177800" lvl="1" marL="520700" rtl="0" algn="l">
              <a:spcBef>
                <a:spcPts val="400"/>
              </a:spcBef>
              <a:spcAft>
                <a:spcPts val="0"/>
              </a:spcAft>
              <a:buSzPts val="1800"/>
              <a:buFont typeface="Arial"/>
              <a:buChar char="•"/>
            </a:pPr>
            <a:r>
              <a:rPr lang="en-GB" sz="1800">
                <a:solidFill>
                  <a:schemeClr val="dk1"/>
                </a:solidFill>
                <a:latin typeface="Calibri"/>
                <a:ea typeface="Calibri"/>
                <a:cs typeface="Calibri"/>
                <a:sym typeface="Calibri"/>
              </a:rPr>
              <a:t>Our current assumptions are:</a:t>
            </a:r>
            <a:endParaRPr sz="1800">
              <a:solidFill>
                <a:schemeClr val="dk1"/>
              </a:solidFill>
              <a:latin typeface="Calibri"/>
              <a:ea typeface="Calibri"/>
              <a:cs typeface="Calibri"/>
              <a:sym typeface="Calibri"/>
            </a:endParaRPr>
          </a:p>
          <a:p>
            <a:pPr indent="-203200" lvl="2" marL="863600" rtl="0" algn="l">
              <a:spcBef>
                <a:spcPts val="400"/>
              </a:spcBef>
              <a:spcAft>
                <a:spcPts val="0"/>
              </a:spcAft>
              <a:buSzPts val="1800"/>
              <a:buFont typeface="Arial"/>
              <a:buChar char="•"/>
            </a:pPr>
            <a:r>
              <a:rPr lang="en-GB" sz="1800">
                <a:solidFill>
                  <a:schemeClr val="dk1"/>
                </a:solidFill>
                <a:latin typeface="Calibri"/>
                <a:ea typeface="Calibri"/>
                <a:cs typeface="Calibri"/>
                <a:sym typeface="Calibri"/>
              </a:rPr>
              <a:t>Other than Pharmacare, there is no other good way to figure out what your insurance rates are based on your needs</a:t>
            </a:r>
            <a:endParaRPr sz="1800">
              <a:solidFill>
                <a:schemeClr val="dk1"/>
              </a:solidFill>
              <a:latin typeface="Calibri"/>
              <a:ea typeface="Calibri"/>
              <a:cs typeface="Calibri"/>
              <a:sym typeface="Calibri"/>
            </a:endParaRPr>
          </a:p>
          <a:p>
            <a:pPr indent="-203200" lvl="2" marL="863600" rtl="0" algn="l">
              <a:spcBef>
                <a:spcPts val="40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Most insurance companies do not cover pre-existing conditions</a:t>
            </a:r>
            <a:endParaRPr sz="1800">
              <a:solidFill>
                <a:schemeClr val="dk1"/>
              </a:solidFill>
              <a:latin typeface="Calibri"/>
              <a:ea typeface="Calibri"/>
              <a:cs typeface="Calibri"/>
              <a:sym typeface="Calibri"/>
            </a:endParaRPr>
          </a:p>
          <a:p>
            <a:pPr indent="-203200" lvl="1" marL="520700" rtl="0" algn="l">
              <a:spcBef>
                <a:spcPts val="40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Our envisioned constraints are:</a:t>
            </a:r>
            <a:endParaRPr sz="1800">
              <a:solidFill>
                <a:schemeClr val="dk1"/>
              </a:solidFill>
              <a:latin typeface="Calibri"/>
              <a:ea typeface="Calibri"/>
              <a:cs typeface="Calibri"/>
              <a:sym typeface="Calibri"/>
            </a:endParaRPr>
          </a:p>
          <a:p>
            <a:pPr indent="-203200" lvl="2" marL="863600" rtl="0" algn="l">
              <a:spcBef>
                <a:spcPts val="40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We will have to keep everything on a fairly small scale due to time management. If we made are scope too big, we would never be able to have a final product</a:t>
            </a:r>
            <a:endParaRPr sz="1800">
              <a:solidFill>
                <a:schemeClr val="dk1"/>
              </a:solidFill>
              <a:latin typeface="Calibri"/>
              <a:ea typeface="Calibri"/>
              <a:cs typeface="Calibri"/>
              <a:sym typeface="Calibri"/>
            </a:endParaRPr>
          </a:p>
          <a:p>
            <a:pPr indent="-203200" lvl="2" marL="863600" rtl="0" algn="l">
              <a:spcBef>
                <a:spcPts val="40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Tough to secure and communicate with real customer (insurance company)</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b="0" i="0" lang="en-GB" sz="3300" u="none">
                <a:solidFill>
                  <a:schemeClr val="dk1"/>
                </a:solidFill>
                <a:latin typeface="Calibri"/>
                <a:ea typeface="Calibri"/>
                <a:cs typeface="Calibri"/>
                <a:sym typeface="Calibri"/>
              </a:rPr>
              <a:t>Project management &amp; assorted deats</a:t>
            </a:r>
            <a:endParaRPr sz="1100"/>
          </a:p>
        </p:txBody>
      </p:sp>
      <p:sp>
        <p:nvSpPr>
          <p:cNvPr id="96" name="Google Shape;96;p19"/>
          <p:cNvSpPr txBox="1"/>
          <p:nvPr>
            <p:ph idx="1" type="body"/>
          </p:nvPr>
        </p:nvSpPr>
        <p:spPr>
          <a:xfrm>
            <a:off x="628650" y="1369219"/>
            <a:ext cx="7886700" cy="3263503"/>
          </a:xfrm>
          <a:prstGeom prst="rect">
            <a:avLst/>
          </a:prstGeom>
          <a:noFill/>
          <a:ln>
            <a:noFill/>
          </a:ln>
        </p:spPr>
        <p:txBody>
          <a:bodyPr anchorCtr="0" anchor="t" bIns="34275" lIns="68575" spcFirstLastPara="1" rIns="68575" wrap="square" tIns="34275">
            <a:noAutofit/>
          </a:bodyPr>
          <a:lstStyle/>
          <a:p>
            <a:pPr indent="-171450" lvl="0" marL="177800" marR="0" rtl="0" algn="l">
              <a:lnSpc>
                <a:spcPct val="90000"/>
              </a:lnSpc>
              <a:spcBef>
                <a:spcPts val="0"/>
              </a:spcBef>
              <a:spcAft>
                <a:spcPts val="0"/>
              </a:spcAft>
              <a:buClr>
                <a:schemeClr val="dk1"/>
              </a:buClr>
              <a:buSzPts val="2100"/>
              <a:buFont typeface="Arial"/>
              <a:buChar char="•"/>
            </a:pPr>
            <a:r>
              <a:rPr b="0" i="0" lang="en-GB" sz="2100" u="none" cap="none" strike="noStrike">
                <a:solidFill>
                  <a:schemeClr val="dk1"/>
                </a:solidFill>
                <a:latin typeface="Calibri"/>
                <a:ea typeface="Calibri"/>
                <a:cs typeface="Calibri"/>
                <a:sym typeface="Calibri"/>
              </a:rPr>
              <a:t>What processes or technologies does your team envision using to help design and develop your project</a:t>
            </a:r>
            <a:endParaRPr b="0" i="0" sz="2100" u="none" cap="none" strike="noStrike">
              <a:solidFill>
                <a:schemeClr val="dk1"/>
              </a:solidFill>
              <a:latin typeface="Calibri"/>
              <a:ea typeface="Calibri"/>
              <a:cs typeface="Calibri"/>
              <a:sym typeface="Calibri"/>
            </a:endParaRPr>
          </a:p>
          <a:p>
            <a:pPr indent="0" lvl="0" marL="177800" marR="0" rtl="0" algn="l">
              <a:lnSpc>
                <a:spcPct val="90000"/>
              </a:lnSpc>
              <a:spcBef>
                <a:spcPts val="0"/>
              </a:spcBef>
              <a:spcAft>
                <a:spcPts val="0"/>
              </a:spcAft>
              <a:buNone/>
            </a:pPr>
            <a:r>
              <a:t/>
            </a:r>
            <a:endParaRPr sz="2100">
              <a:solidFill>
                <a:schemeClr val="dk1"/>
              </a:solidFill>
              <a:latin typeface="Calibri"/>
              <a:ea typeface="Calibri"/>
              <a:cs typeface="Calibri"/>
              <a:sym typeface="Calibri"/>
            </a:endParaRPr>
          </a:p>
          <a:p>
            <a:pPr indent="-177800" lvl="1" marL="520700" marR="0" rtl="0" algn="l">
              <a:lnSpc>
                <a:spcPct val="90000"/>
              </a:lnSpc>
              <a:spcBef>
                <a:spcPts val="400"/>
              </a:spcBef>
              <a:spcAft>
                <a:spcPts val="0"/>
              </a:spcAft>
              <a:buClr>
                <a:schemeClr val="dk1"/>
              </a:buClr>
              <a:buSzPts val="1800"/>
              <a:buFont typeface="Arial"/>
              <a:buChar char="•"/>
            </a:pPr>
            <a:r>
              <a:rPr b="0" i="0" lang="en-GB" sz="1800" u="none" cap="none" strike="noStrike">
                <a:solidFill>
                  <a:schemeClr val="dk1"/>
                </a:solidFill>
                <a:latin typeface="Calibri"/>
                <a:ea typeface="Calibri"/>
                <a:cs typeface="Calibri"/>
                <a:sym typeface="Calibri"/>
              </a:rPr>
              <a:t>High-level architecture</a:t>
            </a:r>
            <a:endParaRPr sz="1800">
              <a:solidFill>
                <a:schemeClr val="dk1"/>
              </a:solidFill>
              <a:latin typeface="Calibri"/>
              <a:ea typeface="Calibri"/>
              <a:cs typeface="Calibri"/>
              <a:sym typeface="Calibri"/>
            </a:endParaRPr>
          </a:p>
          <a:p>
            <a:pPr indent="-203200" lvl="2" marL="863600" marR="0" rtl="0" algn="l">
              <a:lnSpc>
                <a:spcPct val="90000"/>
              </a:lnSpc>
              <a:spcBef>
                <a:spcPts val="40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For our project we believe we will most likely use an Agile process and come out with MVP’s in bi-weekly sprints</a:t>
            </a:r>
            <a:endParaRPr sz="1800">
              <a:solidFill>
                <a:schemeClr val="dk1"/>
              </a:solidFill>
              <a:latin typeface="Calibri"/>
              <a:ea typeface="Calibri"/>
              <a:cs typeface="Calibri"/>
              <a:sym typeface="Calibri"/>
            </a:endParaRPr>
          </a:p>
          <a:p>
            <a:pPr indent="-190500" lvl="2" marL="863600" marR="0" rtl="0" algn="l">
              <a:lnSpc>
                <a:spcPct val="90000"/>
              </a:lnSpc>
              <a:spcBef>
                <a:spcPts val="40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We will using Github as a source control and StoriesOnBoard to control our MVP’s</a:t>
            </a:r>
            <a:endParaRPr sz="1800">
              <a:solidFill>
                <a:schemeClr val="dk1"/>
              </a:solidFill>
              <a:latin typeface="Calibri"/>
              <a:ea typeface="Calibri"/>
              <a:cs typeface="Calibri"/>
              <a:sym typeface="Calibri"/>
            </a:endParaRPr>
          </a:p>
          <a:p>
            <a:pPr indent="-190500" lvl="2" marL="863600" marR="0" rtl="0" algn="l">
              <a:lnSpc>
                <a:spcPct val="90000"/>
              </a:lnSpc>
              <a:spcBef>
                <a:spcPts val="40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Balsamiq for prototyping</a:t>
            </a: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GB" sz="3300">
                <a:latin typeface="Calibri"/>
                <a:ea typeface="Calibri"/>
                <a:cs typeface="Calibri"/>
                <a:sym typeface="Calibri"/>
              </a:rPr>
              <a:t>Project management &amp; assorted deats (cont.)</a:t>
            </a:r>
            <a:endParaRPr/>
          </a:p>
        </p:txBody>
      </p:sp>
      <p:sp>
        <p:nvSpPr>
          <p:cNvPr id="102" name="Google Shape;102;p20"/>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177800" lvl="1" marL="520700" rtl="0" algn="l">
              <a:spcBef>
                <a:spcPts val="400"/>
              </a:spcBef>
              <a:spcAft>
                <a:spcPts val="0"/>
              </a:spcAft>
              <a:buSzPts val="1800"/>
              <a:buFont typeface="Arial"/>
              <a:buChar char="•"/>
            </a:pPr>
            <a:r>
              <a:rPr lang="en-GB" sz="1800">
                <a:solidFill>
                  <a:schemeClr val="dk1"/>
                </a:solidFill>
                <a:latin typeface="Calibri"/>
                <a:ea typeface="Calibri"/>
                <a:cs typeface="Calibri"/>
                <a:sym typeface="Calibri"/>
              </a:rPr>
              <a:t>Low-level architecture</a:t>
            </a:r>
            <a:endParaRPr sz="1800">
              <a:solidFill>
                <a:schemeClr val="dk1"/>
              </a:solidFill>
              <a:latin typeface="Calibri"/>
              <a:ea typeface="Calibri"/>
              <a:cs typeface="Calibri"/>
              <a:sym typeface="Calibri"/>
            </a:endParaRPr>
          </a:p>
          <a:p>
            <a:pPr indent="-203200" lvl="2" marL="863600" rtl="0" algn="l">
              <a:spcBef>
                <a:spcPts val="400"/>
              </a:spcBef>
              <a:spcAft>
                <a:spcPts val="0"/>
              </a:spcAft>
              <a:buSzPts val="1800"/>
              <a:buFont typeface="Arial"/>
              <a:buChar char="•"/>
            </a:pPr>
            <a:r>
              <a:rPr lang="en-GB" sz="1800">
                <a:solidFill>
                  <a:schemeClr val="dk1"/>
                </a:solidFill>
                <a:latin typeface="Calibri"/>
                <a:ea typeface="Calibri"/>
                <a:cs typeface="Calibri"/>
                <a:sym typeface="Calibri"/>
              </a:rPr>
              <a:t>Potentially VEMAX for DB management</a:t>
            </a:r>
            <a:endParaRPr sz="1800">
              <a:solidFill>
                <a:schemeClr val="dk1"/>
              </a:solidFill>
              <a:latin typeface="Calibri"/>
              <a:ea typeface="Calibri"/>
              <a:cs typeface="Calibri"/>
              <a:sym typeface="Calibri"/>
            </a:endParaRPr>
          </a:p>
          <a:p>
            <a:pPr indent="-203200" lvl="2" marL="863600" rtl="0" algn="l">
              <a:spcBef>
                <a:spcPts val="400"/>
              </a:spcBef>
              <a:spcAft>
                <a:spcPts val="0"/>
              </a:spcAft>
              <a:buSzPts val="1800"/>
              <a:buFont typeface="Arial"/>
              <a:buChar char="•"/>
            </a:pPr>
            <a:r>
              <a:rPr lang="en-GB" sz="1800">
                <a:solidFill>
                  <a:schemeClr val="dk1"/>
                </a:solidFill>
                <a:latin typeface="Calibri"/>
                <a:ea typeface="Calibri"/>
                <a:cs typeface="Calibri"/>
                <a:sym typeface="Calibri"/>
              </a:rPr>
              <a:t>Customer design pattern: Decorator/MVC</a:t>
            </a:r>
            <a:endParaRPr sz="1800">
              <a:solidFill>
                <a:schemeClr val="dk1"/>
              </a:solidFill>
              <a:latin typeface="Calibri"/>
              <a:ea typeface="Calibri"/>
              <a:cs typeface="Calibri"/>
              <a:sym typeface="Calibri"/>
            </a:endParaRPr>
          </a:p>
          <a:p>
            <a:pPr indent="0" lvl="0" marL="863600" rtl="0" algn="l">
              <a:spcBef>
                <a:spcPts val="800"/>
              </a:spcBef>
              <a:spcAft>
                <a:spcPts val="0"/>
              </a:spcAft>
              <a:buNone/>
            </a:pPr>
            <a:r>
              <a:t/>
            </a:r>
            <a:endParaRPr sz="1800">
              <a:solidFill>
                <a:schemeClr val="dk1"/>
              </a:solidFill>
              <a:latin typeface="Calibri"/>
              <a:ea typeface="Calibri"/>
              <a:cs typeface="Calibri"/>
              <a:sym typeface="Calibri"/>
            </a:endParaRPr>
          </a:p>
          <a:p>
            <a:pPr indent="-177800" lvl="1" marL="520700" rtl="0" algn="l">
              <a:spcBef>
                <a:spcPts val="400"/>
              </a:spcBef>
              <a:spcAft>
                <a:spcPts val="0"/>
              </a:spcAft>
              <a:buSzPts val="1800"/>
              <a:buFont typeface="Arial"/>
              <a:buChar char="•"/>
            </a:pPr>
            <a:r>
              <a:rPr lang="en-GB" sz="1800">
                <a:solidFill>
                  <a:schemeClr val="dk1"/>
                </a:solidFill>
                <a:latin typeface="Calibri"/>
                <a:ea typeface="Calibri"/>
                <a:cs typeface="Calibri"/>
                <a:sym typeface="Calibri"/>
              </a:rPr>
              <a:t>Programming languages</a:t>
            </a:r>
            <a:endParaRPr sz="1800">
              <a:solidFill>
                <a:schemeClr val="dk1"/>
              </a:solidFill>
              <a:latin typeface="Calibri"/>
              <a:ea typeface="Calibri"/>
              <a:cs typeface="Calibri"/>
              <a:sym typeface="Calibri"/>
            </a:endParaRPr>
          </a:p>
          <a:p>
            <a:pPr indent="-203200" lvl="2" marL="863600" rtl="0" algn="l">
              <a:spcBef>
                <a:spcPts val="40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Front end: HTML, CSS, Javascript</a:t>
            </a:r>
            <a:endParaRPr sz="1800">
              <a:solidFill>
                <a:schemeClr val="dk1"/>
              </a:solidFill>
              <a:latin typeface="Calibri"/>
              <a:ea typeface="Calibri"/>
              <a:cs typeface="Calibri"/>
              <a:sym typeface="Calibri"/>
            </a:endParaRPr>
          </a:p>
          <a:p>
            <a:pPr indent="-203200" lvl="2" marL="863600" rtl="0" algn="l">
              <a:spcBef>
                <a:spcPts val="40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Back end: PHP or Python, MySQL</a:t>
            </a:r>
            <a:endParaRPr sz="1800">
              <a:solidFill>
                <a:schemeClr val="dk1"/>
              </a:solidFill>
              <a:latin typeface="Calibri"/>
              <a:ea typeface="Calibri"/>
              <a:cs typeface="Calibri"/>
              <a:sym typeface="Calibri"/>
            </a:endParaRPr>
          </a:p>
          <a:p>
            <a:pPr indent="-177800" lvl="1" marL="520700" rtl="0" algn="l">
              <a:spcBef>
                <a:spcPts val="400"/>
              </a:spcBef>
              <a:spcAft>
                <a:spcPts val="0"/>
              </a:spcAft>
              <a:buSzPts val="1800"/>
              <a:buFont typeface="Arial"/>
              <a:buChar char="•"/>
            </a:pPr>
            <a:r>
              <a:rPr lang="en-GB" sz="1800">
                <a:solidFill>
                  <a:schemeClr val="dk1"/>
                </a:solidFill>
                <a:latin typeface="Calibri"/>
                <a:ea typeface="Calibri"/>
                <a:cs typeface="Calibri"/>
                <a:sym typeface="Calibri"/>
              </a:rPr>
              <a:t>EclEmma (eclipse testing software plugin)</a:t>
            </a:r>
            <a:endParaRPr sz="1100"/>
          </a:p>
          <a:p>
            <a:pPr indent="0" lvl="0" marL="520700" rtl="0" algn="l">
              <a:spcBef>
                <a:spcPts val="8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628650" y="755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b="0" i="0" lang="en-GB" sz="3300" u="none">
                <a:solidFill>
                  <a:schemeClr val="dk1"/>
                </a:solidFill>
                <a:latin typeface="Calibri"/>
                <a:ea typeface="Calibri"/>
                <a:cs typeface="Calibri"/>
                <a:sym typeface="Calibri"/>
              </a:rPr>
              <a:t>Student colleague Q/A</a:t>
            </a:r>
            <a:endParaRPr sz="1100"/>
          </a:p>
        </p:txBody>
      </p:sp>
      <p:pic>
        <p:nvPicPr>
          <p:cNvPr id="108" name="Google Shape;108;p21"/>
          <p:cNvPicPr preferRelativeResize="0"/>
          <p:nvPr/>
        </p:nvPicPr>
        <p:blipFill>
          <a:blip r:embed="rId3">
            <a:alphaModFix/>
          </a:blip>
          <a:stretch>
            <a:fillRect/>
          </a:stretch>
        </p:blipFill>
        <p:spPr>
          <a:xfrm>
            <a:off x="1544413" y="1016300"/>
            <a:ext cx="6055175" cy="4036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b="0" i="0" lang="en-GB" sz="3300" u="none">
                <a:solidFill>
                  <a:schemeClr val="dk1"/>
                </a:solidFill>
                <a:latin typeface="Calibri"/>
                <a:ea typeface="Calibri"/>
                <a:cs typeface="Calibri"/>
                <a:sym typeface="Calibri"/>
              </a:rPr>
              <a:t>Group reflection</a:t>
            </a:r>
            <a:endParaRPr sz="1100"/>
          </a:p>
        </p:txBody>
      </p:sp>
      <p:sp>
        <p:nvSpPr>
          <p:cNvPr id="114" name="Google Shape;114;p22"/>
          <p:cNvSpPr txBox="1"/>
          <p:nvPr>
            <p:ph idx="1" type="body"/>
          </p:nvPr>
        </p:nvSpPr>
        <p:spPr>
          <a:xfrm>
            <a:off x="628650" y="1369219"/>
            <a:ext cx="7886700" cy="3263503"/>
          </a:xfrm>
          <a:prstGeom prst="rect">
            <a:avLst/>
          </a:prstGeom>
          <a:noFill/>
          <a:ln>
            <a:noFill/>
          </a:ln>
        </p:spPr>
        <p:txBody>
          <a:bodyPr anchorCtr="0" anchor="t" bIns="34275" lIns="68575" spcFirstLastPara="1" rIns="68575" wrap="square" tIns="34275">
            <a:noAutofit/>
          </a:bodyPr>
          <a:lstStyle/>
          <a:p>
            <a:pPr indent="-171450" lvl="0" marL="177800" marR="0" rtl="0" algn="l">
              <a:lnSpc>
                <a:spcPct val="90000"/>
              </a:lnSpc>
              <a:spcBef>
                <a:spcPts val="0"/>
              </a:spcBef>
              <a:spcAft>
                <a:spcPts val="0"/>
              </a:spcAft>
              <a:buClr>
                <a:schemeClr val="dk1"/>
              </a:buClr>
              <a:buSzPts val="2100"/>
              <a:buFont typeface="Arial"/>
              <a:buChar char="•"/>
            </a:pPr>
            <a:r>
              <a:rPr b="0" i="0" lang="en-GB" sz="2100" u="none" cap="none" strike="noStrike">
                <a:solidFill>
                  <a:schemeClr val="dk1"/>
                </a:solidFill>
                <a:latin typeface="Calibri"/>
                <a:ea typeface="Calibri"/>
                <a:cs typeface="Calibri"/>
                <a:sym typeface="Calibri"/>
              </a:rPr>
              <a:t>What do you hope to get out of the Capstone class experience?</a:t>
            </a:r>
            <a:endParaRPr sz="1100"/>
          </a:p>
          <a:p>
            <a:pPr indent="-177800" lvl="1" marL="520700" marR="0" rtl="0" algn="l">
              <a:lnSpc>
                <a:spcPct val="90000"/>
              </a:lnSpc>
              <a:spcBef>
                <a:spcPts val="40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A really awesome application that people will actually enjoy using, but also something to keep expanding on in our free time after convocation</a:t>
            </a:r>
            <a:endParaRPr sz="1100"/>
          </a:p>
          <a:p>
            <a:pPr indent="-171450" lvl="0" marL="177800" marR="0" rtl="0" algn="l">
              <a:lnSpc>
                <a:spcPct val="90000"/>
              </a:lnSpc>
              <a:spcBef>
                <a:spcPts val="800"/>
              </a:spcBef>
              <a:spcAft>
                <a:spcPts val="0"/>
              </a:spcAft>
              <a:buClr>
                <a:schemeClr val="dk1"/>
              </a:buClr>
              <a:buSzPts val="2100"/>
              <a:buFont typeface="Arial"/>
              <a:buChar char="•"/>
            </a:pPr>
            <a:r>
              <a:rPr b="0" i="0" lang="en-GB" sz="2100" u="none" cap="none" strike="noStrike">
                <a:solidFill>
                  <a:schemeClr val="dk1"/>
                </a:solidFill>
                <a:latin typeface="Calibri"/>
                <a:ea typeface="Calibri"/>
                <a:cs typeface="Calibri"/>
                <a:sym typeface="Calibri"/>
              </a:rPr>
              <a:t>Specifically – What did you hope to learn over the duration of ENSE 400/477?</a:t>
            </a:r>
            <a:endParaRPr b="0" i="0" sz="2100" u="none" cap="none" strike="noStrike">
              <a:solidFill>
                <a:schemeClr val="dk1"/>
              </a:solidFill>
              <a:latin typeface="Calibri"/>
              <a:ea typeface="Calibri"/>
              <a:cs typeface="Calibri"/>
              <a:sym typeface="Calibri"/>
            </a:endParaRPr>
          </a:p>
          <a:p>
            <a:pPr indent="-177800" lvl="1" marL="520700" marR="0" rtl="0" algn="l">
              <a:lnSpc>
                <a:spcPct val="90000"/>
              </a:lnSpc>
              <a:spcBef>
                <a:spcPts val="40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How to design a project from scratch for a real life problem</a:t>
            </a:r>
            <a:endParaRPr sz="1100"/>
          </a:p>
          <a:p>
            <a:pPr indent="-171450" lvl="0" marL="177800" marR="0" rtl="0" algn="l">
              <a:lnSpc>
                <a:spcPct val="90000"/>
              </a:lnSpc>
              <a:spcBef>
                <a:spcPts val="800"/>
              </a:spcBef>
              <a:spcAft>
                <a:spcPts val="0"/>
              </a:spcAft>
              <a:buClr>
                <a:schemeClr val="dk1"/>
              </a:buClr>
              <a:buSzPts val="2100"/>
              <a:buFont typeface="Arial"/>
              <a:buChar char="•"/>
            </a:pPr>
            <a:r>
              <a:rPr b="0" i="0" lang="en-GB" sz="2100" u="none" cap="none" strike="noStrike">
                <a:solidFill>
                  <a:schemeClr val="dk1"/>
                </a:solidFill>
                <a:latin typeface="Calibri"/>
                <a:ea typeface="Calibri"/>
                <a:cs typeface="Calibri"/>
                <a:sym typeface="Calibri"/>
              </a:rPr>
              <a:t>Do you envision any barriers to your success over the duration of ENSE 400/477?</a:t>
            </a:r>
            <a:endParaRPr b="0" i="0" sz="2100" u="none" cap="none" strike="noStrike">
              <a:solidFill>
                <a:schemeClr val="dk1"/>
              </a:solidFill>
              <a:latin typeface="Calibri"/>
              <a:ea typeface="Calibri"/>
              <a:cs typeface="Calibri"/>
              <a:sym typeface="Calibri"/>
            </a:endParaRPr>
          </a:p>
          <a:p>
            <a:pPr indent="-177800" lvl="1" marL="520700" marR="0" rtl="0" algn="l">
              <a:lnSpc>
                <a:spcPct val="90000"/>
              </a:lnSpc>
              <a:spcBef>
                <a:spcPts val="40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Keeping contact with the real customer</a:t>
            </a:r>
            <a:endParaRPr sz="1800">
              <a:solidFill>
                <a:schemeClr val="dk1"/>
              </a:solidFill>
              <a:latin typeface="Calibri"/>
              <a:ea typeface="Calibri"/>
              <a:cs typeface="Calibri"/>
              <a:sym typeface="Calibri"/>
            </a:endParaRPr>
          </a:p>
          <a:p>
            <a:pPr indent="-177800" lvl="1" marL="520700" marR="0" rtl="0" algn="l">
              <a:lnSpc>
                <a:spcPct val="90000"/>
              </a:lnSpc>
              <a:spcBef>
                <a:spcPts val="40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May have large learning curve with some new tools/techniques </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