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517af50f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6517af50f1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17af50f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6517af50f1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17af50f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6517af50f1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17af50f1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6517af50f1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517af50f1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6517af50f1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17af50f1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6517af50f1_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17af50f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6517af50f1_2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2800"/>
              <a:buNone/>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sz="1000">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landofooo.storiesonboard.com/m/westside-boys"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pictures.abebooks.com/isbn/9781548899530-us-300.jpg" TargetMode="External"/><Relationship Id="rId4" Type="http://schemas.openxmlformats.org/officeDocument/2006/relationships/hyperlink" Target="https://imgflip.com/memetemplate/43274976/spongebob-patrick-nail-saw" TargetMode="External"/><Relationship Id="rId5" Type="http://schemas.openxmlformats.org/officeDocument/2006/relationships/hyperlink" Target="http://4.bp.blogspot.com/-tVbJsudDNaw/T29WxQ0PHZI/AAAAAAAAABc/UlTwD2gkzA4/s1600/Dilbert%2520Software%2520Demo%5B1%5D.jpg" TargetMode="External"/><Relationship Id="rId6" Type="http://schemas.openxmlformats.org/officeDocument/2006/relationships/hyperlink" Target="https://imgflip.com/s/meme/Question-Rage-Face.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GB" sz="4500" u="none">
                <a:solidFill>
                  <a:schemeClr val="dk1"/>
                </a:solidFill>
                <a:latin typeface="Calibri"/>
                <a:ea typeface="Calibri"/>
                <a:cs typeface="Calibri"/>
                <a:sym typeface="Calibri"/>
              </a:rPr>
              <a:t>ENSE 400</a:t>
            </a:r>
            <a:br>
              <a:rPr b="0" i="0" lang="en-GB" sz="4500" u="none">
                <a:solidFill>
                  <a:schemeClr val="dk1"/>
                </a:solidFill>
                <a:latin typeface="Calibri"/>
                <a:ea typeface="Calibri"/>
                <a:cs typeface="Calibri"/>
                <a:sym typeface="Calibri"/>
              </a:rPr>
            </a:br>
            <a:r>
              <a:rPr b="0" i="0" lang="en-GB" sz="4500" u="none">
                <a:solidFill>
                  <a:schemeClr val="dk1"/>
                </a:solidFill>
                <a:latin typeface="Calibri"/>
                <a:ea typeface="Calibri"/>
                <a:cs typeface="Calibri"/>
                <a:sym typeface="Calibri"/>
              </a:rPr>
              <a:t>Bi-Weekly Scrum Report-Out</a:t>
            </a:r>
            <a:endParaRPr sz="1100"/>
          </a:p>
        </p:txBody>
      </p:sp>
      <p:sp>
        <p:nvSpPr>
          <p:cNvPr id="93" name="Google Shape;93;p14"/>
          <p:cNvSpPr txBox="1"/>
          <p:nvPr>
            <p:ph idx="1" type="subTitle"/>
          </p:nvPr>
        </p:nvSpPr>
        <p:spPr>
          <a:xfrm>
            <a:off x="729627" y="3172900"/>
            <a:ext cx="7688100" cy="5412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GB"/>
              <a:t>Westside Boys</a:t>
            </a:r>
            <a:endParaRPr sz="1100"/>
          </a:p>
          <a:p>
            <a:pPr indent="0" lvl="0" marL="0" rtl="0" algn="ctr">
              <a:lnSpc>
                <a:spcPct val="90000"/>
              </a:lnSpc>
              <a:spcBef>
                <a:spcPts val="800"/>
              </a:spcBef>
              <a:spcAft>
                <a:spcPts val="0"/>
              </a:spcAft>
              <a:buClr>
                <a:schemeClr val="dk1"/>
              </a:buClr>
              <a:buSzPts val="1800"/>
              <a:buNone/>
            </a:pPr>
            <a:r>
              <a:rPr lang="en-GB"/>
              <a:t>Daris Lychuk &amp; Kegan Lavoy</a:t>
            </a:r>
            <a:endParaRPr sz="1100"/>
          </a:p>
          <a:p>
            <a:pPr indent="0" lvl="0" marL="0" rtl="0" algn="ctr">
              <a:lnSpc>
                <a:spcPct val="90000"/>
              </a:lnSpc>
              <a:spcBef>
                <a:spcPts val="800"/>
              </a:spcBef>
              <a:spcAft>
                <a:spcPts val="0"/>
              </a:spcAft>
              <a:buClr>
                <a:schemeClr val="dk1"/>
              </a:buClr>
              <a:buSzPts val="1800"/>
              <a:buNone/>
            </a:pPr>
            <a:r>
              <a:rPr lang="en-GB"/>
              <a:t>October 18th, 2019</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Project deats</a:t>
            </a:r>
            <a:endParaRPr sz="1100"/>
          </a:p>
        </p:txBody>
      </p:sp>
      <p:sp>
        <p:nvSpPr>
          <p:cNvPr id="99" name="Google Shape;99;p15"/>
          <p:cNvSpPr txBox="1"/>
          <p:nvPr>
            <p:ph idx="1" type="body"/>
          </p:nvPr>
        </p:nvSpPr>
        <p:spPr>
          <a:xfrm>
            <a:off x="628650" y="1369226"/>
            <a:ext cx="5258400" cy="358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400"/>
              </a:spcBef>
              <a:spcAft>
                <a:spcPts val="0"/>
              </a:spcAft>
              <a:buNone/>
            </a:pPr>
            <a:r>
              <a:rPr b="0" i="0" lang="en-GB" sz="1800" u="none" cap="none" strike="noStrike">
                <a:solidFill>
                  <a:schemeClr val="dk1"/>
                </a:solidFill>
                <a:latin typeface="Calibri"/>
                <a:ea typeface="Calibri"/>
                <a:cs typeface="Calibri"/>
                <a:sym typeface="Calibri"/>
              </a:rPr>
              <a:t>What problem(s) are you trying to solve?</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Make finding the best insurance &amp; medication easy and fast for people without benefits</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b="0" i="0" lang="en-GB" sz="1800" u="none" cap="none" strike="noStrike">
                <a:solidFill>
                  <a:schemeClr val="dk1"/>
                </a:solidFill>
                <a:latin typeface="Calibri"/>
                <a:ea typeface="Calibri"/>
                <a:cs typeface="Calibri"/>
                <a:sym typeface="Calibri"/>
              </a:rPr>
              <a:t>What gap are you filling?</a:t>
            </a:r>
            <a:endParaRPr b="0" i="0" sz="18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Comparison between multiple insurance providers</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b="0" i="0" lang="en-GB" sz="1800" u="none" cap="none" strike="noStrike">
                <a:solidFill>
                  <a:schemeClr val="dk1"/>
                </a:solidFill>
                <a:latin typeface="Calibri"/>
                <a:ea typeface="Calibri"/>
                <a:cs typeface="Calibri"/>
                <a:sym typeface="Calibri"/>
              </a:rPr>
              <a:t>What innovation are you creating?</a:t>
            </a:r>
            <a:endParaRPr b="0" i="0" sz="18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Web application that auto compares insurance providers based on user input</a:t>
            </a:r>
            <a:endParaRPr sz="1800">
              <a:solidFill>
                <a:schemeClr val="dk1"/>
              </a:solidFill>
              <a:latin typeface="Calibri"/>
              <a:ea typeface="Calibri"/>
              <a:cs typeface="Calibri"/>
              <a:sym typeface="Calibri"/>
            </a:endParaRPr>
          </a:p>
        </p:txBody>
      </p:sp>
      <p:pic>
        <p:nvPicPr>
          <p:cNvPr id="100" name="Google Shape;100;p15"/>
          <p:cNvPicPr preferRelativeResize="0"/>
          <p:nvPr/>
        </p:nvPicPr>
        <p:blipFill rotWithShape="1">
          <a:blip r:embed="rId3">
            <a:alphaModFix/>
          </a:blip>
          <a:srcRect b="0" l="0" r="0" t="0"/>
          <a:stretch/>
        </p:blipFill>
        <p:spPr>
          <a:xfrm>
            <a:off x="6057981" y="1369219"/>
            <a:ext cx="2721769"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Project &amp; documentation review</a:t>
            </a:r>
            <a:endParaRPr sz="1100"/>
          </a:p>
        </p:txBody>
      </p:sp>
      <p:sp>
        <p:nvSpPr>
          <p:cNvPr id="106" name="Google Shape;106;p16"/>
          <p:cNvSpPr txBox="1"/>
          <p:nvPr>
            <p:ph idx="1" type="body"/>
          </p:nvPr>
        </p:nvSpPr>
        <p:spPr>
          <a:xfrm>
            <a:off x="628650" y="1125163"/>
            <a:ext cx="5940300" cy="35004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None/>
            </a:pPr>
            <a:r>
              <a:rPr b="0" i="0" lang="en-GB" sz="1700" u="none" cap="none" strike="noStrike">
                <a:solidFill>
                  <a:schemeClr val="dk1"/>
                </a:solidFill>
                <a:latin typeface="Calibri"/>
                <a:ea typeface="Calibri"/>
                <a:cs typeface="Calibri"/>
                <a:sym typeface="Calibri"/>
              </a:rPr>
              <a:t>What are you currently working on?</a:t>
            </a:r>
            <a:endParaRPr sz="1700">
              <a:solidFill>
                <a:schemeClr val="dk1"/>
              </a:solidFill>
              <a:latin typeface="Calibri"/>
              <a:ea typeface="Calibri"/>
              <a:cs typeface="Calibri"/>
              <a:sym typeface="Calibri"/>
            </a:endParaRPr>
          </a:p>
          <a:p>
            <a:pPr indent="-184150" lvl="0" marL="177800" marR="0" rtl="0" algn="l">
              <a:lnSpc>
                <a:spcPct val="70000"/>
              </a:lnSpc>
              <a:spcBef>
                <a:spcPts val="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Lo-fi Prototyping &amp; problem solving (what tech, and how things will work)</a:t>
            </a:r>
            <a:endParaRPr sz="1700">
              <a:solidFill>
                <a:schemeClr val="dk1"/>
              </a:solidFill>
              <a:latin typeface="Calibri"/>
              <a:ea typeface="Calibri"/>
              <a:cs typeface="Calibri"/>
              <a:sym typeface="Calibri"/>
            </a:endParaRPr>
          </a:p>
          <a:p>
            <a:pPr indent="0" lvl="0" marL="177800" marR="0" rtl="0" algn="l">
              <a:lnSpc>
                <a:spcPct val="70000"/>
              </a:lnSpc>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l">
              <a:lnSpc>
                <a:spcPct val="70000"/>
              </a:lnSpc>
              <a:spcBef>
                <a:spcPts val="800"/>
              </a:spcBef>
              <a:spcAft>
                <a:spcPts val="0"/>
              </a:spcAft>
              <a:buNone/>
            </a:pPr>
            <a:r>
              <a:rPr b="0" i="0" lang="en-GB" sz="1700" u="none" cap="none" strike="noStrike">
                <a:solidFill>
                  <a:schemeClr val="dk1"/>
                </a:solidFill>
                <a:latin typeface="Calibri"/>
                <a:ea typeface="Calibri"/>
                <a:cs typeface="Calibri"/>
                <a:sym typeface="Calibri"/>
              </a:rPr>
              <a:t>“Show me what you got”</a:t>
            </a:r>
            <a:endParaRPr sz="1700">
              <a:solidFill>
                <a:schemeClr val="dk1"/>
              </a:solidFill>
              <a:latin typeface="Calibri"/>
              <a:ea typeface="Calibri"/>
              <a:cs typeface="Calibri"/>
              <a:sym typeface="Calibri"/>
            </a:endParaRPr>
          </a:p>
          <a:p>
            <a:pPr indent="-184150" lvl="0" marL="177800" marR="0" rtl="0" algn="l">
              <a:lnSpc>
                <a:spcPct val="70000"/>
              </a:lnSpc>
              <a:spcBef>
                <a:spcPts val="80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Project Vision: Make finding the best insurance smooth and easy for all types of people </a:t>
            </a:r>
            <a:endParaRPr sz="1700">
              <a:solidFill>
                <a:schemeClr val="dk1"/>
              </a:solidFill>
              <a:latin typeface="Calibri"/>
              <a:ea typeface="Calibri"/>
              <a:cs typeface="Calibri"/>
              <a:sym typeface="Calibri"/>
            </a:endParaRPr>
          </a:p>
          <a:p>
            <a:pPr indent="-184150" lvl="0" marL="177800" marR="0" rtl="0" algn="l">
              <a:lnSpc>
                <a:spcPct val="70000"/>
              </a:lnSpc>
              <a:spcBef>
                <a:spcPts val="80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Rationale: Currently quite difficult to even get a quote, even more so to compare between providers</a:t>
            </a:r>
            <a:endParaRPr sz="1700">
              <a:solidFill>
                <a:schemeClr val="dk1"/>
              </a:solidFill>
              <a:latin typeface="Calibri"/>
              <a:ea typeface="Calibri"/>
              <a:cs typeface="Calibri"/>
              <a:sym typeface="Calibri"/>
            </a:endParaRPr>
          </a:p>
          <a:p>
            <a:pPr indent="-184150" lvl="0" marL="177800" marR="0" rtl="0" algn="l">
              <a:lnSpc>
                <a:spcPct val="70000"/>
              </a:lnSpc>
              <a:spcBef>
                <a:spcPts val="80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Stakeholders: Insurance providers (none yet), people without coverage, government (if their plan is one we use)</a:t>
            </a:r>
            <a:endParaRPr sz="1700">
              <a:solidFill>
                <a:schemeClr val="dk1"/>
              </a:solidFill>
              <a:latin typeface="Calibri"/>
              <a:ea typeface="Calibri"/>
              <a:cs typeface="Calibri"/>
              <a:sym typeface="Calibri"/>
            </a:endParaRPr>
          </a:p>
          <a:p>
            <a:pPr indent="-184150" lvl="0" marL="177800" marR="0" rtl="0" algn="l">
              <a:lnSpc>
                <a:spcPct val="70000"/>
              </a:lnSpc>
              <a:spcBef>
                <a:spcPts val="800"/>
              </a:spcBef>
              <a:spcAft>
                <a:spcPts val="0"/>
              </a:spcAft>
              <a:buClr>
                <a:schemeClr val="dk1"/>
              </a:buClr>
              <a:buSzPts val="1700"/>
              <a:buFont typeface="Calibri"/>
              <a:buChar char="•"/>
            </a:pPr>
            <a:r>
              <a:rPr lang="en-GB" sz="1700">
                <a:solidFill>
                  <a:schemeClr val="dk1"/>
                </a:solidFill>
                <a:latin typeface="Calibri"/>
                <a:ea typeface="Calibri"/>
                <a:cs typeface="Calibri"/>
                <a:sym typeface="Calibri"/>
              </a:rPr>
              <a:t>Constraints: Insurance companies may have private price calculations, may not want to join at all</a:t>
            </a:r>
            <a:endParaRPr sz="1100"/>
          </a:p>
          <a:p>
            <a:pPr indent="-184150" lvl="0" marL="177800" marR="0" rtl="0" algn="l">
              <a:lnSpc>
                <a:spcPct val="70000"/>
              </a:lnSpc>
              <a:spcBef>
                <a:spcPts val="800"/>
              </a:spcBef>
              <a:spcAft>
                <a:spcPts val="0"/>
              </a:spcAft>
              <a:buClr>
                <a:schemeClr val="dk1"/>
              </a:buClr>
              <a:buSzPts val="1700"/>
              <a:buFont typeface="Arial"/>
              <a:buChar char="•"/>
            </a:pPr>
            <a:r>
              <a:rPr b="0" i="0" lang="en-GB" sz="1700" u="none" cap="none" strike="noStrike">
                <a:solidFill>
                  <a:schemeClr val="dk1"/>
                </a:solidFill>
                <a:latin typeface="Calibri"/>
                <a:ea typeface="Calibri"/>
                <a:cs typeface="Calibri"/>
                <a:sym typeface="Calibri"/>
              </a:rPr>
              <a:t>GitHub/Version control “stamp of approval”</a:t>
            </a:r>
            <a:endParaRPr sz="1100"/>
          </a:p>
          <a:p>
            <a:pPr indent="0" lvl="0" marL="0" marR="0" rtl="0" algn="l">
              <a:lnSpc>
                <a:spcPct val="70000"/>
              </a:lnSpc>
              <a:spcBef>
                <a:spcPts val="400"/>
              </a:spcBef>
              <a:spcAft>
                <a:spcPts val="0"/>
              </a:spcAft>
              <a:buNone/>
            </a:pPr>
            <a:r>
              <a:t/>
            </a:r>
            <a:endParaRPr sz="1100"/>
          </a:p>
        </p:txBody>
      </p:sp>
      <p:pic>
        <p:nvPicPr>
          <p:cNvPr id="107" name="Google Shape;107;p16"/>
          <p:cNvPicPr preferRelativeResize="0"/>
          <p:nvPr/>
        </p:nvPicPr>
        <p:blipFill rotWithShape="1">
          <a:blip r:embed="rId3">
            <a:alphaModFix/>
          </a:blip>
          <a:srcRect b="0" l="0" r="0" t="0"/>
          <a:stretch/>
        </p:blipFill>
        <p:spPr>
          <a:xfrm>
            <a:off x="6773750" y="1268019"/>
            <a:ext cx="2143125" cy="32146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Project demo</a:t>
            </a:r>
            <a:endParaRPr sz="1100"/>
          </a:p>
        </p:txBody>
      </p:sp>
      <p:sp>
        <p:nvSpPr>
          <p:cNvPr id="113" name="Google Shape;113;p17"/>
          <p:cNvSpPr txBox="1"/>
          <p:nvPr>
            <p:ph idx="1" type="body"/>
          </p:nvPr>
        </p:nvSpPr>
        <p:spPr>
          <a:xfrm>
            <a:off x="628650" y="1369225"/>
            <a:ext cx="6795300" cy="849300"/>
          </a:xfrm>
          <a:prstGeom prst="rect">
            <a:avLst/>
          </a:prstGeom>
          <a:noFill/>
          <a:ln>
            <a:noFill/>
          </a:ln>
        </p:spPr>
        <p:txBody>
          <a:bodyPr anchorCtr="0" anchor="t" bIns="34275" lIns="68575" spcFirstLastPara="1" rIns="68575" wrap="square" tIns="34275">
            <a:noAutofit/>
          </a:bodyPr>
          <a:lstStyle/>
          <a:p>
            <a:pPr indent="0" lvl="0" marL="177800" marR="0" rtl="0" algn="l">
              <a:lnSpc>
                <a:spcPct val="90000"/>
              </a:lnSpc>
              <a:spcBef>
                <a:spcPts val="800"/>
              </a:spcBef>
              <a:spcAft>
                <a:spcPts val="0"/>
              </a:spcAft>
              <a:buNone/>
            </a:pPr>
            <a:r>
              <a:rPr lang="en-GB" sz="1800" u="sng">
                <a:solidFill>
                  <a:schemeClr val="hlink"/>
                </a:solidFill>
                <a:latin typeface="Arial"/>
                <a:ea typeface="Arial"/>
                <a:cs typeface="Arial"/>
                <a:sym typeface="Arial"/>
                <a:hlinkClick r:id="rId3"/>
              </a:rPr>
              <a:t>https://landofooo.storiesonboard.com/m/westside-boys</a:t>
            </a:r>
            <a:endParaRPr sz="1800"/>
          </a:p>
        </p:txBody>
      </p:sp>
      <p:pic>
        <p:nvPicPr>
          <p:cNvPr id="114" name="Google Shape;114;p17"/>
          <p:cNvPicPr preferRelativeResize="0"/>
          <p:nvPr/>
        </p:nvPicPr>
        <p:blipFill rotWithShape="1">
          <a:blip r:embed="rId4">
            <a:alphaModFix/>
          </a:blip>
          <a:srcRect b="5974" l="1755" r="1957" t="4716"/>
          <a:stretch/>
        </p:blipFill>
        <p:spPr>
          <a:xfrm>
            <a:off x="628647" y="2503950"/>
            <a:ext cx="7886699" cy="17907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11332" r="10481" t="0"/>
          <a:stretch/>
        </p:blipFill>
        <p:spPr>
          <a:xfrm>
            <a:off x="6172450" y="2402644"/>
            <a:ext cx="2876550" cy="2678906"/>
          </a:xfrm>
          <a:prstGeom prst="rect">
            <a:avLst/>
          </a:prstGeom>
          <a:noFill/>
          <a:ln>
            <a:noFill/>
          </a:ln>
        </p:spPr>
      </p:pic>
      <p:sp>
        <p:nvSpPr>
          <p:cNvPr id="120" name="Google Shape;12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Group reflection</a:t>
            </a:r>
            <a:endParaRPr sz="1100"/>
          </a:p>
        </p:txBody>
      </p:sp>
      <p:sp>
        <p:nvSpPr>
          <p:cNvPr id="121" name="Google Shape;121;p18"/>
          <p:cNvSpPr txBox="1"/>
          <p:nvPr>
            <p:ph idx="1" type="body"/>
          </p:nvPr>
        </p:nvSpPr>
        <p:spPr>
          <a:xfrm>
            <a:off x="532950" y="1369225"/>
            <a:ext cx="61845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Do you feel you are on track?</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Yes we do. It is still early in the project so things can change, but we have our high level ideas figured out and are now starting to think about how the pieces will fit together in terms of our technology stack and design. </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Do you feel there are barriers to your success (if any)?</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Getting insurance companies on board</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Importing their data if they do come on board</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Getting approximate estimates on pricing if we can’t</a:t>
            </a:r>
            <a:endParaRPr sz="1800">
              <a:solidFill>
                <a:schemeClr val="dk1"/>
              </a:solidFill>
              <a:latin typeface="Calibri"/>
              <a:ea typeface="Calibri"/>
              <a:cs typeface="Calibri"/>
              <a:sym typeface="Calibri"/>
            </a:endParaRPr>
          </a:p>
          <a:p>
            <a:pPr indent="0" lvl="0" marL="520700" marR="0" rtl="0" algn="l">
              <a:lnSpc>
                <a:spcPct val="90000"/>
              </a:lnSpc>
              <a:spcBef>
                <a:spcPts val="400"/>
              </a:spcBef>
              <a:spcAft>
                <a:spcPts val="0"/>
              </a:spcAft>
              <a:buNone/>
            </a:pPr>
            <a:r>
              <a:rPr lang="en-GB" sz="1800">
                <a:solidFill>
                  <a:schemeClr val="dk1"/>
                </a:solidFill>
                <a:latin typeface="Calibri"/>
                <a:ea typeface="Calibri"/>
                <a:cs typeface="Calibri"/>
                <a:sym typeface="Calibri"/>
              </a:rPr>
              <a:t>lock down a company</a:t>
            </a:r>
            <a:endParaRPr sz="1100"/>
          </a:p>
          <a:p>
            <a:pPr indent="0" lvl="0" marL="177800" marR="0" rtl="0" algn="l">
              <a:lnSpc>
                <a:spcPct val="90000"/>
              </a:lnSpc>
              <a:spcBef>
                <a:spcPts val="80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3">
            <a:alphaModFix/>
          </a:blip>
          <a:srcRect b="0" l="11329" r="10484" t="0"/>
          <a:stretch/>
        </p:blipFill>
        <p:spPr>
          <a:xfrm>
            <a:off x="5924550" y="2464594"/>
            <a:ext cx="2876550" cy="2678906"/>
          </a:xfrm>
          <a:prstGeom prst="rect">
            <a:avLst/>
          </a:prstGeom>
          <a:noFill/>
          <a:ln>
            <a:noFill/>
          </a:ln>
        </p:spPr>
      </p:pic>
      <p:sp>
        <p:nvSpPr>
          <p:cNvPr id="127" name="Google Shape;127;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Group reflection</a:t>
            </a:r>
            <a:endParaRPr sz="1100"/>
          </a:p>
        </p:txBody>
      </p:sp>
      <p:sp>
        <p:nvSpPr>
          <p:cNvPr id="128" name="Google Shape;128;p19"/>
          <p:cNvSpPr txBox="1"/>
          <p:nvPr>
            <p:ph idx="1" type="body"/>
          </p:nvPr>
        </p:nvSpPr>
        <p:spPr>
          <a:xfrm>
            <a:off x="628650" y="1369219"/>
            <a:ext cx="6210300" cy="32634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8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Do you need any help g</a:t>
            </a:r>
            <a:r>
              <a:rPr b="0" i="0" lang="en-GB" sz="2100" u="none" cap="none" strike="noStrike">
                <a:solidFill>
                  <a:schemeClr val="dk1"/>
                </a:solidFill>
                <a:latin typeface="Calibri"/>
                <a:ea typeface="Calibri"/>
                <a:cs typeface="Calibri"/>
                <a:sym typeface="Calibri"/>
              </a:rPr>
              <a:t>oing forward?</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See previous slide</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Any other questions or concerns?</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Not at this time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Image refs</a:t>
            </a:r>
            <a:endParaRPr sz="1100"/>
          </a:p>
        </p:txBody>
      </p:sp>
      <p:sp>
        <p:nvSpPr>
          <p:cNvPr id="134" name="Google Shape;134;p20"/>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Show me what you got, </a:t>
            </a:r>
            <a:r>
              <a:rPr b="0" i="0" lang="en-GB" sz="2100" u="sng" cap="none" strike="noStrike">
                <a:solidFill>
                  <a:schemeClr val="hlink"/>
                </a:solidFill>
                <a:latin typeface="Calibri"/>
                <a:ea typeface="Calibri"/>
                <a:cs typeface="Calibri"/>
                <a:sym typeface="Calibri"/>
                <a:hlinkClick r:id="rId3"/>
              </a:rPr>
              <a:t>https://pictures.abebooks.com/isbn/9781548899530-us-300.jpg</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Patrick, </a:t>
            </a:r>
            <a:r>
              <a:rPr b="0" i="0" lang="en-GB" sz="2100" u="sng" cap="none" strike="noStrike">
                <a:solidFill>
                  <a:schemeClr val="hlink"/>
                </a:solidFill>
                <a:latin typeface="Calibri"/>
                <a:ea typeface="Calibri"/>
                <a:cs typeface="Calibri"/>
                <a:sym typeface="Calibri"/>
                <a:hlinkClick r:id="rId4"/>
              </a:rPr>
              <a:t>https://imgflip.com/memetemplate/43274976/spongebob-patrick-nail-saw</a:t>
            </a:r>
            <a:r>
              <a:rPr b="0" i="0" lang="en-GB" sz="2100" u="none" cap="none" strike="noStrike">
                <a:solidFill>
                  <a:schemeClr val="dk1"/>
                </a:solidFill>
                <a:latin typeface="Calibri"/>
                <a:ea typeface="Calibri"/>
                <a:cs typeface="Calibri"/>
                <a:sym typeface="Calibri"/>
              </a:rPr>
              <a:t> </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Dilbert, </a:t>
            </a:r>
            <a:r>
              <a:rPr b="0" i="0" lang="en-GB" sz="2100" u="sng" cap="none" strike="noStrike">
                <a:solidFill>
                  <a:schemeClr val="hlink"/>
                </a:solidFill>
                <a:latin typeface="Calibri"/>
                <a:ea typeface="Calibri"/>
                <a:cs typeface="Calibri"/>
                <a:sym typeface="Calibri"/>
                <a:hlinkClick r:id="rId5"/>
              </a:rPr>
              <a:t>http://4.bp.blogspot.com/-tVbJsudDNaw/T29WxQ0PHZI/AAAAAAAAABc/UlTwD2gkzA4/s1600/Dilbert%2520Software%2520Demo%5B1%5D.jpg</a:t>
            </a:r>
            <a:r>
              <a:rPr b="0" i="0" lang="en-GB" sz="2100" u="none" cap="none" strike="noStrike">
                <a:solidFill>
                  <a:schemeClr val="dk1"/>
                </a:solidFill>
                <a:latin typeface="Calibri"/>
                <a:ea typeface="Calibri"/>
                <a:cs typeface="Calibri"/>
                <a:sym typeface="Calibri"/>
              </a:rPr>
              <a:t> </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Pondering, </a:t>
            </a:r>
            <a:r>
              <a:rPr b="0" i="0" lang="en-GB" sz="2100" u="sng" cap="none" strike="noStrike">
                <a:solidFill>
                  <a:schemeClr val="hlink"/>
                </a:solidFill>
                <a:latin typeface="Calibri"/>
                <a:ea typeface="Calibri"/>
                <a:cs typeface="Calibri"/>
                <a:sym typeface="Calibri"/>
                <a:hlinkClick r:id="rId6"/>
              </a:rPr>
              <a:t>https://imgflip.com/s/meme/Question-Rage-Face.jpg</a:t>
            </a:r>
            <a:r>
              <a:rPr b="0" i="0" lang="en-GB" sz="2100" u="none" cap="none" strike="noStrike">
                <a:solidFill>
                  <a:schemeClr val="dk1"/>
                </a:solidFill>
                <a:latin typeface="Calibri"/>
                <a:ea typeface="Calibri"/>
                <a:cs typeface="Calibri"/>
                <a:sym typeface="Calibri"/>
              </a:rPr>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