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71A1143-3053-4758-BCE7-85EE8681330D}">
  <a:tblStyle styleId="{671A1143-3053-4758-BCE7-85EE868133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2a7c12f2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2a7c12f2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437f755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437f755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3437f755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3437f755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 - It’s the same. Talk about rewards, what’s new and success stories.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4c507d5a1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4c507d5a1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Quinn - tab to the consent form and pre-task questionnaire and go over them.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2a7c12f2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2a7c12f2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2cb35d7e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2cb35d7e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2cb35d7e9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2cb35d7e9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2a7c12f2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2a7c12f2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cb35d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cb35d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Quinn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437f75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437f75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3437f755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3437f755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2a7c12f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2a7c12f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437f75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437f75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3437f75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3437f75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2a7c12f2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2a7c12f2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82375"/>
            <a:ext cx="85206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 496AB </a:t>
            </a:r>
            <a:endParaRPr/>
          </a:p>
          <a:p>
            <a:pPr indent="0" lvl="0" marL="0" rtl="0" algn="l">
              <a:spcBef>
                <a:spcPts val="0"/>
              </a:spcBef>
              <a:spcAft>
                <a:spcPts val="0"/>
              </a:spcAft>
              <a:buNone/>
            </a:pPr>
            <a:r>
              <a:rPr lang="en"/>
              <a:t>Milestone 4</a:t>
            </a:r>
            <a:endParaRPr/>
          </a:p>
        </p:txBody>
      </p:sp>
      <p:sp>
        <p:nvSpPr>
          <p:cNvPr id="65" name="Google Shape;65;p13"/>
          <p:cNvSpPr txBox="1"/>
          <p:nvPr>
            <p:ph idx="1" type="subTitle"/>
          </p:nvPr>
        </p:nvSpPr>
        <p:spPr>
          <a:xfrm>
            <a:off x="371725" y="1851150"/>
            <a:ext cx="5469300" cy="11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Health-Esteem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November 15th, 2018</a:t>
            </a:r>
            <a:endParaRPr sz="1800"/>
          </a:p>
          <a:p>
            <a:pPr indent="0" lvl="0" marL="0" rtl="0" algn="l">
              <a:spcBef>
                <a:spcPts val="0"/>
              </a:spcBef>
              <a:spcAft>
                <a:spcPts val="0"/>
              </a:spcAft>
              <a:buNone/>
            </a:pPr>
            <a:r>
              <a:t/>
            </a:r>
            <a:endParaRPr/>
          </a:p>
        </p:txBody>
      </p:sp>
      <p:graphicFrame>
        <p:nvGraphicFramePr>
          <p:cNvPr id="66" name="Google Shape;66;p13"/>
          <p:cNvGraphicFramePr/>
          <p:nvPr/>
        </p:nvGraphicFramePr>
        <p:xfrm>
          <a:off x="4502975" y="3389725"/>
          <a:ext cx="3000000" cy="3000000"/>
        </p:xfrm>
        <a:graphic>
          <a:graphicData uri="http://schemas.openxmlformats.org/drawingml/2006/table">
            <a:tbl>
              <a:tblPr>
                <a:noFill/>
                <a:tableStyleId>{671A1143-3053-4758-BCE7-85EE8681330D}</a:tableStyleId>
              </a:tblPr>
              <a:tblGrid>
                <a:gridCol w="2098775"/>
                <a:gridCol w="2098775"/>
              </a:tblGrid>
              <a:tr h="381000">
                <a:tc>
                  <a:txBody>
                    <a:bodyPr>
                      <a:noAutofit/>
                    </a:bodyPr>
                    <a:lstStyle/>
                    <a:p>
                      <a:pPr indent="0" lvl="0" marL="0" rtl="0" algn="ctr">
                        <a:spcBef>
                          <a:spcPts val="0"/>
                        </a:spcBef>
                        <a:spcAft>
                          <a:spcPts val="0"/>
                        </a:spcAft>
                        <a:buNone/>
                      </a:pPr>
                      <a:r>
                        <a:rPr lang="en" sz="1600">
                          <a:solidFill>
                            <a:srgbClr val="F3F3F3"/>
                          </a:solidFill>
                        </a:rPr>
                        <a:t>Quinn Bast</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600">
                          <a:solidFill>
                            <a:srgbClr val="F3F3F3"/>
                          </a:solidFill>
                        </a:rPr>
                        <a:t>Jennifer Herasymuik</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600">
                          <a:solidFill>
                            <a:srgbClr val="F3F3F3"/>
                          </a:solidFill>
                        </a:rPr>
                        <a:t>Shawn Clake</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600">
                          <a:solidFill>
                            <a:srgbClr val="F3F3F3"/>
                          </a:solidFill>
                        </a:rPr>
                        <a:t>Chengyu Lou</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600">
                          <a:solidFill>
                            <a:srgbClr val="F3F3F3"/>
                          </a:solidFill>
                        </a:rPr>
                        <a:t>Tristan Heisler</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600">
                          <a:solidFill>
                            <a:srgbClr val="F3F3F3"/>
                          </a:solidFill>
                        </a:rPr>
                        <a:t>Wilson Nie</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3/Milestone 4 USM</a:t>
            </a:r>
            <a:endParaRPr/>
          </a:p>
        </p:txBody>
      </p:sp>
      <p:pic>
        <p:nvPicPr>
          <p:cNvPr id="142" name="Google Shape;142;p22"/>
          <p:cNvPicPr preferRelativeResize="0"/>
          <p:nvPr/>
        </p:nvPicPr>
        <p:blipFill>
          <a:blip r:embed="rId3">
            <a:alphaModFix/>
          </a:blip>
          <a:stretch>
            <a:fillRect/>
          </a:stretch>
        </p:blipFill>
        <p:spPr>
          <a:xfrm>
            <a:off x="25" y="1946575"/>
            <a:ext cx="9143999" cy="24048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3/Milestone 4 USM (cont.)</a:t>
            </a:r>
            <a:endParaRPr/>
          </a:p>
        </p:txBody>
      </p:sp>
      <p:pic>
        <p:nvPicPr>
          <p:cNvPr id="148" name="Google Shape;148;p23"/>
          <p:cNvPicPr preferRelativeResize="0"/>
          <p:nvPr/>
        </p:nvPicPr>
        <p:blipFill>
          <a:blip r:embed="rId3">
            <a:alphaModFix/>
          </a:blip>
          <a:stretch>
            <a:fillRect/>
          </a:stretch>
        </p:blipFill>
        <p:spPr>
          <a:xfrm>
            <a:off x="0" y="1771175"/>
            <a:ext cx="9144000" cy="2825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 </a:t>
            </a:r>
            <a:r>
              <a:rPr lang="en"/>
              <a:t>Current UML</a:t>
            </a:r>
            <a:endParaRPr/>
          </a:p>
        </p:txBody>
      </p:sp>
      <p:pic>
        <p:nvPicPr>
          <p:cNvPr id="154" name="Google Shape;154;p24"/>
          <p:cNvPicPr preferRelativeResize="0"/>
          <p:nvPr/>
        </p:nvPicPr>
        <p:blipFill>
          <a:blip r:embed="rId3">
            <a:alphaModFix/>
          </a:blip>
          <a:stretch>
            <a:fillRect/>
          </a:stretch>
        </p:blipFill>
        <p:spPr>
          <a:xfrm>
            <a:off x="2759487" y="1335475"/>
            <a:ext cx="3625080"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a:t>
            </a:r>
            <a:endParaRPr/>
          </a:p>
        </p:txBody>
      </p:sp>
      <p:sp>
        <p:nvSpPr>
          <p:cNvPr id="160" name="Google Shape;160;p25"/>
          <p:cNvSpPr txBox="1"/>
          <p:nvPr/>
        </p:nvSpPr>
        <p:spPr>
          <a:xfrm>
            <a:off x="125850" y="1426100"/>
            <a:ext cx="8869800" cy="35085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sz="1800"/>
              <a:t>Consent Form: </a:t>
            </a:r>
            <a:r>
              <a:rPr lang="en" sz="1800"/>
              <a:t>Completed.</a:t>
            </a:r>
            <a:endParaRPr sz="1800"/>
          </a:p>
          <a:p>
            <a:pPr indent="-342900" lvl="0" marL="457200" rtl="0" algn="l">
              <a:lnSpc>
                <a:spcPct val="200000"/>
              </a:lnSpc>
              <a:spcBef>
                <a:spcPts val="0"/>
              </a:spcBef>
              <a:spcAft>
                <a:spcPts val="0"/>
              </a:spcAft>
              <a:buSzPts val="1800"/>
              <a:buChar char="●"/>
            </a:pPr>
            <a:r>
              <a:rPr b="1" lang="en" sz="1800"/>
              <a:t>Pre-Task </a:t>
            </a:r>
            <a:r>
              <a:rPr b="1" lang="en" sz="1800"/>
              <a:t>Questionnaire: </a:t>
            </a:r>
            <a:r>
              <a:rPr lang="en" sz="1800"/>
              <a:t>Completed.</a:t>
            </a:r>
            <a:endParaRPr sz="1800"/>
          </a:p>
          <a:p>
            <a:pPr indent="-342900" lvl="0" marL="457200" rtl="0" algn="l">
              <a:lnSpc>
                <a:spcPct val="200000"/>
              </a:lnSpc>
              <a:spcBef>
                <a:spcPts val="0"/>
              </a:spcBef>
              <a:spcAft>
                <a:spcPts val="0"/>
              </a:spcAft>
              <a:buSzPts val="1800"/>
              <a:buChar char="●"/>
            </a:pPr>
            <a:r>
              <a:rPr b="1" lang="en" sz="1800"/>
              <a:t>Task Questionnaire:</a:t>
            </a:r>
            <a:r>
              <a:rPr lang="en" sz="1800"/>
              <a:t> In progress.</a:t>
            </a:r>
            <a:endParaRPr sz="1800"/>
          </a:p>
          <a:p>
            <a:pPr indent="-342900" lvl="0" marL="457200" rtl="0" algn="l">
              <a:lnSpc>
                <a:spcPct val="200000"/>
              </a:lnSpc>
              <a:spcBef>
                <a:spcPts val="0"/>
              </a:spcBef>
              <a:spcAft>
                <a:spcPts val="0"/>
              </a:spcAft>
              <a:buSzPts val="1800"/>
              <a:buChar char="●"/>
            </a:pPr>
            <a:r>
              <a:rPr b="1" lang="en" sz="1800"/>
              <a:t>Post-Task Questionnaire:</a:t>
            </a:r>
            <a:r>
              <a:rPr lang="en" sz="1800"/>
              <a:t> In progress.</a:t>
            </a:r>
            <a:endParaRPr sz="1800"/>
          </a:p>
          <a:p>
            <a:pPr indent="-342900" lvl="0" marL="457200" rtl="0" algn="l">
              <a:lnSpc>
                <a:spcPct val="200000"/>
              </a:lnSpc>
              <a:spcBef>
                <a:spcPts val="0"/>
              </a:spcBef>
              <a:spcAft>
                <a:spcPts val="0"/>
              </a:spcAft>
              <a:buSzPts val="1800"/>
              <a:buChar char="●"/>
            </a:pPr>
            <a:r>
              <a:rPr b="1" lang="en" sz="1800"/>
              <a:t>User Manual:</a:t>
            </a:r>
            <a:r>
              <a:rPr lang="en" sz="1800"/>
              <a:t> In progress.</a:t>
            </a:r>
            <a:endParaRPr sz="1800"/>
          </a:p>
          <a:p>
            <a:pPr indent="0" lvl="0" marL="0" rtl="0" algn="l">
              <a:lnSpc>
                <a:spcPct val="200000"/>
              </a:lnSpc>
              <a:spcBef>
                <a:spcPts val="0"/>
              </a:spcBef>
              <a:spcAft>
                <a:spcPts val="0"/>
              </a:spcAft>
              <a:buNone/>
            </a:pPr>
            <a:r>
              <a:rPr i="1" lang="en" sz="1600"/>
              <a:t>The task and post-task questionnaire will be based on the documents developed by Braintrust.</a:t>
            </a:r>
            <a:endParaRPr i="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a:t>
            </a:r>
            <a:endParaRPr/>
          </a:p>
        </p:txBody>
      </p:sp>
      <p:sp>
        <p:nvSpPr>
          <p:cNvPr id="166" name="Google Shape;166;p26"/>
          <p:cNvSpPr txBox="1"/>
          <p:nvPr>
            <p:ph idx="1" type="body"/>
          </p:nvPr>
        </p:nvSpPr>
        <p:spPr>
          <a:xfrm>
            <a:off x="331800" y="1376900"/>
            <a:ext cx="8520600" cy="37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How do you feel about this milestone? What do you like about it? What did you dislike?</a:t>
            </a:r>
            <a:endParaRPr b="1" sz="1800">
              <a:solidFill>
                <a:srgbClr val="000000"/>
              </a:solidFill>
            </a:endParaRPr>
          </a:p>
          <a:p>
            <a:pPr indent="-330200" lvl="0" marL="457200" rtl="0" algn="l">
              <a:spcBef>
                <a:spcPts val="1600"/>
              </a:spcBef>
              <a:spcAft>
                <a:spcPts val="0"/>
              </a:spcAft>
              <a:buClr>
                <a:srgbClr val="000000"/>
              </a:buClr>
              <a:buSzPts val="1600"/>
              <a:buChar char="●"/>
            </a:pPr>
            <a:r>
              <a:rPr b="1" i="1" lang="en" sz="1600">
                <a:solidFill>
                  <a:srgbClr val="000000"/>
                </a:solidFill>
              </a:rPr>
              <a:t>Like</a:t>
            </a:r>
            <a:r>
              <a:rPr b="1" lang="en" sz="1600">
                <a:solidFill>
                  <a:srgbClr val="000000"/>
                </a:solidFill>
              </a:rPr>
              <a:t>:</a:t>
            </a:r>
            <a:r>
              <a:rPr lang="en" sz="1600">
                <a:solidFill>
                  <a:srgbClr val="000000"/>
                </a:solidFill>
              </a:rPr>
              <a:t> Seeing the application come together is rewarding</a:t>
            </a:r>
            <a:endParaRPr sz="1600">
              <a:solidFill>
                <a:srgbClr val="000000"/>
              </a:solidFill>
            </a:endParaRPr>
          </a:p>
          <a:p>
            <a:pPr indent="-330200" lvl="0" marL="457200" rtl="0" algn="l">
              <a:spcBef>
                <a:spcPts val="0"/>
              </a:spcBef>
              <a:spcAft>
                <a:spcPts val="0"/>
              </a:spcAft>
              <a:buClr>
                <a:srgbClr val="000000"/>
              </a:buClr>
              <a:buSzPts val="1600"/>
              <a:buChar char="●"/>
            </a:pPr>
            <a:r>
              <a:rPr b="1" i="1" lang="en" sz="1600">
                <a:solidFill>
                  <a:srgbClr val="000000"/>
                </a:solidFill>
              </a:rPr>
              <a:t>Dislike</a:t>
            </a:r>
            <a:r>
              <a:rPr b="1" lang="en" sz="1600">
                <a:solidFill>
                  <a:srgbClr val="000000"/>
                </a:solidFill>
              </a:rPr>
              <a:t>:</a:t>
            </a:r>
            <a:r>
              <a:rPr lang="en" sz="1600">
                <a:solidFill>
                  <a:srgbClr val="000000"/>
                </a:solidFill>
              </a:rPr>
              <a:t> The week off created some disorganization </a:t>
            </a:r>
            <a:r>
              <a:rPr lang="en" sz="1600">
                <a:solidFill>
                  <a:srgbClr val="000000"/>
                </a:solidFill>
              </a:rPr>
              <a:t>among</a:t>
            </a:r>
            <a:r>
              <a:rPr lang="en" sz="1600">
                <a:solidFill>
                  <a:srgbClr val="000000"/>
                </a:solidFill>
              </a:rPr>
              <a:t> group members</a:t>
            </a:r>
            <a:endParaRPr sz="1600">
              <a:solidFill>
                <a:srgbClr val="000000"/>
              </a:solidFill>
            </a:endParaRPr>
          </a:p>
          <a:p>
            <a:pPr indent="-330200" lvl="0" marL="457200" rtl="0" algn="l">
              <a:spcBef>
                <a:spcPts val="0"/>
              </a:spcBef>
              <a:spcAft>
                <a:spcPts val="0"/>
              </a:spcAft>
              <a:buClr>
                <a:srgbClr val="000000"/>
              </a:buClr>
              <a:buSzPts val="1600"/>
              <a:buChar char="●"/>
            </a:pPr>
            <a:r>
              <a:rPr b="1" i="1" lang="en" sz="1600">
                <a:solidFill>
                  <a:srgbClr val="000000"/>
                </a:solidFill>
              </a:rPr>
              <a:t>Dislike</a:t>
            </a:r>
            <a:r>
              <a:rPr lang="en" sz="1600">
                <a:solidFill>
                  <a:srgbClr val="000000"/>
                </a:solidFill>
              </a:rPr>
              <a:t>: The vague response concerning rewards management. We would prefer not to develop a feature that the user does not require or value.</a:t>
            </a:r>
            <a:endParaRPr sz="1600">
              <a:solidFill>
                <a:srgbClr val="000000"/>
              </a:solidFill>
            </a:endParaRPr>
          </a:p>
          <a:p>
            <a:pPr indent="0" lvl="0" marL="0" rtl="0" algn="l">
              <a:spcBef>
                <a:spcPts val="1600"/>
              </a:spcBef>
              <a:spcAft>
                <a:spcPts val="0"/>
              </a:spcAft>
              <a:buNone/>
            </a:pPr>
            <a:r>
              <a:rPr b="1" lang="en" sz="1800">
                <a:solidFill>
                  <a:srgbClr val="000000"/>
                </a:solidFill>
              </a:rPr>
              <a:t>What did you </a:t>
            </a:r>
            <a:r>
              <a:rPr b="1" lang="en" sz="1800">
                <a:solidFill>
                  <a:srgbClr val="000000"/>
                </a:solidFill>
              </a:rPr>
              <a:t>learn</a:t>
            </a:r>
            <a:r>
              <a:rPr b="1" lang="en" sz="1800">
                <a:solidFill>
                  <a:srgbClr val="000000"/>
                </a:solidFill>
              </a:rPr>
              <a:t> about yourself as you collaborated and worked through this milestone?</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Multiple brains and setting egos aside allowed us to solve roadblocks quickly and improve upon existing features.</a:t>
            </a:r>
            <a:endParaRPr i="1" sz="1400">
              <a:solidFill>
                <a:srgbClr val="000000"/>
              </a:solidFill>
            </a:endParaRPr>
          </a:p>
          <a:p>
            <a:pPr indent="0" lvl="0" marL="0" marR="0" rtl="0" algn="l">
              <a:lnSpc>
                <a:spcPct val="115000"/>
              </a:lnSpc>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 (cont.)</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331800" y="1393275"/>
            <a:ext cx="8480400" cy="38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How will you use what you have learned going forward?</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Going forward we will critically analyze the design to improve the application now that the core functionality has been completed.</a:t>
            </a:r>
            <a:endParaRPr sz="1600">
              <a:solidFill>
                <a:srgbClr val="000000"/>
              </a:solidFill>
            </a:endParaRPr>
          </a:p>
          <a:p>
            <a:pPr indent="0" lvl="0" marL="0" rtl="0" algn="l">
              <a:spcBef>
                <a:spcPts val="1600"/>
              </a:spcBef>
              <a:spcAft>
                <a:spcPts val="0"/>
              </a:spcAft>
              <a:buNone/>
            </a:pPr>
            <a:r>
              <a:rPr b="1" lang="en" sz="1800">
                <a:solidFill>
                  <a:srgbClr val="000000"/>
                </a:solidFill>
              </a:rPr>
              <a:t>What “stuff &amp; things” related to this milestone would you want help with?</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How should the rewards system be implemented? Is the system tracking rewards, or is it sending an email to a manager?</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Feedback on this milestone.</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178" name="Google Shape;178;p28"/>
          <p:cNvPicPr preferRelativeResize="0"/>
          <p:nvPr/>
        </p:nvPicPr>
        <p:blipFill>
          <a:blip r:embed="rId3">
            <a:alphaModFix/>
          </a:blip>
          <a:stretch>
            <a:fillRect/>
          </a:stretch>
        </p:blipFill>
        <p:spPr>
          <a:xfrm>
            <a:off x="1600763" y="1346175"/>
            <a:ext cx="5942520" cy="371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Introductions</a:t>
            </a:r>
            <a:endParaRPr/>
          </a:p>
        </p:txBody>
      </p:sp>
      <p:sp>
        <p:nvSpPr>
          <p:cNvPr id="72" name="Google Shape;72;p14"/>
          <p:cNvSpPr txBox="1"/>
          <p:nvPr>
            <p:ph idx="1" type="body"/>
          </p:nvPr>
        </p:nvSpPr>
        <p:spPr>
          <a:xfrm>
            <a:off x="311700" y="1505700"/>
            <a:ext cx="4104900" cy="34905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2400">
                <a:solidFill>
                  <a:srgbClr val="000000"/>
                </a:solidFill>
              </a:rPr>
              <a:t>Team Members:</a:t>
            </a:r>
            <a:endParaRPr b="1" sz="2400">
              <a:solidFill>
                <a:srgbClr val="000000"/>
              </a:solidFill>
            </a:endParaRPr>
          </a:p>
          <a:p>
            <a:pPr indent="-342900" lvl="0" marL="914400" rtl="0" algn="l">
              <a:lnSpc>
                <a:spcPct val="114000"/>
              </a:lnSpc>
              <a:spcBef>
                <a:spcPts val="800"/>
              </a:spcBef>
              <a:spcAft>
                <a:spcPts val="0"/>
              </a:spcAft>
              <a:buClr>
                <a:srgbClr val="000000"/>
              </a:buClr>
              <a:buSzPts val="1800"/>
              <a:buChar char="●"/>
            </a:pPr>
            <a:r>
              <a:rPr lang="en" sz="1800">
                <a:solidFill>
                  <a:srgbClr val="000000"/>
                </a:solidFill>
              </a:rPr>
              <a:t>Jennifer Herasymuik</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Shawn Clake</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Tristan Heisler</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Quinn Bast</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Wilson Nie</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Chengyu Lou</a:t>
            </a:r>
            <a:endParaRPr sz="1800">
              <a:solidFill>
                <a:srgbClr val="000000"/>
              </a:solidFill>
            </a:endParaRPr>
          </a:p>
        </p:txBody>
      </p:sp>
      <p:sp>
        <p:nvSpPr>
          <p:cNvPr id="73" name="Google Shape;73;p1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000000"/>
                </a:solidFill>
              </a:rPr>
              <a:t>Team Name: </a:t>
            </a:r>
            <a:endParaRPr b="1" sz="2400">
              <a:solidFill>
                <a:srgbClr val="000000"/>
              </a:solidFill>
            </a:endParaRPr>
          </a:p>
          <a:p>
            <a:pPr indent="457200" lvl="0" marL="0" rtl="0" algn="l">
              <a:lnSpc>
                <a:spcPct val="100000"/>
              </a:lnSpc>
              <a:spcBef>
                <a:spcPts val="800"/>
              </a:spcBef>
              <a:spcAft>
                <a:spcPts val="0"/>
              </a:spcAft>
              <a:buNone/>
            </a:pPr>
            <a:r>
              <a:rPr lang="en" sz="1800">
                <a:solidFill>
                  <a:srgbClr val="000000"/>
                </a:solidFill>
              </a:rPr>
              <a:t>Health-Esteem</a:t>
            </a:r>
            <a:endParaRPr sz="1800">
              <a:solidFill>
                <a:srgbClr val="000000"/>
              </a:solidFill>
            </a:endParaRPr>
          </a:p>
          <a:p>
            <a:pPr indent="457200" lvl="0" marL="0" rtl="0" algn="l">
              <a:spcBef>
                <a:spcPts val="800"/>
              </a:spcBef>
              <a:spcAft>
                <a:spcPts val="0"/>
              </a:spcAft>
              <a:buNone/>
            </a:pPr>
            <a:r>
              <a:t/>
            </a:r>
            <a:endParaRPr sz="2400">
              <a:solidFill>
                <a:srgbClr val="000000"/>
              </a:solidFill>
            </a:endParaRPr>
          </a:p>
          <a:p>
            <a:pPr indent="0" lvl="0" marL="0" rtl="0" algn="l">
              <a:lnSpc>
                <a:spcPct val="100000"/>
              </a:lnSpc>
              <a:spcBef>
                <a:spcPts val="1600"/>
              </a:spcBef>
              <a:spcAft>
                <a:spcPts val="0"/>
              </a:spcAft>
              <a:buNone/>
            </a:pPr>
            <a:r>
              <a:rPr b="1" lang="en" sz="2400">
                <a:solidFill>
                  <a:srgbClr val="000000"/>
                </a:solidFill>
              </a:rPr>
              <a:t>Assigned Project: </a:t>
            </a:r>
            <a:endParaRPr b="1" sz="2400">
              <a:solidFill>
                <a:srgbClr val="000000"/>
              </a:solidFill>
            </a:endParaRPr>
          </a:p>
          <a:p>
            <a:pPr indent="457200" lvl="0" marL="0" rtl="0" algn="l">
              <a:lnSpc>
                <a:spcPct val="100000"/>
              </a:lnSpc>
              <a:spcBef>
                <a:spcPts val="800"/>
              </a:spcBef>
              <a:spcAft>
                <a:spcPts val="800"/>
              </a:spcAft>
              <a:buNone/>
            </a:pPr>
            <a:r>
              <a:rPr lang="en" sz="1800">
                <a:solidFill>
                  <a:srgbClr val="000000"/>
                </a:solidFill>
              </a:rPr>
              <a:t>Braintrust</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USM Review and Rationalization</a:t>
            </a:r>
            <a:endParaRPr/>
          </a:p>
        </p:txBody>
      </p:sp>
      <p:sp>
        <p:nvSpPr>
          <p:cNvPr id="79" name="Google Shape;79;p15"/>
          <p:cNvSpPr txBox="1"/>
          <p:nvPr>
            <p:ph idx="1" type="body"/>
          </p:nvPr>
        </p:nvSpPr>
        <p:spPr>
          <a:xfrm>
            <a:off x="331825" y="1457250"/>
            <a:ext cx="8652300" cy="3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Envisioned Features</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Idea tracking, categories and rating. User roles and more flexible account management. Leaderboards, textual statistics and rewards for collaboration.</a:t>
            </a:r>
            <a:endParaRPr sz="1600">
              <a:solidFill>
                <a:srgbClr val="000000"/>
              </a:solidFill>
            </a:endParaRPr>
          </a:p>
          <a:p>
            <a:pPr indent="0" lvl="0" marL="0" rtl="0" algn="l">
              <a:spcBef>
                <a:spcPts val="1000"/>
              </a:spcBef>
              <a:spcAft>
                <a:spcPts val="0"/>
              </a:spcAft>
              <a:buNone/>
            </a:pPr>
            <a:r>
              <a:rPr b="1" lang="en" sz="1800">
                <a:solidFill>
                  <a:srgbClr val="000000"/>
                </a:solidFill>
              </a:rPr>
              <a:t>Changes in the USM</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Tasks associated with reward management and redemption were moved to MVP 4.</a:t>
            </a:r>
            <a:endParaRPr b="1" sz="1800">
              <a:solidFill>
                <a:srgbClr val="000000"/>
              </a:solidFill>
            </a:endParaRPr>
          </a:p>
          <a:p>
            <a:pPr indent="0" lvl="0" marL="0" rtl="0" algn="l">
              <a:spcBef>
                <a:spcPts val="1600"/>
              </a:spcBef>
              <a:spcAft>
                <a:spcPts val="0"/>
              </a:spcAft>
              <a:buNone/>
            </a:pPr>
            <a:r>
              <a:rPr b="1" lang="en" sz="1800">
                <a:solidFill>
                  <a:srgbClr val="000000"/>
                </a:solidFill>
              </a:rPr>
              <a:t>Rationalization</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This release provides users with additional idea interaction (tracking, rating and filtering) as well as the ability to update their account information. Access to different pieces of the application can now be restricted to certain users.</a:t>
            </a:r>
            <a:endParaRPr b="1" sz="18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cxnSp>
        <p:nvCxnSpPr>
          <p:cNvPr id="85" name="Google Shape;85;p16"/>
          <p:cNvCxnSpPr/>
          <p:nvPr/>
        </p:nvCxnSpPr>
        <p:spPr>
          <a:xfrm>
            <a:off x="266825" y="3054825"/>
            <a:ext cx="8664000" cy="0"/>
          </a:xfrm>
          <a:prstGeom prst="straightConnector1">
            <a:avLst/>
          </a:prstGeom>
          <a:noFill/>
          <a:ln cap="flat" cmpd="sng" w="28575">
            <a:solidFill>
              <a:schemeClr val="dk2"/>
            </a:solidFill>
            <a:prstDash val="solid"/>
            <a:round/>
            <a:headEnd len="med" w="med" type="none"/>
            <a:tailEnd len="med" w="med" type="none"/>
          </a:ln>
        </p:spPr>
      </p:cxnSp>
      <p:sp>
        <p:nvSpPr>
          <p:cNvPr id="86" name="Google Shape;86;p16"/>
          <p:cNvSpPr/>
          <p:nvPr/>
        </p:nvSpPr>
        <p:spPr>
          <a:xfrm>
            <a:off x="156400" y="1821850"/>
            <a:ext cx="1941600" cy="7500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Discussed MVP 3 requirements with Janice</a:t>
            </a:r>
            <a:endParaRPr/>
          </a:p>
        </p:txBody>
      </p:sp>
      <p:sp>
        <p:nvSpPr>
          <p:cNvPr id="87" name="Google Shape;87;p16"/>
          <p:cNvSpPr/>
          <p:nvPr/>
        </p:nvSpPr>
        <p:spPr>
          <a:xfrm>
            <a:off x="1151500" y="3464850"/>
            <a:ext cx="1941600" cy="750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Distributed MVP 3 Tasks</a:t>
            </a:r>
            <a:endParaRPr/>
          </a:p>
        </p:txBody>
      </p:sp>
      <p:sp>
        <p:nvSpPr>
          <p:cNvPr id="88" name="Google Shape;88;p16"/>
          <p:cNvSpPr/>
          <p:nvPr/>
        </p:nvSpPr>
        <p:spPr>
          <a:xfrm>
            <a:off x="2457900" y="1821850"/>
            <a:ext cx="1941600" cy="750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Group Programming Session</a:t>
            </a:r>
            <a:endParaRPr/>
          </a:p>
        </p:txBody>
      </p:sp>
      <p:sp>
        <p:nvSpPr>
          <p:cNvPr id="89" name="Google Shape;89;p16"/>
          <p:cNvSpPr/>
          <p:nvPr/>
        </p:nvSpPr>
        <p:spPr>
          <a:xfrm>
            <a:off x="3523075" y="3464850"/>
            <a:ext cx="1941600" cy="7500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Inquired about rewards system</a:t>
            </a:r>
            <a:endParaRPr/>
          </a:p>
        </p:txBody>
      </p:sp>
      <p:sp>
        <p:nvSpPr>
          <p:cNvPr id="90" name="Google Shape;90;p16"/>
          <p:cNvSpPr/>
          <p:nvPr/>
        </p:nvSpPr>
        <p:spPr>
          <a:xfrm>
            <a:off x="4759400" y="1821850"/>
            <a:ext cx="1941600" cy="7500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Group Programming Session</a:t>
            </a:r>
            <a:endParaRPr/>
          </a:p>
        </p:txBody>
      </p:sp>
      <p:cxnSp>
        <p:nvCxnSpPr>
          <p:cNvPr id="91" name="Google Shape;91;p16"/>
          <p:cNvCxnSpPr>
            <a:stCxn id="87" idx="0"/>
          </p:cNvCxnSpPr>
          <p:nvPr/>
        </p:nvCxnSpPr>
        <p:spPr>
          <a:xfrm rot="10800000">
            <a:off x="2118700" y="3060450"/>
            <a:ext cx="3600" cy="404400"/>
          </a:xfrm>
          <a:prstGeom prst="straightConnector1">
            <a:avLst/>
          </a:prstGeom>
          <a:noFill/>
          <a:ln cap="flat" cmpd="sng" w="9525">
            <a:solidFill>
              <a:schemeClr val="dk2"/>
            </a:solidFill>
            <a:prstDash val="solid"/>
            <a:round/>
            <a:headEnd len="med" w="med" type="none"/>
            <a:tailEnd len="med" w="med" type="none"/>
          </a:ln>
        </p:spPr>
      </p:cxnSp>
      <p:sp>
        <p:nvSpPr>
          <p:cNvPr id="92" name="Google Shape;92;p16"/>
          <p:cNvSpPr/>
          <p:nvPr/>
        </p:nvSpPr>
        <p:spPr>
          <a:xfrm>
            <a:off x="5894650" y="3464850"/>
            <a:ext cx="1941600" cy="750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Made PowerPoint</a:t>
            </a:r>
            <a:endParaRPr/>
          </a:p>
        </p:txBody>
      </p:sp>
      <p:sp>
        <p:nvSpPr>
          <p:cNvPr id="93" name="Google Shape;93;p16"/>
          <p:cNvSpPr/>
          <p:nvPr/>
        </p:nvSpPr>
        <p:spPr>
          <a:xfrm>
            <a:off x="7060900" y="1821850"/>
            <a:ext cx="1941600" cy="7500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Practiced Presentation</a:t>
            </a:r>
            <a:endParaRPr/>
          </a:p>
        </p:txBody>
      </p:sp>
      <p:cxnSp>
        <p:nvCxnSpPr>
          <p:cNvPr id="94" name="Google Shape;94;p16"/>
          <p:cNvCxnSpPr>
            <a:stCxn id="89" idx="0"/>
          </p:cNvCxnSpPr>
          <p:nvPr/>
        </p:nvCxnSpPr>
        <p:spPr>
          <a:xfrm rot="10800000">
            <a:off x="4489075" y="3051150"/>
            <a:ext cx="4800" cy="4137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6"/>
          <p:cNvCxnSpPr>
            <a:stCxn id="86" idx="2"/>
          </p:cNvCxnSpPr>
          <p:nvPr/>
        </p:nvCxnSpPr>
        <p:spPr>
          <a:xfrm>
            <a:off x="1127200" y="2571850"/>
            <a:ext cx="0" cy="4977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p:nvPr/>
        </p:nvCxnSpPr>
        <p:spPr>
          <a:xfrm>
            <a:off x="5730200" y="2571850"/>
            <a:ext cx="0" cy="4794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6"/>
          <p:cNvCxnSpPr>
            <a:stCxn id="92" idx="0"/>
          </p:cNvCxnSpPr>
          <p:nvPr/>
        </p:nvCxnSpPr>
        <p:spPr>
          <a:xfrm rot="10800000">
            <a:off x="6865450" y="3051150"/>
            <a:ext cx="0" cy="4137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6"/>
          <p:cNvCxnSpPr>
            <a:stCxn id="93" idx="2"/>
          </p:cNvCxnSpPr>
          <p:nvPr/>
        </p:nvCxnSpPr>
        <p:spPr>
          <a:xfrm>
            <a:off x="8031700" y="2571850"/>
            <a:ext cx="0" cy="479400"/>
          </a:xfrm>
          <a:prstGeom prst="straightConnector1">
            <a:avLst/>
          </a:prstGeom>
          <a:noFill/>
          <a:ln cap="flat" cmpd="sng" w="9525">
            <a:solidFill>
              <a:schemeClr val="dk2"/>
            </a:solidFill>
            <a:prstDash val="solid"/>
            <a:round/>
            <a:headEnd len="med" w="med" type="none"/>
            <a:tailEnd len="med" w="med" type="none"/>
          </a:ln>
        </p:spPr>
      </p:cxnSp>
      <p:sp>
        <p:nvSpPr>
          <p:cNvPr id="99" name="Google Shape;99;p16"/>
          <p:cNvSpPr txBox="1"/>
          <p:nvPr/>
        </p:nvSpPr>
        <p:spPr>
          <a:xfrm>
            <a:off x="709850"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Oct 25</a:t>
            </a:r>
            <a:endParaRPr/>
          </a:p>
        </p:txBody>
      </p:sp>
      <p:sp>
        <p:nvSpPr>
          <p:cNvPr id="100" name="Google Shape;100;p16"/>
          <p:cNvSpPr txBox="1"/>
          <p:nvPr/>
        </p:nvSpPr>
        <p:spPr>
          <a:xfrm>
            <a:off x="1730800" y="2728750"/>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Oct 25</a:t>
            </a:r>
            <a:endParaRPr/>
          </a:p>
        </p:txBody>
      </p:sp>
      <p:cxnSp>
        <p:nvCxnSpPr>
          <p:cNvPr id="101" name="Google Shape;101;p16"/>
          <p:cNvCxnSpPr>
            <a:stCxn id="88" idx="2"/>
          </p:cNvCxnSpPr>
          <p:nvPr/>
        </p:nvCxnSpPr>
        <p:spPr>
          <a:xfrm>
            <a:off x="3428700" y="2571850"/>
            <a:ext cx="0" cy="4704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6"/>
          <p:cNvSpPr txBox="1"/>
          <p:nvPr/>
        </p:nvSpPr>
        <p:spPr>
          <a:xfrm>
            <a:off x="2992188"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Oct 26</a:t>
            </a:r>
            <a:endParaRPr/>
          </a:p>
        </p:txBody>
      </p:sp>
      <p:sp>
        <p:nvSpPr>
          <p:cNvPr id="103" name="Google Shape;103;p16"/>
          <p:cNvSpPr txBox="1"/>
          <p:nvPr/>
        </p:nvSpPr>
        <p:spPr>
          <a:xfrm>
            <a:off x="4104163" y="2728750"/>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2</a:t>
            </a:r>
            <a:endParaRPr/>
          </a:p>
        </p:txBody>
      </p:sp>
      <p:sp>
        <p:nvSpPr>
          <p:cNvPr id="104" name="Google Shape;104;p16"/>
          <p:cNvSpPr txBox="1"/>
          <p:nvPr/>
        </p:nvSpPr>
        <p:spPr>
          <a:xfrm>
            <a:off x="5289950"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2</a:t>
            </a:r>
            <a:endParaRPr/>
          </a:p>
        </p:txBody>
      </p:sp>
      <p:sp>
        <p:nvSpPr>
          <p:cNvPr id="105" name="Google Shape;105;p16"/>
          <p:cNvSpPr txBox="1"/>
          <p:nvPr/>
        </p:nvSpPr>
        <p:spPr>
          <a:xfrm>
            <a:off x="6432550" y="2728750"/>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13</a:t>
            </a:r>
            <a:endParaRPr/>
          </a:p>
        </p:txBody>
      </p:sp>
      <p:sp>
        <p:nvSpPr>
          <p:cNvPr id="106" name="Google Shape;106;p16"/>
          <p:cNvSpPr txBox="1"/>
          <p:nvPr/>
        </p:nvSpPr>
        <p:spPr>
          <a:xfrm>
            <a:off x="7575150"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15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12" name="Google Shape;112;p17"/>
          <p:cNvSpPr txBox="1"/>
          <p:nvPr>
            <p:ph idx="1" type="body"/>
          </p:nvPr>
        </p:nvSpPr>
        <p:spPr>
          <a:xfrm>
            <a:off x="331800" y="1248275"/>
            <a:ext cx="8480400" cy="38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Team </a:t>
            </a:r>
            <a:r>
              <a:rPr b="1" lang="en" sz="1800">
                <a:solidFill>
                  <a:srgbClr val="000000"/>
                </a:solidFill>
              </a:rPr>
              <a:t>Member Main Priorities</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Jenn - User roles and backend support for rating/tracking ideas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Oscar - User manual and unit testing</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Quinn - Consent form, questionnaires, idea filtering, statistics and leaderboards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Shawn - Idea page styling and content overhaul, graphing investigation, QoL changes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Tristan - Ability to rate and track ideas, idea page styling</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Wilson - Profile overview, account modification and profile picture uploading</a:t>
            </a:r>
            <a:endParaRPr sz="1600">
              <a:solidFill>
                <a:srgbClr val="000000"/>
              </a:solidFill>
            </a:endParaRPr>
          </a:p>
          <a:p>
            <a:pPr indent="0" lvl="0" marL="0" rtl="0" algn="l">
              <a:spcBef>
                <a:spcPts val="1600"/>
              </a:spcBef>
              <a:spcAft>
                <a:spcPts val="0"/>
              </a:spcAft>
              <a:buNone/>
            </a:pPr>
            <a:r>
              <a:rPr b="1" lang="en" sz="1600">
                <a:solidFill>
                  <a:srgbClr val="000000"/>
                </a:solidFill>
              </a:rPr>
              <a:t>There was overlap of these responsibilities among other group members.</a:t>
            </a:r>
            <a:endParaRPr sz="1600">
              <a:solidFill>
                <a:srgbClr val="000000"/>
              </a:solidFill>
            </a:endParaRPr>
          </a:p>
          <a:p>
            <a:pPr indent="0" lvl="0" marL="457200" rtl="0" algn="l">
              <a:spcBef>
                <a:spcPts val="1600"/>
              </a:spcBef>
              <a:spcAft>
                <a:spcPts val="1600"/>
              </a:spcAft>
              <a:buNone/>
            </a:pPr>
            <a:r>
              <a:rPr i="1" lang="en" sz="1600">
                <a:solidFill>
                  <a:srgbClr val="000000"/>
                </a:solidFill>
              </a:rPr>
              <a:t>ie. Pair programming sessions when working on Leaderboards and Statistics pages</a:t>
            </a:r>
            <a:endParaRPr i="1"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565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3/Milestone 4 USM</a:t>
            </a:r>
            <a:endParaRPr/>
          </a:p>
        </p:txBody>
      </p:sp>
      <p:pic>
        <p:nvPicPr>
          <p:cNvPr id="118" name="Google Shape;118;p18"/>
          <p:cNvPicPr preferRelativeResize="0"/>
          <p:nvPr/>
        </p:nvPicPr>
        <p:blipFill>
          <a:blip r:embed="rId3">
            <a:alphaModFix/>
          </a:blip>
          <a:stretch>
            <a:fillRect/>
          </a:stretch>
        </p:blipFill>
        <p:spPr>
          <a:xfrm>
            <a:off x="0" y="1572100"/>
            <a:ext cx="9143999" cy="30852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565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3/Milestone 4 USM (cont.)</a:t>
            </a:r>
            <a:endParaRPr/>
          </a:p>
        </p:txBody>
      </p:sp>
      <p:pic>
        <p:nvPicPr>
          <p:cNvPr id="124" name="Google Shape;124;p19"/>
          <p:cNvPicPr preferRelativeResize="0"/>
          <p:nvPr/>
        </p:nvPicPr>
        <p:blipFill>
          <a:blip r:embed="rId3">
            <a:alphaModFix/>
          </a:blip>
          <a:stretch>
            <a:fillRect/>
          </a:stretch>
        </p:blipFill>
        <p:spPr>
          <a:xfrm>
            <a:off x="0" y="1283125"/>
            <a:ext cx="9143998" cy="37771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1144025"/>
            <a:ext cx="6129000" cy="355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Milestone 4</a:t>
            </a:r>
            <a:endParaRPr sz="6000"/>
          </a:p>
          <a:p>
            <a:pPr indent="0" lvl="0" marL="0" rtl="0" algn="l">
              <a:spcBef>
                <a:spcPts val="0"/>
              </a:spcBef>
              <a:spcAft>
                <a:spcPts val="0"/>
              </a:spcAft>
              <a:buNone/>
            </a:pPr>
            <a:r>
              <a:rPr lang="en" sz="6000"/>
              <a:t>Demo</a:t>
            </a:r>
            <a:endParaRPr sz="6000"/>
          </a:p>
        </p:txBody>
      </p:sp>
      <p:sp>
        <p:nvSpPr>
          <p:cNvPr id="130" name="Google Shape;130;p20"/>
          <p:cNvSpPr txBox="1"/>
          <p:nvPr>
            <p:ph idx="1" type="body"/>
          </p:nvPr>
        </p:nvSpPr>
        <p:spPr>
          <a:xfrm>
            <a:off x="311700" y="2314650"/>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Health-Esteem</a:t>
            </a:r>
            <a:endParaRPr sz="18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36" name="Google Shape;136;p21"/>
          <p:cNvSpPr txBox="1"/>
          <p:nvPr>
            <p:ph idx="1" type="body"/>
          </p:nvPr>
        </p:nvSpPr>
        <p:spPr>
          <a:xfrm>
            <a:off x="311700" y="1505700"/>
            <a:ext cx="8520600" cy="3021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800">
                <a:solidFill>
                  <a:srgbClr val="000000"/>
                </a:solidFill>
              </a:rPr>
              <a:t>Success</a:t>
            </a:r>
            <a:endParaRPr sz="18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With the exception of tasks moved due a current lack of information, all tasks were successfully achieved for this milestone. </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The consent form and pre-task </a:t>
            </a:r>
            <a:r>
              <a:rPr lang="en" sz="1600">
                <a:solidFill>
                  <a:srgbClr val="000000"/>
                </a:solidFill>
              </a:rPr>
              <a:t>questionnaire</a:t>
            </a:r>
            <a:r>
              <a:rPr lang="en" sz="1600">
                <a:solidFill>
                  <a:srgbClr val="000000"/>
                </a:solidFill>
              </a:rPr>
              <a:t> have been completed. The task and post-task questionnaire will be completed in time for the on-site visit.</a:t>
            </a:r>
            <a:endParaRPr sz="1600">
              <a:solidFill>
                <a:srgbClr val="000000"/>
              </a:solidFill>
            </a:endParaRPr>
          </a:p>
          <a:p>
            <a:pPr indent="0" lvl="0" marL="457200" rtl="0" algn="l">
              <a:lnSpc>
                <a:spcPct val="90000"/>
              </a:lnSpc>
              <a:spcBef>
                <a:spcPts val="1000"/>
              </a:spcBef>
              <a:spcAft>
                <a:spcPts val="0"/>
              </a:spcAft>
              <a:buNone/>
            </a:pPr>
            <a:r>
              <a:t/>
            </a:r>
            <a:endParaRPr sz="1600">
              <a:solidFill>
                <a:srgbClr val="000000"/>
              </a:solidFill>
            </a:endParaRPr>
          </a:p>
          <a:p>
            <a:pPr indent="0" lvl="0" marL="0" rtl="0" algn="l">
              <a:lnSpc>
                <a:spcPct val="90000"/>
              </a:lnSpc>
              <a:spcBef>
                <a:spcPts val="1000"/>
              </a:spcBef>
              <a:spcAft>
                <a:spcPts val="0"/>
              </a:spcAft>
              <a:buNone/>
            </a:pPr>
            <a:r>
              <a:rPr b="1" lang="en" sz="1800">
                <a:solidFill>
                  <a:srgbClr val="000000"/>
                </a:solidFill>
              </a:rPr>
              <a:t>Barriers</a:t>
            </a:r>
            <a:endParaRPr sz="18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Uncertainty concerning the desired reward system.</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Browser compatibility.</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