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Merriweather" panose="020B0604020202020204" charset="0"/>
      <p:regular r:id="rId36"/>
      <p:bold r:id="rId37"/>
      <p:italic r:id="rId38"/>
      <p:boldItalic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B96DC0-69DA-462E-A165-3D6548492A85}">
  <a:tblStyle styleId="{92B96DC0-69DA-462E-A165-3D6548492A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8a442308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8a442308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8a442308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8a442308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8a442308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8a442308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8a442308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8a442308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8a442308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8a442308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a4423088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8a442308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851f872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851f872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Wilson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437f755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437f75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Wilson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3437f7558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3437f7558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Wilson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2a7c12f2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2a7c12f2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2a7c12f2a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2a7c12f2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851f872f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851f872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851f872f0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851f872f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851f872f0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851f872f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851f872f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851f872f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Wilson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3437f75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3437f75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851f872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851f872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 - also open the user manual and walk through it quickly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3437f7558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3437f7558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8a442308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8a44230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8a442308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8a442308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851f872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851f872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Oscar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cb35d7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cb35d7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8a44230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8a44230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2a7c12f2a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2a7c12f2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2cb35d7e9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2cb35d7e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2cb35d7e9_2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2cb35d7e9_2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8a442308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8a442308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8a442308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8a44230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8a442308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8a442308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8a442308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8a442308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8a442308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8a442308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8a442308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8a442308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erasymj/Health-Esteem/tree/master"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drive.google.com/drive/folders/1xXZoQ2bTMq2rhHzLl4sXl5ZG7T7oY1FZ"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82375"/>
            <a:ext cx="8520600" cy="11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ENSE 496AB </a:t>
            </a:r>
            <a:endParaRPr/>
          </a:p>
          <a:p>
            <a:pPr marL="0" lvl="0" indent="0" algn="l" rtl="0">
              <a:spcBef>
                <a:spcPts val="0"/>
              </a:spcBef>
              <a:spcAft>
                <a:spcPts val="0"/>
              </a:spcAft>
              <a:buNone/>
            </a:pPr>
            <a:r>
              <a:rPr lang="en"/>
              <a:t>Milestone 6</a:t>
            </a:r>
            <a:endParaRPr/>
          </a:p>
        </p:txBody>
      </p:sp>
      <p:sp>
        <p:nvSpPr>
          <p:cNvPr id="65" name="Google Shape;65;p13"/>
          <p:cNvSpPr txBox="1">
            <a:spLocks noGrp="1"/>
          </p:cNvSpPr>
          <p:nvPr>
            <p:ph type="subTitle" idx="1"/>
          </p:nvPr>
        </p:nvSpPr>
        <p:spPr>
          <a:xfrm>
            <a:off x="371725" y="1851150"/>
            <a:ext cx="5469300" cy="1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Health-Esteem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December 6th, 2018</a:t>
            </a:r>
            <a:endParaRPr sz="1800"/>
          </a:p>
          <a:p>
            <a:pPr marL="0" lvl="0" indent="0" algn="l" rtl="0">
              <a:spcBef>
                <a:spcPts val="0"/>
              </a:spcBef>
              <a:spcAft>
                <a:spcPts val="0"/>
              </a:spcAft>
              <a:buNone/>
            </a:pPr>
            <a:endParaRPr/>
          </a:p>
        </p:txBody>
      </p:sp>
      <p:graphicFrame>
        <p:nvGraphicFramePr>
          <p:cNvPr id="66" name="Google Shape;66;p13"/>
          <p:cNvGraphicFramePr/>
          <p:nvPr/>
        </p:nvGraphicFramePr>
        <p:xfrm>
          <a:off x="4502975" y="3389725"/>
          <a:ext cx="4197550" cy="1280070"/>
        </p:xfrm>
        <a:graphic>
          <a:graphicData uri="http://schemas.openxmlformats.org/drawingml/2006/table">
            <a:tbl>
              <a:tblPr>
                <a:noFill/>
                <a:tableStyleId>{92B96DC0-69DA-462E-A165-3D6548492A85}</a:tableStyleId>
              </a:tblPr>
              <a:tblGrid>
                <a:gridCol w="2098775">
                  <a:extLst>
                    <a:ext uri="{9D8B030D-6E8A-4147-A177-3AD203B41FA5}">
                      <a16:colId xmlns:a16="http://schemas.microsoft.com/office/drawing/2014/main" val="20000"/>
                    </a:ext>
                  </a:extLst>
                </a:gridCol>
                <a:gridCol w="20987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600">
                          <a:solidFill>
                            <a:srgbClr val="F3F3F3"/>
                          </a:solidFill>
                        </a:rPr>
                        <a:t>Quinn Bast</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rgbClr val="F3F3F3"/>
                          </a:solidFill>
                        </a:rPr>
                        <a:t>Jennifer Herasymuik</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a:solidFill>
                            <a:srgbClr val="F3F3F3"/>
                          </a:solidFill>
                        </a:rPr>
                        <a:t>Shawn Clake</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rgbClr val="F3F3F3"/>
                          </a:solidFill>
                        </a:rPr>
                        <a:t>Chengyu Lou</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600">
                          <a:solidFill>
                            <a:srgbClr val="F3F3F3"/>
                          </a:solidFill>
                        </a:rPr>
                        <a:t>Tristan Heisler</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rgbClr val="F3F3F3"/>
                          </a:solidFill>
                        </a:rPr>
                        <a:t>Wilson Nie</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a:t>
            </a:r>
            <a:endParaRPr/>
          </a:p>
        </p:txBody>
      </p:sp>
      <p:pic>
        <p:nvPicPr>
          <p:cNvPr id="124" name="Google Shape;124;p22"/>
          <p:cNvPicPr preferRelativeResize="0"/>
          <p:nvPr/>
        </p:nvPicPr>
        <p:blipFill rotWithShape="1">
          <a:blip r:embed="rId3">
            <a:alphaModFix/>
          </a:blip>
          <a:srcRect l="5628" r="6008" b="4807"/>
          <a:stretch/>
        </p:blipFill>
        <p:spPr>
          <a:xfrm>
            <a:off x="457200" y="1349545"/>
            <a:ext cx="3657600" cy="2627290"/>
          </a:xfrm>
          <a:prstGeom prst="rect">
            <a:avLst/>
          </a:prstGeom>
          <a:noFill/>
          <a:ln>
            <a:noFill/>
          </a:ln>
        </p:spPr>
      </p:pic>
      <p:pic>
        <p:nvPicPr>
          <p:cNvPr id="125" name="Google Shape;125;p22"/>
          <p:cNvPicPr preferRelativeResize="0"/>
          <p:nvPr/>
        </p:nvPicPr>
        <p:blipFill rotWithShape="1">
          <a:blip r:embed="rId4">
            <a:alphaModFix/>
          </a:blip>
          <a:srcRect l="6962" r="6110" b="4807"/>
          <a:stretch/>
        </p:blipFill>
        <p:spPr>
          <a:xfrm>
            <a:off x="5029200" y="1321590"/>
            <a:ext cx="3658400" cy="268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 (cont.)</a:t>
            </a:r>
            <a:endParaRPr/>
          </a:p>
        </p:txBody>
      </p:sp>
      <p:pic>
        <p:nvPicPr>
          <p:cNvPr id="131" name="Google Shape;131;p23"/>
          <p:cNvPicPr preferRelativeResize="0"/>
          <p:nvPr/>
        </p:nvPicPr>
        <p:blipFill rotWithShape="1">
          <a:blip r:embed="rId3">
            <a:alphaModFix/>
          </a:blip>
          <a:srcRect l="5372" r="5524" b="4571"/>
          <a:stretch/>
        </p:blipFill>
        <p:spPr>
          <a:xfrm>
            <a:off x="457200" y="1350616"/>
            <a:ext cx="3657600" cy="2625149"/>
          </a:xfrm>
          <a:prstGeom prst="rect">
            <a:avLst/>
          </a:prstGeom>
          <a:noFill/>
          <a:ln>
            <a:noFill/>
          </a:ln>
        </p:spPr>
      </p:pic>
      <p:pic>
        <p:nvPicPr>
          <p:cNvPr id="132" name="Google Shape;132;p23"/>
          <p:cNvPicPr preferRelativeResize="0"/>
          <p:nvPr/>
        </p:nvPicPr>
        <p:blipFill rotWithShape="1">
          <a:blip r:embed="rId4">
            <a:alphaModFix/>
          </a:blip>
          <a:srcRect l="4620" r="4783" b="4324"/>
          <a:stretch/>
        </p:blipFill>
        <p:spPr>
          <a:xfrm>
            <a:off x="5029200" y="1366623"/>
            <a:ext cx="3657600" cy="2593134"/>
          </a:xfrm>
          <a:prstGeom prst="rect">
            <a:avLst/>
          </a:prstGeom>
          <a:noFill/>
          <a:ln>
            <a:noFill/>
          </a:ln>
        </p:spPr>
      </p:pic>
      <p:sp>
        <p:nvSpPr>
          <p:cNvPr id="133" name="Google Shape;133;p23"/>
          <p:cNvSpPr txBox="1"/>
          <p:nvPr/>
        </p:nvSpPr>
        <p:spPr>
          <a:xfrm>
            <a:off x="0" y="4551825"/>
            <a:ext cx="9144000" cy="5916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600"/>
              </a:spcAft>
              <a:buNone/>
            </a:pPr>
            <a:r>
              <a:rPr lang="en" sz="1800">
                <a:latin typeface="Roboto"/>
                <a:ea typeface="Roboto"/>
                <a:cs typeface="Roboto"/>
                <a:sym typeface="Roboto"/>
              </a:rPr>
              <a:t>The desire for additional support reinforces the importance of the user manual.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 (cont.)</a:t>
            </a:r>
            <a:endParaRPr/>
          </a:p>
        </p:txBody>
      </p:sp>
      <p:pic>
        <p:nvPicPr>
          <p:cNvPr id="139" name="Google Shape;139;p24"/>
          <p:cNvPicPr preferRelativeResize="0"/>
          <p:nvPr/>
        </p:nvPicPr>
        <p:blipFill rotWithShape="1">
          <a:blip r:embed="rId3">
            <a:alphaModFix/>
          </a:blip>
          <a:srcRect l="6818" r="7299" b="4571"/>
          <a:stretch/>
        </p:blipFill>
        <p:spPr>
          <a:xfrm>
            <a:off x="457200" y="1307539"/>
            <a:ext cx="3657599" cy="2711302"/>
          </a:xfrm>
          <a:prstGeom prst="rect">
            <a:avLst/>
          </a:prstGeom>
          <a:noFill/>
          <a:ln>
            <a:noFill/>
          </a:ln>
        </p:spPr>
      </p:pic>
      <p:pic>
        <p:nvPicPr>
          <p:cNvPr id="140" name="Google Shape;140;p24"/>
          <p:cNvPicPr preferRelativeResize="0"/>
          <p:nvPr/>
        </p:nvPicPr>
        <p:blipFill rotWithShape="1">
          <a:blip r:embed="rId4">
            <a:alphaModFix/>
          </a:blip>
          <a:srcRect l="6727" r="6240" b="4807"/>
          <a:stretch/>
        </p:blipFill>
        <p:spPr>
          <a:xfrm>
            <a:off x="5029200" y="1323121"/>
            <a:ext cx="3657600" cy="26791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 (cont.)</a:t>
            </a:r>
            <a:endParaRPr/>
          </a:p>
        </p:txBody>
      </p:sp>
      <p:pic>
        <p:nvPicPr>
          <p:cNvPr id="146" name="Google Shape;146;p25"/>
          <p:cNvPicPr preferRelativeResize="0"/>
          <p:nvPr/>
        </p:nvPicPr>
        <p:blipFill rotWithShape="1">
          <a:blip r:embed="rId3">
            <a:alphaModFix/>
          </a:blip>
          <a:srcRect l="7172" r="7034" b="4571"/>
          <a:stretch/>
        </p:blipFill>
        <p:spPr>
          <a:xfrm>
            <a:off x="457200" y="1300725"/>
            <a:ext cx="3657599" cy="2724925"/>
          </a:xfrm>
          <a:prstGeom prst="rect">
            <a:avLst/>
          </a:prstGeom>
          <a:noFill/>
          <a:ln>
            <a:noFill/>
          </a:ln>
        </p:spPr>
      </p:pic>
      <p:pic>
        <p:nvPicPr>
          <p:cNvPr id="147" name="Google Shape;147;p25"/>
          <p:cNvPicPr preferRelativeResize="0"/>
          <p:nvPr/>
        </p:nvPicPr>
        <p:blipFill rotWithShape="1">
          <a:blip r:embed="rId4">
            <a:alphaModFix/>
          </a:blip>
          <a:srcRect l="6999" r="7952" b="4807"/>
          <a:stretch/>
        </p:blipFill>
        <p:spPr>
          <a:xfrm>
            <a:off x="5029200" y="1302222"/>
            <a:ext cx="3657600" cy="27219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 (cont.)</a:t>
            </a:r>
            <a:endParaRPr/>
          </a:p>
        </p:txBody>
      </p:sp>
      <p:pic>
        <p:nvPicPr>
          <p:cNvPr id="153" name="Google Shape;153;p26"/>
          <p:cNvPicPr preferRelativeResize="0"/>
          <p:nvPr/>
        </p:nvPicPr>
        <p:blipFill rotWithShape="1">
          <a:blip r:embed="rId3">
            <a:alphaModFix/>
          </a:blip>
          <a:srcRect l="7200" r="7584" b="3138"/>
          <a:stretch/>
        </p:blipFill>
        <p:spPr>
          <a:xfrm>
            <a:off x="457200" y="1273302"/>
            <a:ext cx="3657600" cy="2779776"/>
          </a:xfrm>
          <a:prstGeom prst="rect">
            <a:avLst/>
          </a:prstGeom>
          <a:noFill/>
          <a:ln>
            <a:noFill/>
          </a:ln>
        </p:spPr>
      </p:pic>
      <p:pic>
        <p:nvPicPr>
          <p:cNvPr id="154" name="Google Shape;154;p26"/>
          <p:cNvPicPr preferRelativeResize="0"/>
          <p:nvPr/>
        </p:nvPicPr>
        <p:blipFill rotWithShape="1">
          <a:blip r:embed="rId4">
            <a:alphaModFix/>
          </a:blip>
          <a:srcRect l="6863" r="7018" b="3362"/>
          <a:stretch/>
        </p:blipFill>
        <p:spPr>
          <a:xfrm>
            <a:off x="5029200" y="1296162"/>
            <a:ext cx="3657600" cy="27340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Parting Thoughts</a:t>
            </a:r>
            <a:endParaRPr/>
          </a:p>
        </p:txBody>
      </p:sp>
      <p:sp>
        <p:nvSpPr>
          <p:cNvPr id="160" name="Google Shape;160;p27"/>
          <p:cNvSpPr txBox="1">
            <a:spLocks noGrp="1"/>
          </p:cNvSpPr>
          <p:nvPr>
            <p:ph type="body" idx="1"/>
          </p:nvPr>
        </p:nvSpPr>
        <p:spPr>
          <a:xfrm>
            <a:off x="245875" y="1457100"/>
            <a:ext cx="8652300" cy="368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Roboto"/>
              <a:buChar char="●"/>
            </a:pPr>
            <a:r>
              <a:rPr lang="en" sz="1800">
                <a:solidFill>
                  <a:srgbClr val="000000"/>
                </a:solidFill>
              </a:rPr>
              <a:t>Responses to these questions were brief due to time constraints</a:t>
            </a:r>
            <a:endParaRPr sz="1800">
              <a:solidFill>
                <a:srgbClr val="000000"/>
              </a:solidFill>
            </a:endParaRPr>
          </a:p>
          <a:p>
            <a:pPr marL="457200" marR="0" lvl="0" indent="-342900" algn="l" rtl="0">
              <a:lnSpc>
                <a:spcPct val="115000"/>
              </a:lnSpc>
              <a:spcBef>
                <a:spcPts val="0"/>
              </a:spcBef>
              <a:spcAft>
                <a:spcPts val="0"/>
              </a:spcAft>
              <a:buClr>
                <a:srgbClr val="000000"/>
              </a:buClr>
              <a:buSzPts val="1800"/>
              <a:buFont typeface="Roboto"/>
              <a:buChar char="●"/>
            </a:pPr>
            <a:r>
              <a:rPr lang="en" sz="1800">
                <a:solidFill>
                  <a:srgbClr val="000000"/>
                </a:solidFill>
              </a:rPr>
              <a:t>Participants believed the application was user-friendly</a:t>
            </a:r>
            <a:endParaRPr sz="180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en" sz="1800">
                <a:solidFill>
                  <a:srgbClr val="000000"/>
                </a:solidFill>
              </a:rPr>
              <a:t>A suggestion was made to incorporate more documentation during the progression of an idea.</a:t>
            </a:r>
            <a:endParaRPr sz="1800">
              <a:solidFill>
                <a:srgbClr val="000000"/>
              </a:solidFill>
            </a:endParaRPr>
          </a:p>
          <a:p>
            <a:pPr marL="457200" marR="0" lvl="0" indent="-342900" algn="l" rtl="0">
              <a:lnSpc>
                <a:spcPct val="115000"/>
              </a:lnSpc>
              <a:spcBef>
                <a:spcPts val="0"/>
              </a:spcBef>
              <a:spcAft>
                <a:spcPts val="0"/>
              </a:spcAft>
              <a:buClr>
                <a:srgbClr val="000000"/>
              </a:buClr>
              <a:buSzPts val="1800"/>
              <a:buChar char="●"/>
            </a:pPr>
            <a:r>
              <a:rPr lang="en" sz="1800">
                <a:solidFill>
                  <a:srgbClr val="000000"/>
                </a:solidFill>
              </a:rPr>
              <a:t>Participants agreed that gamification could be beneficial</a:t>
            </a:r>
            <a:endParaRPr sz="180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en" sz="1800">
                <a:solidFill>
                  <a:srgbClr val="000000"/>
                </a:solidFill>
              </a:rPr>
              <a:t>However, a rewards system was determined to be low priority</a:t>
            </a:r>
            <a:endParaRPr sz="180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en" sz="1800">
                <a:solidFill>
                  <a:srgbClr val="000000"/>
                </a:solidFill>
              </a:rPr>
              <a:t>This led to the deprioritization of this feature</a:t>
            </a:r>
            <a:endParaRPr sz="1800">
              <a:solidFill>
                <a:srgbClr val="000000"/>
              </a:solidFill>
            </a:endParaRPr>
          </a:p>
          <a:p>
            <a:pPr marL="0" marR="0" lvl="0" indent="0" algn="l" rtl="0">
              <a:lnSpc>
                <a:spcPct val="115000"/>
              </a:lnSpc>
              <a:spcBef>
                <a:spcPts val="1600"/>
              </a:spcBef>
              <a:spcAft>
                <a:spcPts val="0"/>
              </a:spcAft>
              <a:buNone/>
            </a:pP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USM Review and Rationalization</a:t>
            </a:r>
            <a:endParaRPr/>
          </a:p>
        </p:txBody>
      </p:sp>
      <p:sp>
        <p:nvSpPr>
          <p:cNvPr id="166" name="Google Shape;166;p28"/>
          <p:cNvSpPr txBox="1">
            <a:spLocks noGrp="1"/>
          </p:cNvSpPr>
          <p:nvPr>
            <p:ph type="body" idx="1"/>
          </p:nvPr>
        </p:nvSpPr>
        <p:spPr>
          <a:xfrm>
            <a:off x="331825" y="1304850"/>
            <a:ext cx="8652300" cy="36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Envisioned Features</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Idea filtering, graphs, contact us, success stories and new information.</a:t>
            </a:r>
            <a:endParaRPr sz="1600">
              <a:solidFill>
                <a:srgbClr val="000000"/>
              </a:solidFill>
            </a:endParaRPr>
          </a:p>
          <a:p>
            <a:pPr marL="0" lvl="0" indent="0" algn="l" rtl="0">
              <a:spcBef>
                <a:spcPts val="1600"/>
              </a:spcBef>
              <a:spcAft>
                <a:spcPts val="0"/>
              </a:spcAft>
              <a:buNone/>
            </a:pPr>
            <a:r>
              <a:rPr lang="en" sz="1800" b="1">
                <a:solidFill>
                  <a:srgbClr val="000000"/>
                </a:solidFill>
              </a:rPr>
              <a:t>Changes in the USM</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The USM was modified to remove features that were not critical for the final deliverable of the application and instead focus primarily on quality of life improvements.</a:t>
            </a:r>
            <a:endParaRPr sz="1600">
              <a:solidFill>
                <a:srgbClr val="000000"/>
              </a:solidFill>
            </a:endParaRPr>
          </a:p>
          <a:p>
            <a:pPr marL="0" lvl="0" indent="0" algn="l" rtl="0">
              <a:spcBef>
                <a:spcPts val="1600"/>
              </a:spcBef>
              <a:spcAft>
                <a:spcPts val="0"/>
              </a:spcAft>
              <a:buNone/>
            </a:pPr>
            <a:r>
              <a:rPr lang="en" sz="1800" b="1">
                <a:solidFill>
                  <a:srgbClr val="000000"/>
                </a:solidFill>
              </a:rPr>
              <a:t>Rationalization</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This release provides users with additional functionality such as searching for specific ideas and updating the homepage information. More importantly, this release contains many bug fixes and improvements as identified during the usability analysis process.</a:t>
            </a:r>
            <a:endParaRPr sz="16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cxnSp>
        <p:nvCxnSpPr>
          <p:cNvPr id="172" name="Google Shape;172;p29"/>
          <p:cNvCxnSpPr/>
          <p:nvPr/>
        </p:nvCxnSpPr>
        <p:spPr>
          <a:xfrm>
            <a:off x="266825" y="3054825"/>
            <a:ext cx="8664000" cy="0"/>
          </a:xfrm>
          <a:prstGeom prst="straightConnector1">
            <a:avLst/>
          </a:prstGeom>
          <a:noFill/>
          <a:ln w="28575" cap="flat" cmpd="sng">
            <a:solidFill>
              <a:schemeClr val="dk2"/>
            </a:solidFill>
            <a:prstDash val="solid"/>
            <a:round/>
            <a:headEnd type="none" w="med" len="med"/>
            <a:tailEnd type="none" w="med" len="med"/>
          </a:ln>
        </p:spPr>
      </p:cxnSp>
      <p:sp>
        <p:nvSpPr>
          <p:cNvPr id="173" name="Google Shape;173;p29"/>
          <p:cNvSpPr/>
          <p:nvPr/>
        </p:nvSpPr>
        <p:spPr>
          <a:xfrm>
            <a:off x="156400" y="1821850"/>
            <a:ext cx="1941600" cy="750000"/>
          </a:xfrm>
          <a:prstGeom prst="roundRect">
            <a:avLst>
              <a:gd name="adj" fmla="val 16667"/>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Usability Analysis at eHealth</a:t>
            </a:r>
            <a:endParaRPr/>
          </a:p>
        </p:txBody>
      </p:sp>
      <p:sp>
        <p:nvSpPr>
          <p:cNvPr id="174" name="Google Shape;174;p29"/>
          <p:cNvSpPr/>
          <p:nvPr/>
        </p:nvSpPr>
        <p:spPr>
          <a:xfrm>
            <a:off x="1151500" y="3464850"/>
            <a:ext cx="1941600" cy="7500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Reworked Final Milestone Deliverables</a:t>
            </a:r>
            <a:endParaRPr/>
          </a:p>
        </p:txBody>
      </p:sp>
      <p:sp>
        <p:nvSpPr>
          <p:cNvPr id="175" name="Google Shape;175;p29"/>
          <p:cNvSpPr/>
          <p:nvPr/>
        </p:nvSpPr>
        <p:spPr>
          <a:xfrm>
            <a:off x="2457900" y="1821850"/>
            <a:ext cx="1941600" cy="7500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Distributed MVP 4 Tasks</a:t>
            </a:r>
            <a:endParaRPr/>
          </a:p>
        </p:txBody>
      </p:sp>
      <p:sp>
        <p:nvSpPr>
          <p:cNvPr id="176" name="Google Shape;176;p29"/>
          <p:cNvSpPr/>
          <p:nvPr/>
        </p:nvSpPr>
        <p:spPr>
          <a:xfrm>
            <a:off x="3523075" y="3464850"/>
            <a:ext cx="1941600" cy="750000"/>
          </a:xfrm>
          <a:prstGeom prst="round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Group Programming Session</a:t>
            </a:r>
            <a:endParaRPr/>
          </a:p>
        </p:txBody>
      </p:sp>
      <p:sp>
        <p:nvSpPr>
          <p:cNvPr id="177" name="Google Shape;177;p29"/>
          <p:cNvSpPr/>
          <p:nvPr/>
        </p:nvSpPr>
        <p:spPr>
          <a:xfrm>
            <a:off x="4759400" y="1821850"/>
            <a:ext cx="1941600" cy="750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Group Programming and Documentation Session</a:t>
            </a:r>
            <a:endParaRPr/>
          </a:p>
        </p:txBody>
      </p:sp>
      <p:cxnSp>
        <p:nvCxnSpPr>
          <p:cNvPr id="178" name="Google Shape;178;p29"/>
          <p:cNvCxnSpPr>
            <a:stCxn id="174" idx="0"/>
          </p:cNvCxnSpPr>
          <p:nvPr/>
        </p:nvCxnSpPr>
        <p:spPr>
          <a:xfrm rot="10800000">
            <a:off x="2118700" y="3060450"/>
            <a:ext cx="3600" cy="404400"/>
          </a:xfrm>
          <a:prstGeom prst="straightConnector1">
            <a:avLst/>
          </a:prstGeom>
          <a:noFill/>
          <a:ln w="9525" cap="flat" cmpd="sng">
            <a:solidFill>
              <a:schemeClr val="dk2"/>
            </a:solidFill>
            <a:prstDash val="solid"/>
            <a:round/>
            <a:headEnd type="none" w="med" len="med"/>
            <a:tailEnd type="none" w="med" len="med"/>
          </a:ln>
        </p:spPr>
      </p:cxnSp>
      <p:sp>
        <p:nvSpPr>
          <p:cNvPr id="179" name="Google Shape;179;p29"/>
          <p:cNvSpPr/>
          <p:nvPr/>
        </p:nvSpPr>
        <p:spPr>
          <a:xfrm>
            <a:off x="5894650" y="3464850"/>
            <a:ext cx="1941600" cy="7500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Made PowerPoint</a:t>
            </a:r>
            <a:endParaRPr/>
          </a:p>
        </p:txBody>
      </p:sp>
      <p:sp>
        <p:nvSpPr>
          <p:cNvPr id="180" name="Google Shape;180;p29"/>
          <p:cNvSpPr/>
          <p:nvPr/>
        </p:nvSpPr>
        <p:spPr>
          <a:xfrm>
            <a:off x="7060900" y="1821850"/>
            <a:ext cx="1941600" cy="7500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Practiced Presentation</a:t>
            </a:r>
            <a:endParaRPr/>
          </a:p>
        </p:txBody>
      </p:sp>
      <p:cxnSp>
        <p:nvCxnSpPr>
          <p:cNvPr id="181" name="Google Shape;181;p29"/>
          <p:cNvCxnSpPr>
            <a:stCxn id="176" idx="0"/>
          </p:cNvCxnSpPr>
          <p:nvPr/>
        </p:nvCxnSpPr>
        <p:spPr>
          <a:xfrm rot="10800000">
            <a:off x="4489075" y="3051150"/>
            <a:ext cx="4800" cy="4137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29"/>
          <p:cNvCxnSpPr>
            <a:stCxn id="173" idx="2"/>
          </p:cNvCxnSpPr>
          <p:nvPr/>
        </p:nvCxnSpPr>
        <p:spPr>
          <a:xfrm>
            <a:off x="1127200" y="2571850"/>
            <a:ext cx="0" cy="4977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29"/>
          <p:cNvCxnSpPr/>
          <p:nvPr/>
        </p:nvCxnSpPr>
        <p:spPr>
          <a:xfrm>
            <a:off x="5730200" y="2571850"/>
            <a:ext cx="0" cy="4794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9"/>
          <p:cNvCxnSpPr>
            <a:stCxn id="179" idx="0"/>
          </p:cNvCxnSpPr>
          <p:nvPr/>
        </p:nvCxnSpPr>
        <p:spPr>
          <a:xfrm rot="10800000">
            <a:off x="6865450" y="3051150"/>
            <a:ext cx="0" cy="4137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29"/>
          <p:cNvCxnSpPr>
            <a:stCxn id="180" idx="2"/>
          </p:cNvCxnSpPr>
          <p:nvPr/>
        </p:nvCxnSpPr>
        <p:spPr>
          <a:xfrm>
            <a:off x="8031700" y="2571850"/>
            <a:ext cx="0" cy="479400"/>
          </a:xfrm>
          <a:prstGeom prst="straightConnector1">
            <a:avLst/>
          </a:prstGeom>
          <a:noFill/>
          <a:ln w="9525" cap="flat" cmpd="sng">
            <a:solidFill>
              <a:schemeClr val="dk2"/>
            </a:solidFill>
            <a:prstDash val="solid"/>
            <a:round/>
            <a:headEnd type="none" w="med" len="med"/>
            <a:tailEnd type="none" w="med" len="med"/>
          </a:ln>
        </p:spPr>
      </p:cxnSp>
      <p:sp>
        <p:nvSpPr>
          <p:cNvPr id="186" name="Google Shape;186;p29"/>
          <p:cNvSpPr txBox="1"/>
          <p:nvPr/>
        </p:nvSpPr>
        <p:spPr>
          <a:xfrm>
            <a:off x="709850" y="2978625"/>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22</a:t>
            </a:r>
            <a:endParaRPr/>
          </a:p>
        </p:txBody>
      </p:sp>
      <p:sp>
        <p:nvSpPr>
          <p:cNvPr id="187" name="Google Shape;187;p29"/>
          <p:cNvSpPr txBox="1"/>
          <p:nvPr/>
        </p:nvSpPr>
        <p:spPr>
          <a:xfrm>
            <a:off x="1730800" y="2728750"/>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27</a:t>
            </a:r>
            <a:endParaRPr/>
          </a:p>
        </p:txBody>
      </p:sp>
      <p:cxnSp>
        <p:nvCxnSpPr>
          <p:cNvPr id="188" name="Google Shape;188;p29"/>
          <p:cNvCxnSpPr>
            <a:stCxn id="175" idx="2"/>
          </p:cNvCxnSpPr>
          <p:nvPr/>
        </p:nvCxnSpPr>
        <p:spPr>
          <a:xfrm>
            <a:off x="3428700" y="2571850"/>
            <a:ext cx="0" cy="470400"/>
          </a:xfrm>
          <a:prstGeom prst="straightConnector1">
            <a:avLst/>
          </a:prstGeom>
          <a:noFill/>
          <a:ln w="9525" cap="flat" cmpd="sng">
            <a:solidFill>
              <a:schemeClr val="dk2"/>
            </a:solidFill>
            <a:prstDash val="solid"/>
            <a:round/>
            <a:headEnd type="none" w="med" len="med"/>
            <a:tailEnd type="none" w="med" len="med"/>
          </a:ln>
        </p:spPr>
      </p:cxnSp>
      <p:sp>
        <p:nvSpPr>
          <p:cNvPr id="189" name="Google Shape;189;p29"/>
          <p:cNvSpPr txBox="1"/>
          <p:nvPr/>
        </p:nvSpPr>
        <p:spPr>
          <a:xfrm>
            <a:off x="2992188" y="2978625"/>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27</a:t>
            </a:r>
            <a:endParaRPr/>
          </a:p>
        </p:txBody>
      </p:sp>
      <p:sp>
        <p:nvSpPr>
          <p:cNvPr id="190" name="Google Shape;190;p29"/>
          <p:cNvSpPr txBox="1"/>
          <p:nvPr/>
        </p:nvSpPr>
        <p:spPr>
          <a:xfrm>
            <a:off x="4104163" y="2728750"/>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29</a:t>
            </a:r>
            <a:endParaRPr/>
          </a:p>
        </p:txBody>
      </p:sp>
      <p:sp>
        <p:nvSpPr>
          <p:cNvPr id="191" name="Google Shape;191;p29"/>
          <p:cNvSpPr txBox="1"/>
          <p:nvPr/>
        </p:nvSpPr>
        <p:spPr>
          <a:xfrm>
            <a:off x="5289950" y="2978625"/>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30</a:t>
            </a:r>
            <a:endParaRPr/>
          </a:p>
        </p:txBody>
      </p:sp>
      <p:sp>
        <p:nvSpPr>
          <p:cNvPr id="192" name="Google Shape;192;p29"/>
          <p:cNvSpPr txBox="1"/>
          <p:nvPr/>
        </p:nvSpPr>
        <p:spPr>
          <a:xfrm>
            <a:off x="6432550" y="2728750"/>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Dec 5</a:t>
            </a:r>
            <a:endParaRPr/>
          </a:p>
        </p:txBody>
      </p:sp>
      <p:sp>
        <p:nvSpPr>
          <p:cNvPr id="193" name="Google Shape;193;p29"/>
          <p:cNvSpPr txBox="1"/>
          <p:nvPr/>
        </p:nvSpPr>
        <p:spPr>
          <a:xfrm>
            <a:off x="7575150" y="2978625"/>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Dec 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Contributions</a:t>
            </a:r>
            <a:endParaRPr/>
          </a:p>
        </p:txBody>
      </p:sp>
      <p:sp>
        <p:nvSpPr>
          <p:cNvPr id="199" name="Google Shape;199;p30"/>
          <p:cNvSpPr txBox="1">
            <a:spLocks noGrp="1"/>
          </p:cNvSpPr>
          <p:nvPr>
            <p:ph type="body" idx="1"/>
          </p:nvPr>
        </p:nvSpPr>
        <p:spPr>
          <a:xfrm>
            <a:off x="331800" y="1248275"/>
            <a:ext cx="9201000" cy="389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000000"/>
                </a:solidFill>
              </a:rPr>
              <a:t>Team Member Main Priorities</a:t>
            </a:r>
            <a:endParaRPr sz="1800" b="1" dirty="0">
              <a:solidFill>
                <a:srgbClr val="000000"/>
              </a:solidFill>
            </a:endParaRPr>
          </a:p>
          <a:p>
            <a:pPr marL="457200" lvl="0" indent="-330200" algn="l" rtl="0">
              <a:spcBef>
                <a:spcPts val="1600"/>
              </a:spcBef>
              <a:spcAft>
                <a:spcPts val="0"/>
              </a:spcAft>
              <a:buClr>
                <a:srgbClr val="000000"/>
              </a:buClr>
              <a:buSzPts val="1600"/>
              <a:buChar char="●"/>
            </a:pPr>
            <a:r>
              <a:rPr lang="en" sz="1600" dirty="0">
                <a:solidFill>
                  <a:srgbClr val="000000"/>
                </a:solidFill>
              </a:rPr>
              <a:t>Jenn - Unit testing, ability to update success stories and what’s new</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Oscar - Create idea modal, contact us page</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Quinn -  User manual, idea filtering by title and author</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Shawn - Ideas page overhaul, FAQ improvements, profile page improvements, </a:t>
            </a:r>
            <a:r>
              <a:rPr lang="en-CA" sz="1600" dirty="0" err="1">
                <a:solidFill>
                  <a:srgbClr val="000000"/>
                </a:solidFill>
              </a:rPr>
              <a:t>themeing</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Tristan - Usability analysis compilation, navigation bar improvements, idea improvements</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Wilson - Resolved registration-related bugs, ideas page overhaul</a:t>
            </a:r>
            <a:endParaRPr sz="1600" dirty="0">
              <a:solidFill>
                <a:srgbClr val="000000"/>
              </a:solidFill>
            </a:endParaRPr>
          </a:p>
          <a:p>
            <a:pPr marL="0" lvl="0" indent="0" algn="l" rtl="0">
              <a:spcBef>
                <a:spcPts val="1600"/>
              </a:spcBef>
              <a:spcAft>
                <a:spcPts val="0"/>
              </a:spcAft>
              <a:buNone/>
            </a:pPr>
            <a:r>
              <a:rPr lang="en" sz="1600" b="1" dirty="0">
                <a:solidFill>
                  <a:srgbClr val="000000"/>
                </a:solidFill>
              </a:rPr>
              <a:t>There was overlap of these responsibilities among other group members.</a:t>
            </a:r>
            <a:endParaRPr sz="1600" dirty="0">
              <a:solidFill>
                <a:srgbClr val="000000"/>
              </a:solidFill>
            </a:endParaRPr>
          </a:p>
          <a:p>
            <a:pPr marL="457200" lvl="0" indent="0" algn="l" rtl="0">
              <a:spcBef>
                <a:spcPts val="1600"/>
              </a:spcBef>
              <a:spcAft>
                <a:spcPts val="0"/>
              </a:spcAft>
              <a:buNone/>
            </a:pPr>
            <a:r>
              <a:rPr lang="en" sz="1600" i="1" dirty="0">
                <a:solidFill>
                  <a:srgbClr val="000000"/>
                </a:solidFill>
              </a:rPr>
              <a:t>ie. 	All group members were responsible for identifying and resolving bugs within the</a:t>
            </a:r>
            <a:endParaRPr sz="1600" i="1" dirty="0">
              <a:solidFill>
                <a:srgbClr val="000000"/>
              </a:solidFill>
            </a:endParaRPr>
          </a:p>
          <a:p>
            <a:pPr marL="457200" lvl="0" indent="0" algn="l" rtl="0">
              <a:spcBef>
                <a:spcPts val="0"/>
              </a:spcBef>
              <a:spcAft>
                <a:spcPts val="1600"/>
              </a:spcAft>
              <a:buNone/>
            </a:pPr>
            <a:r>
              <a:rPr lang="en" sz="1600" i="1" dirty="0">
                <a:solidFill>
                  <a:srgbClr val="000000"/>
                </a:solidFill>
              </a:rPr>
              <a:t>	application as identified within our GitHub issues.</a:t>
            </a:r>
            <a:endParaRPr sz="1600" i="1"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 4/Milestone 6 USM - Original</a:t>
            </a:r>
            <a:endParaRPr/>
          </a:p>
        </p:txBody>
      </p:sp>
      <p:pic>
        <p:nvPicPr>
          <p:cNvPr id="205" name="Google Shape;205;p31"/>
          <p:cNvPicPr preferRelativeResize="0"/>
          <p:nvPr/>
        </p:nvPicPr>
        <p:blipFill>
          <a:blip r:embed="rId3">
            <a:alphaModFix/>
          </a:blip>
          <a:stretch>
            <a:fillRect/>
          </a:stretch>
        </p:blipFill>
        <p:spPr>
          <a:xfrm>
            <a:off x="25" y="1946575"/>
            <a:ext cx="9143999" cy="24048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Introductions</a:t>
            </a:r>
            <a:endParaRPr/>
          </a:p>
        </p:txBody>
      </p:sp>
      <p:sp>
        <p:nvSpPr>
          <p:cNvPr id="72" name="Google Shape;72;p14"/>
          <p:cNvSpPr txBox="1">
            <a:spLocks noGrp="1"/>
          </p:cNvSpPr>
          <p:nvPr>
            <p:ph type="body" idx="1"/>
          </p:nvPr>
        </p:nvSpPr>
        <p:spPr>
          <a:xfrm>
            <a:off x="311700" y="1505700"/>
            <a:ext cx="4104900" cy="34905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 sz="2400" b="1">
                <a:solidFill>
                  <a:srgbClr val="000000"/>
                </a:solidFill>
              </a:rPr>
              <a:t>Team Members:</a:t>
            </a:r>
            <a:endParaRPr sz="2400" b="1">
              <a:solidFill>
                <a:srgbClr val="000000"/>
              </a:solidFill>
            </a:endParaRPr>
          </a:p>
          <a:p>
            <a:pPr marL="914400" lvl="0" indent="-342900" algn="l" rtl="0">
              <a:lnSpc>
                <a:spcPct val="114000"/>
              </a:lnSpc>
              <a:spcBef>
                <a:spcPts val="800"/>
              </a:spcBef>
              <a:spcAft>
                <a:spcPts val="0"/>
              </a:spcAft>
              <a:buClr>
                <a:srgbClr val="000000"/>
              </a:buClr>
              <a:buSzPts val="1800"/>
              <a:buChar char="●"/>
            </a:pPr>
            <a:r>
              <a:rPr lang="en" sz="1800">
                <a:solidFill>
                  <a:srgbClr val="000000"/>
                </a:solidFill>
              </a:rPr>
              <a:t>Jennifer Herasymuik</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Shawn Clake</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Tristan Heisler</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Quinn Bast</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Wilson Nie</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Chengyu Lou</a:t>
            </a:r>
            <a:endParaRPr sz="1800">
              <a:solidFill>
                <a:srgbClr val="000000"/>
              </a:solidFill>
            </a:endParaRPr>
          </a:p>
        </p:txBody>
      </p:sp>
      <p:sp>
        <p:nvSpPr>
          <p:cNvPr id="73" name="Google Shape;73;p14"/>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a:solidFill>
                  <a:srgbClr val="000000"/>
                </a:solidFill>
              </a:rPr>
              <a:t>Team Name: </a:t>
            </a:r>
            <a:endParaRPr sz="2400" b="1">
              <a:solidFill>
                <a:srgbClr val="000000"/>
              </a:solidFill>
            </a:endParaRPr>
          </a:p>
          <a:p>
            <a:pPr marL="0" lvl="0" indent="457200" algn="l" rtl="0">
              <a:lnSpc>
                <a:spcPct val="100000"/>
              </a:lnSpc>
              <a:spcBef>
                <a:spcPts val="800"/>
              </a:spcBef>
              <a:spcAft>
                <a:spcPts val="0"/>
              </a:spcAft>
              <a:buNone/>
            </a:pPr>
            <a:r>
              <a:rPr lang="en" sz="1800">
                <a:solidFill>
                  <a:srgbClr val="000000"/>
                </a:solidFill>
              </a:rPr>
              <a:t>Health-Esteem</a:t>
            </a:r>
            <a:endParaRPr sz="1800">
              <a:solidFill>
                <a:srgbClr val="000000"/>
              </a:solidFill>
            </a:endParaRPr>
          </a:p>
          <a:p>
            <a:pPr marL="0" lvl="0" indent="457200" algn="l" rtl="0">
              <a:spcBef>
                <a:spcPts val="800"/>
              </a:spcBef>
              <a:spcAft>
                <a:spcPts val="0"/>
              </a:spcAft>
              <a:buNone/>
            </a:pPr>
            <a:endParaRPr sz="2400">
              <a:solidFill>
                <a:srgbClr val="000000"/>
              </a:solidFill>
            </a:endParaRPr>
          </a:p>
          <a:p>
            <a:pPr marL="0" lvl="0" indent="0" algn="l" rtl="0">
              <a:lnSpc>
                <a:spcPct val="100000"/>
              </a:lnSpc>
              <a:spcBef>
                <a:spcPts val="1600"/>
              </a:spcBef>
              <a:spcAft>
                <a:spcPts val="0"/>
              </a:spcAft>
              <a:buNone/>
            </a:pPr>
            <a:r>
              <a:rPr lang="en" sz="2400" b="1">
                <a:solidFill>
                  <a:srgbClr val="000000"/>
                </a:solidFill>
              </a:rPr>
              <a:t>Assigned Project: </a:t>
            </a:r>
            <a:endParaRPr sz="2400" b="1">
              <a:solidFill>
                <a:srgbClr val="000000"/>
              </a:solidFill>
            </a:endParaRPr>
          </a:p>
          <a:p>
            <a:pPr marL="0" lvl="0" indent="457200" algn="l" rtl="0">
              <a:lnSpc>
                <a:spcPct val="100000"/>
              </a:lnSpc>
              <a:spcBef>
                <a:spcPts val="800"/>
              </a:spcBef>
              <a:spcAft>
                <a:spcPts val="800"/>
              </a:spcAft>
              <a:buNone/>
            </a:pPr>
            <a:r>
              <a:rPr lang="en" sz="1800">
                <a:solidFill>
                  <a:srgbClr val="000000"/>
                </a:solidFill>
              </a:rPr>
              <a:t>Braintrust</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 4/Milestone 6 USM - Original (cont.)</a:t>
            </a:r>
            <a:endParaRPr/>
          </a:p>
        </p:txBody>
      </p:sp>
      <p:pic>
        <p:nvPicPr>
          <p:cNvPr id="211" name="Google Shape;211;p32"/>
          <p:cNvPicPr preferRelativeResize="0"/>
          <p:nvPr/>
        </p:nvPicPr>
        <p:blipFill>
          <a:blip r:embed="rId3">
            <a:alphaModFix/>
          </a:blip>
          <a:stretch>
            <a:fillRect/>
          </a:stretch>
        </p:blipFill>
        <p:spPr>
          <a:xfrm>
            <a:off x="0" y="1771175"/>
            <a:ext cx="9144000" cy="28254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 4/Milestone 6 USM - Modified (cont.)</a:t>
            </a:r>
            <a:endParaRPr/>
          </a:p>
        </p:txBody>
      </p:sp>
      <p:pic>
        <p:nvPicPr>
          <p:cNvPr id="217" name="Google Shape;217;p33"/>
          <p:cNvPicPr preferRelativeResize="0"/>
          <p:nvPr/>
        </p:nvPicPr>
        <p:blipFill>
          <a:blip r:embed="rId3">
            <a:alphaModFix/>
          </a:blip>
          <a:stretch>
            <a:fillRect/>
          </a:stretch>
        </p:blipFill>
        <p:spPr>
          <a:xfrm>
            <a:off x="152400" y="1429425"/>
            <a:ext cx="8839200" cy="35754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 4/Milestone 6 USM - Modified (cont.)</a:t>
            </a:r>
            <a:endParaRPr/>
          </a:p>
        </p:txBody>
      </p:sp>
      <p:pic>
        <p:nvPicPr>
          <p:cNvPr id="223" name="Google Shape;223;p34"/>
          <p:cNvPicPr preferRelativeResize="0"/>
          <p:nvPr/>
        </p:nvPicPr>
        <p:blipFill>
          <a:blip r:embed="rId3">
            <a:alphaModFix/>
          </a:blip>
          <a:stretch>
            <a:fillRect/>
          </a:stretch>
        </p:blipFill>
        <p:spPr>
          <a:xfrm>
            <a:off x="152400" y="1848525"/>
            <a:ext cx="8839199" cy="25487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Issues - Bug Tracking and Resolution</a:t>
            </a:r>
            <a:endParaRPr/>
          </a:p>
        </p:txBody>
      </p:sp>
      <p:pic>
        <p:nvPicPr>
          <p:cNvPr id="229" name="Google Shape;229;p35"/>
          <p:cNvPicPr preferRelativeResize="0"/>
          <p:nvPr/>
        </p:nvPicPr>
        <p:blipFill>
          <a:blip r:embed="rId3">
            <a:alphaModFix/>
          </a:blip>
          <a:stretch>
            <a:fillRect/>
          </a:stretch>
        </p:blipFill>
        <p:spPr>
          <a:xfrm>
            <a:off x="1226963" y="1358675"/>
            <a:ext cx="6579713" cy="371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1144025"/>
            <a:ext cx="6129000" cy="355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Milestone 6</a:t>
            </a:r>
            <a:endParaRPr sz="6000"/>
          </a:p>
          <a:p>
            <a:pPr marL="0" lvl="0" indent="0" algn="l" rtl="0">
              <a:spcBef>
                <a:spcPts val="0"/>
              </a:spcBef>
              <a:spcAft>
                <a:spcPts val="0"/>
              </a:spcAft>
              <a:buNone/>
            </a:pPr>
            <a:r>
              <a:rPr lang="en" sz="6000"/>
              <a:t>Demo</a:t>
            </a:r>
            <a:endParaRPr sz="6000"/>
          </a:p>
        </p:txBody>
      </p:sp>
      <p:sp>
        <p:nvSpPr>
          <p:cNvPr id="235" name="Google Shape;235;p36"/>
          <p:cNvSpPr txBox="1">
            <a:spLocks noGrp="1"/>
          </p:cNvSpPr>
          <p:nvPr>
            <p:ph type="body" idx="1"/>
          </p:nvPr>
        </p:nvSpPr>
        <p:spPr>
          <a:xfrm>
            <a:off x="311700" y="2314650"/>
            <a:ext cx="5334900" cy="9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Health-Esteem</a:t>
            </a:r>
            <a:endParaRPr sz="1800"/>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Documentation &amp; Testing</a:t>
            </a:r>
            <a:endParaRPr/>
          </a:p>
        </p:txBody>
      </p:sp>
      <p:sp>
        <p:nvSpPr>
          <p:cNvPr id="241" name="Google Shape;241;p37"/>
          <p:cNvSpPr txBox="1">
            <a:spLocks noGrp="1"/>
          </p:cNvSpPr>
          <p:nvPr>
            <p:ph type="body" idx="1"/>
          </p:nvPr>
        </p:nvSpPr>
        <p:spPr>
          <a:xfrm>
            <a:off x="311700" y="1505700"/>
            <a:ext cx="8520600" cy="3496500"/>
          </a:xfrm>
          <a:prstGeom prst="rect">
            <a:avLst/>
          </a:prstGeom>
        </p:spPr>
        <p:txBody>
          <a:bodyPr spcFirstLastPara="1" wrap="square" lIns="91425" tIns="91425" rIns="91425" bIns="91425" anchor="t" anchorCtr="0">
            <a:noAutofit/>
          </a:bodyPr>
          <a:lstStyle/>
          <a:p>
            <a:pPr marL="457200" lvl="0" indent="-330200" algn="l" rtl="0">
              <a:lnSpc>
                <a:spcPct val="90000"/>
              </a:lnSpc>
              <a:spcBef>
                <a:spcPts val="1000"/>
              </a:spcBef>
              <a:spcAft>
                <a:spcPts val="0"/>
              </a:spcAft>
              <a:buClr>
                <a:srgbClr val="000000"/>
              </a:buClr>
              <a:buSzPts val="1600"/>
              <a:buChar char="●"/>
            </a:pPr>
            <a:r>
              <a:rPr lang="en" sz="1600" dirty="0">
                <a:solidFill>
                  <a:srgbClr val="000000"/>
                </a:solidFill>
              </a:rPr>
              <a:t>Feature Pros and Cons Excel</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Initial excel sheet to discuss Braintrust’s initial functionality.</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Discussion with Janice</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Document of questions and answers from Janice.</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Milestone TO-DO Lists</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Rough word doc outlining responsibilities for each milestone.</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Unit testing</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Used unit tests to ensure the application functions as expected.</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Usability Analysis Report</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Summarizes responses obtained from usability testing at eHEALTH.</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User manual</a:t>
            </a:r>
            <a:endParaRPr sz="1600" dirty="0">
              <a:solidFill>
                <a:srgbClr val="000000"/>
              </a:solidFill>
            </a:endParaRPr>
          </a:p>
          <a:p>
            <a:pPr marL="1371600" marR="0" lvl="1" indent="-330200" algn="l" rtl="0">
              <a:lnSpc>
                <a:spcPct val="90000"/>
              </a:lnSpc>
              <a:spcBef>
                <a:spcPts val="0"/>
              </a:spcBef>
              <a:spcAft>
                <a:spcPts val="0"/>
              </a:spcAft>
              <a:buClr>
                <a:srgbClr val="000000"/>
              </a:buClr>
              <a:buSzPts val="1600"/>
              <a:buFont typeface="Roboto"/>
              <a:buChar char="○"/>
            </a:pPr>
            <a:r>
              <a:rPr lang="en" sz="1600" dirty="0">
                <a:solidFill>
                  <a:srgbClr val="000000"/>
                </a:solidFill>
              </a:rPr>
              <a:t>A document aimed to help users understand and use the application.</a:t>
            </a:r>
            <a:endParaRPr sz="1600"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 Design - Final UML</a:t>
            </a:r>
            <a:endParaRPr/>
          </a:p>
        </p:txBody>
      </p:sp>
      <p:pic>
        <p:nvPicPr>
          <p:cNvPr id="247" name="Google Shape;247;p38"/>
          <p:cNvPicPr preferRelativeResize="0"/>
          <p:nvPr/>
        </p:nvPicPr>
        <p:blipFill>
          <a:blip r:embed="rId3">
            <a:alphaModFix/>
          </a:blip>
          <a:stretch>
            <a:fillRect/>
          </a:stretch>
        </p:blipFill>
        <p:spPr>
          <a:xfrm>
            <a:off x="1943675" y="1335475"/>
            <a:ext cx="5256662" cy="371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Revision Control - GitHub</a:t>
            </a:r>
            <a:endParaRPr/>
          </a:p>
        </p:txBody>
      </p:sp>
      <p:sp>
        <p:nvSpPr>
          <p:cNvPr id="253" name="Google Shape;253;p39"/>
          <p:cNvSpPr txBox="1">
            <a:spLocks noGrp="1"/>
          </p:cNvSpPr>
          <p:nvPr>
            <p:ph type="body" idx="1"/>
          </p:nvPr>
        </p:nvSpPr>
        <p:spPr>
          <a:xfrm>
            <a:off x="0" y="4546400"/>
            <a:ext cx="9144000" cy="623700"/>
          </a:xfrm>
          <a:prstGeom prst="rect">
            <a:avLst/>
          </a:prstGeom>
        </p:spPr>
        <p:txBody>
          <a:bodyPr spcFirstLastPara="1" wrap="square" lIns="91425" tIns="91425" rIns="91425" bIns="91425" anchor="t" anchorCtr="0">
            <a:noAutofit/>
          </a:bodyPr>
          <a:lstStyle/>
          <a:p>
            <a:pPr marL="0" lvl="0" indent="0" algn="ctr" rtl="0">
              <a:lnSpc>
                <a:spcPct val="90000"/>
              </a:lnSpc>
              <a:spcBef>
                <a:spcPts val="1000"/>
              </a:spcBef>
              <a:spcAft>
                <a:spcPts val="0"/>
              </a:spcAft>
              <a:buNone/>
            </a:pPr>
            <a:r>
              <a:rPr lang="en" sz="1600" u="sng">
                <a:solidFill>
                  <a:schemeClr val="hlink"/>
                </a:solidFill>
                <a:hlinkClick r:id="rId3"/>
              </a:rPr>
              <a:t>https://github.com/herasymj/Health-Esteem/tree/master</a:t>
            </a:r>
            <a:endParaRPr sz="1600">
              <a:solidFill>
                <a:srgbClr val="000000"/>
              </a:solidFill>
            </a:endParaRPr>
          </a:p>
          <a:p>
            <a:pPr marL="0" lvl="0" indent="0" algn="ctr" rtl="0">
              <a:lnSpc>
                <a:spcPct val="90000"/>
              </a:lnSpc>
              <a:spcBef>
                <a:spcPts val="1000"/>
              </a:spcBef>
              <a:spcAft>
                <a:spcPts val="0"/>
              </a:spcAft>
              <a:buNone/>
            </a:pPr>
            <a:endParaRPr sz="1600">
              <a:solidFill>
                <a:srgbClr val="000000"/>
              </a:solidFill>
            </a:endParaRPr>
          </a:p>
        </p:txBody>
      </p:sp>
      <p:pic>
        <p:nvPicPr>
          <p:cNvPr id="254" name="Google Shape;254;p39"/>
          <p:cNvPicPr preferRelativeResize="0"/>
          <p:nvPr/>
        </p:nvPicPr>
        <p:blipFill>
          <a:blip r:embed="rId4">
            <a:alphaModFix/>
          </a:blip>
          <a:stretch>
            <a:fillRect/>
          </a:stretch>
        </p:blipFill>
        <p:spPr>
          <a:xfrm>
            <a:off x="92525" y="1371100"/>
            <a:ext cx="7010675" cy="3232100"/>
          </a:xfrm>
          <a:prstGeom prst="rect">
            <a:avLst/>
          </a:prstGeom>
          <a:noFill/>
          <a:ln>
            <a:noFill/>
          </a:ln>
        </p:spPr>
      </p:pic>
      <p:pic>
        <p:nvPicPr>
          <p:cNvPr id="255" name="Google Shape;255;p39"/>
          <p:cNvPicPr preferRelativeResize="0"/>
          <p:nvPr/>
        </p:nvPicPr>
        <p:blipFill>
          <a:blip r:embed="rId5">
            <a:alphaModFix/>
          </a:blip>
          <a:stretch>
            <a:fillRect/>
          </a:stretch>
        </p:blipFill>
        <p:spPr>
          <a:xfrm>
            <a:off x="7154025" y="1863425"/>
            <a:ext cx="1949150" cy="2291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Tools - Google Drive</a:t>
            </a:r>
            <a:endParaRPr/>
          </a:p>
        </p:txBody>
      </p:sp>
      <p:pic>
        <p:nvPicPr>
          <p:cNvPr id="261" name="Google Shape;261;p40"/>
          <p:cNvPicPr preferRelativeResize="0"/>
          <p:nvPr/>
        </p:nvPicPr>
        <p:blipFill>
          <a:blip r:embed="rId3">
            <a:alphaModFix/>
          </a:blip>
          <a:stretch>
            <a:fillRect/>
          </a:stretch>
        </p:blipFill>
        <p:spPr>
          <a:xfrm>
            <a:off x="1196113" y="1322600"/>
            <a:ext cx="6751824" cy="3382850"/>
          </a:xfrm>
          <a:prstGeom prst="rect">
            <a:avLst/>
          </a:prstGeom>
          <a:noFill/>
          <a:ln>
            <a:noFill/>
          </a:ln>
        </p:spPr>
      </p:pic>
      <p:sp>
        <p:nvSpPr>
          <p:cNvPr id="262" name="Google Shape;262;p40"/>
          <p:cNvSpPr txBox="1">
            <a:spLocks noGrp="1"/>
          </p:cNvSpPr>
          <p:nvPr>
            <p:ph type="body" idx="1"/>
          </p:nvPr>
        </p:nvSpPr>
        <p:spPr>
          <a:xfrm>
            <a:off x="0" y="4546400"/>
            <a:ext cx="9144000" cy="623700"/>
          </a:xfrm>
          <a:prstGeom prst="rect">
            <a:avLst/>
          </a:prstGeom>
        </p:spPr>
        <p:txBody>
          <a:bodyPr spcFirstLastPara="1" wrap="square" lIns="91425" tIns="91425" rIns="91425" bIns="91425" anchor="t" anchorCtr="0">
            <a:noAutofit/>
          </a:bodyPr>
          <a:lstStyle/>
          <a:p>
            <a:pPr marL="0" lvl="0" indent="0" algn="ctr" rtl="0">
              <a:lnSpc>
                <a:spcPct val="90000"/>
              </a:lnSpc>
              <a:spcBef>
                <a:spcPts val="1000"/>
              </a:spcBef>
              <a:spcAft>
                <a:spcPts val="0"/>
              </a:spcAft>
              <a:buNone/>
            </a:pPr>
            <a:r>
              <a:rPr lang="en" sz="1600" u="sng">
                <a:solidFill>
                  <a:schemeClr val="hlink"/>
                </a:solidFill>
                <a:hlinkClick r:id="rId4"/>
              </a:rPr>
              <a:t>https://drive.google.com/drive/folders/1xXZoQ2bTMq2rhHzLl4sXl5ZG7T7oY1FZ</a:t>
            </a:r>
            <a:endParaRPr sz="1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&amp; Recommendations</a:t>
            </a:r>
            <a:endParaRPr/>
          </a:p>
        </p:txBody>
      </p:sp>
      <p:sp>
        <p:nvSpPr>
          <p:cNvPr id="268" name="Google Shape;268;p41"/>
          <p:cNvSpPr txBox="1">
            <a:spLocks noGrp="1"/>
          </p:cNvSpPr>
          <p:nvPr>
            <p:ph type="body" idx="1"/>
          </p:nvPr>
        </p:nvSpPr>
        <p:spPr>
          <a:xfrm>
            <a:off x="311700" y="1277100"/>
            <a:ext cx="8520600" cy="3866400"/>
          </a:xfrm>
          <a:prstGeom prst="rect">
            <a:avLst/>
          </a:prstGeom>
        </p:spPr>
        <p:txBody>
          <a:bodyPr spcFirstLastPara="1" wrap="square" lIns="91425" tIns="91425" rIns="91425" bIns="91425" anchor="t" anchorCtr="0">
            <a:noAutofit/>
          </a:bodyPr>
          <a:lstStyle/>
          <a:p>
            <a:pPr marL="457200" lvl="0" indent="-330200" algn="l" rtl="0">
              <a:lnSpc>
                <a:spcPct val="90000"/>
              </a:lnSpc>
              <a:spcBef>
                <a:spcPts val="1000"/>
              </a:spcBef>
              <a:spcAft>
                <a:spcPts val="0"/>
              </a:spcAft>
              <a:buClr>
                <a:srgbClr val="000000"/>
              </a:buClr>
              <a:buSzPts val="1600"/>
              <a:buChar char="●"/>
            </a:pPr>
            <a:r>
              <a:rPr lang="en" sz="1800">
                <a:solidFill>
                  <a:srgbClr val="000000"/>
                </a:solidFill>
              </a:rPr>
              <a:t>Consider additional features based on usability analysis feedback</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Export statistics as a pdf</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Customizable dashboard</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Larger and more detailed FAQ page</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Newsfeed</a:t>
            </a:r>
            <a:endParaRPr sz="1400">
              <a:solidFill>
                <a:srgbClr val="000000"/>
              </a:solidFill>
            </a:endParaRPr>
          </a:p>
          <a:p>
            <a:pPr marL="457200" lvl="0" indent="-342900" algn="l" rtl="0">
              <a:lnSpc>
                <a:spcPct val="90000"/>
              </a:lnSpc>
              <a:spcBef>
                <a:spcPts val="0"/>
              </a:spcBef>
              <a:spcAft>
                <a:spcPts val="0"/>
              </a:spcAft>
              <a:buClr>
                <a:srgbClr val="000000"/>
              </a:buClr>
              <a:buSzPts val="1800"/>
              <a:buChar char="●"/>
            </a:pPr>
            <a:r>
              <a:rPr lang="en" sz="1800">
                <a:solidFill>
                  <a:srgbClr val="000000"/>
                </a:solidFill>
              </a:rPr>
              <a:t>Explore features that were delayed</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Rewards system</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Graphing and other visualization tools</a:t>
            </a:r>
            <a:endParaRPr sz="1400">
              <a:solidFill>
                <a:srgbClr val="000000"/>
              </a:solidFill>
            </a:endParaRPr>
          </a:p>
          <a:p>
            <a:pPr marL="457200" lvl="0" indent="-342900" algn="l" rtl="0">
              <a:lnSpc>
                <a:spcPct val="90000"/>
              </a:lnSpc>
              <a:spcBef>
                <a:spcPts val="0"/>
              </a:spcBef>
              <a:spcAft>
                <a:spcPts val="0"/>
              </a:spcAft>
              <a:buClr>
                <a:srgbClr val="000000"/>
              </a:buClr>
              <a:buSzPts val="1800"/>
              <a:buChar char="●"/>
            </a:pPr>
            <a:r>
              <a:rPr lang="en" sz="1800">
                <a:solidFill>
                  <a:srgbClr val="000000"/>
                </a:solidFill>
              </a:rPr>
              <a:t>Enhancements</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Always aim to improve the usability of the application based on user feedback</a:t>
            </a:r>
            <a:endParaRPr sz="1400">
              <a:solidFill>
                <a:srgbClr val="000000"/>
              </a:solidFill>
            </a:endParaRPr>
          </a:p>
          <a:p>
            <a:pPr marL="457200" lvl="0" indent="-342900" algn="l" rtl="0">
              <a:lnSpc>
                <a:spcPct val="90000"/>
              </a:lnSpc>
              <a:spcBef>
                <a:spcPts val="0"/>
              </a:spcBef>
              <a:spcAft>
                <a:spcPts val="0"/>
              </a:spcAft>
              <a:buClr>
                <a:srgbClr val="000000"/>
              </a:buClr>
              <a:buSzPts val="1800"/>
              <a:buChar char="●"/>
            </a:pPr>
            <a:r>
              <a:rPr lang="en" sz="1800">
                <a:solidFill>
                  <a:srgbClr val="000000"/>
                </a:solidFill>
              </a:rPr>
              <a:t>Bug fixes</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Mostly within the .net auth component and email system</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A few issues are still identified within our GitHub issues page</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a:t>
            </a:r>
            <a:endParaRPr/>
          </a:p>
        </p:txBody>
      </p:sp>
      <p:sp>
        <p:nvSpPr>
          <p:cNvPr id="79" name="Google Shape;79;p15"/>
          <p:cNvSpPr txBox="1">
            <a:spLocks noGrp="1"/>
          </p:cNvSpPr>
          <p:nvPr>
            <p:ph type="body" idx="1"/>
          </p:nvPr>
        </p:nvSpPr>
        <p:spPr>
          <a:xfrm>
            <a:off x="331825" y="1457250"/>
            <a:ext cx="86523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rgbClr val="000000"/>
                </a:solidFill>
              </a:rPr>
              <a:t>Date: November 22nd, 2018 from 3:30pm to 5:00pm</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Location: eHealth Saskatchewan’s Regina office</a:t>
            </a:r>
            <a:endParaRPr sz="1800" dirty="0">
              <a:solidFill>
                <a:srgbClr val="000000"/>
              </a:solidFill>
            </a:endParaRPr>
          </a:p>
          <a:p>
            <a:pPr marL="457200" lvl="0" indent="0" algn="l" rtl="0">
              <a:spcBef>
                <a:spcPts val="0"/>
              </a:spcBef>
              <a:spcAft>
                <a:spcPts val="0"/>
              </a:spcAft>
              <a:buNone/>
            </a:pP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Data was primarily collected through the use of a questionnaire divided </a:t>
            </a:r>
            <a:r>
              <a:rPr lang="en-CA" sz="1800" dirty="0">
                <a:solidFill>
                  <a:srgbClr val="000000"/>
                </a:solidFill>
              </a:rPr>
              <a:t>into </a:t>
            </a:r>
            <a:r>
              <a:rPr lang="en" sz="1800" dirty="0">
                <a:solidFill>
                  <a:srgbClr val="000000"/>
                </a:solidFill>
              </a:rPr>
              <a:t>pre-evaluation, evaluation and post-evaluation questions.</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This data was compiled into into a Usability Analysis Report which can be found in the documentation folder of our GitHub repository.</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This data will also be quickly summarized in the following slides.</a:t>
            </a:r>
            <a:endParaRPr sz="1800" dirty="0">
              <a:solidFill>
                <a:srgbClr val="000000"/>
              </a:solidFill>
            </a:endParaRPr>
          </a:p>
          <a:p>
            <a:pPr marL="0" lvl="0" indent="0" algn="l" rtl="0">
              <a:spcBef>
                <a:spcPts val="1600"/>
              </a:spcBef>
              <a:spcAft>
                <a:spcPts val="1600"/>
              </a:spcAft>
              <a:buNone/>
            </a:pPr>
            <a:endParaRPr sz="1600"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sp>
        <p:nvSpPr>
          <p:cNvPr id="274" name="Google Shape;274;p42"/>
          <p:cNvSpPr txBox="1">
            <a:spLocks noGrp="1"/>
          </p:cNvSpPr>
          <p:nvPr>
            <p:ph type="body" idx="1"/>
          </p:nvPr>
        </p:nvSpPr>
        <p:spPr>
          <a:xfrm>
            <a:off x="311700" y="1402075"/>
            <a:ext cx="8520600" cy="35835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800" b="1" dirty="0">
                <a:solidFill>
                  <a:srgbClr val="000000"/>
                </a:solidFill>
              </a:rPr>
              <a:t>Success</a:t>
            </a:r>
            <a:endParaRPr sz="1800" dirty="0">
              <a:solidFill>
                <a:srgbClr val="000000"/>
              </a:solidFill>
            </a:endParaRPr>
          </a:p>
          <a:p>
            <a:pPr marL="457200" lvl="0" indent="-330200" algn="l" rtl="0">
              <a:lnSpc>
                <a:spcPct val="90000"/>
              </a:lnSpc>
              <a:spcBef>
                <a:spcPts val="1000"/>
              </a:spcBef>
              <a:spcAft>
                <a:spcPts val="0"/>
              </a:spcAft>
              <a:buClr>
                <a:srgbClr val="000000"/>
              </a:buClr>
              <a:buSzPts val="1600"/>
              <a:buChar char="●"/>
            </a:pPr>
            <a:r>
              <a:rPr lang="en" sz="1600" dirty="0">
                <a:solidFill>
                  <a:srgbClr val="000000"/>
                </a:solidFill>
              </a:rPr>
              <a:t>Completed all features within the current sprint.</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Completed majority of initially planned features.</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Implemented significant improvements based on usability evaluation.</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No (known) major application-breaking bugs (anymore).</a:t>
            </a:r>
            <a:endParaRPr sz="1600" dirty="0">
              <a:solidFill>
                <a:srgbClr val="000000"/>
              </a:solidFill>
            </a:endParaRPr>
          </a:p>
          <a:p>
            <a:pPr marL="0" lvl="0" indent="0" algn="l" rtl="0">
              <a:lnSpc>
                <a:spcPct val="90000"/>
              </a:lnSpc>
              <a:spcBef>
                <a:spcPts val="1000"/>
              </a:spcBef>
              <a:spcAft>
                <a:spcPts val="0"/>
              </a:spcAft>
              <a:buNone/>
            </a:pPr>
            <a:r>
              <a:rPr lang="en" sz="1800" b="1" dirty="0">
                <a:solidFill>
                  <a:srgbClr val="000000"/>
                </a:solidFill>
              </a:rPr>
              <a:t>Barriers</a:t>
            </a:r>
            <a:endParaRPr sz="1800" dirty="0">
              <a:solidFill>
                <a:srgbClr val="000000"/>
              </a:solidFill>
            </a:endParaRPr>
          </a:p>
          <a:p>
            <a:pPr marL="457200" lvl="0" indent="-330200" algn="l" rtl="0">
              <a:lnSpc>
                <a:spcPct val="90000"/>
              </a:lnSpc>
              <a:spcBef>
                <a:spcPts val="1000"/>
              </a:spcBef>
              <a:spcAft>
                <a:spcPts val="0"/>
              </a:spcAft>
              <a:buClr>
                <a:srgbClr val="000000"/>
              </a:buClr>
              <a:buSzPts val="1600"/>
              <a:buChar char="●"/>
            </a:pPr>
            <a:r>
              <a:rPr lang="en" sz="1600" dirty="0">
                <a:solidFill>
                  <a:srgbClr val="000000"/>
                </a:solidFill>
              </a:rPr>
              <a:t>Uncertainty on requirements led to the delay of certain features.</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Priority on reporting and graphing was unknown until user evaluation. The desire for this functionality was much higher than we </a:t>
            </a:r>
            <a:r>
              <a:rPr lang="en-CA" sz="1600" dirty="0">
                <a:solidFill>
                  <a:srgbClr val="000000"/>
                </a:solidFill>
              </a:rPr>
              <a:t>anticipated</a:t>
            </a:r>
            <a:r>
              <a:rPr lang="en" sz="1600" dirty="0">
                <a:solidFill>
                  <a:srgbClr val="000000"/>
                </a:solidFill>
              </a:rPr>
              <a:t>.</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Other planned features, such as a rewards system, were revealed to have lower priority by the organization.</a:t>
            </a:r>
            <a:endParaRPr sz="1600"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Reflection</a:t>
            </a:r>
            <a:endParaRPr/>
          </a:p>
        </p:txBody>
      </p:sp>
      <p:sp>
        <p:nvSpPr>
          <p:cNvPr id="280" name="Google Shape;280;p43"/>
          <p:cNvSpPr txBox="1">
            <a:spLocks noGrp="1"/>
          </p:cNvSpPr>
          <p:nvPr>
            <p:ph type="body" idx="1"/>
          </p:nvPr>
        </p:nvSpPr>
        <p:spPr>
          <a:xfrm>
            <a:off x="331800" y="1376900"/>
            <a:ext cx="8520600" cy="37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How do you feel about this project? What do you like about it? What did you dislike?</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b="1" i="1">
                <a:solidFill>
                  <a:srgbClr val="000000"/>
                </a:solidFill>
              </a:rPr>
              <a:t>Like</a:t>
            </a:r>
            <a:r>
              <a:rPr lang="en" sz="1600" b="1">
                <a:solidFill>
                  <a:srgbClr val="000000"/>
                </a:solidFill>
              </a:rPr>
              <a:t>:</a:t>
            </a:r>
            <a:r>
              <a:rPr lang="en" sz="1600">
                <a:solidFill>
                  <a:srgbClr val="000000"/>
                </a:solidFill>
              </a:rPr>
              <a:t> Reacting to user feedback was an interesting learning experience.</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i="1">
                <a:solidFill>
                  <a:srgbClr val="000000"/>
                </a:solidFill>
              </a:rPr>
              <a:t>Dislike</a:t>
            </a:r>
            <a:r>
              <a:rPr lang="en" sz="1600" b="1">
                <a:solidFill>
                  <a:srgbClr val="000000"/>
                </a:solidFill>
              </a:rPr>
              <a:t>:</a:t>
            </a:r>
            <a:r>
              <a:rPr lang="en" sz="1600">
                <a:solidFill>
                  <a:srgbClr val="000000"/>
                </a:solidFill>
              </a:rPr>
              <a:t> User feedback tended to be superficial and user expectations were higher than what should have been realistic. </a:t>
            </a:r>
            <a:r>
              <a:rPr lang="en" sz="1600" i="1">
                <a:solidFill>
                  <a:srgbClr val="000000"/>
                </a:solidFill>
              </a:rPr>
              <a:t>Ie. Customizable Dashboard</a:t>
            </a:r>
            <a:endParaRPr sz="1600" i="1">
              <a:solidFill>
                <a:srgbClr val="000000"/>
              </a:solidFill>
            </a:endParaRPr>
          </a:p>
          <a:p>
            <a:pPr marL="0" lvl="0" indent="0" algn="l" rtl="0">
              <a:spcBef>
                <a:spcPts val="1600"/>
              </a:spcBef>
              <a:spcAft>
                <a:spcPts val="0"/>
              </a:spcAft>
              <a:buNone/>
            </a:pPr>
            <a:r>
              <a:rPr lang="en" sz="1800" b="1">
                <a:solidFill>
                  <a:srgbClr val="000000"/>
                </a:solidFill>
              </a:rPr>
              <a:t>What did you learn about yourself as you collaborated and worked through this project?</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We each have strong opinions on what the last deliverable should have looked like and also about how we approach user feedback.</a:t>
            </a:r>
            <a:endParaRPr sz="1600">
              <a:solidFill>
                <a:srgbClr val="000000"/>
              </a:solidFill>
            </a:endParaRPr>
          </a:p>
          <a:p>
            <a:pPr marL="0" marR="0" lvl="0" indent="0" algn="l" rtl="0">
              <a:lnSpc>
                <a:spcPct val="115000"/>
              </a:lnSpc>
              <a:spcBef>
                <a:spcPts val="1600"/>
              </a:spcBef>
              <a:spcAft>
                <a:spcPts val="1600"/>
              </a:spcAft>
              <a:buNone/>
            </a:pP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Reflection (cont.)</a:t>
            </a:r>
            <a:endParaRPr/>
          </a:p>
          <a:p>
            <a:pPr marL="0" lvl="0" indent="0" algn="l" rtl="0">
              <a:spcBef>
                <a:spcPts val="0"/>
              </a:spcBef>
              <a:spcAft>
                <a:spcPts val="0"/>
              </a:spcAft>
              <a:buNone/>
            </a:pPr>
            <a:endParaRPr/>
          </a:p>
        </p:txBody>
      </p:sp>
      <p:sp>
        <p:nvSpPr>
          <p:cNvPr id="286" name="Google Shape;286;p44"/>
          <p:cNvSpPr txBox="1">
            <a:spLocks noGrp="1"/>
          </p:cNvSpPr>
          <p:nvPr>
            <p:ph type="body" idx="1"/>
          </p:nvPr>
        </p:nvSpPr>
        <p:spPr>
          <a:xfrm>
            <a:off x="331800" y="1393275"/>
            <a:ext cx="8480400" cy="38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How will you use what you have learned going forward?</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A more democratic process should be implemented when discussing deliverables, features, and priorities in the absence of a ‘client’.</a:t>
            </a:r>
            <a:endParaRPr sz="1600">
              <a:solidFill>
                <a:srgbClr val="000000"/>
              </a:solidFill>
            </a:endParaRPr>
          </a:p>
          <a:p>
            <a:pPr marL="0" lvl="0" indent="0" algn="l" rtl="0">
              <a:spcBef>
                <a:spcPts val="1600"/>
              </a:spcBef>
              <a:spcAft>
                <a:spcPts val="0"/>
              </a:spcAft>
              <a:buNone/>
            </a:pPr>
            <a:r>
              <a:rPr lang="en" sz="1800" b="1">
                <a:solidFill>
                  <a:srgbClr val="000000"/>
                </a:solidFill>
              </a:rPr>
              <a:t>What “stuff &amp; things” related to this project would you want help with?</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More time with user testing. Impossible to gauge the severity/existence of an issue with only two tests.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Our choice of code license. Ie. GPL 3 or Apache. </a:t>
            </a:r>
            <a:endParaRPr sz="16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Anyone can remove recognition.</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Improvements are useless to other organizations/individuals as changes are not required to be shared back; </a:t>
            </a:r>
            <a:r>
              <a:rPr lang="en" sz="1400" i="1">
                <a:solidFill>
                  <a:srgbClr val="000000"/>
                </a:solidFill>
              </a:rPr>
              <a:t>including bug fixes</a:t>
            </a:r>
            <a:r>
              <a:rPr lang="en" sz="1400">
                <a:solidFill>
                  <a:srgbClr val="000000"/>
                </a:solidFill>
              </a:rPr>
              <a:t>. </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This contradicts the idea of open and collaborative work. </a:t>
            </a:r>
            <a:endParaRPr sz="1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pic>
        <p:nvPicPr>
          <p:cNvPr id="292" name="Google Shape;292;p45"/>
          <p:cNvPicPr preferRelativeResize="0"/>
          <p:nvPr/>
        </p:nvPicPr>
        <p:blipFill>
          <a:blip r:embed="rId3">
            <a:alphaModFix/>
          </a:blip>
          <a:stretch>
            <a:fillRect/>
          </a:stretch>
        </p:blipFill>
        <p:spPr>
          <a:xfrm>
            <a:off x="2148050" y="1457375"/>
            <a:ext cx="4695500" cy="352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Demographics</a:t>
            </a:r>
            <a:endParaRPr/>
          </a:p>
        </p:txBody>
      </p:sp>
      <p:pic>
        <p:nvPicPr>
          <p:cNvPr id="85" name="Google Shape;85;p16"/>
          <p:cNvPicPr preferRelativeResize="0"/>
          <p:nvPr/>
        </p:nvPicPr>
        <p:blipFill rotWithShape="1">
          <a:blip r:embed="rId3">
            <a:alphaModFix/>
          </a:blip>
          <a:srcRect l="11634" r="12619" b="4807"/>
          <a:stretch/>
        </p:blipFill>
        <p:spPr>
          <a:xfrm>
            <a:off x="317335" y="1385050"/>
            <a:ext cx="3526590" cy="2943950"/>
          </a:xfrm>
          <a:prstGeom prst="rect">
            <a:avLst/>
          </a:prstGeom>
          <a:noFill/>
          <a:ln>
            <a:noFill/>
          </a:ln>
        </p:spPr>
      </p:pic>
      <p:pic>
        <p:nvPicPr>
          <p:cNvPr id="86" name="Google Shape;86;p16"/>
          <p:cNvPicPr preferRelativeResize="0"/>
          <p:nvPr/>
        </p:nvPicPr>
        <p:blipFill rotWithShape="1">
          <a:blip r:embed="rId4">
            <a:alphaModFix/>
          </a:blip>
          <a:srcRect l="16931" r="16485" b="4324"/>
          <a:stretch/>
        </p:blipFill>
        <p:spPr>
          <a:xfrm>
            <a:off x="5240125" y="1479675"/>
            <a:ext cx="3062050" cy="28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Demographics (cont.)</a:t>
            </a:r>
            <a:endParaRPr/>
          </a:p>
        </p:txBody>
      </p:sp>
      <p:pic>
        <p:nvPicPr>
          <p:cNvPr id="92" name="Google Shape;92;p17"/>
          <p:cNvPicPr preferRelativeResize="0"/>
          <p:nvPr/>
        </p:nvPicPr>
        <p:blipFill rotWithShape="1">
          <a:blip r:embed="rId3">
            <a:alphaModFix/>
          </a:blip>
          <a:srcRect l="13744" r="13453" b="4324"/>
          <a:stretch/>
        </p:blipFill>
        <p:spPr>
          <a:xfrm>
            <a:off x="592675" y="1415350"/>
            <a:ext cx="3194025" cy="2799200"/>
          </a:xfrm>
          <a:prstGeom prst="rect">
            <a:avLst/>
          </a:prstGeom>
          <a:noFill/>
          <a:ln>
            <a:noFill/>
          </a:ln>
        </p:spPr>
      </p:pic>
      <p:pic>
        <p:nvPicPr>
          <p:cNvPr id="93" name="Google Shape;93;p17"/>
          <p:cNvPicPr preferRelativeResize="0"/>
          <p:nvPr/>
        </p:nvPicPr>
        <p:blipFill rotWithShape="1">
          <a:blip r:embed="rId4">
            <a:alphaModFix/>
          </a:blip>
          <a:srcRect l="4715" r="4424" b="4324"/>
          <a:stretch/>
        </p:blipFill>
        <p:spPr>
          <a:xfrm>
            <a:off x="4572000" y="1451550"/>
            <a:ext cx="3991433" cy="2799200"/>
          </a:xfrm>
          <a:prstGeom prst="rect">
            <a:avLst/>
          </a:prstGeom>
          <a:noFill/>
          <a:ln>
            <a:noFill/>
          </a:ln>
        </p:spPr>
      </p:pic>
      <p:sp>
        <p:nvSpPr>
          <p:cNvPr id="94" name="Google Shape;94;p17"/>
          <p:cNvSpPr txBox="1"/>
          <p:nvPr/>
        </p:nvSpPr>
        <p:spPr>
          <a:xfrm>
            <a:off x="-71300" y="4520025"/>
            <a:ext cx="9144000" cy="6237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600"/>
              </a:spcAft>
              <a:buNone/>
            </a:pPr>
            <a:r>
              <a:rPr lang="en" sz="1800">
                <a:latin typeface="Roboto"/>
                <a:ea typeface="Roboto"/>
                <a:cs typeface="Roboto"/>
                <a:sym typeface="Roboto"/>
              </a:rPr>
              <a:t>Additionally, participants came from four different teams within eHealth and have worked for the organization between 2.5 and 6 years.</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Evaluation - Initial Thoughts</a:t>
            </a:r>
            <a:endParaRPr dirty="0"/>
          </a:p>
        </p:txBody>
      </p:sp>
      <p:sp>
        <p:nvSpPr>
          <p:cNvPr id="100" name="Google Shape;100;p18"/>
          <p:cNvSpPr txBox="1">
            <a:spLocks noGrp="1"/>
          </p:cNvSpPr>
          <p:nvPr>
            <p:ph type="body" idx="1"/>
          </p:nvPr>
        </p:nvSpPr>
        <p:spPr>
          <a:xfrm>
            <a:off x="245875" y="1457100"/>
            <a:ext cx="86523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Participants were asked for their expectations of the application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Centralized location for submitting and tracking ideas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Focused on supporting the ability to better the organization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Should be user friendly</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These goals aligned with our own understanding of the project goals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All users believed they would be a regular user of the application and that it would be beneficial to eHealth</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Users were asked about their interest in eHealth merchandise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The intent was to explore a potential reward space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Some participants owned small items such as water bottles and lanyards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The general consensus was only a slight interest</a:t>
            </a: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Tasks</a:t>
            </a:r>
            <a:endParaRPr/>
          </a:p>
        </p:txBody>
      </p:sp>
      <p:sp>
        <p:nvSpPr>
          <p:cNvPr id="106" name="Google Shape;106;p19"/>
          <p:cNvSpPr txBox="1">
            <a:spLocks noGrp="1"/>
          </p:cNvSpPr>
          <p:nvPr>
            <p:ph type="body" idx="1"/>
          </p:nvPr>
        </p:nvSpPr>
        <p:spPr>
          <a:xfrm>
            <a:off x="255625" y="1457250"/>
            <a:ext cx="88122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Account Registration and Login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Two major issues were identified.</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If a weak password was entered, the available divisions and units vanished.</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If no internet connection was present, the registration timed out.</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Both of these issues have since been fixed.</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Homepage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existed with finding the homepage.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Suggestions were made for a customizable dashboard.</a:t>
            </a:r>
            <a:endParaRPr sz="1800">
              <a:solidFill>
                <a:srgbClr val="000000"/>
              </a:solidFill>
            </a:endParaRPr>
          </a:p>
          <a:p>
            <a:pPr marL="457200" lvl="0" indent="0" algn="l" rtl="0">
              <a:spcBef>
                <a:spcPts val="1600"/>
              </a:spcBef>
              <a:spcAft>
                <a:spcPts val="0"/>
              </a:spcAft>
              <a:buNone/>
            </a:pP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Tasks (cont.)</a:t>
            </a:r>
            <a:endParaRPr/>
          </a:p>
        </p:txBody>
      </p:sp>
      <p:sp>
        <p:nvSpPr>
          <p:cNvPr id="112" name="Google Shape;112;p20"/>
          <p:cNvSpPr txBox="1">
            <a:spLocks noGrp="1"/>
          </p:cNvSpPr>
          <p:nvPr>
            <p:ph type="body" idx="1"/>
          </p:nvPr>
        </p:nvSpPr>
        <p:spPr>
          <a:xfrm>
            <a:off x="255625" y="1457250"/>
            <a:ext cx="86523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Idea Creation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with creating a draft or submitting an idea.</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However, it was noted that several participants were looking to create an idea from the navigation bar. This functionality has been added.</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Idea Interaction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When asked to view more details about an idea, several users clicked the title of the idea. Support for this feature has been added.</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for tracking or rating an idea</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for leaving an amendment on an idea. However, they have been renamed to comments based on user feedback.</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Minor issues arose when attempting to filter ideas.</a:t>
            </a: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Tasks (cont.)</a:t>
            </a:r>
            <a:endParaRPr/>
          </a:p>
        </p:txBody>
      </p:sp>
      <p:sp>
        <p:nvSpPr>
          <p:cNvPr id="118" name="Google Shape;118;p21"/>
          <p:cNvSpPr txBox="1">
            <a:spLocks noGrp="1"/>
          </p:cNvSpPr>
          <p:nvPr>
            <p:ph type="body" idx="1"/>
          </p:nvPr>
        </p:nvSpPr>
        <p:spPr>
          <a:xfrm>
            <a:off x="255625" y="1457250"/>
            <a:ext cx="86523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Idea Progression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major issues arose when progressing the status of an idea.</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when abandoning an idea.</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Statistics and Leaderboards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for viewing team statistics.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for viewing the individual leaderboard.</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Profile 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arose when attempting to find the profile 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A minor caching issue arose while updating profile pictures.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FAQ 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Participants suggested the ability for users to submit questions.</a:t>
            </a:r>
            <a:endParaRPr sz="1800">
              <a:solidFill>
                <a:srgbClr val="000000"/>
              </a:solidFill>
            </a:endParaRPr>
          </a:p>
          <a:p>
            <a:pPr marL="457200" lvl="0" indent="0" algn="l" rtl="0">
              <a:spcBef>
                <a:spcPts val="1600"/>
              </a:spcBef>
              <a:spcAft>
                <a:spcPts val="0"/>
              </a:spcAft>
              <a:buNone/>
            </a:pP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1454</Words>
  <Application>Microsoft Office PowerPoint</Application>
  <PresentationFormat>On-screen Show (16:9)</PresentationFormat>
  <Paragraphs>220</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Roboto</vt:lpstr>
      <vt:lpstr>Arial</vt:lpstr>
      <vt:lpstr>Merriweather</vt:lpstr>
      <vt:lpstr>Paradigm</vt:lpstr>
      <vt:lpstr>ENSE 496AB  Milestone 6</vt:lpstr>
      <vt:lpstr>Team Introductions</vt:lpstr>
      <vt:lpstr>Usability Evaluation</vt:lpstr>
      <vt:lpstr>Usability Evaluation - Demographics</vt:lpstr>
      <vt:lpstr>Usability Evaluation - Demographics (cont.)</vt:lpstr>
      <vt:lpstr>Usability Evaluation - Initial Thoughts</vt:lpstr>
      <vt:lpstr>Usability Evaluation - Tasks</vt:lpstr>
      <vt:lpstr>Usability Evaluation - Tasks (cont.)</vt:lpstr>
      <vt:lpstr>Usability Evaluation - Tasks (cont.)</vt:lpstr>
      <vt:lpstr>Usability Evaluation - Rating</vt:lpstr>
      <vt:lpstr>Usability Evaluation - Rating (cont.)</vt:lpstr>
      <vt:lpstr>Usability Evaluation - Rating (cont.)</vt:lpstr>
      <vt:lpstr>Usability Evaluation - Rating (cont.)</vt:lpstr>
      <vt:lpstr>Usability Evaluation - Rating (cont.)</vt:lpstr>
      <vt:lpstr>Usability Evaluation - Parting Thoughts</vt:lpstr>
      <vt:lpstr>USM Review and Rationalization</vt:lpstr>
      <vt:lpstr>Timeline</vt:lpstr>
      <vt:lpstr>Contributions</vt:lpstr>
      <vt:lpstr>MVP 4/Milestone 6 USM - Original</vt:lpstr>
      <vt:lpstr>MVP 4/Milestone 6 USM - Original (cont.)</vt:lpstr>
      <vt:lpstr>MVP 4/Milestone 6 USM - Modified (cont.)</vt:lpstr>
      <vt:lpstr>MVP 4/Milestone 6 USM - Modified (cont.)</vt:lpstr>
      <vt:lpstr>GitHub Issues - Bug Tracking and Resolution</vt:lpstr>
      <vt:lpstr>Milestone 6 Demo</vt:lpstr>
      <vt:lpstr>Project Documentation &amp; Testing</vt:lpstr>
      <vt:lpstr>Database Design - Final UML</vt:lpstr>
      <vt:lpstr>Revision Control - GitHub</vt:lpstr>
      <vt:lpstr>Other Tools - Google Drive</vt:lpstr>
      <vt:lpstr>Next Steps &amp; Recommendations</vt:lpstr>
      <vt:lpstr>Discussion</vt:lpstr>
      <vt:lpstr>Group Reflection</vt:lpstr>
      <vt:lpstr>Group Reflection (cont.)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496AB  Milestone 6</dc:title>
  <cp:lastModifiedBy>Tristan Heisler</cp:lastModifiedBy>
  <cp:revision>2</cp:revision>
  <dcterms:modified xsi:type="dcterms:W3CDTF">2018-12-06T20:15:35Z</dcterms:modified>
</cp:coreProperties>
</file>