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949c3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45949c326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5949c326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45949c326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949c326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45949c326e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949c32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45949c326e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949c32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45949c326e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1035232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10352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949c32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45949c326e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949c326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45949c326e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949c326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5949c326e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949c326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45949c326e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949c326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45949c326e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95dae3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4595dae3f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nvSpPr>
        <p:spPr>
          <a:xfrm>
            <a:off x="0" y="22225"/>
            <a:ext cx="12192000" cy="6858000"/>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4"/>
          <p:cNvSpPr/>
          <p:nvPr/>
        </p:nvSpPr>
        <p:spPr>
          <a:xfrm flipH="1">
            <a:off x="7421100" y="4403725"/>
            <a:ext cx="4770900" cy="2454300"/>
          </a:xfrm>
          <a:prstGeom prst="rtTriangle">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4"/>
          <p:cNvSpPr/>
          <p:nvPr/>
        </p:nvSpPr>
        <p:spPr>
          <a:xfrm>
            <a:off x="0" y="4451350"/>
            <a:ext cx="12192000" cy="2432100"/>
          </a:xfrm>
          <a:prstGeom prst="rtTriangle">
            <a:avLst/>
          </a:prstGeom>
          <a:solidFill>
            <a:srgbClr val="54545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4"/>
          <p:cNvSpPr/>
          <p:nvPr/>
        </p:nvSpPr>
        <p:spPr>
          <a:xfrm flipH="1">
            <a:off x="10854300" y="4395787"/>
            <a:ext cx="1337700" cy="2481300"/>
          </a:xfrm>
          <a:prstGeom prst="rtTriangle">
            <a:avLst/>
          </a:prstGeom>
          <a:solidFill>
            <a:srgbClr val="00B4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4"/>
          <p:cNvSpPr/>
          <p:nvPr/>
        </p:nvSpPr>
        <p:spPr>
          <a:xfrm>
            <a:off x="0" y="4449762"/>
            <a:ext cx="12125739" cy="2458279"/>
          </a:xfrm>
          <a:custGeom>
            <a:rect b="b" l="l" r="r" t="t"/>
            <a:pathLst>
              <a:path extrusionOk="0" h="2458279" w="12125739">
                <a:moveTo>
                  <a:pt x="5406887" y="2445026"/>
                </a:moveTo>
                <a:lnTo>
                  <a:pt x="0" y="0"/>
                </a:lnTo>
                <a:lnTo>
                  <a:pt x="12125739" y="2458279"/>
                </a:lnTo>
                <a:lnTo>
                  <a:pt x="5406887" y="2445026"/>
                </a:lnTo>
                <a:close/>
              </a:path>
            </a:pathLst>
          </a:custGeom>
          <a:solidFill>
            <a:srgbClr val="61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4"/>
          <p:cNvSpPr/>
          <p:nvPr/>
        </p:nvSpPr>
        <p:spPr>
          <a:xfrm flipH="1" rot="10800000">
            <a:off x="0" y="-138"/>
            <a:ext cx="2796000" cy="1020900"/>
          </a:xfrm>
          <a:prstGeom prst="rtTriangle">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 name="Google Shape;94;p14"/>
          <p:cNvCxnSpPr/>
          <p:nvPr/>
        </p:nvCxnSpPr>
        <p:spPr>
          <a:xfrm>
            <a:off x="4525433" y="3060700"/>
            <a:ext cx="6091500" cy="0"/>
          </a:xfrm>
          <a:prstGeom prst="straightConnector1">
            <a:avLst/>
          </a:prstGeom>
          <a:noFill/>
          <a:ln cap="flat" cmpd="sng" w="38100">
            <a:solidFill>
              <a:srgbClr val="00BE9C"/>
            </a:solidFill>
            <a:prstDash val="solid"/>
            <a:bevel/>
            <a:headEnd len="med" w="med" type="none"/>
            <a:tailEnd len="med" w="med" type="none"/>
          </a:ln>
        </p:spPr>
      </p:cxnSp>
      <p:sp>
        <p:nvSpPr>
          <p:cNvPr id="95" name="Google Shape;95;p14"/>
          <p:cNvSpPr txBox="1"/>
          <p:nvPr>
            <p:ph type="ctrTitle"/>
          </p:nvPr>
        </p:nvSpPr>
        <p:spPr>
          <a:xfrm>
            <a:off x="3048000" y="2041525"/>
            <a:ext cx="7535100" cy="8478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96" name="Google Shape;96;p14"/>
          <p:cNvSpPr txBox="1"/>
          <p:nvPr>
            <p:ph idx="10" type="dt"/>
          </p:nvPr>
        </p:nvSpPr>
        <p:spPr>
          <a:xfrm>
            <a:off x="609600" y="6245225"/>
            <a:ext cx="2844900" cy="476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4"/>
          <p:cNvSpPr txBox="1"/>
          <p:nvPr>
            <p:ph idx="11" type="ftr"/>
          </p:nvPr>
        </p:nvSpPr>
        <p:spPr>
          <a:xfrm>
            <a:off x="4165600" y="6245225"/>
            <a:ext cx="3860700" cy="476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4"/>
          <p:cNvSpPr txBox="1"/>
          <p:nvPr>
            <p:ph idx="12" type="sldNum"/>
          </p:nvPr>
        </p:nvSpPr>
        <p:spPr>
          <a:xfrm>
            <a:off x="8737600" y="6245225"/>
            <a:ext cx="2844900" cy="476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1pPr>
            <a:lvl2pPr indent="0" lvl="1"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2pPr>
            <a:lvl3pPr indent="0" lvl="2"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3pPr>
            <a:lvl4pPr indent="0" lvl="3"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4pPr>
            <a:lvl5pPr indent="0" lvl="4"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5pPr>
            <a:lvl6pPr indent="0" lvl="5"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6pPr>
            <a:lvl7pPr indent="0" lvl="6"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7pPr>
            <a:lvl8pPr indent="0" lvl="7"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8pPr>
            <a:lvl9pPr indent="0" lvl="8"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4"/>
          <p:cNvSpPr txBox="1"/>
          <p:nvPr>
            <p:ph idx="1" type="subTitle"/>
          </p:nvPr>
        </p:nvSpPr>
        <p:spPr>
          <a:xfrm>
            <a:off x="3031067" y="3187700"/>
            <a:ext cx="7535100" cy="495300"/>
          </a:xfrm>
          <a:prstGeom prst="rect">
            <a:avLst/>
          </a:prstGeom>
          <a:noFill/>
          <a:ln>
            <a:noFill/>
          </a:ln>
        </p:spPr>
        <p:txBody>
          <a:bodyPr anchorCtr="0" anchor="t" bIns="45700" lIns="91425" spcFirstLastPara="1" rIns="91425" wrap="square" tIns="45700"/>
          <a:lstStyle>
            <a:lvl1pPr lvl="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lvl="1"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lvl="2"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lvl="3"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lvl="4"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lvl="5"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lvl="6"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lvl="7"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lvl="8"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00" name="Shape 100"/>
        <p:cNvGrpSpPr/>
        <p:nvPr/>
      </p:nvGrpSpPr>
      <p:grpSpPr>
        <a:xfrm>
          <a:off x="0" y="0"/>
          <a:ext cx="0" cy="0"/>
          <a:chOff x="0" y="0"/>
          <a:chExt cx="0" cy="0"/>
        </a:xfrm>
      </p:grpSpPr>
      <p:sp>
        <p:nvSpPr>
          <p:cNvPr id="101" name="Google Shape;101;p1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102" name="Google Shape;102;p15"/>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lstStyle>
            <a:lvl1pPr indent="-335280" lvl="0" marL="45720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indent="-330200" lvl="1" marL="914400"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2100" lvl="3" marL="1828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03" name="Google Shape;103;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000" u="none">
                <a:solidFill>
                  <a:srgbClr val="8E8E8E"/>
                </a:solidFill>
                <a:latin typeface="Arial"/>
                <a:ea typeface="Arial"/>
                <a:cs typeface="Arial"/>
                <a:sym typeface="Arial"/>
              </a:defRPr>
            </a:lvl1pPr>
            <a:lvl2pPr indent="0" lvl="1" marL="0" marR="0" rtl="0" algn="r">
              <a:lnSpc>
                <a:spcPct val="100000"/>
              </a:lnSpc>
              <a:spcBef>
                <a:spcPts val="0"/>
              </a:spcBef>
              <a:spcAft>
                <a:spcPts val="0"/>
              </a:spcAft>
              <a:buNone/>
              <a:defRPr b="0" i="0" sz="1000" u="none">
                <a:solidFill>
                  <a:srgbClr val="8E8E8E"/>
                </a:solidFill>
                <a:latin typeface="Arial"/>
                <a:ea typeface="Arial"/>
                <a:cs typeface="Arial"/>
                <a:sym typeface="Arial"/>
              </a:defRPr>
            </a:lvl2pPr>
            <a:lvl3pPr indent="0" lvl="2" marL="0" marR="0" rtl="0" algn="r">
              <a:lnSpc>
                <a:spcPct val="100000"/>
              </a:lnSpc>
              <a:spcBef>
                <a:spcPts val="0"/>
              </a:spcBef>
              <a:spcAft>
                <a:spcPts val="0"/>
              </a:spcAft>
              <a:buNone/>
              <a:defRPr b="0" i="0" sz="1000" u="none">
                <a:solidFill>
                  <a:srgbClr val="8E8E8E"/>
                </a:solidFill>
                <a:latin typeface="Arial"/>
                <a:ea typeface="Arial"/>
                <a:cs typeface="Arial"/>
                <a:sym typeface="Arial"/>
              </a:defRPr>
            </a:lvl3pPr>
            <a:lvl4pPr indent="0" lvl="3" marL="0" marR="0" rtl="0" algn="r">
              <a:lnSpc>
                <a:spcPct val="100000"/>
              </a:lnSpc>
              <a:spcBef>
                <a:spcPts val="0"/>
              </a:spcBef>
              <a:spcAft>
                <a:spcPts val="0"/>
              </a:spcAft>
              <a:buNone/>
              <a:defRPr b="0" i="0" sz="1000" u="none">
                <a:solidFill>
                  <a:srgbClr val="8E8E8E"/>
                </a:solidFill>
                <a:latin typeface="Arial"/>
                <a:ea typeface="Arial"/>
                <a:cs typeface="Arial"/>
                <a:sym typeface="Arial"/>
              </a:defRPr>
            </a:lvl4pPr>
            <a:lvl5pPr indent="0" lvl="4" marL="0" marR="0" rtl="0" algn="r">
              <a:lnSpc>
                <a:spcPct val="100000"/>
              </a:lnSpc>
              <a:spcBef>
                <a:spcPts val="0"/>
              </a:spcBef>
              <a:spcAft>
                <a:spcPts val="0"/>
              </a:spcAft>
              <a:buNone/>
              <a:defRPr b="0" i="0" sz="1000" u="none">
                <a:solidFill>
                  <a:srgbClr val="8E8E8E"/>
                </a:solidFill>
                <a:latin typeface="Arial"/>
                <a:ea typeface="Arial"/>
                <a:cs typeface="Arial"/>
                <a:sym typeface="Arial"/>
              </a:defRPr>
            </a:lvl5pPr>
            <a:lvl6pPr indent="0" lvl="5" marL="0" marR="0" rtl="0" algn="r">
              <a:lnSpc>
                <a:spcPct val="100000"/>
              </a:lnSpc>
              <a:spcBef>
                <a:spcPts val="0"/>
              </a:spcBef>
              <a:spcAft>
                <a:spcPts val="0"/>
              </a:spcAft>
              <a:buNone/>
              <a:defRPr b="0" i="0" sz="1000" u="none">
                <a:solidFill>
                  <a:srgbClr val="8E8E8E"/>
                </a:solidFill>
                <a:latin typeface="Arial"/>
                <a:ea typeface="Arial"/>
                <a:cs typeface="Arial"/>
                <a:sym typeface="Arial"/>
              </a:defRPr>
            </a:lvl6pPr>
            <a:lvl7pPr indent="0" lvl="6" marL="0" marR="0" rtl="0" algn="r">
              <a:lnSpc>
                <a:spcPct val="100000"/>
              </a:lnSpc>
              <a:spcBef>
                <a:spcPts val="0"/>
              </a:spcBef>
              <a:spcAft>
                <a:spcPts val="0"/>
              </a:spcAft>
              <a:buNone/>
              <a:defRPr b="0" i="0" sz="1000" u="none">
                <a:solidFill>
                  <a:srgbClr val="8E8E8E"/>
                </a:solidFill>
                <a:latin typeface="Arial"/>
                <a:ea typeface="Arial"/>
                <a:cs typeface="Arial"/>
                <a:sym typeface="Arial"/>
              </a:defRPr>
            </a:lvl7pPr>
            <a:lvl8pPr indent="0" lvl="7" marL="0" marR="0" rtl="0" algn="r">
              <a:lnSpc>
                <a:spcPct val="100000"/>
              </a:lnSpc>
              <a:spcBef>
                <a:spcPts val="0"/>
              </a:spcBef>
              <a:spcAft>
                <a:spcPts val="0"/>
              </a:spcAft>
              <a:buNone/>
              <a:defRPr b="0" i="0" sz="1000" u="none">
                <a:solidFill>
                  <a:srgbClr val="8E8E8E"/>
                </a:solidFill>
                <a:latin typeface="Arial"/>
                <a:ea typeface="Arial"/>
                <a:cs typeface="Arial"/>
                <a:sym typeface="Arial"/>
              </a:defRPr>
            </a:lvl8pPr>
            <a:lvl9pPr indent="0" lvl="8" marL="0" marR="0" rtl="0" algn="r">
              <a:lnSpc>
                <a:spcPct val="100000"/>
              </a:lnSpc>
              <a:spcBef>
                <a:spcPts val="0"/>
              </a:spcBef>
              <a:spcAft>
                <a:spcPts val="0"/>
              </a:spcAft>
              <a:buNone/>
              <a:defRPr b="0" i="0" sz="1000" u="non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5"/>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5" name="Google Shape;45;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82" name="Google Shape;8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cap="none" strike="noStrik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cap="none" strike="noStrik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1pPr>
            <a:lvl2pPr indent="0" lvl="1"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2pPr>
            <a:lvl3pPr indent="0" lvl="2"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3pPr>
            <a:lvl4pPr indent="0" lvl="3"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4pPr>
            <a:lvl5pPr indent="0" lvl="4"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5pPr>
            <a:lvl6pPr indent="0" lvl="5"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6pPr>
            <a:lvl7pPr indent="0" lvl="6"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7pPr>
            <a:lvl8pPr indent="0" lvl="7"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8pPr>
            <a:lvl9pPr indent="0" lvl="8"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85" name="Google Shape;85;p13"/>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lstStyle>
            <a:lvl1pPr indent="-335280" lvl="0" marL="45720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indent="-330200" lvl="1" marL="914400"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2100" lvl="3" marL="1828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6" name="Google Shape;86;p13"/>
          <p:cNvSpPr/>
          <p:nvPr/>
        </p:nvSpPr>
        <p:spPr>
          <a:xfrm flipH="1" rot="10800000">
            <a:off x="567267" y="-13"/>
            <a:ext cx="865500" cy="560400"/>
          </a:xfrm>
          <a:prstGeom prst="triangle">
            <a:avLst>
              <a:gd fmla="val 10800" name="adj"/>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6"/>
          <p:cNvSpPr txBox="1"/>
          <p:nvPr>
            <p:ph type="ctrTitle"/>
          </p:nvPr>
        </p:nvSpPr>
        <p:spPr>
          <a:xfrm>
            <a:off x="3649133" y="1901825"/>
            <a:ext cx="7535100" cy="847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BE9C"/>
              </a:buClr>
              <a:buSzPts val="4000"/>
              <a:buFont typeface="Arial"/>
              <a:buNone/>
            </a:pPr>
            <a:r>
              <a:rPr b="1" i="0" lang="en-US" sz="4000" u="none" cap="none" strike="noStrike">
                <a:solidFill>
                  <a:srgbClr val="00BE9C"/>
                </a:solidFill>
                <a:latin typeface="Arial"/>
                <a:ea typeface="Arial"/>
                <a:cs typeface="Arial"/>
                <a:sym typeface="Arial"/>
              </a:rPr>
              <a:t>ENSE 496ab</a:t>
            </a:r>
            <a:br>
              <a:rPr b="1" i="0" lang="en-US" sz="4000" u="none" cap="none" strike="noStrike">
                <a:solidFill>
                  <a:srgbClr val="00BE9C"/>
                </a:solidFill>
                <a:latin typeface="Arial"/>
                <a:ea typeface="Arial"/>
                <a:cs typeface="Arial"/>
                <a:sym typeface="Arial"/>
              </a:rPr>
            </a:br>
            <a:r>
              <a:rPr b="1" i="0" lang="en-US" sz="4000" u="none" cap="none" strike="noStrike">
                <a:solidFill>
                  <a:srgbClr val="00BE9C"/>
                </a:solidFill>
                <a:latin typeface="Arial"/>
                <a:ea typeface="Arial"/>
                <a:cs typeface="Arial"/>
                <a:sym typeface="Arial"/>
              </a:rPr>
              <a:t> Milestone </a:t>
            </a:r>
            <a:r>
              <a:rPr lang="en-US" sz="4000"/>
              <a:t>4</a:t>
            </a:r>
            <a:endParaRPr/>
          </a:p>
        </p:txBody>
      </p:sp>
      <p:sp>
        <p:nvSpPr>
          <p:cNvPr id="111" name="Google Shape;111;p16"/>
          <p:cNvSpPr txBox="1"/>
          <p:nvPr>
            <p:ph idx="1" type="subTitle"/>
          </p:nvPr>
        </p:nvSpPr>
        <p:spPr>
          <a:xfrm>
            <a:off x="3048000" y="3379787"/>
            <a:ext cx="7535100" cy="1741500"/>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chemeClr val="accent1"/>
              </a:buClr>
              <a:buSzPts val="1400"/>
              <a:buFont typeface="Noto Sans Symbols"/>
              <a:buNone/>
            </a:pPr>
            <a:r>
              <a:rPr b="0" i="0" lang="en-US" sz="2000" u="none" cap="none" strike="noStrike">
                <a:solidFill>
                  <a:srgbClr val="6D6D6D"/>
                </a:solidFill>
                <a:latin typeface="Arial"/>
                <a:ea typeface="Arial"/>
                <a:cs typeface="Arial"/>
                <a:sym typeface="Arial"/>
              </a:rPr>
              <a:t>MudsnakeFC</a:t>
            </a:r>
            <a:endParaRPr b="0" i="0" sz="1400" u="none" cap="none" strike="noStrike">
              <a:solidFill>
                <a:srgbClr val="6D6D6D"/>
              </a:solidFill>
              <a:latin typeface="Arial"/>
              <a:ea typeface="Arial"/>
              <a:cs typeface="Arial"/>
              <a:sym typeface="Arial"/>
            </a:endParaRPr>
          </a:p>
          <a:p>
            <a:pPr indent="0" lvl="0" marL="0" marR="0" rtl="0" algn="ctr">
              <a:lnSpc>
                <a:spcPct val="110000"/>
              </a:lnSpc>
              <a:spcBef>
                <a:spcPts val="1000"/>
              </a:spcBef>
              <a:spcAft>
                <a:spcPts val="0"/>
              </a:spcAft>
              <a:buClr>
                <a:schemeClr val="accent1"/>
              </a:buClr>
              <a:buSzPts val="980"/>
              <a:buFont typeface="Noto Sans Symbols"/>
              <a:buNone/>
            </a:pPr>
            <a:r>
              <a:t/>
            </a:r>
            <a:endParaRPr b="0" i="0" sz="1400" u="none" cap="none" strike="noStrike">
              <a:solidFill>
                <a:srgbClr val="6D6D6D"/>
              </a:solidFill>
              <a:latin typeface="Arial"/>
              <a:ea typeface="Arial"/>
              <a:cs typeface="Arial"/>
              <a:sym typeface="Arial"/>
            </a:endParaRPr>
          </a:p>
          <a:p>
            <a:pPr indent="0" lvl="0" marL="0" marR="0" rtl="0" algn="ctr">
              <a:lnSpc>
                <a:spcPct val="110000"/>
              </a:lnSpc>
              <a:spcBef>
                <a:spcPts val="0"/>
              </a:spcBef>
              <a:spcAft>
                <a:spcPts val="0"/>
              </a:spcAft>
              <a:buClr>
                <a:schemeClr val="accent1"/>
              </a:buClr>
              <a:buSzPts val="1400"/>
              <a:buFont typeface="Noto Sans Symbols"/>
              <a:buNone/>
            </a:pPr>
            <a:r>
              <a:rPr lang="en-US" sz="2000">
                <a:solidFill>
                  <a:srgbClr val="333333"/>
                </a:solidFill>
                <a:latin typeface="Calibri"/>
                <a:ea typeface="Calibri"/>
                <a:cs typeface="Calibri"/>
                <a:sym typeface="Calibri"/>
              </a:rPr>
              <a:t>Zain Chowdhary</a:t>
            </a:r>
            <a:r>
              <a:rPr b="0" i="0" lang="en-US" sz="2000" u="none" cap="none" strike="noStrike">
                <a:solidFill>
                  <a:srgbClr val="333333"/>
                </a:solidFill>
                <a:latin typeface="Calibri"/>
                <a:ea typeface="Calibri"/>
                <a:cs typeface="Calibri"/>
                <a:sym typeface="Calibri"/>
              </a:rPr>
              <a:t>, Connor Meredith, </a:t>
            </a:r>
            <a:r>
              <a:rPr lang="en-US" sz="2000">
                <a:solidFill>
                  <a:srgbClr val="333333"/>
                </a:solidFill>
                <a:latin typeface="Calibri"/>
                <a:ea typeface="Calibri"/>
                <a:cs typeface="Calibri"/>
                <a:sym typeface="Calibri"/>
              </a:rPr>
              <a:t>Demitri Kourles, Xiaojie Chen</a:t>
            </a:r>
            <a:r>
              <a:rPr b="0" i="0" lang="en-US" sz="2000" u="none" cap="none" strike="noStrike">
                <a:solidFill>
                  <a:srgbClr val="333333"/>
                </a:solidFill>
                <a:latin typeface="Calibri"/>
                <a:ea typeface="Calibri"/>
                <a:cs typeface="Calibri"/>
                <a:sym typeface="Calibri"/>
              </a:rPr>
              <a:t>, Jinpeng Chen, Shuaihao Zhao</a:t>
            </a:r>
            <a:endParaRPr b="0" i="0" sz="2000" u="none" cap="none" strike="noStrike">
              <a:solidFill>
                <a:srgbClr val="333333"/>
              </a:solidFill>
              <a:latin typeface="Calibri"/>
              <a:ea typeface="Calibri"/>
              <a:cs typeface="Calibri"/>
              <a:sym typeface="Calibri"/>
            </a:endParaRPr>
          </a:p>
          <a:p>
            <a:pPr indent="0" lvl="0" marL="0" marR="0" rtl="0" algn="ctr">
              <a:lnSpc>
                <a:spcPct val="110000"/>
              </a:lnSpc>
              <a:spcBef>
                <a:spcPts val="1000"/>
              </a:spcBef>
              <a:spcAft>
                <a:spcPts val="0"/>
              </a:spcAft>
              <a:buClr>
                <a:schemeClr val="accent1"/>
              </a:buClr>
              <a:buSzPts val="840"/>
              <a:buFont typeface="Noto Sans Symbols"/>
              <a:buNone/>
            </a:pPr>
            <a:r>
              <a:t/>
            </a:r>
            <a:endParaRPr b="0" i="0" sz="1200" u="none" cap="none" strike="noStrike">
              <a:solidFill>
                <a:srgbClr val="333333"/>
              </a:solidFill>
              <a:latin typeface="Calibri"/>
              <a:ea typeface="Calibri"/>
              <a:cs typeface="Calibri"/>
              <a:sym typeface="Calibri"/>
            </a:endParaRPr>
          </a:p>
          <a:p>
            <a:pPr indent="0" lvl="0" marL="0" marR="0" rtl="0" algn="ctr">
              <a:lnSpc>
                <a:spcPct val="110000"/>
              </a:lnSpc>
              <a:spcBef>
                <a:spcPts val="1000"/>
              </a:spcBef>
              <a:spcAft>
                <a:spcPts val="0"/>
              </a:spcAft>
              <a:buClr>
                <a:schemeClr val="accent1"/>
              </a:buClr>
              <a:buSzPts val="1120"/>
              <a:buFont typeface="Noto Sans Symbols"/>
              <a:buNone/>
            </a:pPr>
            <a:r>
              <a:rPr lang="en-US" sz="1600">
                <a:solidFill>
                  <a:srgbClr val="333333"/>
                </a:solidFill>
                <a:latin typeface="Calibri"/>
                <a:ea typeface="Calibri"/>
                <a:cs typeface="Calibri"/>
                <a:sym typeface="Calibri"/>
              </a:rPr>
              <a:t>Nov</a:t>
            </a:r>
            <a:r>
              <a:rPr b="0" i="0" lang="en-US" sz="1600" u="none" cap="none" strike="noStrike">
                <a:solidFill>
                  <a:srgbClr val="333333"/>
                </a:solidFill>
                <a:latin typeface="Calibri"/>
                <a:ea typeface="Calibri"/>
                <a:cs typeface="Calibri"/>
                <a:sym typeface="Calibri"/>
              </a:rPr>
              <a:t>. 1</a:t>
            </a:r>
            <a:r>
              <a:rPr lang="en-US" sz="1600">
                <a:solidFill>
                  <a:srgbClr val="333333"/>
                </a:solidFill>
                <a:latin typeface="Calibri"/>
                <a:ea typeface="Calibri"/>
                <a:cs typeface="Calibri"/>
                <a:sym typeface="Calibri"/>
              </a:rPr>
              <a:t>5</a:t>
            </a:r>
            <a:r>
              <a:rPr b="0" i="0" lang="en-US" sz="1600" u="none" cap="none" strike="noStrike">
                <a:solidFill>
                  <a:srgbClr val="333333"/>
                </a:solidFill>
                <a:latin typeface="Calibri"/>
                <a:ea typeface="Calibri"/>
                <a:cs typeface="Calibri"/>
                <a:sym typeface="Calibri"/>
              </a:rPr>
              <a:t>,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sp>
        <p:nvSpPr>
          <p:cNvPr id="165" name="Google Shape;165;p2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for MVP/Sprint-</a:t>
            </a:r>
            <a:r>
              <a:rPr lang="en-US"/>
              <a:t>4</a:t>
            </a:r>
            <a:endParaRPr/>
          </a:p>
        </p:txBody>
      </p:sp>
      <p:pic>
        <p:nvPicPr>
          <p:cNvPr id="166" name="Google Shape;166;p25"/>
          <p:cNvPicPr preferRelativeResize="0"/>
          <p:nvPr/>
        </p:nvPicPr>
        <p:blipFill rotWithShape="1">
          <a:blip r:embed="rId3">
            <a:alphaModFix/>
          </a:blip>
          <a:srcRect b="29317" l="26052" r="29282" t="13721"/>
          <a:stretch/>
        </p:blipFill>
        <p:spPr>
          <a:xfrm>
            <a:off x="5189675" y="629750"/>
            <a:ext cx="6621424" cy="675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for MVP/Sprint-</a:t>
            </a:r>
            <a:r>
              <a:rPr lang="en-US"/>
              <a:t>4</a:t>
            </a:r>
            <a:endParaRPr/>
          </a:p>
        </p:txBody>
      </p:sp>
      <p:sp>
        <p:nvSpPr>
          <p:cNvPr id="172" name="Google Shape;172;p26"/>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1680"/>
              <a:buFont typeface="Noto Sans Symbols"/>
              <a:buNone/>
            </a:pPr>
            <a:r>
              <a:t/>
            </a:r>
            <a:endParaRPr b="0" i="0" sz="2400" u="none">
              <a:solidFill>
                <a:schemeClr val="accent1"/>
              </a:solidFill>
              <a:latin typeface="Arial"/>
              <a:ea typeface="Arial"/>
              <a:cs typeface="Arial"/>
              <a:sym typeface="Arial"/>
            </a:endParaRPr>
          </a:p>
          <a:p>
            <a:pPr indent="-361950" lvl="0" marL="361950" marR="0" rtl="0" algn="just">
              <a:lnSpc>
                <a:spcPct val="100000"/>
              </a:lnSpc>
              <a:spcBef>
                <a:spcPts val="1000"/>
              </a:spcBef>
              <a:spcAft>
                <a:spcPts val="0"/>
              </a:spcAft>
              <a:buClr>
                <a:schemeClr val="accent1"/>
              </a:buClr>
              <a:buSzPts val="2400"/>
              <a:buFont typeface="Noto Sans Symbols"/>
              <a:buChar char="●"/>
            </a:pPr>
            <a:r>
              <a:rPr b="0" i="0" lang="en-US" sz="2400" u="none">
                <a:solidFill>
                  <a:schemeClr val="accent1"/>
                </a:solidFill>
                <a:latin typeface="Arial"/>
                <a:ea typeface="Arial"/>
                <a:cs typeface="Arial"/>
                <a:sym typeface="Arial"/>
              </a:rPr>
              <a:t>Address key deliverables/revisions</a:t>
            </a:r>
            <a:endParaRPr/>
          </a:p>
          <a:p>
            <a:pPr indent="-355600" lvl="0" marL="914400" rtl="0" algn="l">
              <a:lnSpc>
                <a:spcPct val="80000"/>
              </a:lnSpc>
              <a:spcBef>
                <a:spcPts val="0"/>
              </a:spcBef>
              <a:spcAft>
                <a:spcPts val="0"/>
              </a:spcAft>
              <a:buSzPts val="2000"/>
              <a:buFont typeface="Arial"/>
              <a:buChar char="●"/>
            </a:pPr>
            <a:r>
              <a:rPr lang="en-US" sz="2000">
                <a:solidFill>
                  <a:schemeClr val="dk1"/>
                </a:solidFill>
              </a:rPr>
              <a:t>View Dashboard</a:t>
            </a:r>
            <a:endParaRPr sz="2000">
              <a:solidFill>
                <a:schemeClr val="dk1"/>
              </a:solidFill>
            </a:endParaRPr>
          </a:p>
          <a:p>
            <a:pPr indent="-355600" lvl="0" marL="914400" rtl="0" algn="l">
              <a:lnSpc>
                <a:spcPct val="80000"/>
              </a:lnSpc>
              <a:spcBef>
                <a:spcPts val="0"/>
              </a:spcBef>
              <a:spcAft>
                <a:spcPts val="0"/>
              </a:spcAft>
              <a:buSzPts val="2000"/>
              <a:buChar char="●"/>
            </a:pPr>
            <a:r>
              <a:rPr lang="en-US" sz="2000">
                <a:solidFill>
                  <a:schemeClr val="dk1"/>
                </a:solidFill>
              </a:rPr>
              <a:t>View successful ideas </a:t>
            </a:r>
            <a:endParaRPr sz="2000">
              <a:solidFill>
                <a:schemeClr val="dk1"/>
              </a:solidFill>
            </a:endParaRPr>
          </a:p>
          <a:p>
            <a:pPr indent="-355600" lvl="0" marL="914400" rtl="0" algn="l">
              <a:lnSpc>
                <a:spcPct val="80000"/>
              </a:lnSpc>
              <a:spcBef>
                <a:spcPts val="0"/>
              </a:spcBef>
              <a:spcAft>
                <a:spcPts val="0"/>
              </a:spcAft>
              <a:buSzPts val="2000"/>
              <a:buChar char="●"/>
            </a:pPr>
            <a:r>
              <a:rPr lang="en-US" sz="2000">
                <a:solidFill>
                  <a:schemeClr val="dk1"/>
                </a:solidFill>
              </a:rPr>
              <a:t>Post success stories</a:t>
            </a:r>
            <a:endParaRPr sz="2000">
              <a:solidFill>
                <a:schemeClr val="dk1"/>
              </a:solidFill>
            </a:endParaRPr>
          </a:p>
          <a:p>
            <a:pPr indent="-361950" lvl="0" marL="361950" marR="0" rtl="0" algn="just">
              <a:lnSpc>
                <a:spcPct val="100000"/>
              </a:lnSpc>
              <a:spcBef>
                <a:spcPts val="1000"/>
              </a:spcBef>
              <a:spcAft>
                <a:spcPts val="0"/>
              </a:spcAft>
              <a:buClr>
                <a:schemeClr val="accent1"/>
              </a:buClr>
              <a:buSzPts val="2400"/>
              <a:buFont typeface="Noto Sans Symbols"/>
              <a:buChar char="●"/>
            </a:pPr>
            <a:r>
              <a:rPr b="0" i="0" lang="en-US" sz="2400" u="none">
                <a:solidFill>
                  <a:schemeClr val="accent1"/>
                </a:solidFill>
                <a:latin typeface="Arial"/>
                <a:ea typeface="Arial"/>
                <a:cs typeface="Arial"/>
                <a:sym typeface="Arial"/>
              </a:rPr>
              <a:t>Address and rationalize why the MVP/Sprint-</a:t>
            </a:r>
            <a:r>
              <a:rPr lang="en-US"/>
              <a:t>4</a:t>
            </a:r>
            <a:r>
              <a:rPr b="0" i="0" lang="en-US" sz="2400" u="none">
                <a:solidFill>
                  <a:schemeClr val="accent1"/>
                </a:solidFill>
                <a:latin typeface="Arial"/>
                <a:ea typeface="Arial"/>
                <a:cs typeface="Arial"/>
                <a:sym typeface="Arial"/>
              </a:rPr>
              <a:t> can be considered as such</a:t>
            </a:r>
            <a:endParaRPr/>
          </a:p>
          <a:p>
            <a:pPr indent="457200" lvl="0" marL="457200" rtl="0" algn="l">
              <a:lnSpc>
                <a:spcPct val="100000"/>
              </a:lnSpc>
              <a:spcBef>
                <a:spcPts val="1000"/>
              </a:spcBef>
              <a:spcAft>
                <a:spcPts val="0"/>
              </a:spcAft>
              <a:buClr>
                <a:srgbClr val="000000"/>
              </a:buClr>
              <a:buSzPts val="1100"/>
              <a:buFont typeface="Arial"/>
              <a:buNone/>
            </a:pPr>
            <a:r>
              <a:rPr lang="en-US" sz="1800">
                <a:solidFill>
                  <a:srgbClr val="000000"/>
                </a:solidFill>
              </a:rPr>
              <a:t>Now that we have implemented the main functions of our application, the goal of our next release is to give users the ability to view some dashboard analytics and success stories. This should further improve the overall user experience of our application.</a:t>
            </a:r>
            <a:endParaRPr/>
          </a:p>
          <a:p>
            <a:pPr indent="457200" lvl="0" marL="457200" marR="0" rtl="0" algn="l">
              <a:lnSpc>
                <a:spcPct val="100000"/>
              </a:lnSpc>
              <a:spcBef>
                <a:spcPts val="1000"/>
              </a:spcBef>
              <a:spcAft>
                <a:spcPts val="0"/>
              </a:spcAft>
              <a:buClr>
                <a:schemeClr val="accent1"/>
              </a:buClr>
              <a:buSzPts val="1680"/>
              <a:buFont typeface="Noto Sans Symbols"/>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7"/>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Group reflection</a:t>
            </a:r>
            <a:endParaRPr/>
          </a:p>
        </p:txBody>
      </p:sp>
      <p:sp>
        <p:nvSpPr>
          <p:cNvPr id="178" name="Google Shape;178;p27"/>
          <p:cNvSpPr txBox="1"/>
          <p:nvPr>
            <p:ph idx="1" type="body"/>
          </p:nvPr>
        </p:nvSpPr>
        <p:spPr>
          <a:xfrm>
            <a:off x="567275" y="1373175"/>
            <a:ext cx="11002500" cy="5484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260"/>
              <a:buFont typeface="Noto Sans Symbols"/>
              <a:buNone/>
            </a:pPr>
            <a:r>
              <a:t/>
            </a:r>
            <a:endParaRPr b="0" i="0" sz="1800" u="none">
              <a:solidFill>
                <a:schemeClr val="accent1"/>
              </a:solidFill>
              <a:latin typeface="Arial"/>
              <a:ea typeface="Arial"/>
              <a:cs typeface="Arial"/>
              <a:sym typeface="Arial"/>
            </a:endParaRPr>
          </a:p>
          <a:p>
            <a:pPr indent="-400050" lvl="0" marL="361950" marR="0" rtl="0" algn="l">
              <a:lnSpc>
                <a:spcPct val="80000"/>
              </a:lnSpc>
              <a:spcBef>
                <a:spcPts val="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How did you feel about this milestone? What did you like about it? What did you dislike?</a:t>
            </a:r>
            <a:endParaRPr/>
          </a:p>
          <a:p>
            <a:pPr indent="457200" lvl="0" marL="457200" marR="0" rtl="0" algn="l">
              <a:lnSpc>
                <a:spcPct val="110000"/>
              </a:lnSpc>
              <a:spcBef>
                <a:spcPts val="1000"/>
              </a:spcBef>
              <a:spcAft>
                <a:spcPts val="0"/>
              </a:spcAft>
              <a:buClr>
                <a:schemeClr val="accent1"/>
              </a:buClr>
              <a:buSzPts val="1260"/>
              <a:buFont typeface="Noto Sans Symbols"/>
              <a:buNone/>
            </a:pPr>
            <a:r>
              <a:rPr lang="en-US" sz="1800">
                <a:solidFill>
                  <a:srgbClr val="000000"/>
                </a:solidFill>
              </a:rPr>
              <a:t>We felt good about this milestone since we didn’t have too many features to implement.</a:t>
            </a:r>
            <a:endParaRPr>
              <a:solidFill>
                <a:srgbClr val="000000"/>
              </a:solidFill>
            </a:endParaRPr>
          </a:p>
          <a:p>
            <a:pPr indent="-400050" lvl="0" marL="361950" marR="0" rtl="0" algn="l">
              <a:lnSpc>
                <a:spcPct val="80000"/>
              </a:lnSpc>
              <a:spcBef>
                <a:spcPts val="100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What did you learn about yourself as you collaborated and worked through this milestone?</a:t>
            </a:r>
            <a:endParaRPr/>
          </a:p>
          <a:p>
            <a:pPr indent="457200" lvl="0" marL="457200" marR="0" rtl="0" algn="l">
              <a:lnSpc>
                <a:spcPct val="80000"/>
              </a:lnSpc>
              <a:spcBef>
                <a:spcPts val="1000"/>
              </a:spcBef>
              <a:spcAft>
                <a:spcPts val="0"/>
              </a:spcAft>
              <a:buClr>
                <a:schemeClr val="accent1"/>
              </a:buClr>
              <a:buSzPts val="1260"/>
              <a:buFont typeface="Noto Sans Symbols"/>
              <a:buNone/>
            </a:pPr>
            <a:r>
              <a:rPr lang="en-US" sz="1800">
                <a:solidFill>
                  <a:srgbClr val="000000"/>
                </a:solidFill>
              </a:rPr>
              <a:t>Each group member has different skills, some are good at coding and the others are good at doing documentations. Delegating tasks to different member allows us more freedom to work.</a:t>
            </a:r>
            <a:endParaRPr b="0" i="0" sz="1600" u="none">
              <a:solidFill>
                <a:srgbClr val="000000"/>
              </a:solidFill>
              <a:latin typeface="Arial"/>
              <a:ea typeface="Arial"/>
              <a:cs typeface="Arial"/>
              <a:sym typeface="Arial"/>
            </a:endParaRPr>
          </a:p>
          <a:p>
            <a:pPr indent="-400050" lvl="0" marL="361950" marR="0" rtl="0" algn="l">
              <a:lnSpc>
                <a:spcPct val="80000"/>
              </a:lnSpc>
              <a:spcBef>
                <a:spcPts val="100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How will you use what you have learned going forward?</a:t>
            </a:r>
            <a:endParaRPr/>
          </a:p>
          <a:p>
            <a:pPr indent="0" lvl="0" marL="0" marR="0" rtl="0" algn="l">
              <a:lnSpc>
                <a:spcPct val="80000"/>
              </a:lnSpc>
              <a:spcBef>
                <a:spcPts val="1000"/>
              </a:spcBef>
              <a:spcAft>
                <a:spcPts val="0"/>
              </a:spcAft>
              <a:buClr>
                <a:schemeClr val="accent1"/>
              </a:buClr>
              <a:buSzPts val="1260"/>
              <a:buFont typeface="Noto Sans Symbols"/>
              <a:buNone/>
            </a:pPr>
            <a:r>
              <a:rPr b="0" i="0" lang="en-US" sz="1800" u="none">
                <a:solidFill>
                  <a:schemeClr val="accent1"/>
                </a:solidFill>
                <a:latin typeface="Arial"/>
                <a:ea typeface="Arial"/>
                <a:cs typeface="Arial"/>
                <a:sym typeface="Arial"/>
              </a:rPr>
              <a:t>		</a:t>
            </a:r>
            <a:r>
              <a:rPr lang="en-US" sz="1800">
                <a:solidFill>
                  <a:srgbClr val="000000"/>
                </a:solidFill>
              </a:rPr>
              <a:t>We learn that documentations are the important part of application development. We can apply what we have learned into future projects.</a:t>
            </a:r>
            <a:endParaRPr>
              <a:solidFill>
                <a:srgbClr val="000000"/>
              </a:solidFill>
            </a:endParaRPr>
          </a:p>
          <a:p>
            <a:pPr indent="-400050" lvl="0" marL="361950" marR="0" rtl="0" algn="l">
              <a:lnSpc>
                <a:spcPct val="80000"/>
              </a:lnSpc>
              <a:spcBef>
                <a:spcPts val="100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What“stuff &amp; things" related to this milestone would you want help with?</a:t>
            </a:r>
            <a:endParaRPr/>
          </a:p>
          <a:p>
            <a:pPr indent="0" lvl="0" marL="0" marR="0" rtl="0" algn="l">
              <a:lnSpc>
                <a:spcPct val="80000"/>
              </a:lnSpc>
              <a:spcBef>
                <a:spcPts val="1000"/>
              </a:spcBef>
              <a:spcAft>
                <a:spcPts val="0"/>
              </a:spcAft>
              <a:buClr>
                <a:schemeClr val="accent1"/>
              </a:buClr>
              <a:buSzPts val="1260"/>
              <a:buFont typeface="Noto Sans Symbols"/>
              <a:buNone/>
            </a:pPr>
            <a:r>
              <a:rPr b="0" i="0" lang="en-US" sz="1800" u="none">
                <a:solidFill>
                  <a:schemeClr val="accent1"/>
                </a:solidFill>
                <a:latin typeface="Arial"/>
                <a:ea typeface="Arial"/>
                <a:cs typeface="Arial"/>
                <a:sym typeface="Arial"/>
              </a:rPr>
              <a:t>		</a:t>
            </a:r>
            <a:r>
              <a:rPr lang="en-US" sz="1800">
                <a:solidFill>
                  <a:srgbClr val="000000"/>
                </a:solidFill>
              </a:rPr>
              <a:t>No problems in particular</a:t>
            </a:r>
            <a:endParaRPr b="0" i="0" sz="1600" u="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i="0" lang="en-US" sz="3200" u="none" cap="none" strike="noStrike">
                <a:solidFill>
                  <a:schemeClr val="accent1"/>
                </a:solidFill>
              </a:rPr>
              <a:t>Team introductions</a:t>
            </a:r>
            <a:endParaRPr/>
          </a:p>
        </p:txBody>
      </p:sp>
      <p:sp>
        <p:nvSpPr>
          <p:cNvPr id="117" name="Google Shape;117;p17"/>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i="0" lang="en-US" u="none" cap="none" strike="noStrike"/>
              <a:t>Team members</a:t>
            </a:r>
            <a:endParaRPr b="1" i="0" u="none" cap="none" strike="noStrike"/>
          </a:p>
          <a:p>
            <a:pPr indent="-190500" lvl="1" marL="685800" marR="0" rtl="0" algn="l">
              <a:lnSpc>
                <a:spcPct val="142000"/>
              </a:lnSpc>
              <a:spcBef>
                <a:spcPts val="0"/>
              </a:spcBef>
              <a:spcAft>
                <a:spcPts val="0"/>
              </a:spcAft>
              <a:buClr>
                <a:schemeClr val="accent1"/>
              </a:buClr>
              <a:buSzPts val="1800"/>
              <a:buFont typeface="Arial"/>
              <a:buChar char="•"/>
            </a:pPr>
            <a:r>
              <a:rPr lang="en-US" sz="1800">
                <a:solidFill>
                  <a:srgbClr val="333333"/>
                </a:solidFill>
              </a:rPr>
              <a:t>Zain Chowdhary</a:t>
            </a:r>
            <a:r>
              <a:rPr i="0" lang="en-US" sz="1800" u="none" cap="none" strike="noStrike">
                <a:solidFill>
                  <a:srgbClr val="333333"/>
                </a:solidFill>
              </a:rPr>
              <a:t>, Connor Meredith, </a:t>
            </a:r>
            <a:r>
              <a:rPr lang="en-US" sz="1800">
                <a:solidFill>
                  <a:srgbClr val="333333"/>
                </a:solidFill>
              </a:rPr>
              <a:t>Demitri Kourles</a:t>
            </a:r>
            <a:r>
              <a:rPr i="0" lang="en-US" sz="1800" u="none" cap="none" strike="noStrike">
                <a:solidFill>
                  <a:srgbClr val="333333"/>
                </a:solidFill>
              </a:rPr>
              <a:t>, Jinpeng Chen, </a:t>
            </a:r>
            <a:r>
              <a:rPr lang="en-US" sz="1800">
                <a:solidFill>
                  <a:srgbClr val="333333"/>
                </a:solidFill>
              </a:rPr>
              <a:t>Xiaojie Chen</a:t>
            </a:r>
            <a:r>
              <a:rPr i="0" lang="en-US" sz="1800" u="none" cap="none" strike="noStrike">
                <a:solidFill>
                  <a:srgbClr val="333333"/>
                </a:solidFill>
              </a:rPr>
              <a:t>, Shuaihao Zhao</a:t>
            </a:r>
            <a:endParaRPr i="0" sz="1800" u="none" cap="none" strike="noStrike">
              <a:solidFill>
                <a:srgbClr val="000000"/>
              </a:solidFill>
            </a:endParaRPr>
          </a:p>
          <a:p>
            <a:pPr indent="-256540" lvl="0" marL="228600" marR="0" rtl="0" algn="l">
              <a:lnSpc>
                <a:spcPct val="90000"/>
              </a:lnSpc>
              <a:spcBef>
                <a:spcPts val="1000"/>
              </a:spcBef>
              <a:spcAft>
                <a:spcPts val="0"/>
              </a:spcAft>
              <a:buClr>
                <a:schemeClr val="accent1"/>
              </a:buClr>
              <a:buSzPts val="2400"/>
              <a:buFont typeface="Arial"/>
              <a:buChar char="•"/>
            </a:pPr>
            <a:r>
              <a:rPr b="1" i="0" lang="en-US" u="none" cap="none" strike="noStrike"/>
              <a:t>Team name</a:t>
            </a:r>
            <a:endParaRPr/>
          </a:p>
          <a:p>
            <a:pPr indent="-190500" lvl="1" marL="685800" marR="0" rtl="0" algn="l">
              <a:lnSpc>
                <a:spcPct val="90000"/>
              </a:lnSpc>
              <a:spcBef>
                <a:spcPts val="1000"/>
              </a:spcBef>
              <a:spcAft>
                <a:spcPts val="0"/>
              </a:spcAft>
              <a:buClr>
                <a:schemeClr val="accent1"/>
              </a:buClr>
              <a:buSzPts val="1800"/>
              <a:buFont typeface="Arial"/>
              <a:buChar char="•"/>
            </a:pPr>
            <a:r>
              <a:rPr i="0" lang="en-US" sz="1800" u="none" cap="none" strike="noStrike">
                <a:solidFill>
                  <a:srgbClr val="000000"/>
                </a:solidFill>
              </a:rPr>
              <a:t>Mudsnake FC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567267" y="672975"/>
            <a:ext cx="11161200" cy="700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t>
            </a:r>
            <a:r>
              <a:rPr lang="en-US"/>
              <a:t>oles and Responsibilities</a:t>
            </a:r>
            <a:endParaRPr/>
          </a:p>
        </p:txBody>
      </p:sp>
      <p:sp>
        <p:nvSpPr>
          <p:cNvPr id="123" name="Google Shape;123;p18"/>
          <p:cNvSpPr txBox="1"/>
          <p:nvPr>
            <p:ph idx="1" type="body"/>
          </p:nvPr>
        </p:nvSpPr>
        <p:spPr>
          <a:xfrm>
            <a:off x="567267" y="1373187"/>
            <a:ext cx="11002500" cy="498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500">
              <a:solidFill>
                <a:schemeClr val="accent2"/>
              </a:solidFill>
              <a:latin typeface="Calibri"/>
              <a:ea typeface="Calibri"/>
              <a:cs typeface="Calibri"/>
              <a:sym typeface="Calibri"/>
            </a:endParaRPr>
          </a:p>
          <a:p>
            <a:pPr indent="0" lvl="0" marL="0" rtl="0" algn="l">
              <a:spcBef>
                <a:spcPts val="0"/>
              </a:spcBef>
              <a:spcAft>
                <a:spcPts val="0"/>
              </a:spcAft>
              <a:buNone/>
            </a:pPr>
            <a:r>
              <a:t/>
            </a:r>
            <a:endParaRPr sz="2500">
              <a:solidFill>
                <a:schemeClr val="accent2"/>
              </a:solidFill>
              <a:latin typeface="Calibri"/>
              <a:ea typeface="Calibri"/>
              <a:cs typeface="Calibri"/>
              <a:sym typeface="Calibri"/>
            </a:endParaRPr>
          </a:p>
          <a:p>
            <a:pPr indent="0" lvl="0" marL="0" rtl="0" algn="l">
              <a:spcBef>
                <a:spcPts val="0"/>
              </a:spcBef>
              <a:spcAft>
                <a:spcPts val="0"/>
              </a:spcAft>
              <a:buNone/>
            </a:pPr>
            <a:r>
              <a:rPr lang="en-US" sz="2600">
                <a:solidFill>
                  <a:srgbClr val="00B48F"/>
                </a:solidFill>
                <a:latin typeface="Calibri"/>
                <a:ea typeface="Calibri"/>
                <a:cs typeface="Calibri"/>
                <a:sym typeface="Calibri"/>
              </a:rPr>
              <a:t>Zain Chowdhary: </a:t>
            </a:r>
            <a:r>
              <a:rPr lang="en-US" sz="2600">
                <a:solidFill>
                  <a:schemeClr val="dk1"/>
                </a:solidFill>
                <a:latin typeface="Calibri"/>
                <a:ea typeface="Calibri"/>
                <a:cs typeface="Calibri"/>
                <a:sym typeface="Calibri"/>
              </a:rPr>
              <a:t>Notification Icon and view feedback from icons, bug fixing</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rgbClr val="00B48F"/>
                </a:solidFill>
                <a:latin typeface="Calibri"/>
                <a:ea typeface="Calibri"/>
                <a:cs typeface="Calibri"/>
                <a:sym typeface="Calibri"/>
              </a:rPr>
              <a:t>Connor Meredith:</a:t>
            </a:r>
            <a:r>
              <a:rPr lang="en-US" sz="2600">
                <a:solidFill>
                  <a:schemeClr val="dk1"/>
                </a:solidFill>
                <a:latin typeface="Calibri"/>
                <a:ea typeface="Calibri"/>
                <a:cs typeface="Calibri"/>
                <a:sym typeface="Calibri"/>
              </a:rPr>
              <a:t> All filters and the search bar, bug fixing</a:t>
            </a:r>
            <a:endParaRPr sz="2600">
              <a:solidFill>
                <a:schemeClr val="dk1"/>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US" sz="2600">
                <a:solidFill>
                  <a:srgbClr val="00B48F"/>
                </a:solidFill>
                <a:latin typeface="Calibri"/>
                <a:ea typeface="Calibri"/>
                <a:cs typeface="Calibri"/>
                <a:sym typeface="Calibri"/>
              </a:rPr>
              <a:t>Jinpeng Chen: </a:t>
            </a:r>
            <a:r>
              <a:rPr lang="en-US" sz="2600">
                <a:solidFill>
                  <a:schemeClr val="dk1"/>
                </a:solidFill>
                <a:latin typeface="Calibri"/>
                <a:ea typeface="Calibri"/>
                <a:cs typeface="Calibri"/>
                <a:sym typeface="Calibri"/>
              </a:rPr>
              <a:t>Powerpoint </a:t>
            </a:r>
            <a:endParaRPr sz="2600">
              <a:solidFill>
                <a:schemeClr val="dk1"/>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US" sz="2600">
                <a:solidFill>
                  <a:srgbClr val="00B48F"/>
                </a:solidFill>
                <a:latin typeface="Calibri"/>
                <a:ea typeface="Calibri"/>
                <a:cs typeface="Calibri"/>
                <a:sym typeface="Calibri"/>
              </a:rPr>
              <a:t>Shuaihao Zhao: </a:t>
            </a:r>
            <a:r>
              <a:rPr lang="en-US" sz="2600">
                <a:solidFill>
                  <a:schemeClr val="dk1"/>
                </a:solidFill>
                <a:latin typeface="Calibri"/>
                <a:ea typeface="Calibri"/>
                <a:cs typeface="Calibri"/>
                <a:sym typeface="Calibri"/>
              </a:rPr>
              <a:t>Consent form and pre-task questionnaire documentation</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rgbClr val="00B48F"/>
                </a:solidFill>
                <a:latin typeface="Calibri"/>
                <a:ea typeface="Calibri"/>
                <a:cs typeface="Calibri"/>
                <a:sym typeface="Calibri"/>
              </a:rPr>
              <a:t>Demitri Kourles, Xiaojie Chen:</a:t>
            </a:r>
            <a:r>
              <a:rPr lang="en-US" sz="2600">
                <a:solidFill>
                  <a:schemeClr val="dk1"/>
                </a:solidFill>
                <a:latin typeface="Calibri"/>
                <a:ea typeface="Calibri"/>
                <a:cs typeface="Calibri"/>
                <a:sym typeface="Calibri"/>
              </a:rPr>
              <a:t> Task questionnaire, post-task questionnaire, testing code</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500">
              <a:solidFill>
                <a:schemeClr val="accent2"/>
              </a:solidFill>
              <a:latin typeface="Calibri"/>
              <a:ea typeface="Calibri"/>
              <a:cs typeface="Calibri"/>
              <a:sym typeface="Calibri"/>
            </a:endParaRPr>
          </a:p>
          <a:p>
            <a:pPr indent="0" lvl="0" marL="0" rtl="0" algn="l">
              <a:spcBef>
                <a:spcPts val="0"/>
              </a:spcBef>
              <a:spcAft>
                <a:spcPts val="0"/>
              </a:spcAft>
              <a:buClr>
                <a:schemeClr val="accent1"/>
              </a:buClr>
              <a:buSzPts val="1400"/>
              <a:buFont typeface="Noto Sans Symbols"/>
              <a:buNone/>
            </a:pPr>
            <a:r>
              <a:t/>
            </a:r>
            <a:endParaRPr sz="25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515392"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a:t>
            </a:r>
            <a:r>
              <a:rPr lang="en-US"/>
              <a:t>r</a:t>
            </a:r>
            <a:r>
              <a:rPr b="1" i="0" lang="en-US" sz="3200" u="none" cap="none" strike="noStrike">
                <a:solidFill>
                  <a:srgbClr val="00BE9C"/>
                </a:solidFill>
                <a:latin typeface="Arial"/>
                <a:ea typeface="Arial"/>
                <a:cs typeface="Arial"/>
                <a:sym typeface="Arial"/>
              </a:rPr>
              <a:t>eview (</a:t>
            </a:r>
            <a:r>
              <a:rPr lang="en-US"/>
              <a:t>r</a:t>
            </a:r>
            <a:r>
              <a:rPr b="1" i="0" lang="en-US" sz="3200" u="none" cap="none" strike="noStrike">
                <a:solidFill>
                  <a:srgbClr val="00BE9C"/>
                </a:solidFill>
                <a:latin typeface="Arial"/>
                <a:ea typeface="Arial"/>
                <a:cs typeface="Arial"/>
                <a:sym typeface="Arial"/>
              </a:rPr>
              <a:t>elease </a:t>
            </a:r>
            <a:r>
              <a:rPr lang="en-US"/>
              <a:t>3</a:t>
            </a:r>
            <a:r>
              <a:rPr b="1" i="0" lang="en-US" sz="3200" u="none" cap="none" strike="noStrike">
                <a:solidFill>
                  <a:srgbClr val="00BE9C"/>
                </a:solidFill>
                <a:latin typeface="Arial"/>
                <a:ea typeface="Arial"/>
                <a:cs typeface="Arial"/>
                <a:sym typeface="Arial"/>
              </a:rPr>
              <a:t>)</a:t>
            </a:r>
            <a:endParaRPr/>
          </a:p>
        </p:txBody>
      </p:sp>
      <p:sp>
        <p:nvSpPr>
          <p:cNvPr id="129" name="Google Shape;129;p19"/>
          <p:cNvSpPr txBox="1"/>
          <p:nvPr>
            <p:ph idx="1" type="body"/>
          </p:nvPr>
        </p:nvSpPr>
        <p:spPr>
          <a:xfrm>
            <a:off x="567272" y="1374775"/>
            <a:ext cx="7006800" cy="3804000"/>
          </a:xfrm>
          <a:prstGeom prst="rect">
            <a:avLst/>
          </a:prstGeom>
          <a:noFill/>
          <a:ln>
            <a:noFill/>
          </a:ln>
        </p:spPr>
        <p:txBody>
          <a:bodyPr anchorCtr="0" anchor="t" bIns="45700" lIns="91425" spcFirstLastPara="1" rIns="91425" wrap="square" tIns="45700">
            <a:noAutofit/>
          </a:bodyPr>
          <a:lstStyle/>
          <a:p>
            <a:pPr indent="-255270" lvl="0" marL="361950" marR="0" rtl="0" algn="just">
              <a:lnSpc>
                <a:spcPct val="110000"/>
              </a:lnSpc>
              <a:spcBef>
                <a:spcPts val="0"/>
              </a:spcBef>
              <a:spcAft>
                <a:spcPts val="0"/>
              </a:spcAft>
              <a:buClr>
                <a:schemeClr val="accent1"/>
              </a:buClr>
              <a:buSzPts val="1680"/>
              <a:buFont typeface="Noto Sans Symbols"/>
              <a:buNone/>
            </a:pPr>
            <a:r>
              <a:t/>
            </a:r>
            <a:endParaRPr b="0" i="0" sz="2400" u="none">
              <a:solidFill>
                <a:schemeClr val="accent1"/>
              </a:solidFill>
              <a:latin typeface="Arial"/>
              <a:ea typeface="Arial"/>
              <a:cs typeface="Arial"/>
              <a:sym typeface="Arial"/>
            </a:endParaRPr>
          </a:p>
        </p:txBody>
      </p:sp>
      <p:pic>
        <p:nvPicPr>
          <p:cNvPr id="130" name="Google Shape;130;p19"/>
          <p:cNvPicPr preferRelativeResize="0"/>
          <p:nvPr/>
        </p:nvPicPr>
        <p:blipFill rotWithShape="1">
          <a:blip r:embed="rId3">
            <a:alphaModFix/>
          </a:blip>
          <a:srcRect b="19291" l="0" r="2458" t="12874"/>
          <a:stretch/>
        </p:blipFill>
        <p:spPr>
          <a:xfrm>
            <a:off x="567275" y="1227250"/>
            <a:ext cx="9508749" cy="5290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review (release </a:t>
            </a:r>
            <a:r>
              <a:rPr lang="en-US"/>
              <a:t>3</a:t>
            </a:r>
            <a:r>
              <a:rPr b="1" i="0" lang="en-US" sz="3200" u="none" cap="none" strike="noStrike">
                <a:solidFill>
                  <a:srgbClr val="00BE9C"/>
                </a:solidFill>
                <a:latin typeface="Arial"/>
                <a:ea typeface="Arial"/>
                <a:cs typeface="Arial"/>
                <a:sym typeface="Arial"/>
              </a:rPr>
              <a:t>)</a:t>
            </a:r>
            <a:endParaRPr/>
          </a:p>
        </p:txBody>
      </p:sp>
      <p:sp>
        <p:nvSpPr>
          <p:cNvPr id="136" name="Google Shape;136;p20"/>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1400"/>
              <a:buFont typeface="Noto Sans Symbols"/>
              <a:buNone/>
            </a:pPr>
            <a:r>
              <a:t/>
            </a:r>
            <a:endParaRPr b="0" i="0" u="none">
              <a:solidFill>
                <a:schemeClr val="accent1"/>
              </a:solidFill>
              <a:latin typeface="Arial"/>
              <a:ea typeface="Arial"/>
              <a:cs typeface="Arial"/>
              <a:sym typeface="Arial"/>
            </a:endParaRPr>
          </a:p>
          <a:p>
            <a:pPr indent="-400050" lvl="1" marL="361950" marR="0" rtl="0" algn="l">
              <a:lnSpc>
                <a:spcPct val="130000"/>
              </a:lnSpc>
              <a:spcBef>
                <a:spcPts val="0"/>
              </a:spcBef>
              <a:spcAft>
                <a:spcPts val="0"/>
              </a:spcAft>
              <a:buClr>
                <a:schemeClr val="accent1"/>
              </a:buClr>
              <a:buSzPts val="2400"/>
              <a:buFont typeface="Noto Sans Symbols"/>
              <a:buChar char="●"/>
            </a:pPr>
            <a:r>
              <a:rPr b="1" i="0" lang="en-US" sz="2400" u="none" cap="none" strike="noStrike">
                <a:solidFill>
                  <a:schemeClr val="accent1"/>
                </a:solidFill>
                <a:latin typeface="Arial"/>
                <a:ea typeface="Arial"/>
                <a:cs typeface="Arial"/>
                <a:sym typeface="Arial"/>
              </a:rPr>
              <a:t>What was envisioned?</a:t>
            </a:r>
            <a:endParaRPr sz="2400">
              <a:solidFill>
                <a:schemeClr val="accent1"/>
              </a:solidFill>
            </a:endParaRPr>
          </a:p>
          <a:p>
            <a:pPr indent="-342900" lvl="0" marL="914400" marR="0" rtl="0" algn="l">
              <a:lnSpc>
                <a:spcPct val="150000"/>
              </a:lnSpc>
              <a:spcBef>
                <a:spcPts val="0"/>
              </a:spcBef>
              <a:spcAft>
                <a:spcPts val="0"/>
              </a:spcAft>
              <a:buSzPts val="1800"/>
              <a:buFont typeface="Arial"/>
              <a:buChar char="●"/>
            </a:pPr>
            <a:r>
              <a:rPr lang="en-US" sz="1800">
                <a:solidFill>
                  <a:schemeClr val="dk1"/>
                </a:solidFill>
              </a:rPr>
              <a:t>Filter Ideas by different categories.</a:t>
            </a:r>
            <a:endParaRPr sz="1800">
              <a:solidFill>
                <a:schemeClr val="dk1"/>
              </a:solidFill>
            </a:endParaRPr>
          </a:p>
          <a:p>
            <a:pPr indent="-342900" lvl="0" marL="914400" marR="0" rtl="0" algn="l">
              <a:lnSpc>
                <a:spcPct val="150000"/>
              </a:lnSpc>
              <a:spcBef>
                <a:spcPts val="0"/>
              </a:spcBef>
              <a:spcAft>
                <a:spcPts val="0"/>
              </a:spcAft>
              <a:buSzPts val="1800"/>
              <a:buChar char="●"/>
            </a:pPr>
            <a:r>
              <a:rPr lang="en-US" sz="1800">
                <a:solidFill>
                  <a:schemeClr val="dk1"/>
                </a:solidFill>
              </a:rPr>
              <a:t>Search ideas, search results generated </a:t>
            </a:r>
            <a:r>
              <a:rPr lang="en-US" sz="1800">
                <a:solidFill>
                  <a:schemeClr val="dk1"/>
                </a:solidFill>
              </a:rPr>
              <a:t>dynamically</a:t>
            </a:r>
            <a:r>
              <a:rPr lang="en-US" sz="1800">
                <a:solidFill>
                  <a:schemeClr val="dk1"/>
                </a:solidFill>
              </a:rPr>
              <a:t>.</a:t>
            </a:r>
            <a:endParaRPr sz="1800"/>
          </a:p>
          <a:p>
            <a:pPr indent="-342900" lvl="0" marL="914400" marR="0" rtl="0" algn="l">
              <a:lnSpc>
                <a:spcPct val="150000"/>
              </a:lnSpc>
              <a:spcBef>
                <a:spcPts val="0"/>
              </a:spcBef>
              <a:spcAft>
                <a:spcPts val="0"/>
              </a:spcAft>
              <a:buSzPts val="1800"/>
              <a:buChar char="●"/>
            </a:pPr>
            <a:r>
              <a:rPr lang="en-US" sz="1800">
                <a:solidFill>
                  <a:schemeClr val="dk1"/>
                </a:solidFill>
              </a:rPr>
              <a:t>Users have the </a:t>
            </a:r>
            <a:r>
              <a:rPr lang="en-US" sz="1800">
                <a:solidFill>
                  <a:schemeClr val="dk1"/>
                </a:solidFill>
              </a:rPr>
              <a:t>ability</a:t>
            </a:r>
            <a:r>
              <a:rPr lang="en-US" sz="1800">
                <a:solidFill>
                  <a:schemeClr val="dk1"/>
                </a:solidFill>
              </a:rPr>
              <a:t> to sort subscribed ideas</a:t>
            </a:r>
            <a:endParaRPr sz="1800">
              <a:solidFill>
                <a:schemeClr val="dk1"/>
              </a:solidFill>
            </a:endParaRPr>
          </a:p>
          <a:p>
            <a:pPr indent="-342900" lvl="0" marL="914400" marR="0" rtl="0" algn="l">
              <a:lnSpc>
                <a:spcPct val="150000"/>
              </a:lnSpc>
              <a:spcBef>
                <a:spcPts val="0"/>
              </a:spcBef>
              <a:spcAft>
                <a:spcPts val="0"/>
              </a:spcAft>
              <a:buSzPts val="1800"/>
              <a:buChar char="●"/>
            </a:pPr>
            <a:r>
              <a:rPr lang="en-US" sz="1800">
                <a:solidFill>
                  <a:schemeClr val="dk1"/>
                </a:solidFill>
              </a:rPr>
              <a:t>Notification when the status of an idea is changed.</a:t>
            </a:r>
            <a:endParaRPr sz="1800">
              <a:solidFill>
                <a:schemeClr val="dk1"/>
              </a:solidFill>
            </a:endParaRPr>
          </a:p>
          <a:p>
            <a:pPr indent="-400050" lvl="1" marL="361950" marR="0" rtl="0" algn="l">
              <a:lnSpc>
                <a:spcPct val="130000"/>
              </a:lnSpc>
              <a:spcBef>
                <a:spcPts val="0"/>
              </a:spcBef>
              <a:spcAft>
                <a:spcPts val="0"/>
              </a:spcAft>
              <a:buClr>
                <a:schemeClr val="accent1"/>
              </a:buClr>
              <a:buSzPts val="2400"/>
              <a:buFont typeface="Noto Sans Symbols"/>
              <a:buChar char="●"/>
            </a:pPr>
            <a:r>
              <a:rPr b="1" i="0" lang="en-US" sz="2400" u="none" cap="none" strike="noStrike">
                <a:solidFill>
                  <a:schemeClr val="accent1"/>
                </a:solidFill>
                <a:latin typeface="Arial"/>
                <a:ea typeface="Arial"/>
                <a:cs typeface="Arial"/>
                <a:sym typeface="Arial"/>
              </a:rPr>
              <a:t>Did things stay the same or change?</a:t>
            </a:r>
            <a:endParaRPr sz="2400">
              <a:solidFill>
                <a:schemeClr val="accent1"/>
              </a:solidFill>
            </a:endParaRPr>
          </a:p>
          <a:p>
            <a:pPr indent="0" lvl="1" marL="0" marR="0" rtl="0" algn="l">
              <a:lnSpc>
                <a:spcPct val="130000"/>
              </a:lnSpc>
              <a:spcBef>
                <a:spcPts val="300"/>
              </a:spcBef>
              <a:spcAft>
                <a:spcPts val="0"/>
              </a:spcAft>
              <a:buClr>
                <a:srgbClr val="29FFD1"/>
              </a:buClr>
              <a:buSzPts val="1800"/>
              <a:buFont typeface="Arial"/>
              <a:buNone/>
            </a:pPr>
            <a:r>
              <a:rPr b="0" i="0" lang="en-US" sz="1800" u="none" cap="none" strike="noStrike">
                <a:solidFill>
                  <a:schemeClr val="dk1"/>
                </a:solidFill>
                <a:latin typeface="Arial"/>
                <a:ea typeface="Arial"/>
                <a:cs typeface="Arial"/>
                <a:sym typeface="Arial"/>
              </a:rPr>
              <a:t>		</a:t>
            </a:r>
            <a:r>
              <a:rPr lang="en-US" sz="1800"/>
              <a:t>There is no designated search page. Each page just has a search box that dynamically searches as the user types.</a:t>
            </a:r>
            <a:endParaRPr/>
          </a:p>
          <a:p>
            <a:pPr indent="0" lvl="1" marL="0" marR="0" rtl="0" algn="l">
              <a:lnSpc>
                <a:spcPct val="130000"/>
              </a:lnSpc>
              <a:spcBef>
                <a:spcPts val="300"/>
              </a:spcBef>
              <a:spcAft>
                <a:spcPts val="0"/>
              </a:spcAft>
              <a:buClr>
                <a:srgbClr val="29FFD1"/>
              </a:buClr>
              <a:buSzPts val="1800"/>
              <a:buFont typeface="Arial"/>
              <a:buNone/>
            </a:pPr>
            <a:r>
              <a:t/>
            </a:r>
            <a:endParaRPr b="0" i="0" sz="1800" u="none" cap="none" strike="noStrike">
              <a:solidFill>
                <a:schemeClr val="dk1"/>
              </a:solidFill>
              <a:latin typeface="Arial"/>
              <a:ea typeface="Arial"/>
              <a:cs typeface="Arial"/>
              <a:sym typeface="Arial"/>
            </a:endParaRPr>
          </a:p>
          <a:p>
            <a:pPr indent="0" lvl="2" marL="514350" marR="0" rtl="0" algn="l">
              <a:lnSpc>
                <a:spcPct val="130000"/>
              </a:lnSpc>
              <a:spcBef>
                <a:spcPts val="50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0" lvl="1" marL="0" marR="0" rtl="0" algn="l">
              <a:lnSpc>
                <a:spcPct val="130000"/>
              </a:lnSpc>
              <a:spcBef>
                <a:spcPts val="0"/>
              </a:spcBef>
              <a:spcAft>
                <a:spcPts val="0"/>
              </a:spcAft>
              <a:buClr>
                <a:srgbClr val="29FFD1"/>
              </a:buClr>
              <a:buSzPts val="1800"/>
              <a:buFont typeface="Arial"/>
              <a:buNone/>
            </a:pPr>
            <a:r>
              <a:t/>
            </a:r>
            <a:endParaRPr b="0" i="0" sz="1800" u="none" cap="none" strike="noStrike">
              <a:solidFill>
                <a:schemeClr val="dk1"/>
              </a:solidFill>
              <a:latin typeface="Arial"/>
              <a:ea typeface="Arial"/>
              <a:cs typeface="Arial"/>
              <a:sym typeface="Arial"/>
            </a:endParaRPr>
          </a:p>
          <a:p>
            <a:pPr indent="-281940" lvl="0" marL="361950" marR="0" rtl="0" algn="just">
              <a:lnSpc>
                <a:spcPct val="110000"/>
              </a:lnSpc>
              <a:spcBef>
                <a:spcPts val="1300"/>
              </a:spcBef>
              <a:spcAft>
                <a:spcPts val="0"/>
              </a:spcAft>
              <a:buClr>
                <a:schemeClr val="accent1"/>
              </a:buClr>
              <a:buSzPts val="126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0" name="Shape 140"/>
        <p:cNvGrpSpPr/>
        <p:nvPr/>
      </p:nvGrpSpPr>
      <p:grpSpPr>
        <a:xfrm>
          <a:off x="0" y="0"/>
          <a:ext cx="0" cy="0"/>
          <a:chOff x="0" y="0"/>
          <a:chExt cx="0" cy="0"/>
        </a:xfrm>
      </p:grpSpPr>
      <p:sp>
        <p:nvSpPr>
          <p:cNvPr id="141" name="Google Shape;141;p21"/>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review (release </a:t>
            </a:r>
            <a:r>
              <a:rPr lang="en-US"/>
              <a:t>3</a:t>
            </a:r>
            <a:r>
              <a:rPr b="1" i="0" lang="en-US" sz="3200" u="none" cap="none" strike="noStrike">
                <a:solidFill>
                  <a:srgbClr val="00BE9C"/>
                </a:solidFill>
                <a:latin typeface="Arial"/>
                <a:ea typeface="Arial"/>
                <a:cs typeface="Arial"/>
                <a:sym typeface="Arial"/>
              </a:rPr>
              <a:t>)</a:t>
            </a:r>
            <a:endParaRPr/>
          </a:p>
        </p:txBody>
      </p:sp>
      <p:sp>
        <p:nvSpPr>
          <p:cNvPr id="142" name="Google Shape;142;p21"/>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0" lvl="0" marL="361950" rtl="0" algn="just">
              <a:spcBef>
                <a:spcPts val="300"/>
              </a:spcBef>
              <a:spcAft>
                <a:spcPts val="0"/>
              </a:spcAft>
              <a:buNone/>
            </a:pPr>
            <a:r>
              <a:t/>
            </a:r>
            <a:endParaRPr b="1" sz="2400">
              <a:solidFill>
                <a:schemeClr val="accent1"/>
              </a:solidFill>
            </a:endParaRPr>
          </a:p>
          <a:p>
            <a:pPr indent="-400050" lvl="1" marL="361950" rtl="0" algn="l">
              <a:spcBef>
                <a:spcPts val="0"/>
              </a:spcBef>
              <a:spcAft>
                <a:spcPts val="0"/>
              </a:spcAft>
              <a:buClr>
                <a:schemeClr val="accent1"/>
              </a:buClr>
              <a:buSzPts val="2400"/>
              <a:buFont typeface="Noto Sans Symbols"/>
              <a:buChar char="●"/>
            </a:pPr>
            <a:r>
              <a:rPr b="1" lang="en-US" sz="2400">
                <a:solidFill>
                  <a:schemeClr val="accent1"/>
                </a:solidFill>
              </a:rPr>
              <a:t>Rationalize your MVP</a:t>
            </a:r>
            <a:endParaRPr sz="2400">
              <a:solidFill>
                <a:schemeClr val="accent1"/>
              </a:solidFill>
            </a:endParaRPr>
          </a:p>
          <a:p>
            <a:pPr indent="457200" lvl="0" marL="457200" rtl="0" algn="l">
              <a:lnSpc>
                <a:spcPct val="130000"/>
              </a:lnSpc>
              <a:spcBef>
                <a:spcPts val="300"/>
              </a:spcBef>
              <a:spcAft>
                <a:spcPts val="0"/>
              </a:spcAft>
              <a:buClr>
                <a:srgbClr val="000000"/>
              </a:buClr>
              <a:buSzPts val="1100"/>
              <a:buFont typeface="Arial"/>
              <a:buNone/>
            </a:pPr>
            <a:r>
              <a:rPr lang="en-US" sz="1800">
                <a:solidFill>
                  <a:schemeClr val="dk1"/>
                </a:solidFill>
              </a:rPr>
              <a:t>After the first two release, most of the functions of our applications are complete. For this release we added the ability to filter ideas by categories and search ideas to increase the usability of the application. Also added the notifications for status changes and comments.</a:t>
            </a:r>
            <a:endParaRPr sz="1800">
              <a:solidFill>
                <a:schemeClr val="dk1"/>
              </a:solidFill>
            </a:endParaRPr>
          </a:p>
          <a:p>
            <a:pPr indent="-361950" lvl="0" marL="361950" marR="0" rtl="0" algn="just">
              <a:lnSpc>
                <a:spcPct val="110000"/>
              </a:lnSpc>
              <a:spcBef>
                <a:spcPts val="1000"/>
              </a:spcBef>
              <a:spcAft>
                <a:spcPts val="0"/>
              </a:spcAft>
              <a:buClr>
                <a:schemeClr val="accent1"/>
              </a:buClr>
              <a:buSzPts val="2400"/>
              <a:buFont typeface="Noto Sans Symbols"/>
              <a:buChar char="●"/>
            </a:pPr>
            <a:r>
              <a:rPr b="1" i="0" lang="en-US" sz="2400" u="none">
                <a:latin typeface="Arial"/>
                <a:ea typeface="Arial"/>
                <a:cs typeface="Arial"/>
                <a:sym typeface="Arial"/>
              </a:rPr>
              <a:t>Discuss time management</a:t>
            </a:r>
            <a:endParaRPr/>
          </a:p>
          <a:p>
            <a:pPr indent="457200" lvl="0" marL="457200" marR="0" rtl="0" algn="l">
              <a:lnSpc>
                <a:spcPct val="110000"/>
              </a:lnSpc>
              <a:spcBef>
                <a:spcPts val="1000"/>
              </a:spcBef>
              <a:spcAft>
                <a:spcPts val="0"/>
              </a:spcAft>
              <a:buClr>
                <a:schemeClr val="accent1"/>
              </a:buClr>
              <a:buSzPts val="1680"/>
              <a:buFont typeface="Noto Sans Symbols"/>
              <a:buNone/>
            </a:pPr>
            <a:r>
              <a:rPr lang="en-US" sz="1800">
                <a:solidFill>
                  <a:schemeClr val="dk1"/>
                </a:solidFill>
              </a:rPr>
              <a:t>We set up meeting after class on Tuesday’s and/or Thursday’s to delegate tasks for the milestone and help each other with any issues.</a:t>
            </a:r>
            <a:endParaRPr/>
          </a:p>
          <a:p>
            <a:pPr indent="-281940" lvl="0" marL="361950" marR="0" rtl="0" algn="just">
              <a:lnSpc>
                <a:spcPct val="110000"/>
              </a:lnSpc>
              <a:spcBef>
                <a:spcPts val="1000"/>
              </a:spcBef>
              <a:spcAft>
                <a:spcPts val="0"/>
              </a:spcAft>
              <a:buClr>
                <a:schemeClr val="accent1"/>
              </a:buClr>
              <a:buSzPts val="126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MVP/Sprint-</a:t>
            </a:r>
            <a:r>
              <a:rPr lang="en-US"/>
              <a:t>3 </a:t>
            </a:r>
            <a:r>
              <a:rPr b="1" i="0" lang="en-US" sz="3200" u="none" cap="none" strike="noStrike">
                <a:solidFill>
                  <a:srgbClr val="00BE9C"/>
                </a:solidFill>
                <a:latin typeface="Arial"/>
                <a:ea typeface="Arial"/>
                <a:cs typeface="Arial"/>
                <a:sym typeface="Arial"/>
              </a:rPr>
              <a:t>Demo</a:t>
            </a:r>
            <a:endParaRPr/>
          </a:p>
        </p:txBody>
      </p:sp>
      <p:pic>
        <p:nvPicPr>
          <p:cNvPr id="148" name="Google Shape;148;p22"/>
          <p:cNvPicPr preferRelativeResize="0"/>
          <p:nvPr/>
        </p:nvPicPr>
        <p:blipFill rotWithShape="1">
          <a:blip r:embed="rId3">
            <a:alphaModFix/>
          </a:blip>
          <a:srcRect b="0" l="0" r="0" t="0"/>
          <a:stretch/>
        </p:blipFill>
        <p:spPr>
          <a:xfrm>
            <a:off x="1830916" y="1549400"/>
            <a:ext cx="6008687" cy="480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MVP/Sprint-</a:t>
            </a:r>
            <a:r>
              <a:rPr lang="en-US"/>
              <a:t>3</a:t>
            </a:r>
            <a:r>
              <a:rPr b="1" i="0" lang="en-US" sz="3200" u="none" cap="none" strike="noStrike">
                <a:solidFill>
                  <a:srgbClr val="00BE9C"/>
                </a:solidFill>
                <a:latin typeface="Arial"/>
                <a:ea typeface="Arial"/>
                <a:cs typeface="Arial"/>
                <a:sym typeface="Arial"/>
              </a:rPr>
              <a:t> Demo</a:t>
            </a:r>
            <a:endParaRPr/>
          </a:p>
        </p:txBody>
      </p:sp>
      <p:pic>
        <p:nvPicPr>
          <p:cNvPr id="154" name="Google Shape;154;p23"/>
          <p:cNvPicPr preferRelativeResize="0"/>
          <p:nvPr/>
        </p:nvPicPr>
        <p:blipFill>
          <a:blip r:embed="rId3">
            <a:alphaModFix/>
          </a:blip>
          <a:stretch>
            <a:fillRect/>
          </a:stretch>
        </p:blipFill>
        <p:spPr>
          <a:xfrm>
            <a:off x="3037950" y="1227250"/>
            <a:ext cx="4673299" cy="53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Comments/Discussion</a:t>
            </a:r>
            <a:endParaRPr/>
          </a:p>
        </p:txBody>
      </p:sp>
      <p:sp>
        <p:nvSpPr>
          <p:cNvPr id="160" name="Google Shape;160;p24"/>
          <p:cNvSpPr txBox="1"/>
          <p:nvPr>
            <p:ph idx="1" type="body"/>
          </p:nvPr>
        </p:nvSpPr>
        <p:spPr>
          <a:xfrm>
            <a:off x="725967" y="1524135"/>
            <a:ext cx="11002500" cy="49833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10000"/>
              </a:lnSpc>
              <a:spcBef>
                <a:spcPts val="1000"/>
              </a:spcBef>
              <a:spcAft>
                <a:spcPts val="0"/>
              </a:spcAft>
              <a:buClr>
                <a:schemeClr val="accent1"/>
              </a:buClr>
              <a:buSzPts val="2400"/>
              <a:buFont typeface="Arial"/>
              <a:buChar char="●"/>
            </a:pPr>
            <a:r>
              <a:rPr b="0" i="0" lang="en-US" sz="2400" u="none">
                <a:solidFill>
                  <a:schemeClr val="accent1"/>
                </a:solidFill>
                <a:latin typeface="Arial"/>
                <a:ea typeface="Arial"/>
                <a:cs typeface="Arial"/>
                <a:sym typeface="Arial"/>
              </a:rPr>
              <a:t>Successes</a:t>
            </a:r>
            <a:endParaRPr/>
          </a:p>
          <a:p>
            <a:pPr indent="457200" lvl="0" marL="457200" marR="0" rtl="0" algn="just">
              <a:lnSpc>
                <a:spcPct val="110000"/>
              </a:lnSpc>
              <a:spcBef>
                <a:spcPts val="1000"/>
              </a:spcBef>
              <a:spcAft>
                <a:spcPts val="0"/>
              </a:spcAft>
              <a:buClr>
                <a:schemeClr val="accent1"/>
              </a:buClr>
              <a:buSzPts val="1680"/>
              <a:buFont typeface="Noto Sans Symbols"/>
              <a:buNone/>
            </a:pPr>
            <a:r>
              <a:rPr lang="en-US" sz="1800">
                <a:solidFill>
                  <a:srgbClr val="000000"/>
                </a:solidFill>
              </a:rPr>
              <a:t>We achieved every goal that we set for this release. We also fixed some of the bugs from previous milestones and refactored some of the code. </a:t>
            </a:r>
            <a:endParaRPr/>
          </a:p>
          <a:p>
            <a:pPr indent="-361950" lvl="0" marL="361950" marR="0" rtl="0" algn="just">
              <a:lnSpc>
                <a:spcPct val="110000"/>
              </a:lnSpc>
              <a:spcBef>
                <a:spcPts val="1000"/>
              </a:spcBef>
              <a:spcAft>
                <a:spcPts val="0"/>
              </a:spcAft>
              <a:buClr>
                <a:schemeClr val="accent1"/>
              </a:buClr>
              <a:buSzPts val="2400"/>
              <a:buFont typeface="Noto Sans Symbols"/>
              <a:buChar char="●"/>
            </a:pPr>
            <a:r>
              <a:rPr b="0" i="0" lang="en-US" sz="2400" u="none">
                <a:solidFill>
                  <a:schemeClr val="accent1"/>
                </a:solidFill>
                <a:latin typeface="Arial"/>
                <a:ea typeface="Arial"/>
                <a:cs typeface="Arial"/>
                <a:sym typeface="Arial"/>
              </a:rPr>
              <a:t>Barriers to success</a:t>
            </a:r>
            <a:endParaRPr b="0" i="0" sz="2400" u="none">
              <a:solidFill>
                <a:schemeClr val="accent1"/>
              </a:solidFill>
              <a:latin typeface="Arial"/>
              <a:ea typeface="Arial"/>
              <a:cs typeface="Arial"/>
              <a:sym typeface="Arial"/>
            </a:endParaRPr>
          </a:p>
          <a:p>
            <a:pPr indent="0" lvl="0" marL="361950" marR="0" rtl="0" algn="just">
              <a:lnSpc>
                <a:spcPct val="110000"/>
              </a:lnSpc>
              <a:spcBef>
                <a:spcPts val="0"/>
              </a:spcBef>
              <a:spcAft>
                <a:spcPts val="0"/>
              </a:spcAft>
              <a:buNone/>
            </a:pPr>
            <a:r>
              <a:rPr lang="en-US"/>
              <a:t>		</a:t>
            </a:r>
            <a:r>
              <a:rPr lang="en-US" sz="1800">
                <a:solidFill>
                  <a:srgbClr val="000000"/>
                </a:solidFill>
              </a:rPr>
              <a:t>The delegation of tasks between six people is still somewhat difficult. Since we don’t have that much to code in this release. We decided to have two people for coding and rest of us doing the </a:t>
            </a:r>
            <a:r>
              <a:rPr lang="en-US" sz="1800">
                <a:solidFill>
                  <a:srgbClr val="000000"/>
                </a:solidFill>
              </a:rPr>
              <a:t>documentation as well as preparing for our trip to eHealth next week.</a:t>
            </a:r>
            <a:endParaRPr/>
          </a:p>
          <a:p>
            <a:pPr indent="-361950" lvl="0" marL="361950" rtl="0" algn="l">
              <a:lnSpc>
                <a:spcPct val="90000"/>
              </a:lnSpc>
              <a:spcBef>
                <a:spcPts val="1000"/>
              </a:spcBef>
              <a:spcAft>
                <a:spcPts val="0"/>
              </a:spcAft>
              <a:buClr>
                <a:schemeClr val="accent1"/>
              </a:buClr>
              <a:buSzPts val="2400"/>
              <a:buFont typeface="Arial"/>
              <a:buChar char="●"/>
            </a:pPr>
            <a:r>
              <a:rPr lang="en-US"/>
              <a:t>Was everything good, or would stuff &amp; things have been better if…</a:t>
            </a:r>
            <a:endParaRPr/>
          </a:p>
          <a:p>
            <a:pPr indent="0" lvl="0" marL="0" rtl="0" algn="l">
              <a:lnSpc>
                <a:spcPct val="80000"/>
              </a:lnSpc>
              <a:spcBef>
                <a:spcPts val="1000"/>
              </a:spcBef>
              <a:spcAft>
                <a:spcPts val="0"/>
              </a:spcAft>
              <a:buClr>
                <a:srgbClr val="000000"/>
              </a:buClr>
              <a:buSzPts val="1100"/>
              <a:buFont typeface="Arial"/>
              <a:buNone/>
            </a:pPr>
            <a:r>
              <a:rPr lang="en-US" sz="1800">
                <a:solidFill>
                  <a:srgbClr val="000000"/>
                </a:solidFill>
              </a:rPr>
              <a:t>		Nothing to mention considering we achieved all of our goals for this release.</a:t>
            </a:r>
            <a:endParaRPr/>
          </a:p>
          <a:p>
            <a:pPr indent="0" lvl="0" marL="0" rtl="0" algn="just">
              <a:spcBef>
                <a:spcPts val="1000"/>
              </a:spcBef>
              <a:spcAft>
                <a:spcPts val="0"/>
              </a:spcAft>
              <a:buNone/>
            </a:pPr>
            <a:r>
              <a:t/>
            </a:r>
            <a:endParaRPr/>
          </a:p>
          <a:p>
            <a:pPr indent="-281940" lvl="0" marL="361950" marR="0" rtl="0" algn="just">
              <a:lnSpc>
                <a:spcPct val="110000"/>
              </a:lnSpc>
              <a:spcBef>
                <a:spcPts val="1000"/>
              </a:spcBef>
              <a:spcAft>
                <a:spcPts val="0"/>
              </a:spcAft>
              <a:buClr>
                <a:schemeClr val="accent1"/>
              </a:buClr>
              <a:buSzPts val="126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000120150822A22PWBG">
  <a:themeElements>
    <a:clrScheme name="default">
      <a:dk1>
        <a:srgbClr val="2F2F2F"/>
      </a:dk1>
      <a:lt1>
        <a:srgbClr val="F7F7F7"/>
      </a:lt1>
      <a:dk2>
        <a:srgbClr val="FFFFFF"/>
      </a:dk2>
      <a:lt2>
        <a:srgbClr val="5F5F5F"/>
      </a:lt2>
      <a:accent1>
        <a:srgbClr val="00BE9C"/>
      </a:accent1>
      <a:accent2>
        <a:srgbClr val="009A79"/>
      </a:accent2>
      <a:accent3>
        <a:srgbClr val="F7F7F7"/>
      </a:accent3>
      <a:accent4>
        <a:srgbClr val="00BE9C"/>
      </a:accent4>
      <a:accent5>
        <a:srgbClr val="009A79"/>
      </a:accent5>
      <a:accent6>
        <a:srgbClr val="F7F7F7"/>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