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a8f24f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48a8f24f9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8a8f24f9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48a8f24f96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8a8f24f9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48a8f24f96_1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8a7e4656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48a7e46562_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8a7e46562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48a7e46562_8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8a7e46562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48a7e46562_8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8a7e46562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48a7e46562_8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8a7e46562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48a7e46562_8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8a8f24f96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48a8f24f96_1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8a8f24f9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48a8f24f96_1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8aa8da1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48aa8da145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a8f24f9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48a8f24f96_1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8a7e4656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48a7e46562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a8f24f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48a8f24f96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8a7e46562_1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8a7e46562_1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8a7e46562_1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8a7e46562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8a7e46562_1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8a7e46562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8a8f24f9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48a8f24f96_1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8aa8da1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48aa8da14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8aa8da1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48aa8da145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nvSpPr>
        <p:spPr>
          <a:xfrm>
            <a:off x="0" y="22225"/>
            <a:ext cx="12192000" cy="6858000"/>
          </a:xfrm>
          <a:prstGeom prst="rect">
            <a:avLst/>
          </a:prstGeom>
          <a:solidFill>
            <a:srgbClr val="F7F7F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4"/>
          <p:cNvSpPr/>
          <p:nvPr/>
        </p:nvSpPr>
        <p:spPr>
          <a:xfrm flipH="1">
            <a:off x="7421100" y="4403725"/>
            <a:ext cx="4770900" cy="2454300"/>
          </a:xfrm>
          <a:prstGeom prst="rtTriangle">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4"/>
          <p:cNvSpPr/>
          <p:nvPr/>
        </p:nvSpPr>
        <p:spPr>
          <a:xfrm>
            <a:off x="0" y="4451350"/>
            <a:ext cx="12192000" cy="2432100"/>
          </a:xfrm>
          <a:prstGeom prst="rtTriangle">
            <a:avLst/>
          </a:prstGeom>
          <a:solidFill>
            <a:srgbClr val="54545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4"/>
          <p:cNvSpPr/>
          <p:nvPr/>
        </p:nvSpPr>
        <p:spPr>
          <a:xfrm flipH="1">
            <a:off x="10854300" y="4395787"/>
            <a:ext cx="1337700" cy="2481300"/>
          </a:xfrm>
          <a:prstGeom prst="rtTriangle">
            <a:avLst/>
          </a:prstGeom>
          <a:solidFill>
            <a:srgbClr val="00B4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4"/>
          <p:cNvSpPr/>
          <p:nvPr/>
        </p:nvSpPr>
        <p:spPr>
          <a:xfrm>
            <a:off x="0" y="4449762"/>
            <a:ext cx="12125739" cy="2458279"/>
          </a:xfrm>
          <a:custGeom>
            <a:rect b="b" l="l" r="r" t="t"/>
            <a:pathLst>
              <a:path extrusionOk="0" h="2458279" w="12125739">
                <a:moveTo>
                  <a:pt x="5406887" y="2445026"/>
                </a:moveTo>
                <a:lnTo>
                  <a:pt x="0" y="0"/>
                </a:lnTo>
                <a:lnTo>
                  <a:pt x="12125739" y="2458279"/>
                </a:lnTo>
                <a:lnTo>
                  <a:pt x="5406887" y="2445026"/>
                </a:lnTo>
                <a:close/>
              </a:path>
            </a:pathLst>
          </a:custGeom>
          <a:solidFill>
            <a:srgbClr val="61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4"/>
          <p:cNvSpPr/>
          <p:nvPr/>
        </p:nvSpPr>
        <p:spPr>
          <a:xfrm flipH="1" rot="10800000">
            <a:off x="0" y="-138"/>
            <a:ext cx="2796000" cy="1020900"/>
          </a:xfrm>
          <a:prstGeom prst="rtTriangle">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4" name="Google Shape;94;p14"/>
          <p:cNvCxnSpPr/>
          <p:nvPr/>
        </p:nvCxnSpPr>
        <p:spPr>
          <a:xfrm>
            <a:off x="4525433" y="3060700"/>
            <a:ext cx="6091500" cy="0"/>
          </a:xfrm>
          <a:prstGeom prst="straightConnector1">
            <a:avLst/>
          </a:prstGeom>
          <a:noFill/>
          <a:ln cap="flat" cmpd="sng" w="38100">
            <a:solidFill>
              <a:srgbClr val="00BE9C"/>
            </a:solidFill>
            <a:prstDash val="solid"/>
            <a:bevel/>
            <a:headEnd len="med" w="med" type="none"/>
            <a:tailEnd len="med" w="med" type="none"/>
          </a:ln>
        </p:spPr>
      </p:cxnSp>
      <p:sp>
        <p:nvSpPr>
          <p:cNvPr id="95" name="Google Shape;95;p14"/>
          <p:cNvSpPr txBox="1"/>
          <p:nvPr>
            <p:ph type="ctrTitle"/>
          </p:nvPr>
        </p:nvSpPr>
        <p:spPr>
          <a:xfrm>
            <a:off x="3048000" y="2041525"/>
            <a:ext cx="7535100" cy="8478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96" name="Google Shape;96;p14"/>
          <p:cNvSpPr txBox="1"/>
          <p:nvPr>
            <p:ph idx="10" type="dt"/>
          </p:nvPr>
        </p:nvSpPr>
        <p:spPr>
          <a:xfrm>
            <a:off x="609600" y="6245225"/>
            <a:ext cx="2844900" cy="476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4"/>
          <p:cNvSpPr txBox="1"/>
          <p:nvPr>
            <p:ph idx="11" type="ftr"/>
          </p:nvPr>
        </p:nvSpPr>
        <p:spPr>
          <a:xfrm>
            <a:off x="4165600" y="6245225"/>
            <a:ext cx="3860700" cy="476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4"/>
          <p:cNvSpPr txBox="1"/>
          <p:nvPr>
            <p:ph idx="12" type="sldNum"/>
          </p:nvPr>
        </p:nvSpPr>
        <p:spPr>
          <a:xfrm>
            <a:off x="8737600" y="6245225"/>
            <a:ext cx="2844900" cy="476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1pPr>
            <a:lvl2pPr indent="0" lvl="1"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2pPr>
            <a:lvl3pPr indent="0" lvl="2"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3pPr>
            <a:lvl4pPr indent="0" lvl="3"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4pPr>
            <a:lvl5pPr indent="0" lvl="4"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5pPr>
            <a:lvl6pPr indent="0" lvl="5"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6pPr>
            <a:lvl7pPr indent="0" lvl="6"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7pPr>
            <a:lvl8pPr indent="0" lvl="7"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8pPr>
            <a:lvl9pPr indent="0" lvl="8"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4"/>
          <p:cNvSpPr txBox="1"/>
          <p:nvPr>
            <p:ph idx="1" type="subTitle"/>
          </p:nvPr>
        </p:nvSpPr>
        <p:spPr>
          <a:xfrm>
            <a:off x="3031067" y="3187700"/>
            <a:ext cx="7535100" cy="495300"/>
          </a:xfrm>
          <a:prstGeom prst="rect">
            <a:avLst/>
          </a:prstGeom>
          <a:noFill/>
          <a:ln>
            <a:noFill/>
          </a:ln>
        </p:spPr>
        <p:txBody>
          <a:bodyPr anchorCtr="0" anchor="t" bIns="45700" lIns="91425" spcFirstLastPara="1" rIns="91425" wrap="square" tIns="45700"/>
          <a:lstStyle>
            <a:lvl1pPr lvl="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lvl="1"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lvl="2"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lvl="3"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lvl="4"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lvl="5"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lvl="6"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lvl="7"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lvl="8"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00" name="Shape 100"/>
        <p:cNvGrpSpPr/>
        <p:nvPr/>
      </p:nvGrpSpPr>
      <p:grpSpPr>
        <a:xfrm>
          <a:off x="0" y="0"/>
          <a:ext cx="0" cy="0"/>
          <a:chOff x="0" y="0"/>
          <a:chExt cx="0" cy="0"/>
        </a:xfrm>
      </p:grpSpPr>
      <p:sp>
        <p:nvSpPr>
          <p:cNvPr id="101" name="Google Shape;101;p15"/>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102" name="Google Shape;102;p15"/>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lstStyle>
            <a:lvl1pPr indent="-335280" lvl="0" marL="45720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indent="-330200" lvl="1" marL="914400"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2100" lvl="3" marL="1828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03" name="Google Shape;103;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Google Shape;105;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000" u="none">
                <a:solidFill>
                  <a:srgbClr val="8E8E8E"/>
                </a:solidFill>
                <a:latin typeface="Arial"/>
                <a:ea typeface="Arial"/>
                <a:cs typeface="Arial"/>
                <a:sym typeface="Arial"/>
              </a:defRPr>
            </a:lvl1pPr>
            <a:lvl2pPr indent="0" lvl="1" marL="0" marR="0" rtl="0" algn="r">
              <a:lnSpc>
                <a:spcPct val="100000"/>
              </a:lnSpc>
              <a:spcBef>
                <a:spcPts val="0"/>
              </a:spcBef>
              <a:spcAft>
                <a:spcPts val="0"/>
              </a:spcAft>
              <a:buNone/>
              <a:defRPr b="0" i="0" sz="1000" u="none">
                <a:solidFill>
                  <a:srgbClr val="8E8E8E"/>
                </a:solidFill>
                <a:latin typeface="Arial"/>
                <a:ea typeface="Arial"/>
                <a:cs typeface="Arial"/>
                <a:sym typeface="Arial"/>
              </a:defRPr>
            </a:lvl2pPr>
            <a:lvl3pPr indent="0" lvl="2" marL="0" marR="0" rtl="0" algn="r">
              <a:lnSpc>
                <a:spcPct val="100000"/>
              </a:lnSpc>
              <a:spcBef>
                <a:spcPts val="0"/>
              </a:spcBef>
              <a:spcAft>
                <a:spcPts val="0"/>
              </a:spcAft>
              <a:buNone/>
              <a:defRPr b="0" i="0" sz="1000" u="none">
                <a:solidFill>
                  <a:srgbClr val="8E8E8E"/>
                </a:solidFill>
                <a:latin typeface="Arial"/>
                <a:ea typeface="Arial"/>
                <a:cs typeface="Arial"/>
                <a:sym typeface="Arial"/>
              </a:defRPr>
            </a:lvl3pPr>
            <a:lvl4pPr indent="0" lvl="3" marL="0" marR="0" rtl="0" algn="r">
              <a:lnSpc>
                <a:spcPct val="100000"/>
              </a:lnSpc>
              <a:spcBef>
                <a:spcPts val="0"/>
              </a:spcBef>
              <a:spcAft>
                <a:spcPts val="0"/>
              </a:spcAft>
              <a:buNone/>
              <a:defRPr b="0" i="0" sz="1000" u="none">
                <a:solidFill>
                  <a:srgbClr val="8E8E8E"/>
                </a:solidFill>
                <a:latin typeface="Arial"/>
                <a:ea typeface="Arial"/>
                <a:cs typeface="Arial"/>
                <a:sym typeface="Arial"/>
              </a:defRPr>
            </a:lvl4pPr>
            <a:lvl5pPr indent="0" lvl="4" marL="0" marR="0" rtl="0" algn="r">
              <a:lnSpc>
                <a:spcPct val="100000"/>
              </a:lnSpc>
              <a:spcBef>
                <a:spcPts val="0"/>
              </a:spcBef>
              <a:spcAft>
                <a:spcPts val="0"/>
              </a:spcAft>
              <a:buNone/>
              <a:defRPr b="0" i="0" sz="1000" u="none">
                <a:solidFill>
                  <a:srgbClr val="8E8E8E"/>
                </a:solidFill>
                <a:latin typeface="Arial"/>
                <a:ea typeface="Arial"/>
                <a:cs typeface="Arial"/>
                <a:sym typeface="Arial"/>
              </a:defRPr>
            </a:lvl5pPr>
            <a:lvl6pPr indent="0" lvl="5" marL="0" marR="0" rtl="0" algn="r">
              <a:lnSpc>
                <a:spcPct val="100000"/>
              </a:lnSpc>
              <a:spcBef>
                <a:spcPts val="0"/>
              </a:spcBef>
              <a:spcAft>
                <a:spcPts val="0"/>
              </a:spcAft>
              <a:buNone/>
              <a:defRPr b="0" i="0" sz="1000" u="none">
                <a:solidFill>
                  <a:srgbClr val="8E8E8E"/>
                </a:solidFill>
                <a:latin typeface="Arial"/>
                <a:ea typeface="Arial"/>
                <a:cs typeface="Arial"/>
                <a:sym typeface="Arial"/>
              </a:defRPr>
            </a:lvl6pPr>
            <a:lvl7pPr indent="0" lvl="6" marL="0" marR="0" rtl="0" algn="r">
              <a:lnSpc>
                <a:spcPct val="100000"/>
              </a:lnSpc>
              <a:spcBef>
                <a:spcPts val="0"/>
              </a:spcBef>
              <a:spcAft>
                <a:spcPts val="0"/>
              </a:spcAft>
              <a:buNone/>
              <a:defRPr b="0" i="0" sz="1000" u="none">
                <a:solidFill>
                  <a:srgbClr val="8E8E8E"/>
                </a:solidFill>
                <a:latin typeface="Arial"/>
                <a:ea typeface="Arial"/>
                <a:cs typeface="Arial"/>
                <a:sym typeface="Arial"/>
              </a:defRPr>
            </a:lvl7pPr>
            <a:lvl8pPr indent="0" lvl="7" marL="0" marR="0" rtl="0" algn="r">
              <a:lnSpc>
                <a:spcPct val="100000"/>
              </a:lnSpc>
              <a:spcBef>
                <a:spcPts val="0"/>
              </a:spcBef>
              <a:spcAft>
                <a:spcPts val="0"/>
              </a:spcAft>
              <a:buNone/>
              <a:defRPr b="0" i="0" sz="1000" u="none">
                <a:solidFill>
                  <a:srgbClr val="8E8E8E"/>
                </a:solidFill>
                <a:latin typeface="Arial"/>
                <a:ea typeface="Arial"/>
                <a:cs typeface="Arial"/>
                <a:sym typeface="Arial"/>
              </a:defRPr>
            </a:lvl8pPr>
            <a:lvl9pPr indent="0" lvl="8" marL="0" marR="0" rtl="0" algn="r">
              <a:lnSpc>
                <a:spcPct val="100000"/>
              </a:lnSpc>
              <a:spcBef>
                <a:spcPts val="0"/>
              </a:spcBef>
              <a:spcAft>
                <a:spcPts val="0"/>
              </a:spcAft>
              <a:buNone/>
              <a:defRPr b="0" i="0" sz="1000" u="non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5"/>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 name="Google Shape;44;p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5" name="Google Shape;45;p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82" name="Google Shape;8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cap="none" strike="noStrik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cap="none" strike="noStrik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1pPr>
            <a:lvl2pPr indent="0" lvl="1"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2pPr>
            <a:lvl3pPr indent="0" lvl="2"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3pPr>
            <a:lvl4pPr indent="0" lvl="3"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4pPr>
            <a:lvl5pPr indent="0" lvl="4"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5pPr>
            <a:lvl6pPr indent="0" lvl="5"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6pPr>
            <a:lvl7pPr indent="0" lvl="6"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7pPr>
            <a:lvl8pPr indent="0" lvl="7"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8pPr>
            <a:lvl9pPr indent="0" lvl="8"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85" name="Google Shape;85;p13"/>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lstStyle>
            <a:lvl1pPr indent="-335280" lvl="0" marL="45720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indent="-330200" lvl="1" marL="914400"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2100" lvl="3" marL="1828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6" name="Google Shape;86;p13"/>
          <p:cNvSpPr/>
          <p:nvPr/>
        </p:nvSpPr>
        <p:spPr>
          <a:xfrm flipH="1" rot="10800000">
            <a:off x="567267" y="-13"/>
            <a:ext cx="865500" cy="560400"/>
          </a:xfrm>
          <a:prstGeom prst="triangle">
            <a:avLst>
              <a:gd fmla="val 10800" name="adj"/>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6"/>
          <p:cNvSpPr txBox="1"/>
          <p:nvPr>
            <p:ph type="ctrTitle"/>
          </p:nvPr>
        </p:nvSpPr>
        <p:spPr>
          <a:xfrm>
            <a:off x="3649133" y="1901825"/>
            <a:ext cx="7535100" cy="8478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BE9C"/>
              </a:buClr>
              <a:buSzPts val="4000"/>
              <a:buFont typeface="Arial"/>
              <a:buNone/>
            </a:pPr>
            <a:r>
              <a:rPr b="1" i="0" lang="en-US" sz="4000" u="none" cap="none" strike="noStrike">
                <a:solidFill>
                  <a:srgbClr val="00BE9C"/>
                </a:solidFill>
                <a:latin typeface="Arial"/>
                <a:ea typeface="Arial"/>
                <a:cs typeface="Arial"/>
                <a:sym typeface="Arial"/>
              </a:rPr>
              <a:t>ENSE 496ab</a:t>
            </a:r>
            <a:br>
              <a:rPr b="1" i="0" lang="en-US" sz="4000" u="none" cap="none" strike="noStrike">
                <a:solidFill>
                  <a:srgbClr val="00BE9C"/>
                </a:solidFill>
                <a:latin typeface="Arial"/>
                <a:ea typeface="Arial"/>
                <a:cs typeface="Arial"/>
                <a:sym typeface="Arial"/>
              </a:rPr>
            </a:br>
            <a:r>
              <a:rPr b="1" i="0" lang="en-US" sz="4000" u="none" cap="none" strike="noStrike">
                <a:solidFill>
                  <a:srgbClr val="00BE9C"/>
                </a:solidFill>
                <a:latin typeface="Arial"/>
                <a:ea typeface="Arial"/>
                <a:cs typeface="Arial"/>
                <a:sym typeface="Arial"/>
              </a:rPr>
              <a:t> Milestone </a:t>
            </a:r>
            <a:r>
              <a:rPr lang="en-US" sz="4000"/>
              <a:t>6</a:t>
            </a:r>
            <a:endParaRPr/>
          </a:p>
        </p:txBody>
      </p:sp>
      <p:sp>
        <p:nvSpPr>
          <p:cNvPr id="111" name="Google Shape;111;p16"/>
          <p:cNvSpPr txBox="1"/>
          <p:nvPr>
            <p:ph idx="1" type="subTitle"/>
          </p:nvPr>
        </p:nvSpPr>
        <p:spPr>
          <a:xfrm>
            <a:off x="3048000" y="3379787"/>
            <a:ext cx="7535100" cy="1741500"/>
          </a:xfrm>
          <a:prstGeom prst="rect">
            <a:avLst/>
          </a:prstGeom>
          <a:no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Clr>
                <a:schemeClr val="accent1"/>
              </a:buClr>
              <a:buSzPts val="1400"/>
              <a:buFont typeface="Noto Sans Symbols"/>
              <a:buNone/>
            </a:pPr>
            <a:r>
              <a:rPr b="0" i="0" lang="en-US" sz="2000" u="none" cap="none" strike="noStrike">
                <a:solidFill>
                  <a:srgbClr val="6D6D6D"/>
                </a:solidFill>
                <a:latin typeface="Arial"/>
                <a:ea typeface="Arial"/>
                <a:cs typeface="Arial"/>
                <a:sym typeface="Arial"/>
              </a:rPr>
              <a:t>MudsnakeFC</a:t>
            </a:r>
            <a:endParaRPr b="0" i="0" sz="1400" u="none" cap="none" strike="noStrike">
              <a:solidFill>
                <a:srgbClr val="6D6D6D"/>
              </a:solidFill>
              <a:latin typeface="Arial"/>
              <a:ea typeface="Arial"/>
              <a:cs typeface="Arial"/>
              <a:sym typeface="Arial"/>
            </a:endParaRPr>
          </a:p>
          <a:p>
            <a:pPr indent="0" lvl="0" marL="0" marR="0" rtl="0" algn="ctr">
              <a:lnSpc>
                <a:spcPct val="110000"/>
              </a:lnSpc>
              <a:spcBef>
                <a:spcPts val="1000"/>
              </a:spcBef>
              <a:spcAft>
                <a:spcPts val="0"/>
              </a:spcAft>
              <a:buClr>
                <a:schemeClr val="accent1"/>
              </a:buClr>
              <a:buSzPts val="980"/>
              <a:buFont typeface="Noto Sans Symbols"/>
              <a:buNone/>
            </a:pPr>
            <a:r>
              <a:t/>
            </a:r>
            <a:endParaRPr b="0" i="0" sz="1400" u="none" cap="none" strike="noStrike">
              <a:solidFill>
                <a:srgbClr val="6D6D6D"/>
              </a:solidFill>
              <a:latin typeface="Arial"/>
              <a:ea typeface="Arial"/>
              <a:cs typeface="Arial"/>
              <a:sym typeface="Arial"/>
            </a:endParaRPr>
          </a:p>
          <a:p>
            <a:pPr indent="0" lvl="0" marL="0" marR="0" rtl="0" algn="ctr">
              <a:lnSpc>
                <a:spcPct val="110000"/>
              </a:lnSpc>
              <a:spcBef>
                <a:spcPts val="0"/>
              </a:spcBef>
              <a:spcAft>
                <a:spcPts val="0"/>
              </a:spcAft>
              <a:buClr>
                <a:schemeClr val="accent1"/>
              </a:buClr>
              <a:buSzPts val="1400"/>
              <a:buFont typeface="Noto Sans Symbols"/>
              <a:buNone/>
            </a:pPr>
            <a:r>
              <a:rPr lang="en-US" sz="2000">
                <a:solidFill>
                  <a:srgbClr val="333333"/>
                </a:solidFill>
                <a:latin typeface="Calibri"/>
                <a:ea typeface="Calibri"/>
                <a:cs typeface="Calibri"/>
                <a:sym typeface="Calibri"/>
              </a:rPr>
              <a:t>Zain Chowdhary</a:t>
            </a:r>
            <a:r>
              <a:rPr b="0" i="0" lang="en-US" sz="2000" u="none" cap="none" strike="noStrike">
                <a:solidFill>
                  <a:srgbClr val="333333"/>
                </a:solidFill>
                <a:latin typeface="Calibri"/>
                <a:ea typeface="Calibri"/>
                <a:cs typeface="Calibri"/>
                <a:sym typeface="Calibri"/>
              </a:rPr>
              <a:t>, Connor Meredith, </a:t>
            </a:r>
            <a:r>
              <a:rPr lang="en-US" sz="2000">
                <a:solidFill>
                  <a:srgbClr val="333333"/>
                </a:solidFill>
                <a:latin typeface="Calibri"/>
                <a:ea typeface="Calibri"/>
                <a:cs typeface="Calibri"/>
                <a:sym typeface="Calibri"/>
              </a:rPr>
              <a:t>Demitri Kourles, Xiaojie Chen</a:t>
            </a:r>
            <a:r>
              <a:rPr b="0" i="0" lang="en-US" sz="2000" u="none" cap="none" strike="noStrike">
                <a:solidFill>
                  <a:srgbClr val="333333"/>
                </a:solidFill>
                <a:latin typeface="Calibri"/>
                <a:ea typeface="Calibri"/>
                <a:cs typeface="Calibri"/>
                <a:sym typeface="Calibri"/>
              </a:rPr>
              <a:t>, Jinpeng Chen, Shuaihao Zhao</a:t>
            </a:r>
            <a:endParaRPr b="0" i="0" sz="2000" u="none" cap="none" strike="noStrike">
              <a:solidFill>
                <a:srgbClr val="333333"/>
              </a:solidFill>
              <a:latin typeface="Calibri"/>
              <a:ea typeface="Calibri"/>
              <a:cs typeface="Calibri"/>
              <a:sym typeface="Calibri"/>
            </a:endParaRPr>
          </a:p>
          <a:p>
            <a:pPr indent="0" lvl="0" marL="0" marR="0" rtl="0" algn="ctr">
              <a:lnSpc>
                <a:spcPct val="110000"/>
              </a:lnSpc>
              <a:spcBef>
                <a:spcPts val="1000"/>
              </a:spcBef>
              <a:spcAft>
                <a:spcPts val="0"/>
              </a:spcAft>
              <a:buClr>
                <a:schemeClr val="accent1"/>
              </a:buClr>
              <a:buSzPts val="840"/>
              <a:buFont typeface="Noto Sans Symbols"/>
              <a:buNone/>
            </a:pPr>
            <a:r>
              <a:t/>
            </a:r>
            <a:endParaRPr b="0" i="0" sz="1200" u="none" cap="none" strike="noStrike">
              <a:solidFill>
                <a:srgbClr val="333333"/>
              </a:solidFill>
              <a:latin typeface="Calibri"/>
              <a:ea typeface="Calibri"/>
              <a:cs typeface="Calibri"/>
              <a:sym typeface="Calibri"/>
            </a:endParaRPr>
          </a:p>
          <a:p>
            <a:pPr indent="0" lvl="0" marL="0" marR="0" rtl="0" algn="ctr">
              <a:lnSpc>
                <a:spcPct val="110000"/>
              </a:lnSpc>
              <a:spcBef>
                <a:spcPts val="1000"/>
              </a:spcBef>
              <a:spcAft>
                <a:spcPts val="0"/>
              </a:spcAft>
              <a:buClr>
                <a:schemeClr val="accent1"/>
              </a:buClr>
              <a:buSzPts val="1120"/>
              <a:buFont typeface="Noto Sans Symbols"/>
              <a:buNone/>
            </a:pPr>
            <a:r>
              <a:rPr lang="en-US" sz="1600">
                <a:solidFill>
                  <a:srgbClr val="333333"/>
                </a:solidFill>
                <a:latin typeface="Calibri"/>
                <a:ea typeface="Calibri"/>
                <a:cs typeface="Calibri"/>
                <a:sym typeface="Calibri"/>
              </a:rPr>
              <a:t>Dec. 6</a:t>
            </a:r>
            <a:r>
              <a:rPr b="0" i="0" lang="en-US" sz="1600" u="none" cap="none" strike="noStrike">
                <a:solidFill>
                  <a:srgbClr val="333333"/>
                </a:solidFill>
                <a:latin typeface="Calibri"/>
                <a:ea typeface="Calibri"/>
                <a:cs typeface="Calibri"/>
                <a:sym typeface="Calibri"/>
              </a:rPr>
              <a:t>,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 name="Shape 168"/>
        <p:cNvGrpSpPr/>
        <p:nvPr/>
      </p:nvGrpSpPr>
      <p:grpSpPr>
        <a:xfrm>
          <a:off x="0" y="0"/>
          <a:ext cx="0" cy="0"/>
          <a:chOff x="0" y="0"/>
          <a:chExt cx="0" cy="0"/>
        </a:xfrm>
      </p:grpSpPr>
      <p:sp>
        <p:nvSpPr>
          <p:cNvPr id="169" name="Google Shape;169;p25"/>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MVP/Sprint-</a:t>
            </a:r>
            <a:r>
              <a:rPr lang="en-US"/>
              <a:t>4</a:t>
            </a:r>
            <a:r>
              <a:rPr lang="en-US"/>
              <a:t> </a:t>
            </a:r>
            <a:r>
              <a:rPr b="1" i="0" lang="en-US" sz="3200" u="none" cap="none" strike="noStrike">
                <a:solidFill>
                  <a:srgbClr val="00BE9C"/>
                </a:solidFill>
                <a:latin typeface="Arial"/>
                <a:ea typeface="Arial"/>
                <a:cs typeface="Arial"/>
                <a:sym typeface="Arial"/>
              </a:rPr>
              <a:t>Demo</a:t>
            </a:r>
            <a:endParaRPr/>
          </a:p>
        </p:txBody>
      </p:sp>
      <p:pic>
        <p:nvPicPr>
          <p:cNvPr id="170" name="Google Shape;170;p25"/>
          <p:cNvPicPr preferRelativeResize="0"/>
          <p:nvPr/>
        </p:nvPicPr>
        <p:blipFill rotWithShape="1">
          <a:blip r:embed="rId3">
            <a:alphaModFix/>
          </a:blip>
          <a:srcRect b="0" l="0" r="0" t="0"/>
          <a:stretch/>
        </p:blipFill>
        <p:spPr>
          <a:xfrm>
            <a:off x="1830916" y="1549400"/>
            <a:ext cx="6008687" cy="480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4" name="Shape 174"/>
        <p:cNvGrpSpPr/>
        <p:nvPr/>
      </p:nvGrpSpPr>
      <p:grpSpPr>
        <a:xfrm>
          <a:off x="0" y="0"/>
          <a:ext cx="0" cy="0"/>
          <a:chOff x="0" y="0"/>
          <a:chExt cx="0" cy="0"/>
        </a:xfrm>
      </p:grpSpPr>
      <p:sp>
        <p:nvSpPr>
          <p:cNvPr id="175" name="Google Shape;175;p26"/>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Self-evaluation of App and Development Process</a:t>
            </a:r>
            <a:endParaRPr/>
          </a:p>
        </p:txBody>
      </p:sp>
      <p:sp>
        <p:nvSpPr>
          <p:cNvPr id="176" name="Google Shape;176;p26"/>
          <p:cNvSpPr txBox="1"/>
          <p:nvPr>
            <p:ph idx="1" type="body"/>
          </p:nvPr>
        </p:nvSpPr>
        <p:spPr>
          <a:xfrm>
            <a:off x="567267" y="1373187"/>
            <a:ext cx="11091600" cy="4983300"/>
          </a:xfrm>
          <a:prstGeom prst="rect">
            <a:avLst/>
          </a:prstGeom>
          <a:noFill/>
          <a:ln>
            <a:noFill/>
          </a:ln>
        </p:spPr>
        <p:txBody>
          <a:bodyPr anchorCtr="0" anchor="t" bIns="45700" lIns="91425" spcFirstLastPara="1" rIns="91425" wrap="square" tIns="45700">
            <a:noAutofit/>
          </a:bodyPr>
          <a:lstStyle/>
          <a:p>
            <a:pPr indent="-104140" lvl="0" marL="228600" marR="0" rtl="0" algn="l">
              <a:lnSpc>
                <a:spcPct val="90000"/>
              </a:lnSpc>
              <a:spcBef>
                <a:spcPts val="0"/>
              </a:spcBef>
              <a:spcAft>
                <a:spcPts val="0"/>
              </a:spcAft>
              <a:buClr>
                <a:schemeClr val="accent1"/>
              </a:buClr>
              <a:buSzPts val="1960"/>
              <a:buFont typeface="Arial"/>
              <a:buNone/>
            </a:pPr>
            <a:r>
              <a:t/>
            </a:r>
            <a:endParaRPr b="1" i="0" sz="2800" u="none" cap="none" strike="noStrike">
              <a:solidFill>
                <a:srgbClr val="000000"/>
              </a:solidFill>
              <a:latin typeface="Calibri"/>
              <a:ea typeface="Calibri"/>
              <a:cs typeface="Calibri"/>
              <a:sym typeface="Calibri"/>
            </a:endParaRPr>
          </a:p>
          <a:p>
            <a:pPr indent="-256540" lvl="0" marL="228600" marR="0" rtl="0" algn="l">
              <a:lnSpc>
                <a:spcPct val="90000"/>
              </a:lnSpc>
              <a:spcBef>
                <a:spcPts val="0"/>
              </a:spcBef>
              <a:spcAft>
                <a:spcPts val="0"/>
              </a:spcAft>
              <a:buClr>
                <a:schemeClr val="accent1"/>
              </a:buClr>
              <a:buSzPts val="2400"/>
              <a:buFont typeface="Noto Sans Symbols"/>
              <a:buChar char="●"/>
            </a:pPr>
            <a:r>
              <a:rPr b="1" lang="en-US"/>
              <a:t>Things we did well</a:t>
            </a:r>
            <a:endParaRPr b="1" i="0" u="none" cap="none" strike="noStrike"/>
          </a:p>
          <a:p>
            <a:pPr indent="-190500" lvl="1" marL="685800" marR="0" rtl="0" algn="l">
              <a:lnSpc>
                <a:spcPct val="142000"/>
              </a:lnSpc>
              <a:spcBef>
                <a:spcPts val="0"/>
              </a:spcBef>
              <a:spcAft>
                <a:spcPts val="0"/>
              </a:spcAft>
              <a:buClr>
                <a:srgbClr val="00BE9C"/>
              </a:buClr>
              <a:buSzPts val="1800"/>
              <a:buFont typeface="Arial"/>
              <a:buChar char="●"/>
            </a:pPr>
            <a:r>
              <a:rPr lang="en-US" sz="1800">
                <a:solidFill>
                  <a:srgbClr val="000000"/>
                </a:solidFill>
              </a:rPr>
              <a:t>Core functionality</a:t>
            </a:r>
            <a:endParaRPr sz="1800">
              <a:solidFill>
                <a:srgbClr val="000000"/>
              </a:solidFill>
            </a:endParaRPr>
          </a:p>
          <a:p>
            <a:pPr indent="-190500" lvl="1" marL="685800" marR="0" rtl="0" algn="l">
              <a:lnSpc>
                <a:spcPct val="142000"/>
              </a:lnSpc>
              <a:spcBef>
                <a:spcPts val="0"/>
              </a:spcBef>
              <a:spcAft>
                <a:spcPts val="0"/>
              </a:spcAft>
              <a:buClr>
                <a:srgbClr val="00BE9C"/>
              </a:buClr>
              <a:buSzPts val="1800"/>
              <a:buFont typeface="Arial"/>
              <a:buChar char="●"/>
            </a:pPr>
            <a:r>
              <a:rPr lang="en-US" sz="1800">
                <a:solidFill>
                  <a:srgbClr val="000000"/>
                </a:solidFill>
              </a:rPr>
              <a:t>DB normalization</a:t>
            </a:r>
            <a:endParaRPr sz="1800">
              <a:solidFill>
                <a:srgbClr val="000000"/>
              </a:solidFill>
            </a:endParaRPr>
          </a:p>
          <a:p>
            <a:pPr indent="-190500" lvl="1" marL="685800" marR="0" rtl="0" algn="l">
              <a:lnSpc>
                <a:spcPct val="142000"/>
              </a:lnSpc>
              <a:spcBef>
                <a:spcPts val="0"/>
              </a:spcBef>
              <a:spcAft>
                <a:spcPts val="0"/>
              </a:spcAft>
              <a:buClr>
                <a:srgbClr val="00BE9C"/>
              </a:buClr>
              <a:buSzPts val="1800"/>
              <a:buFont typeface="Arial"/>
              <a:buChar char="●"/>
            </a:pPr>
            <a:r>
              <a:rPr lang="en-US" sz="1800">
                <a:solidFill>
                  <a:srgbClr val="000000"/>
                </a:solidFill>
              </a:rPr>
              <a:t>Simple and intuitive design</a:t>
            </a:r>
            <a:endParaRPr sz="1800">
              <a:solidFill>
                <a:srgbClr val="000000"/>
              </a:solidFill>
            </a:endParaRPr>
          </a:p>
          <a:p>
            <a:pPr indent="-190500" lvl="1" marL="685800" marR="0" rtl="0" algn="l">
              <a:lnSpc>
                <a:spcPct val="142000"/>
              </a:lnSpc>
              <a:spcBef>
                <a:spcPts val="0"/>
              </a:spcBef>
              <a:spcAft>
                <a:spcPts val="0"/>
              </a:spcAft>
              <a:buClr>
                <a:srgbClr val="00BE9C"/>
              </a:buClr>
              <a:buSzPts val="1800"/>
              <a:buFont typeface="Arial"/>
              <a:buChar char="●"/>
            </a:pPr>
            <a:r>
              <a:rPr lang="en-US" sz="1800">
                <a:solidFill>
                  <a:srgbClr val="000000"/>
                </a:solidFill>
              </a:rPr>
              <a:t>Effectively utilized libraries, plugins, and other frameworks </a:t>
            </a:r>
            <a:endParaRPr sz="1800">
              <a:solidFill>
                <a:srgbClr val="000000"/>
              </a:solidFill>
            </a:endParaRPr>
          </a:p>
          <a:p>
            <a:pPr indent="-256540" lvl="0" marL="228600" rtl="0" algn="l">
              <a:lnSpc>
                <a:spcPct val="90000"/>
              </a:lnSpc>
              <a:spcBef>
                <a:spcPts val="0"/>
              </a:spcBef>
              <a:spcAft>
                <a:spcPts val="0"/>
              </a:spcAft>
              <a:buClr>
                <a:schemeClr val="accent1"/>
              </a:buClr>
              <a:buSzPts val="2400"/>
              <a:buFont typeface="Noto Sans Symbols"/>
              <a:buChar char="●"/>
            </a:pPr>
            <a:r>
              <a:rPr b="1" lang="en-US"/>
              <a:t>Things that we wish we would have done differently</a:t>
            </a:r>
            <a:endParaRPr b="1"/>
          </a:p>
          <a:p>
            <a:pPr indent="-190500" lvl="1" marL="685800" rtl="0" algn="l">
              <a:lnSpc>
                <a:spcPct val="90000"/>
              </a:lnSpc>
              <a:spcBef>
                <a:spcPts val="0"/>
              </a:spcBef>
              <a:spcAft>
                <a:spcPts val="0"/>
              </a:spcAft>
              <a:buClr>
                <a:srgbClr val="00BE9C"/>
              </a:buClr>
              <a:buSzPts val="1800"/>
              <a:buFont typeface="Arial"/>
              <a:buChar char="●"/>
            </a:pPr>
            <a:r>
              <a:rPr lang="en-US" sz="1800"/>
              <a:t>Use BS4 instead of BS3</a:t>
            </a:r>
            <a:endParaRPr sz="1800"/>
          </a:p>
          <a:p>
            <a:pPr indent="-190500" lvl="1" marL="685800" rtl="0" algn="l">
              <a:lnSpc>
                <a:spcPct val="90000"/>
              </a:lnSpc>
              <a:spcBef>
                <a:spcPts val="300"/>
              </a:spcBef>
              <a:spcAft>
                <a:spcPts val="0"/>
              </a:spcAft>
              <a:buClr>
                <a:srgbClr val="00BE9C"/>
              </a:buClr>
              <a:buSzPts val="1800"/>
              <a:buFont typeface="Arial"/>
              <a:buChar char="●"/>
            </a:pPr>
            <a:r>
              <a:rPr lang="en-US" sz="1800"/>
              <a:t>Keep separation of concerns design principle in mind when delegating development tasks</a:t>
            </a:r>
            <a:endParaRPr sz="1800"/>
          </a:p>
          <a:p>
            <a:pPr indent="-190500" lvl="1" marL="685800" rtl="0" algn="l">
              <a:lnSpc>
                <a:spcPct val="90000"/>
              </a:lnSpc>
              <a:spcBef>
                <a:spcPts val="300"/>
              </a:spcBef>
              <a:spcAft>
                <a:spcPts val="0"/>
              </a:spcAft>
              <a:buClr>
                <a:srgbClr val="00BE9C"/>
              </a:buClr>
              <a:buSzPts val="1800"/>
              <a:buFont typeface="Arial"/>
              <a:buChar char="●"/>
            </a:pPr>
            <a:r>
              <a:rPr lang="en-US" sz="1800"/>
              <a:t>Host database rather than using local DB</a:t>
            </a:r>
            <a:endParaRPr sz="1800"/>
          </a:p>
          <a:p>
            <a:pPr indent="-190500" lvl="1" marL="685800" rtl="0" algn="l">
              <a:lnSpc>
                <a:spcPct val="90000"/>
              </a:lnSpc>
              <a:spcBef>
                <a:spcPts val="300"/>
              </a:spcBef>
              <a:spcAft>
                <a:spcPts val="0"/>
              </a:spcAft>
              <a:buClr>
                <a:srgbClr val="00BE9C"/>
              </a:buClr>
              <a:buSzPts val="1800"/>
              <a:buFont typeface="Arial"/>
              <a:buChar char="●"/>
            </a:pPr>
            <a:r>
              <a:rPr lang="en-US"/>
              <a:t> </a:t>
            </a:r>
            <a:r>
              <a:rPr lang="en-US" sz="1800"/>
              <a:t>Allow users to preview things such as ideas and notifications</a:t>
            </a:r>
            <a:endParaRPr sz="1800"/>
          </a:p>
          <a:p>
            <a:pPr indent="-190500" lvl="1" marL="685800" rtl="0" algn="l">
              <a:lnSpc>
                <a:spcPct val="90000"/>
              </a:lnSpc>
              <a:spcBef>
                <a:spcPts val="300"/>
              </a:spcBef>
              <a:spcAft>
                <a:spcPts val="300"/>
              </a:spcAft>
              <a:buClr>
                <a:srgbClr val="00BE9C"/>
              </a:buClr>
              <a:buSzPts val="1800"/>
              <a:buFont typeface="Arial"/>
              <a:buChar char="●"/>
            </a:pPr>
            <a:r>
              <a:rPr lang="en-US" sz="1800"/>
              <a:t>Use more controllers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0" name="Shape 180"/>
        <p:cNvGrpSpPr/>
        <p:nvPr/>
      </p:nvGrpSpPr>
      <p:grpSpPr>
        <a:xfrm>
          <a:off x="0" y="0"/>
          <a:ext cx="0" cy="0"/>
          <a:chOff x="0" y="0"/>
          <a:chExt cx="0" cy="0"/>
        </a:xfrm>
      </p:grpSpPr>
      <p:sp>
        <p:nvSpPr>
          <p:cNvPr id="181" name="Google Shape;181;p27"/>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GitHub</a:t>
            </a:r>
            <a:endParaRPr/>
          </a:p>
        </p:txBody>
      </p:sp>
      <p:sp>
        <p:nvSpPr>
          <p:cNvPr id="182" name="Google Shape;182;p27"/>
          <p:cNvSpPr txBox="1"/>
          <p:nvPr>
            <p:ph idx="1" type="body"/>
          </p:nvPr>
        </p:nvSpPr>
        <p:spPr>
          <a:xfrm>
            <a:off x="567267" y="1373187"/>
            <a:ext cx="11091600" cy="4983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1" sz="2800">
              <a:solidFill>
                <a:srgbClr val="000000"/>
              </a:solidFill>
              <a:latin typeface="Calibri"/>
              <a:ea typeface="Calibri"/>
              <a:cs typeface="Calibri"/>
              <a:sym typeface="Calibri"/>
            </a:endParaRPr>
          </a:p>
          <a:p>
            <a:pPr indent="0" lvl="0" marL="0" marR="0" rtl="0" algn="l">
              <a:lnSpc>
                <a:spcPct val="90000"/>
              </a:lnSpc>
              <a:spcBef>
                <a:spcPts val="0"/>
              </a:spcBef>
              <a:spcAft>
                <a:spcPts val="0"/>
              </a:spcAft>
              <a:buNone/>
            </a:pPr>
            <a:r>
              <a:t/>
            </a:r>
            <a:endParaRPr b="1" sz="2800">
              <a:solidFill>
                <a:srgbClr val="000000"/>
              </a:solidFill>
              <a:latin typeface="Calibri"/>
              <a:ea typeface="Calibri"/>
              <a:cs typeface="Calibri"/>
              <a:sym typeface="Calibri"/>
            </a:endParaRPr>
          </a:p>
        </p:txBody>
      </p:sp>
      <p:pic>
        <p:nvPicPr>
          <p:cNvPr id="183" name="Google Shape;183;p27"/>
          <p:cNvPicPr preferRelativeResize="0"/>
          <p:nvPr/>
        </p:nvPicPr>
        <p:blipFill rotWithShape="1">
          <a:blip r:embed="rId3">
            <a:alphaModFix/>
          </a:blip>
          <a:srcRect b="76921" l="0" r="0" t="0"/>
          <a:stretch/>
        </p:blipFill>
        <p:spPr>
          <a:xfrm>
            <a:off x="515850" y="1461025"/>
            <a:ext cx="5467250" cy="1582774"/>
          </a:xfrm>
          <a:prstGeom prst="rect">
            <a:avLst/>
          </a:prstGeom>
          <a:noFill/>
          <a:ln>
            <a:noFill/>
          </a:ln>
        </p:spPr>
      </p:pic>
      <p:pic>
        <p:nvPicPr>
          <p:cNvPr id="184" name="Google Shape;184;p27"/>
          <p:cNvPicPr preferRelativeResize="0"/>
          <p:nvPr/>
        </p:nvPicPr>
        <p:blipFill>
          <a:blip r:embed="rId4">
            <a:alphaModFix/>
          </a:blip>
          <a:stretch>
            <a:fillRect/>
          </a:stretch>
        </p:blipFill>
        <p:spPr>
          <a:xfrm>
            <a:off x="566950" y="3406174"/>
            <a:ext cx="5365025" cy="2152900"/>
          </a:xfrm>
          <a:prstGeom prst="rect">
            <a:avLst/>
          </a:prstGeom>
          <a:noFill/>
          <a:ln>
            <a:noFill/>
          </a:ln>
        </p:spPr>
      </p:pic>
      <p:pic>
        <p:nvPicPr>
          <p:cNvPr id="185" name="Google Shape;185;p27"/>
          <p:cNvPicPr preferRelativeResize="0"/>
          <p:nvPr/>
        </p:nvPicPr>
        <p:blipFill>
          <a:blip r:embed="rId5">
            <a:alphaModFix/>
          </a:blip>
          <a:stretch>
            <a:fillRect/>
          </a:stretch>
        </p:blipFill>
        <p:spPr>
          <a:xfrm>
            <a:off x="6365850" y="1672525"/>
            <a:ext cx="5587400" cy="1824700"/>
          </a:xfrm>
          <a:prstGeom prst="rect">
            <a:avLst/>
          </a:prstGeom>
          <a:noFill/>
          <a:ln>
            <a:noFill/>
          </a:ln>
        </p:spPr>
      </p:pic>
      <p:pic>
        <p:nvPicPr>
          <p:cNvPr id="186" name="Google Shape;186;p27"/>
          <p:cNvPicPr preferRelativeResize="0"/>
          <p:nvPr/>
        </p:nvPicPr>
        <p:blipFill>
          <a:blip r:embed="rId6">
            <a:alphaModFix/>
          </a:blip>
          <a:stretch>
            <a:fillRect/>
          </a:stretch>
        </p:blipFill>
        <p:spPr>
          <a:xfrm>
            <a:off x="6425926" y="3714700"/>
            <a:ext cx="5467250" cy="21573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0" name="Shape 190"/>
        <p:cNvGrpSpPr/>
        <p:nvPr/>
      </p:nvGrpSpPr>
      <p:grpSpPr>
        <a:xfrm>
          <a:off x="0" y="0"/>
          <a:ext cx="0" cy="0"/>
          <a:chOff x="0" y="0"/>
          <a:chExt cx="0" cy="0"/>
        </a:xfrm>
      </p:grpSpPr>
      <p:sp>
        <p:nvSpPr>
          <p:cNvPr id="191" name="Google Shape;191;p28"/>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User Story Map- Releases 1 and 2</a:t>
            </a:r>
            <a:endParaRPr/>
          </a:p>
        </p:txBody>
      </p:sp>
      <p:pic>
        <p:nvPicPr>
          <p:cNvPr id="192" name="Google Shape;192;p28"/>
          <p:cNvPicPr preferRelativeResize="0"/>
          <p:nvPr/>
        </p:nvPicPr>
        <p:blipFill rotWithShape="1">
          <a:blip r:embed="rId3">
            <a:alphaModFix/>
          </a:blip>
          <a:srcRect b="53641" l="0" r="0" t="0"/>
          <a:stretch/>
        </p:blipFill>
        <p:spPr>
          <a:xfrm>
            <a:off x="1063325" y="1227250"/>
            <a:ext cx="9909451" cy="53261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6" name="Shape 196"/>
        <p:cNvGrpSpPr/>
        <p:nvPr/>
      </p:nvGrpSpPr>
      <p:grpSpPr>
        <a:xfrm>
          <a:off x="0" y="0"/>
          <a:ext cx="0" cy="0"/>
          <a:chOff x="0" y="0"/>
          <a:chExt cx="0" cy="0"/>
        </a:xfrm>
      </p:grpSpPr>
      <p:sp>
        <p:nvSpPr>
          <p:cNvPr id="197" name="Google Shape;197;p29"/>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200"/>
              <a:buFont typeface="Calibri"/>
              <a:buNone/>
            </a:pPr>
            <a:r>
              <a:rPr lang="en-US">
                <a:solidFill>
                  <a:schemeClr val="accent1"/>
                </a:solidFill>
              </a:rPr>
              <a:t>User Story Map- Releases 3 and 4</a:t>
            </a:r>
            <a:endParaRPr/>
          </a:p>
        </p:txBody>
      </p:sp>
      <p:pic>
        <p:nvPicPr>
          <p:cNvPr id="198" name="Google Shape;198;p29"/>
          <p:cNvPicPr preferRelativeResize="0"/>
          <p:nvPr/>
        </p:nvPicPr>
        <p:blipFill rotWithShape="1">
          <a:blip r:embed="rId3">
            <a:alphaModFix/>
          </a:blip>
          <a:srcRect b="55685" l="0" r="0" t="79835"/>
          <a:stretch/>
        </p:blipFill>
        <p:spPr>
          <a:xfrm flipH="1" rot="10800000">
            <a:off x="376625" y="1519800"/>
            <a:ext cx="11438750" cy="471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2" name="Shape 202"/>
        <p:cNvGrpSpPr/>
        <p:nvPr/>
      </p:nvGrpSpPr>
      <p:grpSpPr>
        <a:xfrm>
          <a:off x="0" y="0"/>
          <a:ext cx="0" cy="0"/>
          <a:chOff x="0" y="0"/>
          <a:chExt cx="0" cy="0"/>
        </a:xfrm>
      </p:grpSpPr>
      <p:sp>
        <p:nvSpPr>
          <p:cNvPr id="203" name="Google Shape;203;p30"/>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200"/>
              <a:buFont typeface="Calibri"/>
              <a:buNone/>
            </a:pPr>
            <a:r>
              <a:rPr lang="en-US">
                <a:solidFill>
                  <a:schemeClr val="accent1"/>
                </a:solidFill>
              </a:rPr>
              <a:t>User Story Map- Future Releases</a:t>
            </a:r>
            <a:endParaRPr/>
          </a:p>
        </p:txBody>
      </p:sp>
      <p:pic>
        <p:nvPicPr>
          <p:cNvPr id="204" name="Google Shape;204;p30"/>
          <p:cNvPicPr preferRelativeResize="0"/>
          <p:nvPr/>
        </p:nvPicPr>
        <p:blipFill rotWithShape="1">
          <a:blip r:embed="rId3">
            <a:alphaModFix/>
          </a:blip>
          <a:srcRect b="-445" l="0" r="0" t="79835"/>
          <a:stretch/>
        </p:blipFill>
        <p:spPr>
          <a:xfrm>
            <a:off x="376625" y="2136975"/>
            <a:ext cx="11438750" cy="273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User Manual</a:t>
            </a:r>
            <a:endParaRPr/>
          </a:p>
        </p:txBody>
      </p:sp>
      <p:pic>
        <p:nvPicPr>
          <p:cNvPr id="210" name="Google Shape;210;p31"/>
          <p:cNvPicPr preferRelativeResize="0"/>
          <p:nvPr/>
        </p:nvPicPr>
        <p:blipFill>
          <a:blip r:embed="rId3">
            <a:alphaModFix/>
          </a:blip>
          <a:stretch>
            <a:fillRect/>
          </a:stretch>
        </p:blipFill>
        <p:spPr>
          <a:xfrm>
            <a:off x="3484900" y="1404850"/>
            <a:ext cx="5325950" cy="532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4" name="Shape 214"/>
        <p:cNvGrpSpPr/>
        <p:nvPr/>
      </p:nvGrpSpPr>
      <p:grpSpPr>
        <a:xfrm>
          <a:off x="0" y="0"/>
          <a:ext cx="0" cy="0"/>
          <a:chOff x="0" y="0"/>
          <a:chExt cx="0" cy="0"/>
        </a:xfrm>
      </p:grpSpPr>
      <p:sp>
        <p:nvSpPr>
          <p:cNvPr id="215" name="Google Shape;215;p32"/>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Next Steps, Comments/Discussion</a:t>
            </a:r>
            <a:endParaRPr/>
          </a:p>
        </p:txBody>
      </p:sp>
      <p:sp>
        <p:nvSpPr>
          <p:cNvPr id="216" name="Google Shape;216;p32"/>
          <p:cNvSpPr txBox="1"/>
          <p:nvPr>
            <p:ph idx="1" type="body"/>
          </p:nvPr>
        </p:nvSpPr>
        <p:spPr>
          <a:xfrm>
            <a:off x="567267" y="1373187"/>
            <a:ext cx="11091600" cy="4983300"/>
          </a:xfrm>
          <a:prstGeom prst="rect">
            <a:avLst/>
          </a:prstGeom>
          <a:noFill/>
          <a:ln>
            <a:noFill/>
          </a:ln>
        </p:spPr>
        <p:txBody>
          <a:bodyPr anchorCtr="0" anchor="t" bIns="45700" lIns="91425" spcFirstLastPara="1" rIns="91425" wrap="square" tIns="45700">
            <a:noAutofit/>
          </a:bodyPr>
          <a:lstStyle/>
          <a:p>
            <a:pPr indent="-104140" lvl="0" marL="228600" marR="0" rtl="0" algn="l">
              <a:lnSpc>
                <a:spcPct val="90000"/>
              </a:lnSpc>
              <a:spcBef>
                <a:spcPts val="0"/>
              </a:spcBef>
              <a:spcAft>
                <a:spcPts val="0"/>
              </a:spcAft>
              <a:buClr>
                <a:schemeClr val="accent1"/>
              </a:buClr>
              <a:buSzPts val="1960"/>
              <a:buFont typeface="Arial"/>
              <a:buNone/>
            </a:pPr>
            <a:r>
              <a:t/>
            </a:r>
            <a:endParaRPr b="1" i="0" sz="2800" u="none" cap="none" strike="noStrike">
              <a:solidFill>
                <a:srgbClr val="000000"/>
              </a:solidFill>
              <a:latin typeface="Calibri"/>
              <a:ea typeface="Calibri"/>
              <a:cs typeface="Calibri"/>
              <a:sym typeface="Calibri"/>
            </a:endParaRPr>
          </a:p>
          <a:p>
            <a:pPr indent="-256540" lvl="0" marL="228600" marR="0" rtl="0" algn="l">
              <a:lnSpc>
                <a:spcPct val="90000"/>
              </a:lnSpc>
              <a:spcBef>
                <a:spcPts val="0"/>
              </a:spcBef>
              <a:spcAft>
                <a:spcPts val="0"/>
              </a:spcAft>
              <a:buClr>
                <a:schemeClr val="accent1"/>
              </a:buClr>
              <a:buSzPts val="2400"/>
              <a:buFont typeface="Noto Sans Symbols"/>
              <a:buChar char="●"/>
            </a:pPr>
            <a:r>
              <a:rPr b="1" lang="en-US"/>
              <a:t>Was there anything you planned to do that didn’t get done?</a:t>
            </a:r>
            <a:endParaRPr b="1"/>
          </a:p>
          <a:p>
            <a:pPr indent="-190500" lvl="1" marL="685800" marR="0" rtl="0" algn="l">
              <a:lnSpc>
                <a:spcPct val="90000"/>
              </a:lnSpc>
              <a:spcBef>
                <a:spcPts val="0"/>
              </a:spcBef>
              <a:spcAft>
                <a:spcPts val="0"/>
              </a:spcAft>
              <a:buClr>
                <a:srgbClr val="00BE9C"/>
              </a:buClr>
              <a:buSzPts val="1800"/>
              <a:buFont typeface="Arial"/>
              <a:buChar char="●"/>
            </a:pPr>
            <a:r>
              <a:rPr lang="en-US" sz="1800"/>
              <a:t>Email notifications</a:t>
            </a:r>
            <a:endParaRPr sz="1800"/>
          </a:p>
          <a:p>
            <a:pPr indent="-190500" lvl="1" marL="685800" marR="0" rtl="0" algn="l">
              <a:lnSpc>
                <a:spcPct val="90000"/>
              </a:lnSpc>
              <a:spcBef>
                <a:spcPts val="1000"/>
              </a:spcBef>
              <a:spcAft>
                <a:spcPts val="0"/>
              </a:spcAft>
              <a:buClr>
                <a:srgbClr val="00BE9C"/>
              </a:buClr>
              <a:buSzPts val="1800"/>
              <a:buFont typeface="Arial"/>
              <a:buChar char="●"/>
            </a:pPr>
            <a:r>
              <a:rPr lang="en-US" sz="1800"/>
              <a:t>Update profile</a:t>
            </a:r>
            <a:endParaRPr sz="1800"/>
          </a:p>
          <a:p>
            <a:pPr indent="-256540" lvl="0" marL="228600" rtl="0" algn="l">
              <a:lnSpc>
                <a:spcPct val="90000"/>
              </a:lnSpc>
              <a:spcBef>
                <a:spcPts val="1000"/>
              </a:spcBef>
              <a:spcAft>
                <a:spcPts val="0"/>
              </a:spcAft>
              <a:buClr>
                <a:schemeClr val="accent1"/>
              </a:buClr>
              <a:buSzPts val="2400"/>
              <a:buFont typeface="Noto Sans Symbols"/>
              <a:buChar char="●"/>
            </a:pPr>
            <a:r>
              <a:rPr b="1" lang="en-US"/>
              <a:t>What do you envision next steps to be?</a:t>
            </a:r>
            <a:endParaRPr b="1"/>
          </a:p>
          <a:p>
            <a:pPr indent="-190500" lvl="1" marL="685800" rtl="0" algn="l">
              <a:lnSpc>
                <a:spcPct val="90000"/>
              </a:lnSpc>
              <a:spcBef>
                <a:spcPts val="0"/>
              </a:spcBef>
              <a:spcAft>
                <a:spcPts val="0"/>
              </a:spcAft>
              <a:buClr>
                <a:srgbClr val="00BE9C"/>
              </a:buClr>
              <a:buSzPts val="1800"/>
              <a:buFont typeface="Arial"/>
              <a:buChar char="●"/>
            </a:pPr>
            <a:r>
              <a:rPr lang="en-US" sz="1800"/>
              <a:t>Refactor as necessary</a:t>
            </a:r>
            <a:endParaRPr sz="1800"/>
          </a:p>
          <a:p>
            <a:pPr indent="-190500" lvl="1" marL="685800" rtl="0" algn="l">
              <a:lnSpc>
                <a:spcPct val="90000"/>
              </a:lnSpc>
              <a:spcBef>
                <a:spcPts val="300"/>
              </a:spcBef>
              <a:spcAft>
                <a:spcPts val="0"/>
              </a:spcAft>
              <a:buClr>
                <a:srgbClr val="00BE9C"/>
              </a:buClr>
              <a:buSzPts val="1800"/>
              <a:buFont typeface="Arial"/>
              <a:buChar char="●"/>
            </a:pPr>
            <a:r>
              <a:rPr lang="en-US" sz="1800"/>
              <a:t>Add additional features</a:t>
            </a:r>
            <a:endParaRPr sz="1800"/>
          </a:p>
          <a:p>
            <a:pPr indent="-190500" lvl="1" marL="685800" rtl="0" algn="l">
              <a:lnSpc>
                <a:spcPct val="90000"/>
              </a:lnSpc>
              <a:spcBef>
                <a:spcPts val="300"/>
              </a:spcBef>
              <a:spcAft>
                <a:spcPts val="300"/>
              </a:spcAft>
              <a:buClr>
                <a:srgbClr val="00BE9C"/>
              </a:buClr>
              <a:buSzPts val="1800"/>
              <a:buFont typeface="Arial"/>
              <a:buChar char="●"/>
            </a:pPr>
            <a:r>
              <a:rPr lang="en-US" sz="1800"/>
              <a:t>Improve the UI</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0" name="Shape 220"/>
        <p:cNvGrpSpPr/>
        <p:nvPr/>
      </p:nvGrpSpPr>
      <p:grpSpPr>
        <a:xfrm>
          <a:off x="0" y="0"/>
          <a:ext cx="0" cy="0"/>
          <a:chOff x="0" y="0"/>
          <a:chExt cx="0" cy="0"/>
        </a:xfrm>
      </p:grpSpPr>
      <p:sp>
        <p:nvSpPr>
          <p:cNvPr id="221" name="Google Shape;221;p33"/>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Group Reflection</a:t>
            </a:r>
            <a:endParaRPr/>
          </a:p>
        </p:txBody>
      </p:sp>
      <p:sp>
        <p:nvSpPr>
          <p:cNvPr id="222" name="Google Shape;222;p33"/>
          <p:cNvSpPr txBox="1"/>
          <p:nvPr>
            <p:ph idx="1" type="body"/>
          </p:nvPr>
        </p:nvSpPr>
        <p:spPr>
          <a:xfrm>
            <a:off x="567267" y="1373187"/>
            <a:ext cx="11091600" cy="4983300"/>
          </a:xfrm>
          <a:prstGeom prst="rect">
            <a:avLst/>
          </a:prstGeom>
          <a:noFill/>
          <a:ln>
            <a:noFill/>
          </a:ln>
        </p:spPr>
        <p:txBody>
          <a:bodyPr anchorCtr="0" anchor="t" bIns="45700" lIns="91425" spcFirstLastPara="1" rIns="91425" wrap="square" tIns="45700">
            <a:noAutofit/>
          </a:bodyPr>
          <a:lstStyle/>
          <a:p>
            <a:pPr indent="-256540" lvl="0" marL="228600" marR="0" rtl="0" algn="l">
              <a:lnSpc>
                <a:spcPct val="90000"/>
              </a:lnSpc>
              <a:spcBef>
                <a:spcPts val="0"/>
              </a:spcBef>
              <a:spcAft>
                <a:spcPts val="0"/>
              </a:spcAft>
              <a:buClr>
                <a:schemeClr val="accent1"/>
              </a:buClr>
              <a:buSzPts val="2400"/>
              <a:buFont typeface="Noto Sans Symbols"/>
              <a:buChar char="●"/>
            </a:pPr>
            <a:r>
              <a:rPr b="1" lang="en-US"/>
              <a:t>How did you feel about this project? What did you like about it? What did you dislike? (i.e. what was good? …what was better if…?)</a:t>
            </a:r>
            <a:endParaRPr b="1"/>
          </a:p>
          <a:p>
            <a:pPr indent="0" lvl="0" marL="228600" marR="0" rtl="0" algn="l">
              <a:lnSpc>
                <a:spcPct val="90000"/>
              </a:lnSpc>
              <a:spcBef>
                <a:spcPts val="0"/>
              </a:spcBef>
              <a:spcAft>
                <a:spcPts val="0"/>
              </a:spcAft>
              <a:buNone/>
            </a:pPr>
            <a:r>
              <a:t/>
            </a:r>
            <a:endParaRPr b="1"/>
          </a:p>
          <a:p>
            <a:pPr indent="-190500" lvl="1" marL="685800" marR="0" rtl="0" algn="l">
              <a:lnSpc>
                <a:spcPct val="90000"/>
              </a:lnSpc>
              <a:spcBef>
                <a:spcPts val="0"/>
              </a:spcBef>
              <a:spcAft>
                <a:spcPts val="0"/>
              </a:spcAft>
              <a:buClr>
                <a:srgbClr val="00BE9C"/>
              </a:buClr>
              <a:buSzPts val="1800"/>
              <a:buFont typeface="Arial"/>
              <a:buChar char="●"/>
            </a:pPr>
            <a:r>
              <a:rPr lang="en-US" sz="1800"/>
              <a:t>It was definitely worthwhile to work on a larger course project rather than have individual assignments. It was an effective way to get better with ASP.NET. We liked the concept of building MVPs for each release, as this pushed to having a well organized release plan, Using a USM helped us to stay on track and collaborate more effectively. </a:t>
            </a:r>
            <a:endParaRPr sz="1800"/>
          </a:p>
          <a:p>
            <a:pPr indent="0" lvl="0" marL="685800" marR="0" rtl="0" algn="l">
              <a:lnSpc>
                <a:spcPct val="90000"/>
              </a:lnSpc>
              <a:spcBef>
                <a:spcPts val="1000"/>
              </a:spcBef>
              <a:spcAft>
                <a:spcPts val="0"/>
              </a:spcAft>
              <a:buNone/>
            </a:pPr>
            <a:r>
              <a:t/>
            </a:r>
            <a:endParaRPr sz="1800"/>
          </a:p>
          <a:p>
            <a:pPr indent="-256540" lvl="0" marL="228600" rtl="0" algn="l">
              <a:lnSpc>
                <a:spcPct val="90000"/>
              </a:lnSpc>
              <a:spcBef>
                <a:spcPts val="1000"/>
              </a:spcBef>
              <a:spcAft>
                <a:spcPts val="0"/>
              </a:spcAft>
              <a:buClr>
                <a:schemeClr val="accent1"/>
              </a:buClr>
              <a:buSzPts val="2400"/>
              <a:buFont typeface="Noto Sans Symbols"/>
              <a:buChar char="●"/>
            </a:pPr>
            <a:r>
              <a:rPr b="1" lang="en-US"/>
              <a:t>What did you learn about yourself as you collaborated and worked through this project?</a:t>
            </a:r>
            <a:endParaRPr b="1"/>
          </a:p>
          <a:p>
            <a:pPr indent="0" lvl="0" marL="228600" rtl="0" algn="l">
              <a:lnSpc>
                <a:spcPct val="90000"/>
              </a:lnSpc>
              <a:spcBef>
                <a:spcPts val="0"/>
              </a:spcBef>
              <a:spcAft>
                <a:spcPts val="0"/>
              </a:spcAft>
              <a:buNone/>
            </a:pPr>
            <a:r>
              <a:t/>
            </a:r>
            <a:endParaRPr b="1"/>
          </a:p>
          <a:p>
            <a:pPr indent="-190500" lvl="1" marL="685800" rtl="0" algn="l">
              <a:lnSpc>
                <a:spcPct val="90000"/>
              </a:lnSpc>
              <a:spcBef>
                <a:spcPts val="0"/>
              </a:spcBef>
              <a:spcAft>
                <a:spcPts val="300"/>
              </a:spcAft>
              <a:buClr>
                <a:srgbClr val="00BE9C"/>
              </a:buClr>
              <a:buSzPts val="1800"/>
              <a:buFont typeface="Arial"/>
              <a:buChar char="●"/>
            </a:pPr>
            <a:r>
              <a:rPr lang="en-US" sz="1800"/>
              <a:t>Everybody has different skill sets. Delegation of tasks is crucial to the groups success. As long as all team members are familiar with their roles and responsibilities, we can be confident in producing a final product</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6" name="Shape 226"/>
        <p:cNvGrpSpPr/>
        <p:nvPr/>
      </p:nvGrpSpPr>
      <p:grpSpPr>
        <a:xfrm>
          <a:off x="0" y="0"/>
          <a:ext cx="0" cy="0"/>
          <a:chOff x="0" y="0"/>
          <a:chExt cx="0" cy="0"/>
        </a:xfrm>
      </p:grpSpPr>
      <p:sp>
        <p:nvSpPr>
          <p:cNvPr id="227" name="Google Shape;227;p34"/>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Group Reflection</a:t>
            </a:r>
            <a:endParaRPr/>
          </a:p>
        </p:txBody>
      </p:sp>
      <p:sp>
        <p:nvSpPr>
          <p:cNvPr id="228" name="Google Shape;228;p34"/>
          <p:cNvSpPr txBox="1"/>
          <p:nvPr>
            <p:ph idx="1" type="body"/>
          </p:nvPr>
        </p:nvSpPr>
        <p:spPr>
          <a:xfrm>
            <a:off x="567267" y="1373187"/>
            <a:ext cx="11091600" cy="4983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800"/>
          </a:p>
          <a:p>
            <a:pPr indent="-256540" lvl="0" marL="228600" rtl="0" algn="l">
              <a:lnSpc>
                <a:spcPct val="90000"/>
              </a:lnSpc>
              <a:spcBef>
                <a:spcPts val="0"/>
              </a:spcBef>
              <a:spcAft>
                <a:spcPts val="0"/>
              </a:spcAft>
              <a:buClr>
                <a:schemeClr val="accent1"/>
              </a:buClr>
              <a:buSzPts val="2400"/>
              <a:buFont typeface="Noto Sans Symbols"/>
              <a:buChar char="●"/>
            </a:pPr>
            <a:r>
              <a:rPr b="1" lang="en-US"/>
              <a:t>How will you use what you have learned going forward?</a:t>
            </a:r>
            <a:endParaRPr b="1"/>
          </a:p>
          <a:p>
            <a:pPr indent="0" lvl="0" marL="228600" rtl="0" algn="l">
              <a:lnSpc>
                <a:spcPct val="90000"/>
              </a:lnSpc>
              <a:spcBef>
                <a:spcPts val="0"/>
              </a:spcBef>
              <a:spcAft>
                <a:spcPts val="0"/>
              </a:spcAft>
              <a:buNone/>
            </a:pPr>
            <a:r>
              <a:t/>
            </a:r>
            <a:endParaRPr b="1"/>
          </a:p>
          <a:p>
            <a:pPr indent="-190500" lvl="1" marL="685800" rtl="0" algn="l">
              <a:lnSpc>
                <a:spcPct val="90000"/>
              </a:lnSpc>
              <a:spcBef>
                <a:spcPts val="0"/>
              </a:spcBef>
              <a:spcAft>
                <a:spcPts val="0"/>
              </a:spcAft>
              <a:buClr>
                <a:srgbClr val="00BE9C"/>
              </a:buClr>
              <a:buSzPts val="1800"/>
              <a:buFont typeface="Arial"/>
              <a:buChar char="●"/>
            </a:pPr>
            <a:r>
              <a:rPr lang="en-US" sz="1800"/>
              <a:t>The whole experience of going through the software development life cycle is likely to be relevant to a lot of our careers</a:t>
            </a:r>
            <a:endParaRPr sz="1800"/>
          </a:p>
          <a:p>
            <a:pPr indent="-190500" lvl="1" marL="685800" rtl="0" algn="l">
              <a:lnSpc>
                <a:spcPct val="90000"/>
              </a:lnSpc>
              <a:spcBef>
                <a:spcPts val="300"/>
              </a:spcBef>
              <a:spcAft>
                <a:spcPts val="0"/>
              </a:spcAft>
              <a:buClr>
                <a:srgbClr val="00BE9C"/>
              </a:buClr>
              <a:buSzPts val="1800"/>
              <a:buFont typeface="Arial"/>
              <a:buChar char="●"/>
            </a:pPr>
            <a:r>
              <a:rPr lang="en-US" sz="1800"/>
              <a:t>The technical knowledge gained is also valuable considering the widespread usage of C# and ASP.net. </a:t>
            </a:r>
            <a:endParaRPr sz="1800"/>
          </a:p>
          <a:p>
            <a:pPr indent="0" lvl="0" marL="685800" rtl="0" algn="just">
              <a:lnSpc>
                <a:spcPct val="90000"/>
              </a:lnSpc>
              <a:spcBef>
                <a:spcPts val="1000"/>
              </a:spcBef>
              <a:spcAft>
                <a:spcPts val="0"/>
              </a:spcAft>
              <a:buNone/>
            </a:pPr>
            <a:r>
              <a:t/>
            </a:r>
            <a:endParaRPr sz="1800"/>
          </a:p>
          <a:p>
            <a:pPr indent="-228600" lvl="0" marL="228600" rtl="0" algn="l">
              <a:lnSpc>
                <a:spcPct val="90000"/>
              </a:lnSpc>
              <a:spcBef>
                <a:spcPts val="0"/>
              </a:spcBef>
              <a:spcAft>
                <a:spcPts val="0"/>
              </a:spcAft>
              <a:buClr>
                <a:schemeClr val="accent1"/>
              </a:buClr>
              <a:buSzPts val="1960"/>
              <a:buFont typeface="Arial"/>
              <a:buChar char="●"/>
            </a:pPr>
            <a:r>
              <a:rPr b="1" lang="en-US"/>
              <a:t>What “stuff &amp; things” related to this project would you think future students would want/need more help with</a:t>
            </a:r>
            <a:r>
              <a:rPr b="1" lang="en-US"/>
              <a:t>?</a:t>
            </a:r>
            <a:endParaRPr b="1"/>
          </a:p>
          <a:p>
            <a:pPr indent="0" lvl="0" marL="228600" rtl="0" algn="l">
              <a:lnSpc>
                <a:spcPct val="90000"/>
              </a:lnSpc>
              <a:spcBef>
                <a:spcPts val="0"/>
              </a:spcBef>
              <a:spcAft>
                <a:spcPts val="0"/>
              </a:spcAft>
              <a:buNone/>
            </a:pPr>
            <a:r>
              <a:t/>
            </a:r>
            <a:endParaRPr b="1"/>
          </a:p>
          <a:p>
            <a:pPr indent="-190500" lvl="1" marL="685800" rtl="0" algn="l">
              <a:lnSpc>
                <a:spcPct val="90000"/>
              </a:lnSpc>
              <a:spcBef>
                <a:spcPts val="0"/>
              </a:spcBef>
              <a:spcAft>
                <a:spcPts val="0"/>
              </a:spcAft>
              <a:buClr>
                <a:srgbClr val="00BE9C"/>
              </a:buClr>
              <a:buSzPts val="1800"/>
              <a:buFont typeface="Arial"/>
              <a:buChar char="●"/>
            </a:pPr>
            <a:r>
              <a:rPr lang="en-US" sz="1800"/>
              <a:t>A technical introduction to ASP.NET could help students who are not familiar with it at the start</a:t>
            </a:r>
            <a:endParaRPr sz="1800"/>
          </a:p>
          <a:p>
            <a:pPr indent="-190500" lvl="1" marL="685800" rtl="0" algn="l">
              <a:lnSpc>
                <a:spcPct val="90000"/>
              </a:lnSpc>
              <a:spcBef>
                <a:spcPts val="300"/>
              </a:spcBef>
              <a:spcAft>
                <a:spcPts val="300"/>
              </a:spcAft>
              <a:buClr>
                <a:srgbClr val="00BE9C"/>
              </a:buClr>
              <a:buSzPts val="1800"/>
              <a:buFont typeface="Arial"/>
              <a:buChar char="●"/>
            </a:pPr>
            <a:r>
              <a:rPr lang="en-US" sz="1800"/>
              <a:t>More creative freedom may be desired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Team Introduction</a:t>
            </a:r>
            <a:endParaRPr/>
          </a:p>
        </p:txBody>
      </p:sp>
      <p:sp>
        <p:nvSpPr>
          <p:cNvPr id="117" name="Google Shape;117;p17"/>
          <p:cNvSpPr txBox="1"/>
          <p:nvPr>
            <p:ph idx="1" type="body"/>
          </p:nvPr>
        </p:nvSpPr>
        <p:spPr>
          <a:xfrm>
            <a:off x="567267" y="1373187"/>
            <a:ext cx="11091600" cy="4983300"/>
          </a:xfrm>
          <a:prstGeom prst="rect">
            <a:avLst/>
          </a:prstGeom>
          <a:noFill/>
          <a:ln>
            <a:noFill/>
          </a:ln>
        </p:spPr>
        <p:txBody>
          <a:bodyPr anchorCtr="0" anchor="t" bIns="45700" lIns="91425" spcFirstLastPara="1" rIns="91425" wrap="square" tIns="45700">
            <a:noAutofit/>
          </a:bodyPr>
          <a:lstStyle/>
          <a:p>
            <a:pPr indent="-104140" lvl="0" marL="228600" marR="0" rtl="0" algn="l">
              <a:lnSpc>
                <a:spcPct val="90000"/>
              </a:lnSpc>
              <a:spcBef>
                <a:spcPts val="0"/>
              </a:spcBef>
              <a:spcAft>
                <a:spcPts val="0"/>
              </a:spcAft>
              <a:buClr>
                <a:schemeClr val="accent1"/>
              </a:buClr>
              <a:buSzPts val="1960"/>
              <a:buFont typeface="Arial"/>
              <a:buNone/>
            </a:pPr>
            <a:r>
              <a:t/>
            </a:r>
            <a:endParaRPr b="1" i="0" sz="2800" u="none" cap="none" strike="noStrike">
              <a:solidFill>
                <a:srgbClr val="000000"/>
              </a:solidFill>
              <a:latin typeface="Calibri"/>
              <a:ea typeface="Calibri"/>
              <a:cs typeface="Calibri"/>
              <a:sym typeface="Calibri"/>
            </a:endParaRPr>
          </a:p>
          <a:p>
            <a:pPr indent="-256540" lvl="0" marL="228600" marR="0" rtl="0" algn="l">
              <a:lnSpc>
                <a:spcPct val="90000"/>
              </a:lnSpc>
              <a:spcBef>
                <a:spcPts val="0"/>
              </a:spcBef>
              <a:spcAft>
                <a:spcPts val="0"/>
              </a:spcAft>
              <a:buClr>
                <a:schemeClr val="accent1"/>
              </a:buClr>
              <a:buSzPts val="2400"/>
              <a:buFont typeface="Noto Sans Symbols"/>
              <a:buChar char="●"/>
            </a:pPr>
            <a:r>
              <a:rPr b="1" lang="en-US"/>
              <a:t>Team Members</a:t>
            </a:r>
            <a:endParaRPr b="1" i="0" u="none" cap="none" strike="noStrike"/>
          </a:p>
          <a:p>
            <a:pPr indent="-190500" lvl="1" marL="685800" marR="0" rtl="0" algn="l">
              <a:lnSpc>
                <a:spcPct val="142000"/>
              </a:lnSpc>
              <a:spcBef>
                <a:spcPts val="0"/>
              </a:spcBef>
              <a:spcAft>
                <a:spcPts val="0"/>
              </a:spcAft>
              <a:buClr>
                <a:srgbClr val="00BE9C"/>
              </a:buClr>
              <a:buSzPts val="1800"/>
              <a:buChar char="●"/>
            </a:pPr>
            <a:r>
              <a:rPr lang="en-US" sz="1800">
                <a:solidFill>
                  <a:srgbClr val="000000"/>
                </a:solidFill>
              </a:rPr>
              <a:t>Zain Chowdhary, Connor Meredith, Demitri Kourles, Jinpeng Chen, Xiaojie Chen, Shuaihao Zhao</a:t>
            </a:r>
            <a:endParaRPr sz="1800">
              <a:solidFill>
                <a:srgbClr val="000000"/>
              </a:solidFill>
            </a:endParaRPr>
          </a:p>
          <a:p>
            <a:pPr indent="-256540" lvl="0" marL="228600" rtl="0" algn="l">
              <a:lnSpc>
                <a:spcPct val="90000"/>
              </a:lnSpc>
              <a:spcBef>
                <a:spcPts val="0"/>
              </a:spcBef>
              <a:spcAft>
                <a:spcPts val="0"/>
              </a:spcAft>
              <a:buClr>
                <a:schemeClr val="accent1"/>
              </a:buClr>
              <a:buSzPts val="2400"/>
              <a:buFont typeface="Noto Sans Symbols"/>
              <a:buChar char="●"/>
            </a:pPr>
            <a:r>
              <a:rPr b="1" lang="en-US"/>
              <a:t>Team name</a:t>
            </a:r>
            <a:endParaRPr b="1"/>
          </a:p>
          <a:p>
            <a:pPr indent="-190500" lvl="1" marL="685800" rtl="0" algn="l">
              <a:lnSpc>
                <a:spcPct val="90000"/>
              </a:lnSpc>
              <a:spcBef>
                <a:spcPts val="0"/>
              </a:spcBef>
              <a:spcAft>
                <a:spcPts val="300"/>
              </a:spcAft>
              <a:buClr>
                <a:srgbClr val="00BE9C"/>
              </a:buClr>
              <a:buSzPts val="1800"/>
              <a:buFont typeface="Arial"/>
              <a:buChar char="●"/>
            </a:pPr>
            <a:r>
              <a:rPr lang="en-US"/>
              <a:t>Mudsnake FC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2" name="Shape 232"/>
        <p:cNvGrpSpPr/>
        <p:nvPr/>
      </p:nvGrpSpPr>
      <p:grpSpPr>
        <a:xfrm>
          <a:off x="0" y="0"/>
          <a:ext cx="0" cy="0"/>
          <a:chOff x="0" y="0"/>
          <a:chExt cx="0" cy="0"/>
        </a:xfrm>
      </p:grpSpPr>
      <p:sp>
        <p:nvSpPr>
          <p:cNvPr id="233" name="Google Shape;233;p35"/>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lang="en-US">
                <a:solidFill>
                  <a:schemeClr val="accent1"/>
                </a:solidFill>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i="0" lang="en-US" sz="3200" u="none" cap="none" strike="noStrike">
                <a:solidFill>
                  <a:schemeClr val="accent1"/>
                </a:solidFill>
              </a:rPr>
              <a:t>Usability </a:t>
            </a:r>
            <a:r>
              <a:rPr lang="en-US">
                <a:solidFill>
                  <a:schemeClr val="accent1"/>
                </a:solidFill>
              </a:rPr>
              <a:t>E</a:t>
            </a:r>
            <a:r>
              <a:rPr i="0" lang="en-US" sz="3200" u="none" cap="none" strike="noStrike">
                <a:solidFill>
                  <a:schemeClr val="accent1"/>
                </a:solidFill>
              </a:rPr>
              <a:t>valuation </a:t>
            </a:r>
            <a:r>
              <a:rPr lang="en-US">
                <a:solidFill>
                  <a:schemeClr val="accent1"/>
                </a:solidFill>
              </a:rPr>
              <a:t>R</a:t>
            </a:r>
            <a:r>
              <a:rPr i="0" lang="en-US" sz="3200" u="none" cap="none" strike="noStrike">
                <a:solidFill>
                  <a:schemeClr val="accent1"/>
                </a:solidFill>
              </a:rPr>
              <a:t>esults</a:t>
            </a:r>
            <a:endParaRPr/>
          </a:p>
        </p:txBody>
      </p:sp>
      <p:sp>
        <p:nvSpPr>
          <p:cNvPr id="123" name="Google Shape;123;p18"/>
          <p:cNvSpPr txBox="1"/>
          <p:nvPr>
            <p:ph idx="1" type="body"/>
          </p:nvPr>
        </p:nvSpPr>
        <p:spPr>
          <a:xfrm>
            <a:off x="567267" y="1373187"/>
            <a:ext cx="11091600" cy="4983300"/>
          </a:xfrm>
          <a:prstGeom prst="rect">
            <a:avLst/>
          </a:prstGeom>
          <a:noFill/>
          <a:ln>
            <a:noFill/>
          </a:ln>
        </p:spPr>
        <p:txBody>
          <a:bodyPr anchorCtr="0" anchor="t" bIns="45700" lIns="91425" spcFirstLastPara="1" rIns="91425" wrap="square" tIns="45700">
            <a:noAutofit/>
          </a:bodyPr>
          <a:lstStyle/>
          <a:p>
            <a:pPr indent="-104140" lvl="0" marL="228600" marR="0" rtl="0" algn="l">
              <a:lnSpc>
                <a:spcPct val="90000"/>
              </a:lnSpc>
              <a:spcBef>
                <a:spcPts val="0"/>
              </a:spcBef>
              <a:spcAft>
                <a:spcPts val="0"/>
              </a:spcAft>
              <a:buClr>
                <a:schemeClr val="accent1"/>
              </a:buClr>
              <a:buSzPts val="1960"/>
              <a:buFont typeface="Arial"/>
              <a:buNone/>
            </a:pPr>
            <a:r>
              <a:t/>
            </a:r>
            <a:endParaRPr b="1" i="0" sz="2800" u="none" cap="none" strike="noStrike">
              <a:solidFill>
                <a:srgbClr val="000000"/>
              </a:solidFill>
              <a:latin typeface="Calibri"/>
              <a:ea typeface="Calibri"/>
              <a:cs typeface="Calibri"/>
              <a:sym typeface="Calibri"/>
            </a:endParaRPr>
          </a:p>
          <a:p>
            <a:pPr indent="-256540" lvl="0" marL="228600" marR="0" rtl="0" algn="l">
              <a:lnSpc>
                <a:spcPct val="90000"/>
              </a:lnSpc>
              <a:spcBef>
                <a:spcPts val="0"/>
              </a:spcBef>
              <a:spcAft>
                <a:spcPts val="0"/>
              </a:spcAft>
              <a:buClr>
                <a:schemeClr val="accent1"/>
              </a:buClr>
              <a:buSzPts val="2400"/>
              <a:buFont typeface="Noto Sans Symbols"/>
              <a:buChar char="●"/>
            </a:pPr>
            <a:r>
              <a:rPr b="1" lang="en-US"/>
              <a:t>Visualize &amp; discuss results from the usability evaluation at eHealth Saskatchewan</a:t>
            </a:r>
            <a:endParaRPr b="1" i="0" u="none" cap="none" strike="noStrike"/>
          </a:p>
          <a:p>
            <a:pPr indent="-190500" lvl="1" marL="685800" marR="0" rtl="0" algn="l">
              <a:lnSpc>
                <a:spcPct val="142000"/>
              </a:lnSpc>
              <a:spcBef>
                <a:spcPts val="0"/>
              </a:spcBef>
              <a:spcAft>
                <a:spcPts val="0"/>
              </a:spcAft>
              <a:buClr>
                <a:srgbClr val="00BE9C"/>
              </a:buClr>
              <a:buSzPts val="1800"/>
              <a:buChar char="●"/>
            </a:pPr>
            <a:r>
              <a:rPr lang="en-US" sz="1800">
                <a:solidFill>
                  <a:srgbClr val="000000"/>
                </a:solidFill>
              </a:rPr>
              <a:t>Pre-Task results</a:t>
            </a:r>
            <a:endParaRPr sz="1800">
              <a:solidFill>
                <a:srgbClr val="000000"/>
              </a:solidFill>
            </a:endParaRPr>
          </a:p>
          <a:p>
            <a:pPr indent="-190500" lvl="1" marL="685800" marR="0" rtl="0" algn="l">
              <a:lnSpc>
                <a:spcPct val="142000"/>
              </a:lnSpc>
              <a:spcBef>
                <a:spcPts val="0"/>
              </a:spcBef>
              <a:spcAft>
                <a:spcPts val="0"/>
              </a:spcAft>
              <a:buClr>
                <a:srgbClr val="00BE9C"/>
              </a:buClr>
              <a:buSzPts val="1800"/>
              <a:buFont typeface="Arial"/>
              <a:buChar char="●"/>
            </a:pPr>
            <a:r>
              <a:rPr lang="en-US" sz="1800">
                <a:solidFill>
                  <a:srgbClr val="000000"/>
                </a:solidFill>
              </a:rPr>
              <a:t>Task Results</a:t>
            </a:r>
            <a:endParaRPr sz="1800">
              <a:solidFill>
                <a:srgbClr val="000000"/>
              </a:solidFill>
            </a:endParaRPr>
          </a:p>
          <a:p>
            <a:pPr indent="-190500" lvl="1" marL="685800" marR="0" rtl="0" algn="l">
              <a:lnSpc>
                <a:spcPct val="142000"/>
              </a:lnSpc>
              <a:spcBef>
                <a:spcPts val="0"/>
              </a:spcBef>
              <a:spcAft>
                <a:spcPts val="0"/>
              </a:spcAft>
              <a:buClr>
                <a:srgbClr val="00BE9C"/>
              </a:buClr>
              <a:buSzPts val="1800"/>
              <a:buFont typeface="Arial"/>
              <a:buChar char="●"/>
            </a:pPr>
            <a:r>
              <a:rPr lang="en-US" sz="1800">
                <a:solidFill>
                  <a:srgbClr val="000000"/>
                </a:solidFill>
              </a:rPr>
              <a:t>Post-Task results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567267" y="527050"/>
            <a:ext cx="11161200" cy="700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9"/>
          <p:cNvSpPr txBox="1"/>
          <p:nvPr>
            <p:ph idx="1" type="body"/>
          </p:nvPr>
        </p:nvSpPr>
        <p:spPr>
          <a:xfrm>
            <a:off x="567267" y="1373187"/>
            <a:ext cx="11002500" cy="49833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t/>
            </a:r>
            <a:endParaRPr/>
          </a:p>
        </p:txBody>
      </p:sp>
      <p:pic>
        <p:nvPicPr>
          <p:cNvPr id="130" name="Google Shape;130;p19"/>
          <p:cNvPicPr preferRelativeResize="0"/>
          <p:nvPr/>
        </p:nvPicPr>
        <p:blipFill>
          <a:blip r:embed="rId3">
            <a:alphaModFix/>
          </a:blip>
          <a:stretch>
            <a:fillRect/>
          </a:stretch>
        </p:blipFill>
        <p:spPr>
          <a:xfrm>
            <a:off x="109975" y="787150"/>
            <a:ext cx="6532373" cy="5445425"/>
          </a:xfrm>
          <a:prstGeom prst="rect">
            <a:avLst/>
          </a:prstGeom>
          <a:noFill/>
          <a:ln>
            <a:noFill/>
          </a:ln>
        </p:spPr>
      </p:pic>
      <p:pic>
        <p:nvPicPr>
          <p:cNvPr id="131" name="Google Shape;131;p19"/>
          <p:cNvPicPr preferRelativeResize="0"/>
          <p:nvPr/>
        </p:nvPicPr>
        <p:blipFill>
          <a:blip r:embed="rId4">
            <a:alphaModFix/>
          </a:blip>
          <a:stretch>
            <a:fillRect/>
          </a:stretch>
        </p:blipFill>
        <p:spPr>
          <a:xfrm>
            <a:off x="6642350" y="1373175"/>
            <a:ext cx="5531675" cy="442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567267" y="527050"/>
            <a:ext cx="11161200" cy="700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0"/>
          <p:cNvSpPr txBox="1"/>
          <p:nvPr>
            <p:ph idx="1" type="body"/>
          </p:nvPr>
        </p:nvSpPr>
        <p:spPr>
          <a:xfrm>
            <a:off x="567267" y="1373187"/>
            <a:ext cx="11002500" cy="49833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t/>
            </a:r>
            <a:endParaRPr/>
          </a:p>
        </p:txBody>
      </p:sp>
      <p:pic>
        <p:nvPicPr>
          <p:cNvPr id="138" name="Google Shape;138;p20"/>
          <p:cNvPicPr preferRelativeResize="0"/>
          <p:nvPr/>
        </p:nvPicPr>
        <p:blipFill>
          <a:blip r:embed="rId3">
            <a:alphaModFix/>
          </a:blip>
          <a:stretch>
            <a:fillRect/>
          </a:stretch>
        </p:blipFill>
        <p:spPr>
          <a:xfrm>
            <a:off x="854200" y="819500"/>
            <a:ext cx="5445700" cy="5348400"/>
          </a:xfrm>
          <a:prstGeom prst="rect">
            <a:avLst/>
          </a:prstGeom>
          <a:noFill/>
          <a:ln>
            <a:noFill/>
          </a:ln>
        </p:spPr>
      </p:pic>
      <p:pic>
        <p:nvPicPr>
          <p:cNvPr id="139" name="Google Shape;139;p20"/>
          <p:cNvPicPr preferRelativeResize="0"/>
          <p:nvPr/>
        </p:nvPicPr>
        <p:blipFill>
          <a:blip r:embed="rId4">
            <a:alphaModFix/>
          </a:blip>
          <a:stretch>
            <a:fillRect/>
          </a:stretch>
        </p:blipFill>
        <p:spPr>
          <a:xfrm>
            <a:off x="6606401" y="817292"/>
            <a:ext cx="5445700" cy="52955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67267" y="527050"/>
            <a:ext cx="11161200" cy="700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1"/>
          <p:cNvSpPr txBox="1"/>
          <p:nvPr>
            <p:ph idx="1" type="body"/>
          </p:nvPr>
        </p:nvSpPr>
        <p:spPr>
          <a:xfrm>
            <a:off x="567267" y="1373187"/>
            <a:ext cx="11002500" cy="49833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t/>
            </a:r>
            <a:endParaRPr/>
          </a:p>
        </p:txBody>
      </p:sp>
      <p:pic>
        <p:nvPicPr>
          <p:cNvPr id="146" name="Google Shape;146;p21"/>
          <p:cNvPicPr preferRelativeResize="0"/>
          <p:nvPr/>
        </p:nvPicPr>
        <p:blipFill>
          <a:blip r:embed="rId3">
            <a:alphaModFix/>
          </a:blip>
          <a:stretch>
            <a:fillRect/>
          </a:stretch>
        </p:blipFill>
        <p:spPr>
          <a:xfrm>
            <a:off x="-27475" y="348632"/>
            <a:ext cx="12191999" cy="61607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0" name="Shape 150"/>
        <p:cNvGrpSpPr/>
        <p:nvPr/>
      </p:nvGrpSpPr>
      <p:grpSpPr>
        <a:xfrm>
          <a:off x="0" y="0"/>
          <a:ext cx="0" cy="0"/>
          <a:chOff x="0" y="0"/>
          <a:chExt cx="0" cy="0"/>
        </a:xfrm>
      </p:grpSpPr>
      <p:sp>
        <p:nvSpPr>
          <p:cNvPr id="151" name="Google Shape;151;p22"/>
          <p:cNvSpPr txBox="1"/>
          <p:nvPr>
            <p:ph type="title"/>
          </p:nvPr>
        </p:nvSpPr>
        <p:spPr>
          <a:xfrm>
            <a:off x="515392" y="43290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i="0" lang="en-US" sz="3200" u="none" cap="none" strike="noStrike">
                <a:solidFill>
                  <a:schemeClr val="accent1"/>
                </a:solidFill>
              </a:rPr>
              <a:t>U</a:t>
            </a:r>
            <a:r>
              <a:rPr lang="en-US">
                <a:solidFill>
                  <a:schemeClr val="accent1"/>
                </a:solidFill>
              </a:rPr>
              <a:t>SM Review</a:t>
            </a:r>
            <a:endParaRPr/>
          </a:p>
        </p:txBody>
      </p:sp>
      <p:pic>
        <p:nvPicPr>
          <p:cNvPr id="152" name="Google Shape;152;p22"/>
          <p:cNvPicPr preferRelativeResize="0"/>
          <p:nvPr/>
        </p:nvPicPr>
        <p:blipFill>
          <a:blip r:embed="rId3">
            <a:alphaModFix/>
          </a:blip>
          <a:stretch>
            <a:fillRect/>
          </a:stretch>
        </p:blipFill>
        <p:spPr>
          <a:xfrm>
            <a:off x="227713" y="1133100"/>
            <a:ext cx="11736565" cy="5630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i="0" lang="en-US" sz="3200" u="none" cap="none" strike="noStrike">
                <a:solidFill>
                  <a:schemeClr val="accent1"/>
                </a:solidFill>
              </a:rPr>
              <a:t>U</a:t>
            </a:r>
            <a:r>
              <a:rPr lang="en-US">
                <a:solidFill>
                  <a:schemeClr val="accent1"/>
                </a:solidFill>
              </a:rPr>
              <a:t>SM Review</a:t>
            </a:r>
            <a:endParaRPr/>
          </a:p>
        </p:txBody>
      </p:sp>
      <p:sp>
        <p:nvSpPr>
          <p:cNvPr id="158" name="Google Shape;158;p23"/>
          <p:cNvSpPr txBox="1"/>
          <p:nvPr>
            <p:ph idx="1" type="body"/>
          </p:nvPr>
        </p:nvSpPr>
        <p:spPr>
          <a:xfrm>
            <a:off x="567267" y="1373187"/>
            <a:ext cx="11091600" cy="4983300"/>
          </a:xfrm>
          <a:prstGeom prst="rect">
            <a:avLst/>
          </a:prstGeom>
          <a:noFill/>
          <a:ln>
            <a:noFill/>
          </a:ln>
        </p:spPr>
        <p:txBody>
          <a:bodyPr anchorCtr="0" anchor="t" bIns="45700" lIns="91425" spcFirstLastPara="1" rIns="91425" wrap="square" tIns="45700">
            <a:noAutofit/>
          </a:bodyPr>
          <a:lstStyle/>
          <a:p>
            <a:pPr indent="-104140" lvl="0" marL="228600" marR="0" rtl="0" algn="l">
              <a:lnSpc>
                <a:spcPct val="90000"/>
              </a:lnSpc>
              <a:spcBef>
                <a:spcPts val="0"/>
              </a:spcBef>
              <a:spcAft>
                <a:spcPts val="0"/>
              </a:spcAft>
              <a:buClr>
                <a:schemeClr val="accent1"/>
              </a:buClr>
              <a:buSzPts val="1960"/>
              <a:buFont typeface="Arial"/>
              <a:buNone/>
            </a:pPr>
            <a:r>
              <a:t/>
            </a:r>
            <a:endParaRPr b="1" i="0" sz="2800" u="none" cap="none" strike="noStrike">
              <a:solidFill>
                <a:srgbClr val="000000"/>
              </a:solidFill>
              <a:latin typeface="Calibri"/>
              <a:ea typeface="Calibri"/>
              <a:cs typeface="Calibri"/>
              <a:sym typeface="Calibri"/>
            </a:endParaRPr>
          </a:p>
          <a:p>
            <a:pPr indent="-256540" lvl="0" marL="228600" marR="0" rtl="0" algn="l">
              <a:lnSpc>
                <a:spcPct val="90000"/>
              </a:lnSpc>
              <a:spcBef>
                <a:spcPts val="0"/>
              </a:spcBef>
              <a:spcAft>
                <a:spcPts val="0"/>
              </a:spcAft>
              <a:buClr>
                <a:schemeClr val="accent1"/>
              </a:buClr>
              <a:buSzPts val="2400"/>
              <a:buFont typeface="Noto Sans Symbols"/>
              <a:buChar char="●"/>
            </a:pPr>
            <a:r>
              <a:rPr b="1" lang="en-US"/>
              <a:t>What was envisioned?</a:t>
            </a:r>
            <a:endParaRPr b="1"/>
          </a:p>
          <a:p>
            <a:pPr indent="-190500" lvl="1" marL="685800" marR="0" rtl="0" algn="l">
              <a:lnSpc>
                <a:spcPct val="90000"/>
              </a:lnSpc>
              <a:spcBef>
                <a:spcPts val="0"/>
              </a:spcBef>
              <a:spcAft>
                <a:spcPts val="0"/>
              </a:spcAft>
              <a:buClr>
                <a:srgbClr val="00BE9C"/>
              </a:buClr>
              <a:buSzPts val="1800"/>
              <a:buFont typeface="Arial"/>
              <a:buChar char="●"/>
            </a:pPr>
            <a:r>
              <a:rPr lang="en-US" sz="1800"/>
              <a:t>Add idea metrics</a:t>
            </a:r>
            <a:endParaRPr sz="1800"/>
          </a:p>
          <a:p>
            <a:pPr indent="-190500" lvl="1" marL="685800" marR="0" rtl="0" algn="l">
              <a:lnSpc>
                <a:spcPct val="90000"/>
              </a:lnSpc>
              <a:spcBef>
                <a:spcPts val="0"/>
              </a:spcBef>
              <a:spcAft>
                <a:spcPts val="0"/>
              </a:spcAft>
              <a:buClr>
                <a:srgbClr val="00BE9C"/>
              </a:buClr>
              <a:buSzPts val="1800"/>
              <a:buFont typeface="Arial"/>
              <a:buChar char="●"/>
            </a:pPr>
            <a:r>
              <a:rPr lang="en-US" sz="1800"/>
              <a:t>Post and view success stories</a:t>
            </a:r>
            <a:endParaRPr sz="1800"/>
          </a:p>
          <a:p>
            <a:pPr indent="-256540" lvl="0" marL="228600" rtl="0" algn="l">
              <a:lnSpc>
                <a:spcPct val="90000"/>
              </a:lnSpc>
              <a:spcBef>
                <a:spcPts val="0"/>
              </a:spcBef>
              <a:spcAft>
                <a:spcPts val="0"/>
              </a:spcAft>
              <a:buClr>
                <a:schemeClr val="accent1"/>
              </a:buClr>
              <a:buSzPts val="2400"/>
              <a:buFont typeface="Noto Sans Symbols"/>
              <a:buChar char="●"/>
            </a:pPr>
            <a:r>
              <a:rPr b="1" lang="en-US"/>
              <a:t>Did things stay the same or change?</a:t>
            </a:r>
            <a:endParaRPr b="1"/>
          </a:p>
          <a:p>
            <a:pPr indent="-190500" lvl="1" marL="685800" rtl="0" algn="l">
              <a:lnSpc>
                <a:spcPct val="90000"/>
              </a:lnSpc>
              <a:spcBef>
                <a:spcPts val="0"/>
              </a:spcBef>
              <a:spcAft>
                <a:spcPts val="0"/>
              </a:spcAft>
              <a:buClr>
                <a:srgbClr val="00BE9C"/>
              </a:buClr>
              <a:buSzPts val="1800"/>
              <a:buFont typeface="Arial"/>
              <a:buChar char="●"/>
            </a:pPr>
            <a:r>
              <a:rPr lang="en-US" sz="1800"/>
              <a:t>Stayed the same</a:t>
            </a:r>
            <a:endParaRPr sz="1800"/>
          </a:p>
          <a:p>
            <a:pPr indent="-256540" lvl="0" marL="228600" rtl="0" algn="l">
              <a:lnSpc>
                <a:spcPct val="90000"/>
              </a:lnSpc>
              <a:spcBef>
                <a:spcPts val="300"/>
              </a:spcBef>
              <a:spcAft>
                <a:spcPts val="0"/>
              </a:spcAft>
              <a:buClr>
                <a:schemeClr val="accent1"/>
              </a:buClr>
              <a:buSzPts val="2400"/>
              <a:buFont typeface="Noto Sans Symbols"/>
              <a:buChar char="●"/>
            </a:pPr>
            <a:r>
              <a:rPr b="1" lang="en-US"/>
              <a:t>Rationalize your MVP</a:t>
            </a:r>
            <a:endParaRPr/>
          </a:p>
          <a:p>
            <a:pPr indent="-190500" lvl="1" marL="685800" marR="0" rtl="0" algn="l">
              <a:lnSpc>
                <a:spcPct val="142000"/>
              </a:lnSpc>
              <a:spcBef>
                <a:spcPts val="0"/>
              </a:spcBef>
              <a:spcAft>
                <a:spcPts val="0"/>
              </a:spcAft>
              <a:buClr>
                <a:srgbClr val="00BE9C"/>
              </a:buClr>
              <a:buSzPts val="1800"/>
              <a:buFont typeface="Arial"/>
              <a:buChar char="●"/>
            </a:pPr>
            <a:r>
              <a:rPr lang="en-US" sz="1800">
                <a:solidFill>
                  <a:srgbClr val="000000"/>
                </a:solidFill>
              </a:rPr>
              <a:t>This was the last set of features from our USM. These features were added as potential points of interest for users without being essential</a:t>
            </a:r>
            <a:endParaRPr sz="1800">
              <a:solidFill>
                <a:srgbClr val="000000"/>
              </a:solidFill>
            </a:endParaRPr>
          </a:p>
          <a:p>
            <a:pPr indent="-256540" lvl="0" marL="228600" rtl="0" algn="l">
              <a:lnSpc>
                <a:spcPct val="90000"/>
              </a:lnSpc>
              <a:spcBef>
                <a:spcPts val="0"/>
              </a:spcBef>
              <a:spcAft>
                <a:spcPts val="0"/>
              </a:spcAft>
              <a:buClr>
                <a:schemeClr val="accent1"/>
              </a:buClr>
              <a:buSzPts val="2400"/>
              <a:buFont typeface="Noto Sans Symbols"/>
              <a:buChar char="●"/>
            </a:pPr>
            <a:r>
              <a:rPr b="1" lang="en-US"/>
              <a:t>Rationalize with usability results</a:t>
            </a:r>
            <a:endParaRPr sz="1800">
              <a:solidFill>
                <a:srgbClr val="000000"/>
              </a:solidFill>
            </a:endParaRPr>
          </a:p>
          <a:p>
            <a:pPr indent="-190500" lvl="1" marL="685800" marR="0" rtl="0" algn="l">
              <a:lnSpc>
                <a:spcPct val="142000"/>
              </a:lnSpc>
              <a:spcBef>
                <a:spcPts val="0"/>
              </a:spcBef>
              <a:spcAft>
                <a:spcPts val="0"/>
              </a:spcAft>
              <a:buClr>
                <a:srgbClr val="00BE9C"/>
              </a:buClr>
              <a:buSzPts val="1800"/>
              <a:buFont typeface="Arial"/>
              <a:buChar char="●"/>
            </a:pPr>
            <a:r>
              <a:rPr lang="en-US" sz="1800">
                <a:solidFill>
                  <a:srgbClr val="000000"/>
                </a:solidFill>
              </a:rPr>
              <a:t>Our results show that there were no real choke points and users got the hang of the UI reasonably quick. Knowing this, we decided to focus on adding more depth to our application</a:t>
            </a:r>
            <a:br>
              <a:rPr lang="en-US" sz="1800">
                <a:solidFill>
                  <a:srgbClr val="000000"/>
                </a:solidFill>
              </a:rPr>
            </a:b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24"/>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i="0" lang="en-US" sz="3200" u="none" cap="none" strike="noStrike">
                <a:solidFill>
                  <a:schemeClr val="accent1"/>
                </a:solidFill>
              </a:rPr>
              <a:t>U</a:t>
            </a:r>
            <a:r>
              <a:rPr lang="en-US">
                <a:solidFill>
                  <a:schemeClr val="accent1"/>
                </a:solidFill>
              </a:rPr>
              <a:t>SM Review</a:t>
            </a:r>
            <a:endParaRPr/>
          </a:p>
        </p:txBody>
      </p:sp>
      <p:sp>
        <p:nvSpPr>
          <p:cNvPr id="164" name="Google Shape;164;p24"/>
          <p:cNvSpPr txBox="1"/>
          <p:nvPr>
            <p:ph idx="1" type="body"/>
          </p:nvPr>
        </p:nvSpPr>
        <p:spPr>
          <a:xfrm>
            <a:off x="567275" y="1373174"/>
            <a:ext cx="11091600" cy="5484900"/>
          </a:xfrm>
          <a:prstGeom prst="rect">
            <a:avLst/>
          </a:prstGeom>
          <a:noFill/>
          <a:ln>
            <a:noFill/>
          </a:ln>
        </p:spPr>
        <p:txBody>
          <a:bodyPr anchorCtr="0" anchor="t" bIns="45700" lIns="91425" spcFirstLastPara="1" rIns="91425" wrap="square" tIns="45700">
            <a:noAutofit/>
          </a:bodyPr>
          <a:lstStyle/>
          <a:p>
            <a:pPr indent="-256540" lvl="0" marL="228600" marR="0" rtl="0" algn="l">
              <a:lnSpc>
                <a:spcPct val="90000"/>
              </a:lnSpc>
              <a:spcBef>
                <a:spcPts val="0"/>
              </a:spcBef>
              <a:spcAft>
                <a:spcPts val="0"/>
              </a:spcAft>
              <a:buClr>
                <a:schemeClr val="accent1"/>
              </a:buClr>
              <a:buSzPts val="2400"/>
              <a:buFont typeface="Noto Sans Symbols"/>
              <a:buChar char="●"/>
            </a:pPr>
            <a:r>
              <a:rPr b="1" lang="en-US"/>
              <a:t>Discuss time management</a:t>
            </a:r>
            <a:r>
              <a:rPr b="1" lang="en-US"/>
              <a:t>?</a:t>
            </a:r>
            <a:endParaRPr b="1"/>
          </a:p>
          <a:p>
            <a:pPr indent="-190500" lvl="1" marL="685800" marR="0" rtl="0" algn="l">
              <a:lnSpc>
                <a:spcPct val="90000"/>
              </a:lnSpc>
              <a:spcBef>
                <a:spcPts val="0"/>
              </a:spcBef>
              <a:spcAft>
                <a:spcPts val="0"/>
              </a:spcAft>
              <a:buClr>
                <a:srgbClr val="00BE9C"/>
              </a:buClr>
              <a:buSzPts val="1800"/>
              <a:buFont typeface="Arial"/>
              <a:buChar char="●"/>
            </a:pPr>
            <a:r>
              <a:rPr lang="en-US" sz="1800"/>
              <a:t>Met after class to delegate roles</a:t>
            </a:r>
            <a:endParaRPr sz="1800"/>
          </a:p>
          <a:p>
            <a:pPr indent="-256540" lvl="0" marL="228600" rtl="0" algn="l">
              <a:lnSpc>
                <a:spcPct val="90000"/>
              </a:lnSpc>
              <a:spcBef>
                <a:spcPts val="1000"/>
              </a:spcBef>
              <a:spcAft>
                <a:spcPts val="0"/>
              </a:spcAft>
              <a:buClr>
                <a:schemeClr val="accent1"/>
              </a:buClr>
              <a:buSzPts val="2400"/>
              <a:buFont typeface="Noto Sans Symbols"/>
              <a:buChar char="●"/>
            </a:pPr>
            <a:r>
              <a:rPr b="1" lang="en-US"/>
              <a:t>Discuss each members roles and responsibilities</a:t>
            </a:r>
            <a:endParaRPr b="1"/>
          </a:p>
          <a:p>
            <a:pPr indent="-190500" lvl="1" marL="685800" rtl="0" algn="l">
              <a:lnSpc>
                <a:spcPct val="90000"/>
              </a:lnSpc>
              <a:spcBef>
                <a:spcPts val="0"/>
              </a:spcBef>
              <a:spcAft>
                <a:spcPts val="0"/>
              </a:spcAft>
              <a:buClr>
                <a:srgbClr val="00BE9C"/>
              </a:buClr>
              <a:buSzPts val="1800"/>
              <a:buFont typeface="Arial"/>
              <a:buChar char="●"/>
            </a:pPr>
            <a:r>
              <a:rPr b="1" lang="en-US" sz="1800"/>
              <a:t>Connor</a:t>
            </a:r>
            <a:endParaRPr b="1" sz="1800"/>
          </a:p>
          <a:p>
            <a:pPr indent="-166687" lvl="3" marL="900112" rtl="0" algn="l">
              <a:lnSpc>
                <a:spcPct val="90000"/>
              </a:lnSpc>
              <a:spcBef>
                <a:spcPts val="300"/>
              </a:spcBef>
              <a:spcAft>
                <a:spcPts val="0"/>
              </a:spcAft>
              <a:buClr>
                <a:schemeClr val="accent1"/>
              </a:buClr>
              <a:buSzPts val="1600"/>
              <a:buChar char="●"/>
            </a:pPr>
            <a:r>
              <a:rPr lang="en-US" sz="1600"/>
              <a:t>Dashboard development, coding final features, bug fixes/refactoring</a:t>
            </a:r>
            <a:endParaRPr sz="1600"/>
          </a:p>
          <a:p>
            <a:pPr indent="-190500" lvl="1" marL="685800" rtl="0" algn="l">
              <a:lnSpc>
                <a:spcPct val="90000"/>
              </a:lnSpc>
              <a:spcBef>
                <a:spcPts val="0"/>
              </a:spcBef>
              <a:spcAft>
                <a:spcPts val="0"/>
              </a:spcAft>
              <a:buClr>
                <a:srgbClr val="00BE9C"/>
              </a:buClr>
              <a:buSzPts val="1800"/>
              <a:buFont typeface="Arial"/>
              <a:buChar char="●"/>
            </a:pPr>
            <a:r>
              <a:rPr b="1" lang="en-US" sz="1800"/>
              <a:t>Zain</a:t>
            </a:r>
            <a:endParaRPr b="1" sz="1800"/>
          </a:p>
          <a:p>
            <a:pPr indent="-166687" lvl="3" marL="900112" rtl="0" algn="l">
              <a:spcBef>
                <a:spcPts val="300"/>
              </a:spcBef>
              <a:spcAft>
                <a:spcPts val="0"/>
              </a:spcAft>
              <a:buClr>
                <a:schemeClr val="accent1"/>
              </a:buClr>
              <a:buSzPts val="1600"/>
              <a:buChar char="●"/>
            </a:pPr>
            <a:r>
              <a:rPr lang="en-US" sz="1600"/>
              <a:t>Presentation, bug fixes/refactoring</a:t>
            </a:r>
            <a:endParaRPr sz="1800"/>
          </a:p>
          <a:p>
            <a:pPr indent="-190500" lvl="1" marL="685800" rtl="0" algn="l">
              <a:lnSpc>
                <a:spcPct val="90000"/>
              </a:lnSpc>
              <a:spcBef>
                <a:spcPts val="0"/>
              </a:spcBef>
              <a:spcAft>
                <a:spcPts val="0"/>
              </a:spcAft>
              <a:buClr>
                <a:srgbClr val="00BE9C"/>
              </a:buClr>
              <a:buSzPts val="1800"/>
              <a:buFont typeface="Arial"/>
              <a:buChar char="●"/>
            </a:pPr>
            <a:r>
              <a:rPr b="1" lang="en-US" sz="1800"/>
              <a:t>Demitri</a:t>
            </a:r>
            <a:endParaRPr b="1" sz="1800"/>
          </a:p>
          <a:p>
            <a:pPr indent="-166687" lvl="3" marL="900112" rtl="0" algn="l">
              <a:lnSpc>
                <a:spcPct val="110000"/>
              </a:lnSpc>
              <a:spcBef>
                <a:spcPts val="300"/>
              </a:spcBef>
              <a:spcAft>
                <a:spcPts val="0"/>
              </a:spcAft>
              <a:buClr>
                <a:schemeClr val="accent1"/>
              </a:buClr>
              <a:buSzPts val="1600"/>
              <a:buChar char="●"/>
            </a:pPr>
            <a:r>
              <a:rPr lang="en-US" sz="1600"/>
              <a:t>Organize Github </a:t>
            </a:r>
            <a:endParaRPr sz="1600"/>
          </a:p>
          <a:p>
            <a:pPr indent="-190500" lvl="1" marL="685800" rtl="0" algn="l">
              <a:lnSpc>
                <a:spcPct val="90000"/>
              </a:lnSpc>
              <a:spcBef>
                <a:spcPts val="0"/>
              </a:spcBef>
              <a:spcAft>
                <a:spcPts val="0"/>
              </a:spcAft>
              <a:buClr>
                <a:srgbClr val="00BE9C"/>
              </a:buClr>
              <a:buSzPts val="1800"/>
              <a:buFont typeface="Arial"/>
              <a:buChar char="●"/>
            </a:pPr>
            <a:r>
              <a:rPr b="1" lang="en-US" sz="1800"/>
              <a:t>Nate</a:t>
            </a:r>
            <a:endParaRPr b="1" sz="1800"/>
          </a:p>
          <a:p>
            <a:pPr indent="-166687" lvl="3" marL="900112" rtl="0" algn="l">
              <a:spcBef>
                <a:spcPts val="300"/>
              </a:spcBef>
              <a:spcAft>
                <a:spcPts val="0"/>
              </a:spcAft>
              <a:buClr>
                <a:schemeClr val="accent1"/>
              </a:buClr>
              <a:buSzPts val="1600"/>
              <a:buChar char="●"/>
            </a:pPr>
            <a:r>
              <a:rPr lang="en-US" sz="1600"/>
              <a:t>Usability Evaluation result</a:t>
            </a:r>
            <a:endParaRPr sz="1800"/>
          </a:p>
          <a:p>
            <a:pPr indent="-190500" lvl="1" marL="685800" rtl="0" algn="l">
              <a:lnSpc>
                <a:spcPct val="90000"/>
              </a:lnSpc>
              <a:spcBef>
                <a:spcPts val="0"/>
              </a:spcBef>
              <a:spcAft>
                <a:spcPts val="0"/>
              </a:spcAft>
              <a:buClr>
                <a:srgbClr val="00BE9C"/>
              </a:buClr>
              <a:buSzPts val="1800"/>
              <a:buFont typeface="Arial"/>
              <a:buChar char="●"/>
            </a:pPr>
            <a:r>
              <a:rPr b="1" lang="en-US" sz="1800"/>
              <a:t>Jin</a:t>
            </a:r>
            <a:endParaRPr b="1" sz="1800"/>
          </a:p>
          <a:p>
            <a:pPr indent="-166687" lvl="3" marL="900112" rtl="0" algn="l">
              <a:spcBef>
                <a:spcPts val="300"/>
              </a:spcBef>
              <a:spcAft>
                <a:spcPts val="0"/>
              </a:spcAft>
              <a:buClr>
                <a:schemeClr val="accent1"/>
              </a:buClr>
              <a:buSzPts val="1600"/>
              <a:buChar char="●"/>
            </a:pPr>
            <a:r>
              <a:rPr lang="en-US" sz="1600"/>
              <a:t>Application user guide documentation.</a:t>
            </a:r>
            <a:endParaRPr sz="1800"/>
          </a:p>
          <a:p>
            <a:pPr indent="-190500" lvl="1" marL="685800" rtl="0" algn="l">
              <a:lnSpc>
                <a:spcPct val="90000"/>
              </a:lnSpc>
              <a:spcBef>
                <a:spcPts val="0"/>
              </a:spcBef>
              <a:spcAft>
                <a:spcPts val="0"/>
              </a:spcAft>
              <a:buClr>
                <a:srgbClr val="00BE9C"/>
              </a:buClr>
              <a:buSzPts val="1800"/>
              <a:buFont typeface="Arial"/>
              <a:buChar char="●"/>
            </a:pPr>
            <a:r>
              <a:rPr b="1" lang="en-US" sz="1800"/>
              <a:t>Hao</a:t>
            </a:r>
            <a:endParaRPr b="1" sz="1800"/>
          </a:p>
          <a:p>
            <a:pPr indent="-166687" lvl="3" marL="900112" rtl="0" algn="l">
              <a:lnSpc>
                <a:spcPct val="110000"/>
              </a:lnSpc>
              <a:spcBef>
                <a:spcPts val="300"/>
              </a:spcBef>
              <a:spcAft>
                <a:spcPts val="0"/>
              </a:spcAft>
              <a:buClr>
                <a:schemeClr val="accent1"/>
              </a:buClr>
              <a:buSzPts val="1600"/>
              <a:buChar char="●"/>
            </a:pPr>
            <a:r>
              <a:rPr lang="en-US" sz="1600"/>
              <a:t>Success stories board development, redesign tables on database</a:t>
            </a:r>
            <a:endParaRPr sz="1600"/>
          </a:p>
          <a:p>
            <a:pPr indent="0" lvl="0" marL="228600" marR="0" rtl="0" algn="l">
              <a:lnSpc>
                <a:spcPct val="90000"/>
              </a:lnSpc>
              <a:spcBef>
                <a:spcPts val="0"/>
              </a:spcBef>
              <a:spcAft>
                <a:spcPts val="0"/>
              </a:spcAft>
              <a:buNone/>
            </a:pPr>
            <a:br>
              <a:rPr lang="en-US" sz="1800">
                <a:solidFill>
                  <a:srgbClr val="000000"/>
                </a:solidFill>
              </a:rPr>
            </a:b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000120150822A22PWBG">
  <a:themeElements>
    <a:clrScheme name="default">
      <a:dk1>
        <a:srgbClr val="2F2F2F"/>
      </a:dk1>
      <a:lt1>
        <a:srgbClr val="F7F7F7"/>
      </a:lt1>
      <a:dk2>
        <a:srgbClr val="FFFFFF"/>
      </a:dk2>
      <a:lt2>
        <a:srgbClr val="5F5F5F"/>
      </a:lt2>
      <a:accent1>
        <a:srgbClr val="00BE9C"/>
      </a:accent1>
      <a:accent2>
        <a:srgbClr val="009A79"/>
      </a:accent2>
      <a:accent3>
        <a:srgbClr val="F7F7F7"/>
      </a:accent3>
      <a:accent4>
        <a:srgbClr val="00BE9C"/>
      </a:accent4>
      <a:accent5>
        <a:srgbClr val="009A79"/>
      </a:accent5>
      <a:accent6>
        <a:srgbClr val="F7F7F7"/>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