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8" r:id="rId12"/>
    <p:sldId id="270" r:id="rId13"/>
    <p:sldId id="271" r:id="rId14"/>
    <p:sldId id="272" r:id="rId15"/>
    <p:sldId id="274" r:id="rId16"/>
    <p:sldId id="275" r:id="rId17"/>
    <p:sldId id="276" r:id="rId18"/>
    <p:sldId id="277" r:id="rId19"/>
    <p:sldId id="278" r:id="rId20"/>
    <p:sldId id="279" r:id="rId21"/>
    <p:sldId id="280" r:id="rId22"/>
    <p:sldId id="281" r:id="rId23"/>
    <p:sldId id="282" r:id="rId24"/>
    <p:sldId id="288" r:id="rId25"/>
    <p:sldId id="289" r:id="rId26"/>
    <p:sldId id="283" r:id="rId27"/>
    <p:sldId id="284" r:id="rId28"/>
    <p:sldId id="285" r:id="rId29"/>
    <p:sldId id="292" r:id="rId30"/>
    <p:sldId id="290" r:id="rId31"/>
    <p:sldId id="29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4660"/>
  </p:normalViewPr>
  <p:slideViewPr>
    <p:cSldViewPr>
      <p:cViewPr>
        <p:scale>
          <a:sx n="45" d="100"/>
          <a:sy n="45" d="100"/>
        </p:scale>
        <p:origin x="-726" y="-4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14D720-9C3C-4186-8CCA-34E533A0D285}" type="datetimeFigureOut">
              <a:rPr lang="en-US" smtClean="0"/>
              <a:pPr/>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0C39FC-759F-4E5B-BBF6-C5A83B962EE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4D720-9C3C-4186-8CCA-34E533A0D285}" type="datetimeFigureOut">
              <a:rPr lang="en-US" smtClean="0"/>
              <a:pPr/>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0C39FC-759F-4E5B-BBF6-C5A83B962EE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4D720-9C3C-4186-8CCA-34E533A0D285}" type="datetimeFigureOut">
              <a:rPr lang="en-US" smtClean="0"/>
              <a:pPr/>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0C39FC-759F-4E5B-BBF6-C5A83B962EE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4D720-9C3C-4186-8CCA-34E533A0D285}" type="datetimeFigureOut">
              <a:rPr lang="en-US" smtClean="0"/>
              <a:pPr/>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0C39FC-759F-4E5B-BBF6-C5A83B962EE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4D720-9C3C-4186-8CCA-34E533A0D285}" type="datetimeFigureOut">
              <a:rPr lang="en-US" smtClean="0"/>
              <a:pPr/>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0C39FC-759F-4E5B-BBF6-C5A83B962EE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14D720-9C3C-4186-8CCA-34E533A0D285}" type="datetimeFigureOut">
              <a:rPr lang="en-US" smtClean="0"/>
              <a:pPr/>
              <a:t>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0C39FC-759F-4E5B-BBF6-C5A83B962EE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14D720-9C3C-4186-8CCA-34E533A0D285}" type="datetimeFigureOut">
              <a:rPr lang="en-US" smtClean="0"/>
              <a:pPr/>
              <a:t>6/12/2018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0C39FC-759F-4E5B-BBF6-C5A83B962EE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14D720-9C3C-4186-8CCA-34E533A0D285}" type="datetimeFigureOut">
              <a:rPr lang="en-US" smtClean="0"/>
              <a:pPr/>
              <a:t>6/12/2018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0C39FC-759F-4E5B-BBF6-C5A83B962EE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4D720-9C3C-4186-8CCA-34E533A0D285}" type="datetimeFigureOut">
              <a:rPr lang="en-US" smtClean="0"/>
              <a:pPr/>
              <a:t>6/12/2018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0C39FC-759F-4E5B-BBF6-C5A83B962EE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4D720-9C3C-4186-8CCA-34E533A0D285}" type="datetimeFigureOut">
              <a:rPr lang="en-US" smtClean="0"/>
              <a:pPr/>
              <a:t>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0C39FC-759F-4E5B-BBF6-C5A83B962EE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4D720-9C3C-4186-8CCA-34E533A0D285}" type="datetimeFigureOut">
              <a:rPr lang="en-US" smtClean="0"/>
              <a:pPr/>
              <a:t>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0C39FC-759F-4E5B-BBF6-C5A83B962EE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4D720-9C3C-4186-8CCA-34E533A0D285}" type="datetimeFigureOut">
              <a:rPr lang="en-US" smtClean="0"/>
              <a:pPr/>
              <a:t>6/12/2018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0C39FC-759F-4E5B-BBF6-C5A83B962EE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Tim.Maciag@uregina.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urcourses.uregina.ca/login/index.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0"/>
            <a:ext cx="8424936" cy="1470025"/>
          </a:xfrm>
        </p:spPr>
        <p:txBody>
          <a:bodyPr/>
          <a:lstStyle/>
          <a:p>
            <a:r>
              <a:rPr lang="en-CA" dirty="0" smtClean="0">
                <a:latin typeface="Times New Roman" pitchFamily="18" charset="0"/>
                <a:cs typeface="Times New Roman" pitchFamily="18" charset="0"/>
              </a:rPr>
              <a:t>MILESTONE 3 PRESENTATION</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857356" y="3286124"/>
            <a:ext cx="5686420" cy="3286148"/>
          </a:xfrm>
        </p:spPr>
        <p:txBody>
          <a:bodyPr>
            <a:normAutofit lnSpcReduction="10000"/>
          </a:bodyPr>
          <a:lstStyle/>
          <a:p>
            <a:r>
              <a:rPr lang="en-CA" sz="2400" dirty="0">
                <a:latin typeface="Times New Roman" pitchFamily="18" charset="0"/>
                <a:cs typeface="Times New Roman" pitchFamily="18" charset="0"/>
              </a:rPr>
              <a:t>Submitted to: Dr. Tim </a:t>
            </a:r>
            <a:r>
              <a:rPr lang="en-CA" sz="2400" dirty="0" err="1">
                <a:latin typeface="Times New Roman" pitchFamily="18" charset="0"/>
                <a:cs typeface="Times New Roman" pitchFamily="18" charset="0"/>
              </a:rPr>
              <a:t>Maciag</a:t>
            </a:r>
            <a:endParaRPr lang="en-US" sz="2400" dirty="0">
              <a:latin typeface="Times New Roman" pitchFamily="18" charset="0"/>
              <a:cs typeface="Times New Roman" pitchFamily="18" charset="0"/>
            </a:endParaRPr>
          </a:p>
          <a:p>
            <a:r>
              <a:rPr lang="en-CA" sz="2400" dirty="0">
                <a:latin typeface="Times New Roman" pitchFamily="18" charset="0"/>
                <a:cs typeface="Times New Roman" pitchFamily="18" charset="0"/>
              </a:rPr>
              <a:t>Email: </a:t>
            </a:r>
            <a:r>
              <a:rPr lang="en-CA" sz="2400" u="sng" dirty="0">
                <a:latin typeface="Times New Roman" pitchFamily="18" charset="0"/>
                <a:cs typeface="Times New Roman" pitchFamily="18" charset="0"/>
                <a:hlinkClick r:id="rId2"/>
              </a:rPr>
              <a:t>Tim.Maciag@uregina.ca</a:t>
            </a:r>
            <a:endParaRPr lang="en-US" sz="2400" dirty="0">
              <a:latin typeface="Times New Roman" pitchFamily="18" charset="0"/>
              <a:cs typeface="Times New Roman" pitchFamily="18" charset="0"/>
            </a:endParaRPr>
          </a:p>
          <a:p>
            <a:r>
              <a:rPr lang="en-CA" sz="2400" dirty="0">
                <a:latin typeface="Times New Roman" pitchFamily="18" charset="0"/>
                <a:cs typeface="Times New Roman" pitchFamily="18" charset="0"/>
              </a:rPr>
              <a:t>(36-337-2407)</a:t>
            </a:r>
            <a:endParaRPr lang="en-US" sz="2400" dirty="0">
              <a:latin typeface="Times New Roman" pitchFamily="18" charset="0"/>
              <a:cs typeface="Times New Roman" pitchFamily="18" charset="0"/>
            </a:endParaRPr>
          </a:p>
          <a:p>
            <a:r>
              <a:rPr lang="en-CA" sz="24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r>
              <a:rPr lang="en-CA" sz="2400" dirty="0">
                <a:latin typeface="Times New Roman" pitchFamily="18" charset="0"/>
                <a:cs typeface="Times New Roman" pitchFamily="18" charset="0"/>
              </a:rPr>
              <a:t>Submitted by: </a:t>
            </a:r>
            <a:r>
              <a:rPr lang="en-CA" sz="2400" dirty="0" err="1">
                <a:latin typeface="Times New Roman" pitchFamily="18" charset="0"/>
                <a:cs typeface="Times New Roman" pitchFamily="18" charset="0"/>
              </a:rPr>
              <a:t>Braintrust</a:t>
            </a:r>
            <a:r>
              <a:rPr lang="en-CA" sz="2400" dirty="0">
                <a:latin typeface="Times New Roman" pitchFamily="18" charset="0"/>
                <a:cs typeface="Times New Roman" pitchFamily="18" charset="0"/>
              </a:rPr>
              <a:t> Group</a:t>
            </a:r>
            <a:endParaRPr lang="en-US" sz="2400" dirty="0">
              <a:latin typeface="Times New Roman" pitchFamily="18" charset="0"/>
              <a:cs typeface="Times New Roman" pitchFamily="18" charset="0"/>
            </a:endParaRPr>
          </a:p>
          <a:p>
            <a:r>
              <a:rPr lang="en-CA" sz="2400" dirty="0">
                <a:latin typeface="Times New Roman" pitchFamily="18" charset="0"/>
                <a:cs typeface="Times New Roman" pitchFamily="18" charset="0"/>
              </a:rPr>
              <a:t>School/Discipline: University of Regina/SSE</a:t>
            </a:r>
            <a:endParaRPr lang="en-US" sz="2400" dirty="0">
              <a:latin typeface="Times New Roman" pitchFamily="18" charset="0"/>
              <a:cs typeface="Times New Roman" pitchFamily="18" charset="0"/>
            </a:endParaRPr>
          </a:p>
          <a:p>
            <a:r>
              <a:rPr lang="en-CA" sz="2400" dirty="0">
                <a:latin typeface="Times New Roman" pitchFamily="18" charset="0"/>
                <a:cs typeface="Times New Roman" pitchFamily="18" charset="0"/>
              </a:rPr>
              <a:t>Date: June 13, 2018</a:t>
            </a: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3000364" y="1714488"/>
            <a:ext cx="3152775" cy="107632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85720" y="857232"/>
            <a:ext cx="8643998" cy="5857916"/>
          </a:xfrm>
        </p:spPr>
        <p:txBody>
          <a:bodyPr>
            <a:normAutofit/>
          </a:bodyPr>
          <a:lstStyle/>
          <a:p>
            <a:pPr>
              <a:buNone/>
            </a:pPr>
            <a:r>
              <a:rPr lang="en-CA" sz="2000" b="1" dirty="0" smtClean="0">
                <a:latin typeface="Times New Roman" panose="02020603050405020304" pitchFamily="18" charset="0"/>
                <a:cs typeface="Times New Roman" panose="02020603050405020304" pitchFamily="18" charset="0"/>
              </a:rPr>
              <a:t>1.6.3 Technical Skill level of Respondents</a:t>
            </a:r>
            <a:r>
              <a:rPr lang="en-CA" sz="2000" b="1" dirty="0" smtClean="0">
                <a:latin typeface="Times New Roman" panose="02020603050405020304" pitchFamily="18" charset="0"/>
                <a:cs typeface="Times New Roman" panose="02020603050405020304" pitchFamily="18" charset="0"/>
              </a:rPr>
              <a:t>: </a:t>
            </a:r>
            <a:r>
              <a:rPr lang="en-CA" sz="2000" dirty="0" smtClean="0">
                <a:latin typeface="Times New Roman" panose="02020603050405020304" pitchFamily="18" charset="0"/>
                <a:cs typeface="Times New Roman" panose="02020603050405020304" pitchFamily="18" charset="0"/>
              </a:rPr>
              <a:t>The </a:t>
            </a:r>
            <a:r>
              <a:rPr lang="en-CA" sz="2000" dirty="0" smtClean="0">
                <a:latin typeface="Times New Roman" panose="02020603050405020304" pitchFamily="18" charset="0"/>
                <a:cs typeface="Times New Roman" panose="02020603050405020304" pitchFamily="18" charset="0"/>
              </a:rPr>
              <a:t>level of technical skills of respondents (6) were divided </a:t>
            </a:r>
          </a:p>
          <a:p>
            <a:pPr>
              <a:buNone/>
            </a:pPr>
            <a:r>
              <a:rPr lang="en-CA" sz="2000" dirty="0" smtClean="0">
                <a:latin typeface="Times New Roman" panose="02020603050405020304" pitchFamily="18" charset="0"/>
                <a:cs typeface="Times New Roman" panose="02020603050405020304" pitchFamily="18" charset="0"/>
              </a:rPr>
              <a:t>into a specific scale.  The scale </a:t>
            </a:r>
          </a:p>
          <a:p>
            <a:pPr>
              <a:buNone/>
            </a:pPr>
            <a:r>
              <a:rPr lang="en-CA" sz="2000" dirty="0" smtClean="0">
                <a:latin typeface="Times New Roman" panose="02020603050405020304" pitchFamily="18" charset="0"/>
                <a:cs typeface="Times New Roman" panose="02020603050405020304" pitchFamily="18" charset="0"/>
              </a:rPr>
              <a:t>was: Excellent, Above Average, </a:t>
            </a:r>
          </a:p>
          <a:p>
            <a:pPr>
              <a:buNone/>
            </a:pPr>
            <a:r>
              <a:rPr lang="en-CA" sz="2000" dirty="0" smtClean="0">
                <a:latin typeface="Times New Roman" panose="02020603050405020304" pitchFamily="18" charset="0"/>
                <a:cs typeface="Times New Roman" panose="02020603050405020304" pitchFamily="18" charset="0"/>
              </a:rPr>
              <a:t>Average, Below Average, </a:t>
            </a:r>
          </a:p>
          <a:p>
            <a:pPr>
              <a:buNone/>
            </a:pPr>
            <a:r>
              <a:rPr lang="en-CA" sz="2000" dirty="0" smtClean="0">
                <a:latin typeface="Times New Roman" panose="02020603050405020304" pitchFamily="18" charset="0"/>
                <a:cs typeface="Times New Roman" panose="02020603050405020304" pitchFamily="18" charset="0"/>
              </a:rPr>
              <a:t>Prefer not to disclose.</a:t>
            </a:r>
          </a:p>
          <a:p>
            <a:pPr>
              <a:buNone/>
            </a:pPr>
            <a:r>
              <a:rPr lang="en-CA" sz="2000" b="1" dirty="0" smtClean="0">
                <a:latin typeface="Times New Roman" panose="02020603050405020304" pitchFamily="18" charset="0"/>
                <a:cs typeface="Times New Roman" panose="02020603050405020304" pitchFamily="18" charset="0"/>
              </a:rPr>
              <a:t>Result: </a:t>
            </a:r>
            <a:r>
              <a:rPr lang="en-CA" sz="2000" dirty="0" smtClean="0">
                <a:latin typeface="Times New Roman" panose="02020603050405020304" pitchFamily="18" charset="0"/>
                <a:cs typeface="Times New Roman" panose="02020603050405020304" pitchFamily="18" charset="0"/>
              </a:rPr>
              <a:t>Most of the respondents </a:t>
            </a:r>
          </a:p>
          <a:p>
            <a:pPr>
              <a:buNone/>
            </a:pPr>
            <a:r>
              <a:rPr lang="en-CA" sz="2000" dirty="0" smtClean="0">
                <a:latin typeface="Times New Roman" panose="02020603050405020304" pitchFamily="18" charset="0"/>
                <a:cs typeface="Times New Roman" panose="02020603050405020304" pitchFamily="18" charset="0"/>
              </a:rPr>
              <a:t>(66.6%) rated themselves as </a:t>
            </a:r>
          </a:p>
          <a:p>
            <a:pPr>
              <a:buNone/>
            </a:pPr>
            <a:r>
              <a:rPr lang="en-CA" sz="2000" dirty="0" smtClean="0">
                <a:latin typeface="Times New Roman" panose="02020603050405020304" pitchFamily="18" charset="0"/>
                <a:cs typeface="Times New Roman" panose="02020603050405020304" pitchFamily="18" charset="0"/>
              </a:rPr>
              <a:t>average with respect to </a:t>
            </a:r>
          </a:p>
          <a:p>
            <a:pPr>
              <a:buNone/>
            </a:pPr>
            <a:r>
              <a:rPr lang="en-CA" sz="2000" dirty="0" smtClean="0">
                <a:latin typeface="Times New Roman" panose="02020603050405020304" pitchFamily="18" charset="0"/>
                <a:cs typeface="Times New Roman" panose="02020603050405020304" pitchFamily="18" charset="0"/>
              </a:rPr>
              <a:t>technical skill level.</a:t>
            </a:r>
            <a:endParaRPr lang="en-US" sz="2000" dirty="0" smtClean="0">
              <a:latin typeface="Times New Roman" panose="02020603050405020304" pitchFamily="18" charset="0"/>
              <a:cs typeface="Times New Roman" panose="02020603050405020304" pitchFamily="18" charset="0"/>
            </a:endParaRPr>
          </a:p>
          <a:p>
            <a:pPr>
              <a:buNone/>
            </a:pPr>
            <a:endParaRPr lang="en-US" sz="2000" b="1" dirty="0"/>
          </a:p>
        </p:txBody>
      </p:sp>
      <p:pic>
        <p:nvPicPr>
          <p:cNvPr id="3074" name="Picture 2"/>
          <p:cNvPicPr>
            <a:picLocks noChangeAspect="1" noChangeArrowheads="1"/>
          </p:cNvPicPr>
          <p:nvPr/>
        </p:nvPicPr>
        <p:blipFill>
          <a:blip r:embed="rId2"/>
          <a:srcRect/>
          <a:stretch>
            <a:fillRect/>
          </a:stretch>
        </p:blipFill>
        <p:spPr bwMode="auto">
          <a:xfrm>
            <a:off x="3857620" y="1285860"/>
            <a:ext cx="5072098" cy="542928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Create User Account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585791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1.7 Create a User Account (Registration)</a:t>
            </a:r>
            <a:endParaRPr lang="en-US" sz="1800" dirty="0" smtClean="0">
              <a:latin typeface="Times New Roman" panose="02020603050405020304" pitchFamily="18" charset="0"/>
              <a:cs typeface="Times New Roman" panose="02020603050405020304" pitchFamily="18" charset="0"/>
            </a:endParaRPr>
          </a:p>
          <a:p>
            <a:pPr>
              <a:buNone/>
            </a:pPr>
            <a:r>
              <a:rPr lang="en-CA" sz="1800" b="1" dirty="0" smtClean="0">
                <a:latin typeface="Times New Roman" panose="02020603050405020304" pitchFamily="18" charset="0"/>
                <a:cs typeface="Times New Roman" panose="02020603050405020304" pitchFamily="18" charset="0"/>
              </a:rPr>
              <a:t>1.7.1 Was there anything confusing about the User Registration process page?</a:t>
            </a:r>
            <a:endParaRPr lang="en-US" sz="1800" dirty="0" smtClean="0">
              <a:latin typeface="Times New Roman" panose="02020603050405020304" pitchFamily="18" charset="0"/>
              <a:cs typeface="Times New Roman" panose="02020603050405020304" pitchFamily="18" charset="0"/>
            </a:endParaRPr>
          </a:p>
          <a:p>
            <a:pPr>
              <a:buNone/>
            </a:pP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The respondents unanimously </a:t>
            </a:r>
          </a:p>
          <a:p>
            <a:pPr>
              <a:buNone/>
            </a:pPr>
            <a:r>
              <a:rPr lang="en-CA" sz="2000" dirty="0" smtClean="0">
                <a:latin typeface="Times New Roman" panose="02020603050405020304" pitchFamily="18" charset="0"/>
                <a:cs typeface="Times New Roman" panose="02020603050405020304" pitchFamily="18" charset="0"/>
              </a:rPr>
              <a:t>agreed that there was nothing </a:t>
            </a:r>
          </a:p>
          <a:p>
            <a:pPr>
              <a:buNone/>
            </a:pPr>
            <a:r>
              <a:rPr lang="en-CA" sz="2000" dirty="0" smtClean="0">
                <a:latin typeface="Times New Roman" panose="02020603050405020304" pitchFamily="18" charset="0"/>
                <a:cs typeface="Times New Roman" panose="02020603050405020304" pitchFamily="18" charset="0"/>
              </a:rPr>
              <a:t>confusing about the User </a:t>
            </a:r>
          </a:p>
          <a:p>
            <a:pPr>
              <a:buNone/>
            </a:pPr>
            <a:r>
              <a:rPr lang="en-CA" sz="2000" dirty="0" smtClean="0">
                <a:latin typeface="Times New Roman" panose="02020603050405020304" pitchFamily="18" charset="0"/>
                <a:cs typeface="Times New Roman" panose="02020603050405020304" pitchFamily="18" charset="0"/>
              </a:rPr>
              <a:t>Registration process.</a:t>
            </a:r>
            <a:endParaRPr lang="en-US" sz="2000" dirty="0" smtClean="0">
              <a:latin typeface="Times New Roman" panose="02020603050405020304" pitchFamily="18" charset="0"/>
              <a:cs typeface="Times New Roman" panose="02020603050405020304" pitchFamily="18" charset="0"/>
            </a:endParaRPr>
          </a:p>
          <a:p>
            <a:pPr>
              <a:buNone/>
            </a:pPr>
            <a:endParaRPr lang="en-US" sz="2000" b="1" dirty="0"/>
          </a:p>
        </p:txBody>
      </p:sp>
      <p:pic>
        <p:nvPicPr>
          <p:cNvPr id="4098" name="Picture 2"/>
          <p:cNvPicPr>
            <a:picLocks noChangeAspect="1" noChangeArrowheads="1"/>
          </p:cNvPicPr>
          <p:nvPr/>
        </p:nvPicPr>
        <p:blipFill>
          <a:blip r:embed="rId2"/>
          <a:srcRect/>
          <a:stretch>
            <a:fillRect/>
          </a:stretch>
        </p:blipFill>
        <p:spPr bwMode="auto">
          <a:xfrm>
            <a:off x="3857620" y="1497826"/>
            <a:ext cx="5067303" cy="500300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Create User Account 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585791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1.7.2: Was there anything missing from the Registration screen that you were expecting?</a:t>
            </a: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Only one response indicated to </a:t>
            </a:r>
          </a:p>
          <a:p>
            <a:pPr>
              <a:buNone/>
            </a:pPr>
            <a:r>
              <a:rPr lang="en-CA" sz="2000" dirty="0" smtClean="0">
                <a:latin typeface="Times New Roman" panose="02020603050405020304" pitchFamily="18" charset="0"/>
                <a:cs typeface="Times New Roman" panose="02020603050405020304" pitchFamily="18" charset="0"/>
              </a:rPr>
              <a:t>add something to the </a:t>
            </a:r>
          </a:p>
          <a:p>
            <a:pPr>
              <a:buNone/>
            </a:pPr>
            <a:r>
              <a:rPr lang="en-CA" sz="2000" dirty="0" smtClean="0">
                <a:latin typeface="Times New Roman" panose="02020603050405020304" pitchFamily="18" charset="0"/>
                <a:cs typeface="Times New Roman" panose="02020603050405020304" pitchFamily="18" charset="0"/>
              </a:rPr>
              <a:t>Registration screen. </a:t>
            </a:r>
            <a:endParaRPr lang="en-US" sz="2000" b="1"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srcRect/>
          <a:stretch>
            <a:fillRect/>
          </a:stretch>
        </p:blipFill>
        <p:spPr bwMode="auto">
          <a:xfrm>
            <a:off x="3786182" y="1285860"/>
            <a:ext cx="5173540" cy="507209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Login to User Account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585791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1.8 Login to User Account</a:t>
            </a:r>
            <a:endParaRPr lang="en-US" sz="1800" dirty="0" smtClean="0">
              <a:latin typeface="Times New Roman" panose="02020603050405020304" pitchFamily="18" charset="0"/>
              <a:cs typeface="Times New Roman" panose="02020603050405020304" pitchFamily="18" charset="0"/>
            </a:endParaRPr>
          </a:p>
          <a:p>
            <a:pPr>
              <a:buNone/>
            </a:pPr>
            <a:r>
              <a:rPr lang="en-CA" sz="1800" b="1" dirty="0" smtClean="0">
                <a:latin typeface="Times New Roman" panose="02020603050405020304" pitchFamily="18" charset="0"/>
                <a:cs typeface="Times New Roman" panose="02020603050405020304" pitchFamily="18" charset="0"/>
              </a:rPr>
              <a:t>1.8.1 Was there anything confusing about the Login process?</a:t>
            </a:r>
            <a:endParaRPr lang="en-US" sz="1800" dirty="0" smtClean="0">
              <a:latin typeface="Times New Roman" panose="02020603050405020304" pitchFamily="18" charset="0"/>
              <a:cs typeface="Times New Roman" panose="02020603050405020304" pitchFamily="18" charset="0"/>
            </a:endParaRPr>
          </a:p>
          <a:p>
            <a:pPr>
              <a:buNone/>
            </a:pP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As is evident from the chart that </a:t>
            </a:r>
          </a:p>
          <a:p>
            <a:pPr>
              <a:buNone/>
            </a:pPr>
            <a:r>
              <a:rPr lang="en-CA" sz="2000" dirty="0" smtClean="0">
                <a:latin typeface="Times New Roman" panose="02020603050405020304" pitchFamily="18" charset="0"/>
                <a:cs typeface="Times New Roman" panose="02020603050405020304" pitchFamily="18" charset="0"/>
              </a:rPr>
              <a:t>100% respondents are satisfied </a:t>
            </a:r>
          </a:p>
          <a:p>
            <a:pPr>
              <a:buNone/>
            </a:pPr>
            <a:r>
              <a:rPr lang="en-CA" sz="2000" dirty="0" smtClean="0">
                <a:latin typeface="Times New Roman" panose="02020603050405020304" pitchFamily="18" charset="0"/>
                <a:cs typeface="Times New Roman" panose="02020603050405020304" pitchFamily="18" charset="0"/>
              </a:rPr>
              <a:t>with “Login to User  Account” </a:t>
            </a:r>
          </a:p>
          <a:p>
            <a:pPr>
              <a:buNone/>
            </a:pPr>
            <a:r>
              <a:rPr lang="en-CA" sz="2000" dirty="0" smtClean="0">
                <a:latin typeface="Times New Roman" panose="02020603050405020304" pitchFamily="18" charset="0"/>
                <a:cs typeface="Times New Roman" panose="02020603050405020304" pitchFamily="18" charset="0"/>
              </a:rPr>
              <a:t>page.</a:t>
            </a:r>
            <a:endParaRPr lang="en-US" sz="2000" b="1"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srcRect/>
          <a:stretch>
            <a:fillRect/>
          </a:stretch>
        </p:blipFill>
        <p:spPr bwMode="auto">
          <a:xfrm>
            <a:off x="3786182" y="1571612"/>
            <a:ext cx="5042097" cy="471490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eIDEAS Home Page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585791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1.9 eIDEAS Homepage</a:t>
            </a:r>
            <a:endParaRPr lang="en-US" sz="1800" dirty="0" smtClean="0">
              <a:latin typeface="Times New Roman" panose="02020603050405020304" pitchFamily="18" charset="0"/>
              <a:cs typeface="Times New Roman" panose="02020603050405020304" pitchFamily="18" charset="0"/>
            </a:endParaRPr>
          </a:p>
          <a:p>
            <a:pPr>
              <a:buNone/>
            </a:pPr>
            <a:r>
              <a:rPr lang="en-CA" sz="1800" b="1" dirty="0" smtClean="0">
                <a:latin typeface="Times New Roman" panose="02020603050405020304" pitchFamily="18" charset="0"/>
                <a:cs typeface="Times New Roman" panose="02020603050405020304" pitchFamily="18" charset="0"/>
              </a:rPr>
              <a:t>1.9.1 Do you think the ‘About eIDEAS’ popup window will be valuable for a new user?</a:t>
            </a:r>
            <a:endParaRPr lang="en-US" sz="1800" dirty="0" smtClean="0">
              <a:latin typeface="Times New Roman" panose="02020603050405020304" pitchFamily="18" charset="0"/>
              <a:cs typeface="Times New Roman" panose="02020603050405020304" pitchFamily="18" charset="0"/>
            </a:endParaRPr>
          </a:p>
          <a:p>
            <a:pPr>
              <a:buNone/>
            </a:pP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The chart shows that 83.3% of </a:t>
            </a:r>
          </a:p>
          <a:p>
            <a:pPr>
              <a:buNone/>
            </a:pPr>
            <a:r>
              <a:rPr lang="en-CA" sz="2000" dirty="0" smtClean="0">
                <a:latin typeface="Times New Roman" panose="02020603050405020304" pitchFamily="18" charset="0"/>
                <a:cs typeface="Times New Roman" panose="02020603050405020304" pitchFamily="18" charset="0"/>
              </a:rPr>
              <a:t>Respondents  indicated </a:t>
            </a:r>
            <a:r>
              <a:rPr lang="en-CA" sz="2000" dirty="0" smtClean="0">
                <a:latin typeface="Times New Roman" panose="02020603050405020304" pitchFamily="18" charset="0"/>
                <a:cs typeface="Times New Roman" panose="02020603050405020304" pitchFamily="18" charset="0"/>
              </a:rPr>
              <a:t>that </a:t>
            </a:r>
          </a:p>
          <a:p>
            <a:pPr>
              <a:buNone/>
            </a:pPr>
            <a:r>
              <a:rPr lang="en-CA" sz="2000" dirty="0" smtClean="0">
                <a:latin typeface="Times New Roman" panose="02020603050405020304" pitchFamily="18" charset="0"/>
                <a:cs typeface="Times New Roman" panose="02020603050405020304" pitchFamily="18" charset="0"/>
              </a:rPr>
              <a:t>the ‘About eIDEAS’ popup </a:t>
            </a:r>
          </a:p>
          <a:p>
            <a:pPr>
              <a:buNone/>
            </a:pPr>
            <a:r>
              <a:rPr lang="en-CA" sz="2000" dirty="0" smtClean="0">
                <a:latin typeface="Times New Roman" panose="02020603050405020304" pitchFamily="18" charset="0"/>
                <a:cs typeface="Times New Roman" panose="02020603050405020304" pitchFamily="18" charset="0"/>
              </a:rPr>
              <a:t>window would be valuable </a:t>
            </a:r>
          </a:p>
          <a:p>
            <a:pPr>
              <a:buNone/>
            </a:pPr>
            <a:r>
              <a:rPr lang="en-CA" sz="2000" dirty="0" smtClean="0">
                <a:latin typeface="Times New Roman" panose="02020603050405020304" pitchFamily="18" charset="0"/>
                <a:cs typeface="Times New Roman" panose="02020603050405020304" pitchFamily="18" charset="0"/>
              </a:rPr>
              <a:t>for a new user.</a:t>
            </a:r>
            <a:endParaRPr lang="en-US" sz="2000" b="1" dirty="0">
              <a:latin typeface="Times New Roman" panose="02020603050405020304" pitchFamily="18" charset="0"/>
              <a:cs typeface="Times New Roman" panose="02020603050405020304" pitchFamily="18" charset="0"/>
            </a:endParaRPr>
          </a:p>
        </p:txBody>
      </p:sp>
      <p:pic>
        <p:nvPicPr>
          <p:cNvPr id="7171" name="Picture 3"/>
          <p:cNvPicPr>
            <a:picLocks noChangeAspect="1" noChangeArrowheads="1"/>
          </p:cNvPicPr>
          <p:nvPr/>
        </p:nvPicPr>
        <p:blipFill>
          <a:blip r:embed="rId2"/>
          <a:srcRect/>
          <a:stretch>
            <a:fillRect/>
          </a:stretch>
        </p:blipFill>
        <p:spPr bwMode="auto">
          <a:xfrm>
            <a:off x="3500430" y="1571612"/>
            <a:ext cx="5487088" cy="507209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eIDEAS Home Page 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585791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1.9.3 What is your general impression of the Homepage?</a:t>
            </a:r>
            <a:endParaRPr lang="en-US" sz="1800" dirty="0" smtClean="0">
              <a:latin typeface="Times New Roman" panose="02020603050405020304" pitchFamily="18" charset="0"/>
              <a:cs typeface="Times New Roman" panose="02020603050405020304" pitchFamily="18" charset="0"/>
            </a:endParaRPr>
          </a:p>
          <a:p>
            <a:pPr>
              <a:buNone/>
            </a:pP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Home page was well received by </a:t>
            </a:r>
          </a:p>
          <a:p>
            <a:pPr>
              <a:buNone/>
            </a:pPr>
            <a:r>
              <a:rPr lang="en-CA" sz="2000" dirty="0" smtClean="0">
                <a:latin typeface="Times New Roman" panose="02020603050405020304" pitchFamily="18" charset="0"/>
                <a:cs typeface="Times New Roman" panose="02020603050405020304" pitchFamily="18" charset="0"/>
              </a:rPr>
              <a:t>respondents with all respondents </a:t>
            </a:r>
          </a:p>
          <a:p>
            <a:pPr>
              <a:buNone/>
            </a:pPr>
            <a:r>
              <a:rPr lang="en-CA" sz="2000" dirty="0" smtClean="0">
                <a:latin typeface="Times New Roman" panose="02020603050405020304" pitchFamily="18" charset="0"/>
                <a:cs typeface="Times New Roman" panose="02020603050405020304" pitchFamily="18" charset="0"/>
              </a:rPr>
              <a:t>rating satisfied or excellent.</a:t>
            </a:r>
            <a:endParaRPr lang="en-US" sz="2000" b="1"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2"/>
          <a:srcRect/>
          <a:stretch>
            <a:fillRect/>
          </a:stretch>
        </p:blipFill>
        <p:spPr bwMode="auto">
          <a:xfrm>
            <a:off x="4000496" y="1214422"/>
            <a:ext cx="4943479" cy="542928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Leaderboard Page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585791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1.10 Leaderboard</a:t>
            </a:r>
            <a:endParaRPr lang="en-US" sz="1800" dirty="0" smtClean="0">
              <a:latin typeface="Times New Roman" panose="02020603050405020304" pitchFamily="18" charset="0"/>
              <a:cs typeface="Times New Roman" panose="02020603050405020304" pitchFamily="18" charset="0"/>
            </a:endParaRPr>
          </a:p>
          <a:p>
            <a:pPr>
              <a:buNone/>
            </a:pPr>
            <a:r>
              <a:rPr lang="en-CA" sz="1800" b="1" dirty="0" smtClean="0">
                <a:latin typeface="Times New Roman" panose="02020603050405020304" pitchFamily="18" charset="0"/>
                <a:cs typeface="Times New Roman" panose="02020603050405020304" pitchFamily="18" charset="0"/>
              </a:rPr>
              <a:t>1.10.1 Was the Leaderboard page easy to navigate?</a:t>
            </a:r>
            <a:endParaRPr lang="en-US" sz="1800" dirty="0" smtClean="0">
              <a:latin typeface="Times New Roman" panose="02020603050405020304" pitchFamily="18" charset="0"/>
              <a:cs typeface="Times New Roman" panose="02020603050405020304" pitchFamily="18" charset="0"/>
            </a:endParaRPr>
          </a:p>
          <a:p>
            <a:pPr>
              <a:buNone/>
            </a:pP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100% result shows leadership </a:t>
            </a:r>
          </a:p>
          <a:p>
            <a:pPr>
              <a:buNone/>
            </a:pPr>
            <a:r>
              <a:rPr lang="en-CA" sz="2000" dirty="0" smtClean="0">
                <a:latin typeface="Times New Roman" panose="02020603050405020304" pitchFamily="18" charset="0"/>
                <a:cs typeface="Times New Roman" panose="02020603050405020304" pitchFamily="18" charset="0"/>
              </a:rPr>
              <a:t>page has all features for easy </a:t>
            </a:r>
          </a:p>
          <a:p>
            <a:pPr>
              <a:buNone/>
            </a:pPr>
            <a:r>
              <a:rPr lang="en-CA" sz="2000" dirty="0" smtClean="0">
                <a:latin typeface="Times New Roman" panose="02020603050405020304" pitchFamily="18" charset="0"/>
                <a:cs typeface="Times New Roman" panose="02020603050405020304" pitchFamily="18" charset="0"/>
              </a:rPr>
              <a:t>navigation. It is a good sign for </a:t>
            </a:r>
          </a:p>
          <a:p>
            <a:pPr>
              <a:buNone/>
            </a:pPr>
            <a:r>
              <a:rPr lang="en-CA" sz="2000" dirty="0" err="1" smtClean="0">
                <a:latin typeface="Times New Roman" panose="02020603050405020304" pitchFamily="18" charset="0"/>
                <a:cs typeface="Times New Roman" panose="02020603050405020304" pitchFamily="18" charset="0"/>
              </a:rPr>
              <a:t>Braintrust’s</a:t>
            </a:r>
            <a:r>
              <a:rPr lang="en-CA" sz="2000" dirty="0" smtClean="0">
                <a:latin typeface="Times New Roman" panose="02020603050405020304" pitchFamily="18" charset="0"/>
                <a:cs typeface="Times New Roman" panose="02020603050405020304" pitchFamily="18" charset="0"/>
              </a:rPr>
              <a:t> “Leaderboard” page.</a:t>
            </a:r>
            <a:endParaRPr lang="en-US" sz="2000" b="1"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2"/>
          <a:srcRect/>
          <a:stretch>
            <a:fillRect/>
          </a:stretch>
        </p:blipFill>
        <p:spPr bwMode="auto">
          <a:xfrm>
            <a:off x="3786182" y="1571612"/>
            <a:ext cx="5193867" cy="500066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Leaderboard Page 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585791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1.10.2 Do you think the Leaderboard page contains valuable information?</a:t>
            </a:r>
            <a:endParaRPr lang="en-US" sz="1800" dirty="0" smtClean="0">
              <a:latin typeface="Times New Roman" panose="02020603050405020304" pitchFamily="18" charset="0"/>
              <a:cs typeface="Times New Roman" panose="02020603050405020304" pitchFamily="18" charset="0"/>
            </a:endParaRPr>
          </a:p>
          <a:p>
            <a:pPr>
              <a:buNone/>
            </a:pP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83.3% result shows </a:t>
            </a:r>
            <a:r>
              <a:rPr lang="en-CA" sz="2000" dirty="0" err="1" smtClean="0">
                <a:latin typeface="Times New Roman" panose="02020603050405020304" pitchFamily="18" charset="0"/>
                <a:cs typeface="Times New Roman" panose="02020603050405020304" pitchFamily="18" charset="0"/>
              </a:rPr>
              <a:t>leaderboard</a:t>
            </a:r>
            <a:r>
              <a:rPr lang="en-CA" sz="2000" dirty="0" smtClean="0">
                <a:latin typeface="Times New Roman" panose="02020603050405020304" pitchFamily="18" charset="0"/>
                <a:cs typeface="Times New Roman" panose="02020603050405020304" pitchFamily="18" charset="0"/>
              </a:rPr>
              <a:t> </a:t>
            </a:r>
          </a:p>
          <a:p>
            <a:pPr>
              <a:buNone/>
            </a:pPr>
            <a:r>
              <a:rPr lang="en-CA" sz="2000" dirty="0" smtClean="0">
                <a:latin typeface="Times New Roman" panose="02020603050405020304" pitchFamily="18" charset="0"/>
                <a:cs typeface="Times New Roman" panose="02020603050405020304" pitchFamily="18" charset="0"/>
              </a:rPr>
              <a:t>page contains valuable </a:t>
            </a:r>
          </a:p>
          <a:p>
            <a:pPr>
              <a:buNone/>
            </a:pPr>
            <a:r>
              <a:rPr lang="en-CA" sz="2000" dirty="0" smtClean="0">
                <a:latin typeface="Times New Roman" panose="02020603050405020304" pitchFamily="18" charset="0"/>
                <a:cs typeface="Times New Roman" panose="02020603050405020304" pitchFamily="18" charset="0"/>
              </a:rPr>
              <a:t>Information.</a:t>
            </a:r>
            <a:endParaRPr lang="en-US" sz="2000" b="1" dirty="0">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2"/>
          <a:srcRect/>
          <a:stretch>
            <a:fillRect/>
          </a:stretch>
        </p:blipFill>
        <p:spPr bwMode="auto">
          <a:xfrm>
            <a:off x="3786182" y="1285860"/>
            <a:ext cx="5176808" cy="500066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Leaderboard Page 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585791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1.10.3 Was there something missing from the Leaderboard page that you were expecting?</a:t>
            </a:r>
            <a:endParaRPr lang="en-US" sz="1800" dirty="0" smtClean="0">
              <a:latin typeface="Times New Roman" panose="02020603050405020304" pitchFamily="18" charset="0"/>
              <a:cs typeface="Times New Roman" panose="02020603050405020304" pitchFamily="18" charset="0"/>
            </a:endParaRPr>
          </a:p>
          <a:p>
            <a:pPr>
              <a:buNone/>
            </a:pP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66.6% result shows Leaderboard</a:t>
            </a:r>
          </a:p>
          <a:p>
            <a:pPr>
              <a:buNone/>
            </a:pPr>
            <a:r>
              <a:rPr lang="en-CA" sz="2000" dirty="0" smtClean="0">
                <a:latin typeface="Times New Roman" panose="02020603050405020304" pitchFamily="18" charset="0"/>
                <a:cs typeface="Times New Roman" panose="02020603050405020304" pitchFamily="18" charset="0"/>
              </a:rPr>
              <a:t>page needs to be improved. </a:t>
            </a:r>
            <a:endParaRPr lang="en-US" sz="2000" b="1" dirty="0">
              <a:latin typeface="Times New Roman" panose="02020603050405020304" pitchFamily="18" charset="0"/>
              <a:cs typeface="Times New Roman" panose="02020603050405020304" pitchFamily="18" charset="0"/>
            </a:endParaRPr>
          </a:p>
        </p:txBody>
      </p:sp>
      <p:pic>
        <p:nvPicPr>
          <p:cNvPr id="11266" name="Picture 2"/>
          <p:cNvPicPr>
            <a:picLocks noChangeAspect="1" noChangeArrowheads="1"/>
          </p:cNvPicPr>
          <p:nvPr/>
        </p:nvPicPr>
        <p:blipFill>
          <a:blip r:embed="rId2"/>
          <a:srcRect/>
          <a:stretch>
            <a:fillRect/>
          </a:stretch>
        </p:blipFill>
        <p:spPr bwMode="auto">
          <a:xfrm>
            <a:off x="3736282" y="1357298"/>
            <a:ext cx="5236268" cy="478634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My Team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585791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1.11 My Team</a:t>
            </a:r>
            <a:endParaRPr lang="en-US" sz="1800" dirty="0" smtClean="0">
              <a:latin typeface="Times New Roman" panose="02020603050405020304" pitchFamily="18" charset="0"/>
              <a:cs typeface="Times New Roman" panose="02020603050405020304" pitchFamily="18" charset="0"/>
            </a:endParaRPr>
          </a:p>
          <a:p>
            <a:pPr>
              <a:buNone/>
            </a:pPr>
            <a:r>
              <a:rPr lang="en-CA" sz="1800" b="1" dirty="0" smtClean="0">
                <a:latin typeface="Times New Roman" panose="02020603050405020304" pitchFamily="18" charset="0"/>
                <a:cs typeface="Times New Roman" panose="02020603050405020304" pitchFamily="18" charset="0"/>
              </a:rPr>
              <a:t>1.11.1 Was it apparent or Obvious that clicking on an idea expansion for displaying more information?</a:t>
            </a:r>
            <a:endParaRPr lang="en-US" sz="1800" dirty="0" smtClean="0">
              <a:latin typeface="Times New Roman" panose="02020603050405020304" pitchFamily="18" charset="0"/>
              <a:cs typeface="Times New Roman" panose="02020603050405020304" pitchFamily="18" charset="0"/>
            </a:endParaRPr>
          </a:p>
          <a:p>
            <a:pPr>
              <a:buNone/>
            </a:pP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All respondents agreed that </a:t>
            </a:r>
          </a:p>
          <a:p>
            <a:pPr>
              <a:buNone/>
            </a:pPr>
            <a:r>
              <a:rPr lang="en-CA" sz="2000" dirty="0" smtClean="0">
                <a:latin typeface="Times New Roman" panose="02020603050405020304" pitchFamily="18" charset="0"/>
                <a:cs typeface="Times New Roman" panose="02020603050405020304" pitchFamily="18" charset="0"/>
              </a:rPr>
              <a:t>clicking on an idea expansion </a:t>
            </a:r>
          </a:p>
          <a:p>
            <a:pPr>
              <a:buNone/>
            </a:pPr>
            <a:r>
              <a:rPr lang="en-CA" sz="2000" dirty="0" smtClean="0">
                <a:latin typeface="Times New Roman" panose="02020603050405020304" pitchFamily="18" charset="0"/>
                <a:cs typeface="Times New Roman" panose="02020603050405020304" pitchFamily="18" charset="0"/>
              </a:rPr>
              <a:t>Was obvious or easy.</a:t>
            </a:r>
            <a:endParaRPr lang="en-US" sz="2000" b="1" dirty="0">
              <a:latin typeface="Times New Roman" panose="02020603050405020304" pitchFamily="18" charset="0"/>
              <a:cs typeface="Times New Roman" panose="02020603050405020304" pitchFamily="18" charset="0"/>
            </a:endParaRPr>
          </a:p>
        </p:txBody>
      </p:sp>
      <p:pic>
        <p:nvPicPr>
          <p:cNvPr id="12290" name="Picture 2"/>
          <p:cNvPicPr>
            <a:picLocks noChangeAspect="1" noChangeArrowheads="1"/>
          </p:cNvPicPr>
          <p:nvPr/>
        </p:nvPicPr>
        <p:blipFill>
          <a:blip r:embed="rId2"/>
          <a:srcRect/>
          <a:stretch>
            <a:fillRect/>
          </a:stretch>
        </p:blipFill>
        <p:spPr bwMode="auto">
          <a:xfrm>
            <a:off x="3708504" y="1643050"/>
            <a:ext cx="5073546" cy="492922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CA"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67544" y="1556792"/>
            <a:ext cx="8229600" cy="4853136"/>
          </a:xfrm>
        </p:spPr>
        <p:txBody>
          <a:bodyPr>
            <a:normAutofit fontScale="92500" lnSpcReduction="10000"/>
          </a:bodyPr>
          <a:lstStyle/>
          <a:p>
            <a:pPr marL="514350" indent="-514350">
              <a:buAutoNum type="arabicPeriod"/>
            </a:pPr>
            <a:r>
              <a:rPr lang="en-CA" dirty="0" smtClean="0">
                <a:latin typeface="Times New Roman" pitchFamily="18" charset="0"/>
                <a:cs typeface="Times New Roman" pitchFamily="18" charset="0"/>
              </a:rPr>
              <a:t>Objectives </a:t>
            </a:r>
            <a:r>
              <a:rPr lang="en-CA" dirty="0">
                <a:latin typeface="Times New Roman" pitchFamily="18" charset="0"/>
                <a:cs typeface="Times New Roman" pitchFamily="18" charset="0"/>
              </a:rPr>
              <a:t>of </a:t>
            </a:r>
            <a:r>
              <a:rPr lang="en-CA" dirty="0" smtClean="0">
                <a:latin typeface="Times New Roman" pitchFamily="18" charset="0"/>
                <a:cs typeface="Times New Roman" pitchFamily="18" charset="0"/>
              </a:rPr>
              <a:t>Study</a:t>
            </a:r>
          </a:p>
          <a:p>
            <a:pPr marL="514350" indent="-514350">
              <a:buAutoNum type="arabicPeriod"/>
            </a:pPr>
            <a:r>
              <a:rPr lang="en-CA" dirty="0">
                <a:latin typeface="Times New Roman" pitchFamily="18" charset="0"/>
                <a:cs typeface="Times New Roman" pitchFamily="18" charset="0"/>
              </a:rPr>
              <a:t>Research Methodology </a:t>
            </a:r>
            <a:r>
              <a:rPr lang="en-CA" dirty="0" smtClean="0">
                <a:latin typeface="Times New Roman" pitchFamily="18" charset="0"/>
                <a:cs typeface="Times New Roman" pitchFamily="18" charset="0"/>
              </a:rPr>
              <a:t>Used</a:t>
            </a:r>
          </a:p>
          <a:p>
            <a:pPr marL="514350" indent="-514350">
              <a:buAutoNum type="arabicPeriod"/>
            </a:pPr>
            <a:r>
              <a:rPr lang="en-CA" dirty="0">
                <a:latin typeface="Times New Roman" pitchFamily="18" charset="0"/>
                <a:cs typeface="Times New Roman" pitchFamily="18" charset="0"/>
              </a:rPr>
              <a:t>Analysis </a:t>
            </a:r>
            <a:r>
              <a:rPr lang="en-CA" dirty="0" smtClean="0">
                <a:latin typeface="Times New Roman" pitchFamily="18" charset="0"/>
                <a:cs typeface="Times New Roman" pitchFamily="18" charset="0"/>
              </a:rPr>
              <a:t>Technique</a:t>
            </a:r>
          </a:p>
          <a:p>
            <a:pPr marL="514350" indent="-514350">
              <a:buAutoNum type="arabicPeriod"/>
            </a:pPr>
            <a:r>
              <a:rPr lang="en-CA" dirty="0" smtClean="0">
                <a:latin typeface="Times New Roman" pitchFamily="18" charset="0"/>
                <a:cs typeface="Times New Roman" pitchFamily="18" charset="0"/>
              </a:rPr>
              <a:t>Sampling</a:t>
            </a:r>
          </a:p>
          <a:p>
            <a:pPr marL="514350" indent="-514350">
              <a:buAutoNum type="arabicPeriod"/>
            </a:pPr>
            <a:r>
              <a:rPr lang="en-CA" dirty="0" smtClean="0">
                <a:latin typeface="Times New Roman" pitchFamily="18" charset="0"/>
                <a:cs typeface="Times New Roman" pitchFamily="18" charset="0"/>
              </a:rPr>
              <a:t>Data collection Method</a:t>
            </a:r>
          </a:p>
          <a:p>
            <a:pPr marL="514350" indent="-514350">
              <a:buAutoNum type="arabicPeriod"/>
            </a:pPr>
            <a:r>
              <a:rPr lang="en-CA" dirty="0" smtClean="0">
                <a:latin typeface="Times New Roman" pitchFamily="18" charset="0"/>
                <a:cs typeface="Times New Roman" pitchFamily="18" charset="0"/>
              </a:rPr>
              <a:t>Analysis and Interpretation</a:t>
            </a:r>
          </a:p>
          <a:p>
            <a:pPr marL="514350" indent="-514350">
              <a:buAutoNum type="arabicPeriod"/>
            </a:pPr>
            <a:r>
              <a:rPr lang="en-CA" dirty="0" smtClean="0">
                <a:latin typeface="Times New Roman" pitchFamily="18" charset="0"/>
                <a:cs typeface="Times New Roman" pitchFamily="18" charset="0"/>
              </a:rPr>
              <a:t>Findings and Recommendations</a:t>
            </a:r>
          </a:p>
          <a:p>
            <a:pPr marL="514350" indent="-514350">
              <a:buAutoNum type="arabicPeriod"/>
            </a:pPr>
            <a:r>
              <a:rPr lang="en-CA" dirty="0" smtClean="0">
                <a:latin typeface="Times New Roman" pitchFamily="18" charset="0"/>
                <a:cs typeface="Times New Roman" pitchFamily="18" charset="0"/>
              </a:rPr>
              <a:t>Limitations of the study</a:t>
            </a:r>
          </a:p>
          <a:p>
            <a:pPr marL="514350" indent="-514350">
              <a:buAutoNum type="arabicPeriod"/>
            </a:pPr>
            <a:r>
              <a:rPr lang="en-CA" dirty="0" smtClean="0">
                <a:latin typeface="Times New Roman" pitchFamily="18" charset="0"/>
                <a:cs typeface="Times New Roman" pitchFamily="18" charset="0"/>
              </a:rPr>
              <a:t>Conclusion</a:t>
            </a:r>
          </a:p>
          <a:p>
            <a:pPr marL="514350" indent="-514350">
              <a:buAutoNum type="arabicPeriod"/>
            </a:pPr>
            <a:endParaRPr lang="en-CA" dirty="0" smtClean="0">
              <a:latin typeface="Times New Roman" pitchFamily="18" charset="0"/>
              <a:cs typeface="Times New Roman" pitchFamily="18" charset="0"/>
            </a:endParaRPr>
          </a:p>
          <a:p>
            <a:pPr marL="514350" indent="-514350">
              <a:buAutoNum type="arabicPeriod"/>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My Team 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585791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1.11.2 How satisfied are you with the concept of scoring (e.g. 4.8 score) an idea?</a:t>
            </a:r>
            <a:endParaRPr lang="en-US" sz="1800" dirty="0" smtClean="0">
              <a:latin typeface="Times New Roman" panose="02020603050405020304" pitchFamily="18" charset="0"/>
              <a:cs typeface="Times New Roman" panose="02020603050405020304" pitchFamily="18" charset="0"/>
            </a:endParaRPr>
          </a:p>
          <a:p>
            <a:pPr>
              <a:buNone/>
            </a:pP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Above chart shows the </a:t>
            </a:r>
          </a:p>
          <a:p>
            <a:pPr>
              <a:buNone/>
            </a:pPr>
            <a:r>
              <a:rPr lang="en-CA" sz="2000" dirty="0" smtClean="0">
                <a:latin typeface="Times New Roman" panose="02020603050405020304" pitchFamily="18" charset="0"/>
                <a:cs typeface="Times New Roman" panose="02020603050405020304" pitchFamily="18" charset="0"/>
              </a:rPr>
              <a:t>Complicated  results. Need to </a:t>
            </a:r>
          </a:p>
          <a:p>
            <a:pPr>
              <a:buNone/>
            </a:pPr>
            <a:r>
              <a:rPr lang="en-CA" sz="2000" dirty="0" smtClean="0">
                <a:latin typeface="Times New Roman" panose="02020603050405020304" pitchFamily="18" charset="0"/>
                <a:cs typeface="Times New Roman" panose="02020603050405020304" pitchFamily="18" charset="0"/>
              </a:rPr>
              <a:t>focus more on scoring an idea. </a:t>
            </a:r>
          </a:p>
          <a:p>
            <a:pPr>
              <a:buNone/>
            </a:pPr>
            <a:r>
              <a:rPr lang="en-CA" sz="2000" dirty="0" smtClean="0">
                <a:latin typeface="Times New Roman" panose="02020603050405020304" pitchFamily="18" charset="0"/>
                <a:cs typeface="Times New Roman" panose="02020603050405020304" pitchFamily="18" charset="0"/>
              </a:rPr>
              <a:t>Yet the overall result is still </a:t>
            </a:r>
          </a:p>
          <a:p>
            <a:pPr>
              <a:buNone/>
            </a:pPr>
            <a:r>
              <a:rPr lang="en-CA" sz="2000" dirty="0" smtClean="0">
                <a:latin typeface="Times New Roman" panose="02020603050405020304" pitchFamily="18" charset="0"/>
                <a:cs typeface="Times New Roman" panose="02020603050405020304" pitchFamily="18" charset="0"/>
              </a:rPr>
              <a:t>positive.</a:t>
            </a:r>
            <a:endParaRPr lang="en-US" sz="2000" dirty="0">
              <a:latin typeface="Times New Roman" panose="02020603050405020304" pitchFamily="18" charset="0"/>
              <a:cs typeface="Times New Roman" panose="02020603050405020304" pitchFamily="18" charset="0"/>
            </a:endParaRPr>
          </a:p>
        </p:txBody>
      </p:sp>
      <p:pic>
        <p:nvPicPr>
          <p:cNvPr id="13315" name="Picture 3"/>
          <p:cNvPicPr>
            <a:picLocks noChangeAspect="1" noChangeArrowheads="1"/>
          </p:cNvPicPr>
          <p:nvPr/>
        </p:nvPicPr>
        <p:blipFill>
          <a:blip r:embed="rId2"/>
          <a:srcRect/>
          <a:stretch>
            <a:fillRect/>
          </a:stretch>
        </p:blipFill>
        <p:spPr bwMode="auto">
          <a:xfrm>
            <a:off x="3648069" y="1249216"/>
            <a:ext cx="5495931" cy="560878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My Team 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585791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1.11.4 How did you feel about the amount of information presented for each idea?</a:t>
            </a:r>
            <a:endParaRPr lang="en-US" sz="1800" dirty="0" smtClean="0">
              <a:latin typeface="Times New Roman" panose="02020603050405020304" pitchFamily="18" charset="0"/>
              <a:cs typeface="Times New Roman" panose="02020603050405020304" pitchFamily="18" charset="0"/>
            </a:endParaRPr>
          </a:p>
          <a:p>
            <a:pPr>
              <a:buNone/>
            </a:pP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66.6% result shows information </a:t>
            </a:r>
          </a:p>
          <a:p>
            <a:pPr>
              <a:buNone/>
            </a:pPr>
            <a:r>
              <a:rPr lang="en-CA" sz="2000" dirty="0" smtClean="0">
                <a:latin typeface="Times New Roman" panose="02020603050405020304" pitchFamily="18" charset="0"/>
                <a:cs typeface="Times New Roman" panose="02020603050405020304" pitchFamily="18" charset="0"/>
              </a:rPr>
              <a:t>presented for each idea was </a:t>
            </a:r>
          </a:p>
          <a:p>
            <a:pPr>
              <a:buNone/>
            </a:pPr>
            <a:r>
              <a:rPr lang="en-CA" sz="2000" dirty="0" smtClean="0">
                <a:latin typeface="Times New Roman" panose="02020603050405020304" pitchFamily="18" charset="0"/>
                <a:cs typeface="Times New Roman" panose="02020603050405020304" pitchFamily="18" charset="0"/>
              </a:rPr>
              <a:t>about right.</a:t>
            </a:r>
            <a:endParaRPr lang="en-US" sz="2000" b="1" dirty="0">
              <a:latin typeface="Times New Roman" panose="02020603050405020304" pitchFamily="18" charset="0"/>
              <a:cs typeface="Times New Roman" panose="02020603050405020304" pitchFamily="18" charset="0"/>
            </a:endParaRPr>
          </a:p>
        </p:txBody>
      </p:sp>
      <p:pic>
        <p:nvPicPr>
          <p:cNvPr id="14338" name="Picture 2"/>
          <p:cNvPicPr>
            <a:picLocks noChangeAspect="1" noChangeArrowheads="1"/>
          </p:cNvPicPr>
          <p:nvPr/>
        </p:nvPicPr>
        <p:blipFill>
          <a:blip r:embed="rId2"/>
          <a:srcRect/>
          <a:stretch>
            <a:fillRect/>
          </a:stretch>
        </p:blipFill>
        <p:spPr bwMode="auto">
          <a:xfrm>
            <a:off x="3786182" y="1357297"/>
            <a:ext cx="5095879" cy="534262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My Team 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585791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1.11.5 Did you like the idea of the ‘Add Amendment’ button?</a:t>
            </a:r>
            <a:endParaRPr lang="en-US" sz="1800" dirty="0" smtClean="0">
              <a:latin typeface="Times New Roman" panose="02020603050405020304" pitchFamily="18" charset="0"/>
              <a:cs typeface="Times New Roman" panose="02020603050405020304" pitchFamily="18" charset="0"/>
            </a:endParaRPr>
          </a:p>
          <a:p>
            <a:pPr>
              <a:buNone/>
            </a:pP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83.3% result shows Add </a:t>
            </a:r>
          </a:p>
          <a:p>
            <a:pPr>
              <a:buNone/>
            </a:pPr>
            <a:r>
              <a:rPr lang="en-CA" sz="2000" dirty="0" smtClean="0">
                <a:latin typeface="Times New Roman" panose="02020603050405020304" pitchFamily="18" charset="0"/>
                <a:cs typeface="Times New Roman" panose="02020603050405020304" pitchFamily="18" charset="0"/>
              </a:rPr>
              <a:t>Amendments button is a great </a:t>
            </a:r>
          </a:p>
          <a:p>
            <a:pPr>
              <a:buNone/>
            </a:pPr>
            <a:r>
              <a:rPr lang="en-CA" sz="2000" dirty="0" smtClean="0">
                <a:latin typeface="Times New Roman" panose="02020603050405020304" pitchFamily="18" charset="0"/>
                <a:cs typeface="Times New Roman" panose="02020603050405020304" pitchFamily="18" charset="0"/>
              </a:rPr>
              <a:t>idea. </a:t>
            </a:r>
            <a:endParaRPr lang="en-US" sz="2000" b="1" dirty="0">
              <a:latin typeface="Times New Roman" panose="02020603050405020304" pitchFamily="18" charset="0"/>
              <a:cs typeface="Times New Roman" panose="02020603050405020304" pitchFamily="18" charset="0"/>
            </a:endParaRPr>
          </a:p>
        </p:txBody>
      </p:sp>
      <p:pic>
        <p:nvPicPr>
          <p:cNvPr id="15362" name="Picture 2"/>
          <p:cNvPicPr>
            <a:picLocks noChangeAspect="1" noChangeArrowheads="1"/>
          </p:cNvPicPr>
          <p:nvPr/>
        </p:nvPicPr>
        <p:blipFill>
          <a:blip r:embed="rId2"/>
          <a:srcRect/>
          <a:stretch>
            <a:fillRect/>
          </a:stretch>
        </p:blipFill>
        <p:spPr bwMode="auto">
          <a:xfrm>
            <a:off x="3714744" y="1500174"/>
            <a:ext cx="5241660" cy="4929222"/>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My Team 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585791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1.11.7 How useful do you think the Completed/Abandoned tabs are in the Current Team Ideas page?</a:t>
            </a:r>
            <a:endParaRPr lang="en-US" sz="1800" dirty="0" smtClean="0">
              <a:latin typeface="Times New Roman" panose="02020603050405020304" pitchFamily="18" charset="0"/>
              <a:cs typeface="Times New Roman" panose="02020603050405020304" pitchFamily="18" charset="0"/>
            </a:endParaRPr>
          </a:p>
          <a:p>
            <a:pPr>
              <a:buNone/>
            </a:pP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The Completed/Abandoned tabs </a:t>
            </a:r>
          </a:p>
          <a:p>
            <a:pPr>
              <a:buNone/>
            </a:pPr>
            <a:r>
              <a:rPr lang="en-CA" sz="2000" dirty="0" smtClean="0">
                <a:latin typeface="Times New Roman" panose="02020603050405020304" pitchFamily="18" charset="0"/>
                <a:cs typeface="Times New Roman" panose="02020603050405020304" pitchFamily="18" charset="0"/>
              </a:rPr>
              <a:t>in the Current Team Ideas page </a:t>
            </a:r>
          </a:p>
          <a:p>
            <a:pPr>
              <a:buNone/>
            </a:pPr>
            <a:r>
              <a:rPr lang="en-CA" sz="2000" dirty="0" smtClean="0">
                <a:latin typeface="Times New Roman" panose="02020603050405020304" pitchFamily="18" charset="0"/>
                <a:cs typeface="Times New Roman" panose="02020603050405020304" pitchFamily="18" charset="0"/>
              </a:rPr>
              <a:t>were very useful. </a:t>
            </a:r>
            <a:endParaRPr lang="en-US" sz="2000" b="1" dirty="0">
              <a:latin typeface="Times New Roman" panose="02020603050405020304" pitchFamily="18" charset="0"/>
              <a:cs typeface="Times New Roman" panose="02020603050405020304" pitchFamily="18" charset="0"/>
            </a:endParaRPr>
          </a:p>
        </p:txBody>
      </p:sp>
      <p:pic>
        <p:nvPicPr>
          <p:cNvPr id="16386" name="Picture 2"/>
          <p:cNvPicPr>
            <a:picLocks noChangeAspect="1" noChangeArrowheads="1"/>
          </p:cNvPicPr>
          <p:nvPr/>
        </p:nvPicPr>
        <p:blipFill>
          <a:blip r:embed="rId2"/>
          <a:srcRect/>
          <a:stretch>
            <a:fillRect/>
          </a:stretch>
        </p:blipFill>
        <p:spPr bwMode="auto">
          <a:xfrm>
            <a:off x="3786182" y="1214421"/>
            <a:ext cx="5167318" cy="5571717"/>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My Ideas Page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607220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1.12 My Ideas</a:t>
            </a:r>
            <a:endParaRPr lang="en-US" sz="1800" dirty="0" smtClean="0">
              <a:latin typeface="Times New Roman" panose="02020603050405020304" pitchFamily="18" charset="0"/>
              <a:cs typeface="Times New Roman" panose="02020603050405020304" pitchFamily="18" charset="0"/>
            </a:endParaRPr>
          </a:p>
          <a:p>
            <a:pPr>
              <a:buNone/>
            </a:pPr>
            <a:r>
              <a:rPr lang="en-CA" sz="1800" b="1" dirty="0" smtClean="0">
                <a:latin typeface="Times New Roman" panose="02020603050405020304" pitchFamily="18" charset="0"/>
                <a:cs typeface="Times New Roman" panose="02020603050405020304" pitchFamily="18" charset="0"/>
              </a:rPr>
              <a:t>1.12.1 How easy was it to add your idea?</a:t>
            </a:r>
            <a:endParaRPr lang="en-US" sz="1800" dirty="0" smtClean="0">
              <a:latin typeface="Times New Roman" panose="02020603050405020304" pitchFamily="18" charset="0"/>
              <a:cs typeface="Times New Roman" panose="02020603050405020304" pitchFamily="18" charset="0"/>
            </a:endParaRPr>
          </a:p>
          <a:p>
            <a:pPr>
              <a:buNone/>
            </a:pP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Mostly all the users are satisfied </a:t>
            </a:r>
          </a:p>
          <a:p>
            <a:pPr>
              <a:buNone/>
            </a:pPr>
            <a:r>
              <a:rPr lang="en-CA" sz="2000" dirty="0" smtClean="0">
                <a:latin typeface="Times New Roman" panose="02020603050405020304" pitchFamily="18" charset="0"/>
                <a:cs typeface="Times New Roman" panose="02020603050405020304" pitchFamily="18" charset="0"/>
              </a:rPr>
              <a:t>with usability of My Idea page.</a:t>
            </a:r>
            <a:endParaRPr lang="en-US" sz="2000" b="1" dirty="0">
              <a:latin typeface="Times New Roman" panose="02020603050405020304" pitchFamily="18" charset="0"/>
              <a:cs typeface="Times New Roman" panose="02020603050405020304" pitchFamily="18" charset="0"/>
            </a:endParaRPr>
          </a:p>
        </p:txBody>
      </p:sp>
      <p:pic>
        <p:nvPicPr>
          <p:cNvPr id="18434" name="Picture 2"/>
          <p:cNvPicPr>
            <a:picLocks noChangeAspect="1" noChangeArrowheads="1"/>
          </p:cNvPicPr>
          <p:nvPr/>
        </p:nvPicPr>
        <p:blipFill>
          <a:blip r:embed="rId2"/>
          <a:srcRect/>
          <a:stretch>
            <a:fillRect/>
          </a:stretch>
        </p:blipFill>
        <p:spPr bwMode="auto">
          <a:xfrm>
            <a:off x="3976683" y="1407840"/>
            <a:ext cx="5167317" cy="545016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My Ideas Page 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607220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1.12.2 Was the information entering process for creating an idea intuitive/natural?</a:t>
            </a:r>
            <a:endParaRPr lang="en-US" sz="1800" dirty="0" smtClean="0">
              <a:latin typeface="Times New Roman" panose="02020603050405020304" pitchFamily="18" charset="0"/>
              <a:cs typeface="Times New Roman" panose="02020603050405020304" pitchFamily="18" charset="0"/>
            </a:endParaRPr>
          </a:p>
          <a:p>
            <a:pPr>
              <a:buNone/>
            </a:pP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83.3% result shows </a:t>
            </a:r>
          </a:p>
          <a:p>
            <a:pPr>
              <a:buNone/>
            </a:pPr>
            <a:r>
              <a:rPr lang="en-CA" sz="2000" dirty="0" smtClean="0">
                <a:latin typeface="Times New Roman" panose="02020603050405020304" pitchFamily="18" charset="0"/>
                <a:cs typeface="Times New Roman" panose="02020603050405020304" pitchFamily="18" charset="0"/>
              </a:rPr>
              <a:t>information entering for </a:t>
            </a:r>
          </a:p>
          <a:p>
            <a:pPr>
              <a:buNone/>
            </a:pPr>
            <a:r>
              <a:rPr lang="en-CA" sz="2000" dirty="0" smtClean="0">
                <a:latin typeface="Times New Roman" panose="02020603050405020304" pitchFamily="18" charset="0"/>
                <a:cs typeface="Times New Roman" panose="02020603050405020304" pitchFamily="18" charset="0"/>
              </a:rPr>
              <a:t>idea creation was intuitive.</a:t>
            </a:r>
            <a:endParaRPr lang="en-US" sz="2000" b="1" dirty="0">
              <a:latin typeface="Times New Roman" panose="02020603050405020304" pitchFamily="18" charset="0"/>
              <a:cs typeface="Times New Roman" panose="02020603050405020304" pitchFamily="18" charset="0"/>
            </a:endParaRPr>
          </a:p>
        </p:txBody>
      </p:sp>
      <p:pic>
        <p:nvPicPr>
          <p:cNvPr id="17411" name="Picture 3"/>
          <p:cNvPicPr>
            <a:picLocks noChangeAspect="1" noChangeArrowheads="1"/>
          </p:cNvPicPr>
          <p:nvPr/>
        </p:nvPicPr>
        <p:blipFill>
          <a:blip r:embed="rId2"/>
          <a:srcRect/>
          <a:stretch>
            <a:fillRect/>
          </a:stretch>
        </p:blipFill>
        <p:spPr bwMode="auto">
          <a:xfrm>
            <a:off x="3262911" y="1214422"/>
            <a:ext cx="5629845" cy="528641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My Ideas Page 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607220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1.12.3 Was the content of each tab properly expressed by its title?</a:t>
            </a:r>
            <a:endParaRPr lang="en-US" sz="1800" dirty="0" smtClean="0">
              <a:latin typeface="Times New Roman" panose="02020603050405020304" pitchFamily="18" charset="0"/>
              <a:cs typeface="Times New Roman" panose="02020603050405020304" pitchFamily="18" charset="0"/>
            </a:endParaRPr>
          </a:p>
          <a:p>
            <a:pPr>
              <a:buNone/>
            </a:pP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100% result shows each tab </a:t>
            </a:r>
          </a:p>
          <a:p>
            <a:pPr>
              <a:buNone/>
            </a:pPr>
            <a:r>
              <a:rPr lang="en-CA" sz="2000" dirty="0" smtClean="0">
                <a:latin typeface="Times New Roman" panose="02020603050405020304" pitchFamily="18" charset="0"/>
                <a:cs typeface="Times New Roman" panose="02020603050405020304" pitchFamily="18" charset="0"/>
              </a:rPr>
              <a:t>properly expressed. </a:t>
            </a:r>
            <a:endParaRPr lang="en-US" sz="2000" dirty="0">
              <a:latin typeface="Times New Roman" panose="02020603050405020304" pitchFamily="18" charset="0"/>
              <a:cs typeface="Times New Roman" panose="02020603050405020304" pitchFamily="18" charset="0"/>
            </a:endParaRPr>
          </a:p>
        </p:txBody>
      </p:sp>
      <p:pic>
        <p:nvPicPr>
          <p:cNvPr id="17412" name="Picture 4"/>
          <p:cNvPicPr>
            <a:picLocks noChangeAspect="1" noChangeArrowheads="1"/>
          </p:cNvPicPr>
          <p:nvPr/>
        </p:nvPicPr>
        <p:blipFill>
          <a:blip r:embed="rId2"/>
          <a:srcRect/>
          <a:stretch>
            <a:fillRect/>
          </a:stretch>
        </p:blipFill>
        <p:spPr bwMode="auto">
          <a:xfrm>
            <a:off x="3357554" y="1357298"/>
            <a:ext cx="5585763" cy="521497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My Idea Page 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585791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1.12.4 Did the ‘Save Draft’ and ‘Submit’ buttons function as you expected?</a:t>
            </a:r>
            <a:endParaRPr lang="en-CA" sz="2000" b="1" dirty="0" smtClean="0">
              <a:latin typeface="Times New Roman" panose="02020603050405020304" pitchFamily="18" charset="0"/>
              <a:cs typeface="Times New Roman" panose="02020603050405020304" pitchFamily="18" charset="0"/>
            </a:endParaRPr>
          </a:p>
          <a:p>
            <a:pPr>
              <a:buNone/>
            </a:pP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33.3% respondents were </a:t>
            </a:r>
          </a:p>
          <a:p>
            <a:pPr>
              <a:buNone/>
            </a:pPr>
            <a:r>
              <a:rPr lang="en-CA" sz="2000" dirty="0" smtClean="0">
                <a:latin typeface="Times New Roman" panose="02020603050405020304" pitchFamily="18" charset="0"/>
                <a:cs typeface="Times New Roman" panose="02020603050405020304" pitchFamily="18" charset="0"/>
              </a:rPr>
              <a:t>expecting a pop-up message </a:t>
            </a:r>
          </a:p>
          <a:p>
            <a:pPr>
              <a:buNone/>
            </a:pPr>
            <a:r>
              <a:rPr lang="en-CA" sz="2000" dirty="0" smtClean="0">
                <a:latin typeface="Times New Roman" panose="02020603050405020304" pitchFamily="18" charset="0"/>
                <a:cs typeface="Times New Roman" panose="02020603050405020304" pitchFamily="18" charset="0"/>
              </a:rPr>
              <a:t>or mouse over information. </a:t>
            </a:r>
            <a:endParaRPr lang="en-US" sz="2000" b="1" dirty="0">
              <a:latin typeface="Times New Roman" panose="02020603050405020304" pitchFamily="18" charset="0"/>
              <a:cs typeface="Times New Roman" panose="02020603050405020304" pitchFamily="18" charset="0"/>
            </a:endParaRPr>
          </a:p>
        </p:txBody>
      </p:sp>
      <p:pic>
        <p:nvPicPr>
          <p:cNvPr id="19458" name="Picture 2"/>
          <p:cNvPicPr>
            <a:picLocks noChangeAspect="1" noChangeArrowheads="1"/>
          </p:cNvPicPr>
          <p:nvPr/>
        </p:nvPicPr>
        <p:blipFill>
          <a:blip r:embed="rId2"/>
          <a:srcRect/>
          <a:stretch>
            <a:fillRect/>
          </a:stretch>
        </p:blipFill>
        <p:spPr bwMode="auto">
          <a:xfrm>
            <a:off x="3686878" y="1357298"/>
            <a:ext cx="5295197" cy="507209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46158"/>
          </a:xfrm>
        </p:spPr>
        <p:txBody>
          <a:bodyPr/>
          <a:lstStyle/>
          <a:p>
            <a:r>
              <a:rPr lang="en-CA" dirty="0" smtClean="0">
                <a:latin typeface="Times New Roman" pitchFamily="18" charset="0"/>
                <a:cs typeface="Times New Roman" pitchFamily="18" charset="0"/>
              </a:rPr>
              <a:t>Overall Application Rating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5857916"/>
          </a:xfrm>
        </p:spPr>
        <p:txBody>
          <a:bodyPr>
            <a:normAutofit/>
          </a:bodyPr>
          <a:lstStyle/>
          <a:p>
            <a:pPr>
              <a:buNone/>
            </a:pPr>
            <a:r>
              <a:rPr lang="en-CA" sz="1800" b="1" dirty="0" smtClean="0">
                <a:latin typeface="Times New Roman" panose="02020603050405020304" pitchFamily="18" charset="0"/>
                <a:cs typeface="Times New Roman" panose="02020603050405020304" pitchFamily="18" charset="0"/>
              </a:rPr>
              <a:t>1.13 Overall Rating of the Application</a:t>
            </a:r>
            <a:endParaRPr lang="en-CA" sz="2000" b="1" dirty="0" smtClean="0">
              <a:latin typeface="Times New Roman" panose="02020603050405020304" pitchFamily="18" charset="0"/>
              <a:cs typeface="Times New Roman" panose="02020603050405020304" pitchFamily="18" charset="0"/>
            </a:endParaRPr>
          </a:p>
          <a:p>
            <a:pPr>
              <a:buNone/>
            </a:pPr>
            <a:r>
              <a:rPr lang="en-CA" sz="2000" b="1" dirty="0" smtClean="0">
                <a:latin typeface="Times New Roman" panose="02020603050405020304" pitchFamily="18" charset="0"/>
                <a:cs typeface="Times New Roman" panose="02020603050405020304" pitchFamily="18" charset="0"/>
              </a:rPr>
              <a:t>Result: </a:t>
            </a:r>
          </a:p>
          <a:p>
            <a:pPr>
              <a:buNone/>
            </a:pPr>
            <a:r>
              <a:rPr lang="en-CA" sz="2000" dirty="0" smtClean="0">
                <a:latin typeface="Times New Roman" panose="02020603050405020304" pitchFamily="18" charset="0"/>
                <a:cs typeface="Times New Roman" panose="02020603050405020304" pitchFamily="18" charset="0"/>
              </a:rPr>
              <a:t>Chart shows that mostly all </a:t>
            </a:r>
          </a:p>
          <a:p>
            <a:pPr>
              <a:buNone/>
            </a:pPr>
            <a:r>
              <a:rPr lang="en-CA" sz="2000" dirty="0" smtClean="0">
                <a:latin typeface="Times New Roman" panose="02020603050405020304" pitchFamily="18" charset="0"/>
                <a:cs typeface="Times New Roman" panose="02020603050405020304" pitchFamily="18" charset="0"/>
              </a:rPr>
              <a:t>respondents were satisfied with </a:t>
            </a:r>
          </a:p>
          <a:p>
            <a:pPr>
              <a:buNone/>
            </a:pPr>
            <a:r>
              <a:rPr lang="en-CA" sz="2000" dirty="0" smtClean="0">
                <a:latin typeface="Times New Roman" panose="02020603050405020304" pitchFamily="18" charset="0"/>
                <a:cs typeface="Times New Roman" panose="02020603050405020304" pitchFamily="18" charset="0"/>
              </a:rPr>
              <a:t>the usability of the application.</a:t>
            </a:r>
            <a:endParaRPr lang="en-US" sz="2000" dirty="0">
              <a:latin typeface="Times New Roman" panose="02020603050405020304" pitchFamily="18" charset="0"/>
              <a:cs typeface="Times New Roman" panose="02020603050405020304" pitchFamily="18" charset="0"/>
            </a:endParaRPr>
          </a:p>
        </p:txBody>
      </p:sp>
      <p:pic>
        <p:nvPicPr>
          <p:cNvPr id="20482" name="Picture 2"/>
          <p:cNvPicPr>
            <a:picLocks noChangeAspect="1" noChangeArrowheads="1"/>
          </p:cNvPicPr>
          <p:nvPr/>
        </p:nvPicPr>
        <p:blipFill>
          <a:blip r:embed="rId2"/>
          <a:srcRect/>
          <a:stretch>
            <a:fillRect/>
          </a:stretch>
        </p:blipFill>
        <p:spPr bwMode="auto">
          <a:xfrm>
            <a:off x="3786182" y="1285860"/>
            <a:ext cx="5153030" cy="547371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928670"/>
          </a:xfrm>
        </p:spPr>
        <p:txBody>
          <a:bodyPr>
            <a:normAutofit/>
          </a:bodyPr>
          <a:lstStyle/>
          <a:p>
            <a:r>
              <a:rPr lang="en-CA" sz="3600" dirty="0" smtClean="0">
                <a:latin typeface="Times New Roman" pitchFamily="18" charset="0"/>
                <a:cs typeface="Times New Roman" pitchFamily="18" charset="0"/>
              </a:rPr>
              <a:t>FINDINGSAND RECOMMENDATIONS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28596" y="1142984"/>
            <a:ext cx="8229600" cy="5429288"/>
          </a:xfrm>
        </p:spPr>
        <p:txBody>
          <a:bodyPr>
            <a:normAutofit fontScale="47500" lnSpcReduction="20000"/>
          </a:bodyPr>
          <a:lstStyle/>
          <a:p>
            <a:pPr lvl="0"/>
            <a:r>
              <a:rPr lang="en-CA" sz="4200" dirty="0" smtClean="0">
                <a:latin typeface="Times New Roman" panose="02020603050405020304" pitchFamily="18" charset="0"/>
                <a:cs typeface="Times New Roman" panose="02020603050405020304" pitchFamily="18" charset="0"/>
              </a:rPr>
              <a:t>Mostly all respondents were satisfied with the usability of the application.</a:t>
            </a:r>
            <a:endParaRPr lang="en-US" sz="4200" dirty="0" smtClean="0">
              <a:latin typeface="Times New Roman" panose="02020603050405020304" pitchFamily="18" charset="0"/>
              <a:cs typeface="Times New Roman" panose="02020603050405020304" pitchFamily="18" charset="0"/>
            </a:endParaRPr>
          </a:p>
          <a:p>
            <a:pPr lvl="0"/>
            <a:r>
              <a:rPr lang="en-CA" sz="4200" dirty="0" smtClean="0">
                <a:latin typeface="Times New Roman" panose="02020603050405020304" pitchFamily="18" charset="0"/>
                <a:cs typeface="Times New Roman" panose="02020603050405020304" pitchFamily="18" charset="0"/>
              </a:rPr>
              <a:t>The respondents unanimously agreed that there was nothing confusing about the User Registration process.</a:t>
            </a:r>
            <a:endParaRPr lang="en-US" sz="4200" dirty="0" smtClean="0">
              <a:latin typeface="Times New Roman" panose="02020603050405020304" pitchFamily="18" charset="0"/>
              <a:cs typeface="Times New Roman" panose="02020603050405020304" pitchFamily="18" charset="0"/>
            </a:endParaRPr>
          </a:p>
          <a:p>
            <a:pPr lvl="0"/>
            <a:r>
              <a:rPr lang="en-CA" sz="4200" dirty="0" smtClean="0">
                <a:latin typeface="Times New Roman" panose="02020603050405020304" pitchFamily="18" charset="0"/>
                <a:cs typeface="Times New Roman" panose="02020603050405020304" pitchFamily="18" charset="0"/>
              </a:rPr>
              <a:t>Home page was well received by respondents with all respondents rating satisfied or excellent.</a:t>
            </a:r>
            <a:endParaRPr lang="en-US" sz="4200" dirty="0" smtClean="0">
              <a:latin typeface="Times New Roman" panose="02020603050405020304" pitchFamily="18" charset="0"/>
              <a:cs typeface="Times New Roman" panose="02020603050405020304" pitchFamily="18" charset="0"/>
            </a:endParaRPr>
          </a:p>
          <a:p>
            <a:pPr lvl="0"/>
            <a:r>
              <a:rPr lang="en-CA" sz="4200" dirty="0" smtClean="0">
                <a:latin typeface="Times New Roman" panose="02020603050405020304" pitchFamily="18" charset="0"/>
                <a:cs typeface="Times New Roman" panose="02020603050405020304" pitchFamily="18" charset="0"/>
              </a:rPr>
              <a:t>100% result shows leadership page has all features for easy navigation. It is a good sign for </a:t>
            </a:r>
            <a:r>
              <a:rPr lang="en-CA" sz="4200" dirty="0" err="1" smtClean="0">
                <a:latin typeface="Times New Roman" panose="02020603050405020304" pitchFamily="18" charset="0"/>
                <a:cs typeface="Times New Roman" panose="02020603050405020304" pitchFamily="18" charset="0"/>
              </a:rPr>
              <a:t>Braintrust’s</a:t>
            </a:r>
            <a:r>
              <a:rPr lang="en-CA" sz="4200" dirty="0" smtClean="0">
                <a:latin typeface="Times New Roman" panose="02020603050405020304" pitchFamily="18" charset="0"/>
                <a:cs typeface="Times New Roman" panose="02020603050405020304" pitchFamily="18" charset="0"/>
              </a:rPr>
              <a:t> “Leaderboard” page.</a:t>
            </a:r>
            <a:endParaRPr lang="en-US" sz="4200" dirty="0" smtClean="0">
              <a:latin typeface="Times New Roman" panose="02020603050405020304" pitchFamily="18" charset="0"/>
              <a:cs typeface="Times New Roman" panose="02020603050405020304" pitchFamily="18" charset="0"/>
            </a:endParaRPr>
          </a:p>
          <a:p>
            <a:pPr lvl="0"/>
            <a:r>
              <a:rPr lang="en-CA" sz="4200" dirty="0" smtClean="0">
                <a:latin typeface="Times New Roman" panose="02020603050405020304" pitchFamily="18" charset="0"/>
                <a:cs typeface="Times New Roman" panose="02020603050405020304" pitchFamily="18" charset="0"/>
              </a:rPr>
              <a:t>All respondents agreed that clicking on an idea expansion was obvious or easy.</a:t>
            </a:r>
            <a:endParaRPr lang="en-US" sz="4200" dirty="0" smtClean="0">
              <a:latin typeface="Times New Roman" panose="02020603050405020304" pitchFamily="18" charset="0"/>
              <a:cs typeface="Times New Roman" panose="02020603050405020304" pitchFamily="18" charset="0"/>
            </a:endParaRPr>
          </a:p>
          <a:p>
            <a:pPr lvl="0"/>
            <a:r>
              <a:rPr lang="en-CA" sz="4200" dirty="0" smtClean="0">
                <a:latin typeface="Times New Roman" panose="02020603050405020304" pitchFamily="18" charset="0"/>
                <a:cs typeface="Times New Roman" panose="02020603050405020304" pitchFamily="18" charset="0"/>
              </a:rPr>
              <a:t>100% result shows expand/collapse is a great idea.</a:t>
            </a:r>
            <a:endParaRPr lang="en-US" sz="4200" dirty="0" smtClean="0">
              <a:latin typeface="Times New Roman" panose="02020603050405020304" pitchFamily="18" charset="0"/>
              <a:cs typeface="Times New Roman" panose="02020603050405020304" pitchFamily="18" charset="0"/>
            </a:endParaRPr>
          </a:p>
          <a:p>
            <a:pPr lvl="0"/>
            <a:r>
              <a:rPr lang="en-CA" sz="4200" dirty="0" smtClean="0">
                <a:latin typeface="Times New Roman" panose="02020603050405020304" pitchFamily="18" charset="0"/>
                <a:cs typeface="Times New Roman" panose="02020603050405020304" pitchFamily="18" charset="0"/>
              </a:rPr>
              <a:t>100% result shows each tab properly expressed. </a:t>
            </a:r>
            <a:endParaRPr lang="en-US" sz="4200" dirty="0" smtClean="0">
              <a:latin typeface="Times New Roman" panose="02020603050405020304" pitchFamily="18" charset="0"/>
              <a:cs typeface="Times New Roman" panose="02020603050405020304" pitchFamily="18" charset="0"/>
            </a:endParaRPr>
          </a:p>
          <a:p>
            <a:pPr lvl="0"/>
            <a:r>
              <a:rPr lang="en-CA" sz="4200" dirty="0" smtClean="0">
                <a:latin typeface="Times New Roman" panose="02020603050405020304" pitchFamily="18" charset="0"/>
                <a:cs typeface="Times New Roman" panose="02020603050405020304" pitchFamily="18" charset="0"/>
              </a:rPr>
              <a:t>Mostly all the users are satisfied with usability of My Idea page. They felt it was easy to add an idea.</a:t>
            </a:r>
            <a:endParaRPr lang="en-US" sz="4200" dirty="0" smtClean="0">
              <a:latin typeface="Times New Roman" panose="02020603050405020304" pitchFamily="18" charset="0"/>
              <a:cs typeface="Times New Roman" panose="02020603050405020304" pitchFamily="18" charset="0"/>
            </a:endParaRPr>
          </a:p>
          <a:p>
            <a:pPr lvl="0"/>
            <a:r>
              <a:rPr lang="en-CA" sz="4200" dirty="0" smtClean="0">
                <a:latin typeface="Times New Roman" panose="02020603050405020304" pitchFamily="18" charset="0"/>
                <a:cs typeface="Times New Roman" panose="02020603050405020304" pitchFamily="18" charset="0"/>
              </a:rPr>
              <a:t>Only one response indicated to add something to the Registration screen. According to the comments section, the respondent wanted an option to upload an image or picture.</a:t>
            </a:r>
            <a:endParaRPr lang="en-US" sz="4200" dirty="0" smtClean="0">
              <a:latin typeface="Times New Roman" panose="02020603050405020304" pitchFamily="18" charset="0"/>
              <a:cs typeface="Times New Roman" panose="02020603050405020304" pitchFamily="18" charset="0"/>
            </a:endParaRPr>
          </a:p>
          <a:p>
            <a:pPr lvl="0"/>
            <a:r>
              <a:rPr lang="en-CA" sz="4200" dirty="0" smtClean="0">
                <a:latin typeface="Times New Roman" panose="02020603050405020304" pitchFamily="18" charset="0"/>
                <a:cs typeface="Times New Roman" panose="02020603050405020304" pitchFamily="18" charset="0"/>
              </a:rPr>
              <a:t>66.6% result shows Leaderboard page needs to be improved. Various suggestions include: weighting for team size, display more information about points, visual data charts; and why concept of points? </a:t>
            </a:r>
            <a:endParaRPr lang="en-US" sz="4200" dirty="0" smtClean="0">
              <a:latin typeface="Times New Roman" panose="02020603050405020304" pitchFamily="18" charset="0"/>
              <a:cs typeface="Times New Roman" panose="02020603050405020304" pitchFamily="18" charset="0"/>
            </a:endParaRP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r>
              <a:rPr lang="en-CA" dirty="0" smtClean="0">
                <a:latin typeface="Times New Roman" pitchFamily="18" charset="0"/>
                <a:cs typeface="Times New Roman" pitchFamily="18" charset="0"/>
              </a:rPr>
              <a:t>OBJECTIVES OF STUDY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14488"/>
            <a:ext cx="8229600" cy="4411675"/>
          </a:xfrm>
        </p:spPr>
        <p:txBody>
          <a:bodyPr>
            <a:normAutofit/>
          </a:bodyPr>
          <a:lstStyle/>
          <a:p>
            <a:pPr marL="0" indent="0">
              <a:buNone/>
            </a:pPr>
            <a:r>
              <a:rPr lang="en-CA" sz="2400" dirty="0" smtClean="0">
                <a:latin typeface="Times New Roman" pitchFamily="18" charset="0"/>
                <a:cs typeface="Times New Roman" pitchFamily="18" charset="0"/>
              </a:rPr>
              <a:t>To </a:t>
            </a:r>
            <a:r>
              <a:rPr lang="en-CA" sz="2400" dirty="0">
                <a:latin typeface="Times New Roman" pitchFamily="18" charset="0"/>
                <a:cs typeface="Times New Roman" pitchFamily="18" charset="0"/>
              </a:rPr>
              <a:t>analyze usability and related functionality of </a:t>
            </a:r>
            <a:r>
              <a:rPr lang="en-CA" sz="2400" dirty="0" err="1">
                <a:latin typeface="Times New Roman" pitchFamily="18" charset="0"/>
                <a:cs typeface="Times New Roman" pitchFamily="18" charset="0"/>
              </a:rPr>
              <a:t>Braintrust’s</a:t>
            </a:r>
            <a:r>
              <a:rPr lang="en-CA" sz="2400" dirty="0">
                <a:latin typeface="Times New Roman" pitchFamily="18" charset="0"/>
                <a:cs typeface="Times New Roman" pitchFamily="18" charset="0"/>
              </a:rPr>
              <a:t> eIDEAS application from both a quantitative and qualitative perspective.</a:t>
            </a: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Times New Roman" pitchFamily="18" charset="0"/>
                <a:cs typeface="Times New Roman" pitchFamily="18" charset="0"/>
              </a:rPr>
              <a:t>LIMITATIONS OF THE STUDY</a:t>
            </a:r>
            <a:endParaRPr lang="en-US" dirty="0"/>
          </a:p>
        </p:txBody>
      </p:sp>
      <p:sp>
        <p:nvSpPr>
          <p:cNvPr id="3" name="Content Placeholder 2"/>
          <p:cNvSpPr>
            <a:spLocks noGrp="1"/>
          </p:cNvSpPr>
          <p:nvPr>
            <p:ph idx="1"/>
          </p:nvPr>
        </p:nvSpPr>
        <p:spPr/>
        <p:txBody>
          <a:bodyPr>
            <a:normAutofit/>
          </a:bodyPr>
          <a:lstStyle/>
          <a:p>
            <a:pPr lvl="0"/>
            <a:r>
              <a:rPr lang="en-US" sz="2400" i="1" dirty="0" smtClean="0">
                <a:latin typeface="Times New Roman" pitchFamily="18" charset="0"/>
                <a:cs typeface="Times New Roman" pitchFamily="18" charset="0"/>
              </a:rPr>
              <a:t>Small </a:t>
            </a:r>
            <a:r>
              <a:rPr lang="en-US" sz="2400" i="1" dirty="0" smtClean="0">
                <a:latin typeface="Times New Roman" pitchFamily="18" charset="0"/>
                <a:cs typeface="Times New Roman" pitchFamily="18" charset="0"/>
              </a:rPr>
              <a:t>Sample </a:t>
            </a:r>
            <a:r>
              <a:rPr lang="en-US" sz="2400" i="1" dirty="0" err="1" smtClean="0">
                <a:latin typeface="Times New Roman" pitchFamily="18" charset="0"/>
                <a:cs typeface="Times New Roman" pitchFamily="18" charset="0"/>
              </a:rPr>
              <a:t>Size:</a:t>
            </a:r>
            <a:r>
              <a:rPr lang="en-US" sz="2400" dirty="0" err="1" smtClean="0">
                <a:latin typeface="Times New Roman" pitchFamily="18" charset="0"/>
                <a:cs typeface="Times New Roman" pitchFamily="18" charset="0"/>
              </a:rPr>
              <a:t>To</a:t>
            </a:r>
            <a:r>
              <a:rPr lang="en-US" sz="2400" dirty="0" smtClean="0">
                <a:latin typeface="Times New Roman" pitchFamily="18" charset="0"/>
                <a:cs typeface="Times New Roman" pitchFamily="18" charset="0"/>
              </a:rPr>
              <a:t> complete any study, one should have a diversified sample, since our time and resources did not allow us to increase our sample size, so research can be biased also. </a:t>
            </a:r>
          </a:p>
          <a:p>
            <a:pPr lvl="0"/>
            <a:r>
              <a:rPr lang="en-US" sz="2400" i="1" dirty="0" smtClean="0">
                <a:latin typeface="Times New Roman" pitchFamily="18" charset="0"/>
                <a:cs typeface="Times New Roman" pitchFamily="18" charset="0"/>
              </a:rPr>
              <a:t>Time </a:t>
            </a:r>
            <a:r>
              <a:rPr lang="en-US" sz="2400" i="1" dirty="0" err="1" smtClean="0">
                <a:latin typeface="Times New Roman" pitchFamily="18" charset="0"/>
                <a:cs typeface="Times New Roman" pitchFamily="18" charset="0"/>
              </a:rPr>
              <a:t>Constraints:</a:t>
            </a:r>
            <a:r>
              <a:rPr lang="en-US" sz="2400" dirty="0" err="1" smtClean="0">
                <a:latin typeface="Times New Roman" pitchFamily="18" charset="0"/>
                <a:cs typeface="Times New Roman" pitchFamily="18" charset="0"/>
              </a:rPr>
              <a:t>Period</a:t>
            </a:r>
            <a:r>
              <a:rPr lang="en-US" sz="2400" dirty="0" smtClean="0">
                <a:latin typeface="Times New Roman" pitchFamily="18" charset="0"/>
                <a:cs typeface="Times New Roman" pitchFamily="18" charset="0"/>
              </a:rPr>
              <a:t> of 45 minutes was not enough to collect all the data. </a:t>
            </a:r>
          </a:p>
          <a:p>
            <a:pPr lvl="0"/>
            <a:r>
              <a:rPr lang="en-US" sz="2400" i="1" dirty="0" smtClean="0">
                <a:latin typeface="Times New Roman" pitchFamily="18" charset="0"/>
                <a:cs typeface="Times New Roman" pitchFamily="18" charset="0"/>
              </a:rPr>
              <a:t>Human Errors:</a:t>
            </a:r>
            <a:r>
              <a:rPr lang="en-US" sz="2400" dirty="0" smtClean="0">
                <a:latin typeface="Times New Roman" pitchFamily="18" charset="0"/>
                <a:cs typeface="Times New Roman" pitchFamily="18" charset="0"/>
              </a:rPr>
              <a:t> “to err is human”, as Questionnaires have been filled by human beings, so they are prone to error knowingly or unknowingly. </a:t>
            </a:r>
          </a:p>
          <a:p>
            <a:pPr>
              <a:buNone/>
            </a:pPr>
            <a:endParaRPr lang="en-US" sz="2400" dirty="0" smtClean="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CA" sz="2400" dirty="0" smtClean="0">
                <a:latin typeface="Times New Roman" pitchFamily="18" charset="0"/>
                <a:cs typeface="Times New Roman" pitchFamily="18" charset="0"/>
              </a:rPr>
              <a:t>Overall</a:t>
            </a:r>
            <a:r>
              <a:rPr lang="en-CA" sz="2400" dirty="0" smtClean="0">
                <a:latin typeface="Times New Roman" pitchFamily="18" charset="0"/>
                <a:cs typeface="Times New Roman" pitchFamily="18" charset="0"/>
              </a:rPr>
              <a:t>, the application was well received as indicated by the questionnaire results. Certain aspects of the systems may need minor alterations with respect to management, point systems,  and user expectations (display and mouse over information).</a:t>
            </a:r>
            <a:endParaRPr lang="en-US" sz="24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568952" cy="1143000"/>
          </a:xfrm>
        </p:spPr>
        <p:txBody>
          <a:bodyPr>
            <a:normAutofit fontScale="90000"/>
          </a:bodyPr>
          <a:lstStyle/>
          <a:p>
            <a:r>
              <a:rPr lang="en-CA" dirty="0" smtClean="0">
                <a:latin typeface="Times New Roman" pitchFamily="18" charset="0"/>
                <a:cs typeface="Times New Roman" pitchFamily="18" charset="0"/>
              </a:rPr>
              <a:t>RESEARCH METHODOLOGY USED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5072098"/>
          </a:xfrm>
        </p:spPr>
        <p:txBody>
          <a:bodyPr>
            <a:noAutofit/>
          </a:bodyPr>
          <a:lstStyle/>
          <a:p>
            <a:pPr lvl="0"/>
            <a:r>
              <a:rPr lang="en-CA" sz="2400" i="1" dirty="0" smtClean="0">
                <a:latin typeface="Times New Roman" pitchFamily="18" charset="0"/>
                <a:cs typeface="Times New Roman" pitchFamily="18" charset="0"/>
              </a:rPr>
              <a:t>Sampling </a:t>
            </a:r>
            <a:r>
              <a:rPr lang="en-CA" sz="2400" i="1" dirty="0" smtClean="0">
                <a:latin typeface="Times New Roman" pitchFamily="18" charset="0"/>
                <a:cs typeface="Times New Roman" pitchFamily="18" charset="0"/>
              </a:rPr>
              <a:t>Design</a:t>
            </a:r>
            <a:r>
              <a:rPr lang="en-CA" sz="2400" i="1" dirty="0" smtClean="0">
                <a:latin typeface="Times New Roman" pitchFamily="18" charset="0"/>
                <a:cs typeface="Times New Roman" pitchFamily="18" charset="0"/>
              </a:rPr>
              <a:t>: </a:t>
            </a:r>
            <a:r>
              <a:rPr lang="en-CA" sz="2400" dirty="0" smtClean="0">
                <a:latin typeface="Times New Roman" pitchFamily="18" charset="0"/>
                <a:cs typeface="Times New Roman" pitchFamily="18" charset="0"/>
              </a:rPr>
              <a:t>The </a:t>
            </a:r>
            <a:r>
              <a:rPr lang="en-CA" sz="2400" dirty="0" smtClean="0">
                <a:latin typeface="Times New Roman" pitchFamily="18" charset="0"/>
                <a:cs typeface="Times New Roman" pitchFamily="18" charset="0"/>
              </a:rPr>
              <a:t>sampling design was preselected for the </a:t>
            </a:r>
            <a:r>
              <a:rPr lang="en-CA" sz="2400" dirty="0" err="1" smtClean="0">
                <a:latin typeface="Times New Roman" pitchFamily="18" charset="0"/>
                <a:cs typeface="Times New Roman" pitchFamily="18" charset="0"/>
              </a:rPr>
              <a:t>Braintrust’s</a:t>
            </a:r>
            <a:r>
              <a:rPr lang="en-CA" sz="2400" dirty="0" smtClean="0">
                <a:latin typeface="Times New Roman" pitchFamily="18" charset="0"/>
                <a:cs typeface="Times New Roman" pitchFamily="18" charset="0"/>
              </a:rPr>
              <a:t> research team by the product manager (</a:t>
            </a:r>
            <a:r>
              <a:rPr lang="en-CA" sz="2400" dirty="0" err="1" smtClean="0">
                <a:latin typeface="Times New Roman" pitchFamily="18" charset="0"/>
                <a:cs typeface="Times New Roman" pitchFamily="18" charset="0"/>
              </a:rPr>
              <a:t>JaniceWilby</a:t>
            </a:r>
            <a:r>
              <a:rPr lang="en-CA"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0"/>
            <a:r>
              <a:rPr lang="en-CA" sz="2400" i="1" dirty="0" smtClean="0">
                <a:latin typeface="Times New Roman" pitchFamily="18" charset="0"/>
                <a:cs typeface="Times New Roman" pitchFamily="18" charset="0"/>
              </a:rPr>
              <a:t>Population</a:t>
            </a:r>
            <a:r>
              <a:rPr lang="en-CA" sz="2400" i="1" dirty="0" smtClean="0">
                <a:latin typeface="Times New Roman" pitchFamily="18" charset="0"/>
                <a:cs typeface="Times New Roman" pitchFamily="18" charset="0"/>
              </a:rPr>
              <a:t>: </a:t>
            </a:r>
            <a:r>
              <a:rPr lang="en-CA" sz="2400" dirty="0" smtClean="0">
                <a:latin typeface="Times New Roman" pitchFamily="18" charset="0"/>
                <a:cs typeface="Times New Roman" pitchFamily="18" charset="0"/>
              </a:rPr>
              <a:t>eHealth </a:t>
            </a:r>
            <a:r>
              <a:rPr lang="en-CA" sz="2400" dirty="0" smtClean="0">
                <a:latin typeface="Times New Roman" pitchFamily="18" charset="0"/>
                <a:cs typeface="Times New Roman" pitchFamily="18" charset="0"/>
              </a:rPr>
              <a:t>Employees’</a:t>
            </a:r>
            <a:endParaRPr lang="en-US" sz="2400" dirty="0" smtClean="0">
              <a:latin typeface="Times New Roman" pitchFamily="18" charset="0"/>
              <a:cs typeface="Times New Roman" pitchFamily="18" charset="0"/>
            </a:endParaRPr>
          </a:p>
          <a:p>
            <a:pPr lvl="0"/>
            <a:r>
              <a:rPr lang="en-CA" sz="2400" i="1" dirty="0" smtClean="0">
                <a:latin typeface="Times New Roman" pitchFamily="18" charset="0"/>
                <a:cs typeface="Times New Roman" pitchFamily="18" charset="0"/>
              </a:rPr>
              <a:t>Sources of Data:</a:t>
            </a:r>
            <a:endParaRPr lang="en-US"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Primary sources</a:t>
            </a:r>
            <a:r>
              <a:rPr lang="en-US" sz="2400" dirty="0" smtClean="0">
                <a:latin typeface="Times New Roman" pitchFamily="18" charset="0"/>
                <a:cs typeface="Times New Roman" pitchFamily="18" charset="0"/>
              </a:rPr>
              <a:t>: The </a:t>
            </a:r>
            <a:r>
              <a:rPr lang="en-US" sz="2400" dirty="0" smtClean="0">
                <a:latin typeface="Times New Roman" pitchFamily="18" charset="0"/>
                <a:cs typeface="Times New Roman" pitchFamily="18" charset="0"/>
              </a:rPr>
              <a:t>primary data was collected through questionnaires. Primary data consists of original information gathered from sample size of 6 respondents from </a:t>
            </a:r>
            <a:r>
              <a:rPr lang="en-US" sz="2400" dirty="0" err="1" smtClean="0">
                <a:latin typeface="Times New Roman" pitchFamily="18" charset="0"/>
                <a:cs typeface="Times New Roman" pitchFamily="18" charset="0"/>
              </a:rPr>
              <a:t>eHealth</a:t>
            </a:r>
            <a:r>
              <a:rPr lang="en-US" sz="2400" dirty="0" smtClean="0">
                <a:latin typeface="Times New Roman" pitchFamily="18" charset="0"/>
                <a:cs typeface="Times New Roman" pitchFamily="18" charset="0"/>
              </a:rPr>
              <a:t>.</a:t>
            </a:r>
          </a:p>
          <a:p>
            <a:pPr lvl="0"/>
            <a:r>
              <a:rPr lang="en-US" sz="2400" dirty="0" smtClean="0">
                <a:latin typeface="Times New Roman" pitchFamily="18" charset="0"/>
                <a:cs typeface="Times New Roman" pitchFamily="18" charset="0"/>
              </a:rPr>
              <a:t>Secondary sources</a:t>
            </a:r>
            <a:r>
              <a:rPr lang="en-US" sz="2400" dirty="0" smtClean="0">
                <a:latin typeface="Times New Roman" pitchFamily="18" charset="0"/>
                <a:cs typeface="Times New Roman" pitchFamily="18" charset="0"/>
              </a:rPr>
              <a:t>: Secondary </a:t>
            </a:r>
            <a:r>
              <a:rPr lang="en-US" sz="2400" dirty="0" smtClean="0">
                <a:latin typeface="Times New Roman" pitchFamily="18" charset="0"/>
                <a:cs typeface="Times New Roman" pitchFamily="18" charset="0"/>
              </a:rPr>
              <a:t>data collected from UR Courses;</a:t>
            </a:r>
          </a:p>
          <a:p>
            <a:r>
              <a:rPr lang="en-CA" sz="2400" dirty="0" smtClean="0">
                <a:latin typeface="Times New Roman" pitchFamily="18" charset="0"/>
                <a:cs typeface="Times New Roman" pitchFamily="18" charset="0"/>
              </a:rPr>
              <a:t>(Link: </a:t>
            </a:r>
            <a:r>
              <a:rPr lang="en-CA" sz="2400" u="sng" dirty="0" smtClean="0">
                <a:latin typeface="Times New Roman" pitchFamily="18" charset="0"/>
                <a:cs typeface="Times New Roman" pitchFamily="18" charset="0"/>
                <a:hlinkClick r:id="rId2"/>
              </a:rPr>
              <a:t>https://urcourses.uregina.ca/login/index.php</a:t>
            </a:r>
            <a:r>
              <a:rPr lang="en-CA"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CA" dirty="0" smtClean="0">
                <a:latin typeface="Times New Roman" pitchFamily="18" charset="0"/>
                <a:cs typeface="Times New Roman" pitchFamily="18" charset="0"/>
              </a:rPr>
              <a:t>ANALYSIS TECHNIQUE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CA" sz="2400" dirty="0" smtClean="0">
                <a:latin typeface="Times New Roman" pitchFamily="18" charset="0"/>
                <a:cs typeface="Times New Roman" pitchFamily="18" charset="0"/>
              </a:rPr>
              <a:t>Quantitative </a:t>
            </a:r>
            <a:r>
              <a:rPr lang="en-CA" sz="2400" dirty="0">
                <a:latin typeface="Times New Roman" pitchFamily="18" charset="0"/>
                <a:cs typeface="Times New Roman" pitchFamily="18" charset="0"/>
              </a:rPr>
              <a:t>analysis is performed using the data collected at each outlet to estimate </a:t>
            </a:r>
            <a:r>
              <a:rPr lang="en-CA" sz="2400" dirty="0" err="1">
                <a:latin typeface="Times New Roman" pitchFamily="18" charset="0"/>
                <a:cs typeface="Times New Roman" pitchFamily="18" charset="0"/>
              </a:rPr>
              <a:t>Braintrust’s</a:t>
            </a:r>
            <a:r>
              <a:rPr lang="en-CA" sz="2400" dirty="0">
                <a:latin typeface="Times New Roman" pitchFamily="18" charset="0"/>
                <a:cs typeface="Times New Roman" pitchFamily="18" charset="0"/>
              </a:rPr>
              <a:t> eIDEAS application;</a:t>
            </a:r>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Tools Utilized (Usability Questionnaire)</a:t>
            </a:r>
          </a:p>
          <a:p>
            <a:pPr lvl="0"/>
            <a:r>
              <a:rPr lang="en-US" sz="2400" dirty="0">
                <a:latin typeface="Times New Roman" pitchFamily="18" charset="0"/>
                <a:cs typeface="Times New Roman" pitchFamily="18" charset="0"/>
              </a:rPr>
              <a:t>Percentage Analysis and Pie Chart</a:t>
            </a:r>
          </a:p>
          <a:p>
            <a:pPr>
              <a:buNone/>
            </a:pPr>
            <a:r>
              <a:rPr lang="en-CA"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lstStyle/>
          <a:p>
            <a:r>
              <a:rPr lang="en-CA" dirty="0" smtClean="0">
                <a:latin typeface="Times New Roman" pitchFamily="18" charset="0"/>
                <a:cs typeface="Times New Roman" pitchFamily="18" charset="0"/>
              </a:rPr>
              <a:t>SAMPLING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CA" sz="2400" dirty="0" smtClean="0">
                <a:latin typeface="Times New Roman" pitchFamily="18" charset="0"/>
                <a:cs typeface="Times New Roman" pitchFamily="18" charset="0"/>
              </a:rPr>
              <a:t>Sample </a:t>
            </a:r>
            <a:r>
              <a:rPr lang="en-CA" sz="2400" dirty="0" smtClean="0">
                <a:latin typeface="Times New Roman" pitchFamily="18" charset="0"/>
                <a:cs typeface="Times New Roman" pitchFamily="18" charset="0"/>
              </a:rPr>
              <a:t>Unit: Employees who may use the eIDEAS application at eHealth.	</a:t>
            </a:r>
            <a:endParaRPr lang="en-US" sz="2400" dirty="0">
              <a:latin typeface="Times New Roman" pitchFamily="18" charset="0"/>
              <a:cs typeface="Times New Roman" pitchFamily="18" charset="0"/>
            </a:endParaRPr>
          </a:p>
          <a:p>
            <a:r>
              <a:rPr lang="en-CA" sz="2400" dirty="0" smtClean="0">
                <a:latin typeface="Times New Roman" pitchFamily="18" charset="0"/>
                <a:cs typeface="Times New Roman" pitchFamily="18" charset="0"/>
              </a:rPr>
              <a:t>Sample </a:t>
            </a:r>
            <a:r>
              <a:rPr lang="en-CA" sz="2400" dirty="0" smtClean="0">
                <a:latin typeface="Times New Roman" pitchFamily="18" charset="0"/>
                <a:cs typeface="Times New Roman" pitchFamily="18" charset="0"/>
              </a:rPr>
              <a:t>size: 6 respondents (Age ranging between 18– 46 years or above).  </a:t>
            </a:r>
            <a:endParaRPr lang="en-CA" sz="2400" dirty="0" smtClean="0">
              <a:latin typeface="Times New Roman" pitchFamily="18" charset="0"/>
              <a:cs typeface="Times New Roman" pitchFamily="18" charset="0"/>
            </a:endParaRPr>
          </a:p>
          <a:p>
            <a:r>
              <a:rPr lang="en-CA" sz="2400" dirty="0" smtClean="0">
                <a:latin typeface="Times New Roman" pitchFamily="18" charset="0"/>
                <a:cs typeface="Times New Roman" pitchFamily="18" charset="0"/>
              </a:rPr>
              <a:t>Method</a:t>
            </a:r>
            <a:r>
              <a:rPr lang="en-CA" sz="2400" dirty="0" smtClean="0">
                <a:latin typeface="Times New Roman" pitchFamily="18" charset="0"/>
                <a:cs typeface="Times New Roman" pitchFamily="18" charset="0"/>
              </a:rPr>
              <a:t>: </a:t>
            </a:r>
            <a:r>
              <a:rPr lang="en-CA" sz="2400" dirty="0" smtClean="0">
                <a:latin typeface="Times New Roman" pitchFamily="18" charset="0"/>
                <a:cs typeface="Times New Roman" pitchFamily="18" charset="0"/>
              </a:rPr>
              <a:t>Questionnaire</a:t>
            </a:r>
          </a:p>
          <a:p>
            <a:r>
              <a:rPr lang="en-CA" sz="2400" dirty="0" smtClean="0">
                <a:latin typeface="Times New Roman" pitchFamily="18" charset="0"/>
                <a:cs typeface="Times New Roman" pitchFamily="18" charset="0"/>
              </a:rPr>
              <a:t>Data </a:t>
            </a:r>
            <a:r>
              <a:rPr lang="en-CA" sz="2400" dirty="0" smtClean="0">
                <a:latin typeface="Times New Roman" pitchFamily="18" charset="0"/>
                <a:cs typeface="Times New Roman" pitchFamily="18" charset="0"/>
              </a:rPr>
              <a:t>analysis method: Statistical </a:t>
            </a:r>
            <a:r>
              <a:rPr lang="en-CA" sz="2400" dirty="0" smtClean="0">
                <a:latin typeface="Times New Roman" pitchFamily="18" charset="0"/>
                <a:cs typeface="Times New Roman" pitchFamily="18" charset="0"/>
              </a:rPr>
              <a:t>method.</a:t>
            </a:r>
          </a:p>
          <a:p>
            <a:r>
              <a:rPr lang="en-CA" sz="2400" dirty="0" smtClean="0">
                <a:latin typeface="Times New Roman" pitchFamily="18" charset="0"/>
                <a:cs typeface="Times New Roman" pitchFamily="18" charset="0"/>
              </a:rPr>
              <a:t>Area </a:t>
            </a:r>
            <a:r>
              <a:rPr lang="en-CA" sz="2400" dirty="0" smtClean="0">
                <a:latin typeface="Times New Roman" pitchFamily="18" charset="0"/>
                <a:cs typeface="Times New Roman" pitchFamily="18" charset="0"/>
              </a:rPr>
              <a:t>of survey: eHealth, Regina (Government of </a:t>
            </a:r>
            <a:r>
              <a:rPr lang="en-CA" sz="2400" dirty="0" smtClean="0">
                <a:latin typeface="Times New Roman" pitchFamily="18" charset="0"/>
                <a:cs typeface="Times New Roman" pitchFamily="18" charset="0"/>
              </a:rPr>
              <a:t>Saskatchewan)</a:t>
            </a:r>
          </a:p>
          <a:p>
            <a:r>
              <a:rPr lang="en-CA" sz="2400" dirty="0" smtClean="0">
                <a:latin typeface="Times New Roman" pitchFamily="18" charset="0"/>
                <a:cs typeface="Times New Roman" pitchFamily="18" charset="0"/>
              </a:rPr>
              <a:t>Timing </a:t>
            </a:r>
            <a:r>
              <a:rPr lang="en-CA" sz="2400" dirty="0" smtClean="0">
                <a:latin typeface="Times New Roman" pitchFamily="18" charset="0"/>
                <a:cs typeface="Times New Roman" pitchFamily="18" charset="0"/>
              </a:rPr>
              <a:t>of survey: 8:30 am to 10:45am.</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rmAutofit fontScale="90000"/>
          </a:bodyPr>
          <a:lstStyle/>
          <a:p>
            <a:r>
              <a:rPr lang="en-CA" dirty="0" smtClean="0">
                <a:latin typeface="Times New Roman" pitchFamily="18" charset="0"/>
                <a:cs typeface="Times New Roman" pitchFamily="18" charset="0"/>
              </a:rPr>
              <a:t>FIELD WORK- DATA COLLECTION METHOD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72816"/>
            <a:ext cx="8229600" cy="4353347"/>
          </a:xfrm>
        </p:spPr>
        <p:txBody>
          <a:bodyPr>
            <a:normAutofit/>
          </a:bodyPr>
          <a:lstStyle/>
          <a:p>
            <a:pPr lvl="0"/>
            <a:r>
              <a:rPr lang="en-US" sz="2400" dirty="0" smtClean="0">
                <a:latin typeface="Times New Roman" pitchFamily="18" charset="0"/>
                <a:cs typeface="Times New Roman" pitchFamily="18" charset="0"/>
              </a:rPr>
              <a:t>Questionnaire </a:t>
            </a:r>
            <a:r>
              <a:rPr lang="en-US" sz="2400" dirty="0">
                <a:latin typeface="Times New Roman" pitchFamily="18" charset="0"/>
                <a:cs typeface="Times New Roman" pitchFamily="18" charset="0"/>
              </a:rPr>
              <a:t>was prepared by keeping the research objectives in mind.</a:t>
            </a:r>
          </a:p>
          <a:p>
            <a:pPr lvl="0"/>
            <a:r>
              <a:rPr lang="en-US" sz="2400" dirty="0">
                <a:latin typeface="Times New Roman" pitchFamily="18" charset="0"/>
                <a:cs typeface="Times New Roman" pitchFamily="18" charset="0"/>
              </a:rPr>
              <a:t>Accurate information was obtained by conducting direct interviews.</a:t>
            </a:r>
          </a:p>
          <a:p>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928670"/>
          </a:xfrm>
        </p:spPr>
        <p:txBody>
          <a:bodyPr>
            <a:normAutofit fontScale="90000"/>
          </a:bodyPr>
          <a:lstStyle/>
          <a:p>
            <a:r>
              <a:rPr lang="en-CA" dirty="0" smtClean="0">
                <a:latin typeface="Times New Roman" panose="02020603050405020304" pitchFamily="18" charset="0"/>
                <a:cs typeface="Times New Roman" panose="02020603050405020304" pitchFamily="18" charset="0"/>
              </a:rPr>
              <a:t>ANALYSIS AND INTERPRETATION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08720"/>
            <a:ext cx="8229600" cy="5734990"/>
          </a:xfrm>
        </p:spPr>
        <p:txBody>
          <a:bodyPr/>
          <a:lstStyle/>
          <a:p>
            <a:pPr>
              <a:buNone/>
            </a:pPr>
            <a:r>
              <a:rPr lang="en-CA" sz="2400" b="1" dirty="0" smtClean="0">
                <a:latin typeface="Times New Roman" panose="02020603050405020304" pitchFamily="18" charset="0"/>
                <a:cs typeface="Times New Roman" panose="02020603050405020304" pitchFamily="18" charset="0"/>
              </a:rPr>
              <a:t>1.6 ANALYSIS AND INTERPRETATION</a:t>
            </a:r>
          </a:p>
          <a:p>
            <a:pPr>
              <a:buNone/>
            </a:pPr>
            <a:r>
              <a:rPr lang="en-CA" sz="2000" b="1" dirty="0" smtClean="0">
                <a:latin typeface="Times New Roman" panose="02020603050405020304" pitchFamily="18" charset="0"/>
                <a:cs typeface="Times New Roman" panose="02020603050405020304" pitchFamily="18" charset="0"/>
              </a:rPr>
              <a:t>1.6.1 Age group of Respondents: </a:t>
            </a:r>
          </a:p>
          <a:p>
            <a:pPr>
              <a:buNone/>
            </a:pPr>
            <a:r>
              <a:rPr lang="en-CA" sz="2000" b="1" dirty="0" smtClean="0">
                <a:latin typeface="Times New Roman" panose="02020603050405020304" pitchFamily="18" charset="0"/>
                <a:cs typeface="Times New Roman" panose="02020603050405020304" pitchFamily="18" charset="0"/>
              </a:rPr>
              <a:t>Result: </a:t>
            </a:r>
            <a:r>
              <a:rPr lang="en-CA" sz="2000" dirty="0" smtClean="0">
                <a:latin typeface="Times New Roman" panose="02020603050405020304" pitchFamily="18" charset="0"/>
                <a:cs typeface="Times New Roman" panose="02020603050405020304" pitchFamily="18" charset="0"/>
              </a:rPr>
              <a:t>This graph depicts </a:t>
            </a:r>
          </a:p>
          <a:p>
            <a:pPr>
              <a:buNone/>
            </a:pPr>
            <a:r>
              <a:rPr lang="en-CA" sz="2000" dirty="0" smtClean="0">
                <a:latin typeface="Times New Roman" panose="02020603050405020304" pitchFamily="18" charset="0"/>
                <a:cs typeface="Times New Roman" panose="02020603050405020304" pitchFamily="18" charset="0"/>
              </a:rPr>
              <a:t>most of the respondents </a:t>
            </a:r>
          </a:p>
          <a:p>
            <a:pPr>
              <a:buNone/>
            </a:pPr>
            <a:r>
              <a:rPr lang="en-CA" sz="2000" dirty="0" smtClean="0">
                <a:latin typeface="Times New Roman" panose="02020603050405020304" pitchFamily="18" charset="0"/>
                <a:cs typeface="Times New Roman" panose="02020603050405020304" pitchFamily="18" charset="0"/>
              </a:rPr>
              <a:t>(i.e. 50%) fall in the age group </a:t>
            </a:r>
          </a:p>
          <a:p>
            <a:pPr>
              <a:buNone/>
            </a:pPr>
            <a:r>
              <a:rPr lang="en-CA" sz="2000" dirty="0" smtClean="0">
                <a:latin typeface="Times New Roman" panose="02020603050405020304" pitchFamily="18" charset="0"/>
                <a:cs typeface="Times New Roman" panose="02020603050405020304" pitchFamily="18" charset="0"/>
              </a:rPr>
              <a:t>of 26-35</a:t>
            </a:r>
            <a:endParaRPr lang="en-CA" sz="2000" b="1" dirty="0" smtClean="0">
              <a:latin typeface="Times New Roman" panose="02020603050405020304" pitchFamily="18" charset="0"/>
              <a:cs typeface="Times New Roman" panose="02020603050405020304" pitchFamily="18" charset="0"/>
            </a:endParaRPr>
          </a:p>
          <a:p>
            <a:pPr>
              <a:buNone/>
            </a:pPr>
            <a:endParaRPr lang="en-CA" b="1" dirty="0" smtClean="0"/>
          </a:p>
          <a:p>
            <a:pPr>
              <a:buNone/>
            </a:pPr>
            <a:endParaRPr lang="en-US" dirty="0" smtClean="0"/>
          </a:p>
          <a:p>
            <a:pPr>
              <a:buNone/>
            </a:pPr>
            <a:endParaRPr lang="en-US" dirty="0"/>
          </a:p>
        </p:txBody>
      </p:sp>
      <p:pic>
        <p:nvPicPr>
          <p:cNvPr id="1028" name="Picture 4"/>
          <p:cNvPicPr>
            <a:picLocks noChangeAspect="1" noChangeArrowheads="1"/>
          </p:cNvPicPr>
          <p:nvPr/>
        </p:nvPicPr>
        <p:blipFill>
          <a:blip r:embed="rId2"/>
          <a:srcRect/>
          <a:stretch>
            <a:fillRect/>
          </a:stretch>
        </p:blipFill>
        <p:spPr bwMode="auto">
          <a:xfrm>
            <a:off x="4000496" y="1428736"/>
            <a:ext cx="4930426" cy="522922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818"/>
          </a:xfrm>
        </p:spPr>
        <p:txBody>
          <a:bodyPr>
            <a:normAutofit/>
          </a:bodyPr>
          <a:lstStyle/>
          <a:p>
            <a:r>
              <a:rPr lang="en-CA" dirty="0" smtClean="0">
                <a:latin typeface="Times New Roman" pitchFamily="18" charset="0"/>
                <a:cs typeface="Times New Roman" pitchFamily="18" charset="0"/>
              </a:rPr>
              <a:t>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8670"/>
            <a:ext cx="8229600" cy="5715040"/>
          </a:xfrm>
        </p:spPr>
        <p:txBody>
          <a:bodyPr/>
          <a:lstStyle/>
          <a:p>
            <a:pPr>
              <a:buNone/>
            </a:pPr>
            <a:r>
              <a:rPr lang="en-CA" sz="2000" b="1" dirty="0" smtClean="0">
                <a:latin typeface="Times New Roman" pitchFamily="18" charset="0"/>
                <a:cs typeface="Times New Roman" pitchFamily="18" charset="0"/>
              </a:rPr>
              <a:t>1.6.2 Gender of Respondents: </a:t>
            </a:r>
            <a:r>
              <a:rPr lang="en-CA" sz="2000" dirty="0" smtClean="0">
                <a:latin typeface="Times New Roman" pitchFamily="18" charset="0"/>
                <a:cs typeface="Times New Roman" pitchFamily="18" charset="0"/>
              </a:rPr>
              <a:t>The gender of the respondents was divided into 3 groups: male, female, and I would like not to disclose.</a:t>
            </a:r>
          </a:p>
          <a:p>
            <a:pPr>
              <a:buNone/>
            </a:pPr>
            <a:r>
              <a:rPr lang="en-CA" sz="2000" b="1" dirty="0" smtClean="0">
                <a:latin typeface="Times New Roman" pitchFamily="18" charset="0"/>
                <a:cs typeface="Times New Roman" pitchFamily="18" charset="0"/>
              </a:rPr>
              <a:t>Result:</a:t>
            </a:r>
            <a:r>
              <a:rPr lang="en-CA" b="1" dirty="0" smtClean="0"/>
              <a:t> </a:t>
            </a:r>
            <a:r>
              <a:rPr lang="en-CA" sz="2000" dirty="0" smtClean="0"/>
              <a:t>16.6% respondents were</a:t>
            </a:r>
          </a:p>
          <a:p>
            <a:pPr>
              <a:buNone/>
            </a:pPr>
            <a:r>
              <a:rPr lang="en-CA" sz="2000" dirty="0" smtClean="0"/>
              <a:t> male, 83.3% were female. </a:t>
            </a:r>
          </a:p>
          <a:p>
            <a:pPr>
              <a:buNone/>
            </a:pPr>
            <a:r>
              <a:rPr lang="en-CA" sz="2000" dirty="0" smtClean="0"/>
              <a:t>This graph itself is showing more </a:t>
            </a:r>
          </a:p>
          <a:p>
            <a:pPr>
              <a:buNone/>
            </a:pPr>
            <a:r>
              <a:rPr lang="en-CA" sz="2000" dirty="0" smtClean="0"/>
              <a:t>percentage of females rather </a:t>
            </a:r>
          </a:p>
          <a:p>
            <a:pPr>
              <a:buNone/>
            </a:pPr>
            <a:r>
              <a:rPr lang="en-CA" sz="2000" dirty="0" smtClean="0"/>
              <a:t>than males.</a:t>
            </a:r>
            <a:endParaRPr lang="en-US" sz="2000" dirty="0"/>
          </a:p>
        </p:txBody>
      </p:sp>
      <p:pic>
        <p:nvPicPr>
          <p:cNvPr id="2051" name="Picture 3"/>
          <p:cNvPicPr>
            <a:picLocks noChangeAspect="1" noChangeArrowheads="1"/>
          </p:cNvPicPr>
          <p:nvPr/>
        </p:nvPicPr>
        <p:blipFill>
          <a:blip r:embed="rId2"/>
          <a:srcRect/>
          <a:stretch>
            <a:fillRect/>
          </a:stretch>
        </p:blipFill>
        <p:spPr bwMode="auto">
          <a:xfrm>
            <a:off x="4000496" y="1643050"/>
            <a:ext cx="4719639" cy="492922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1318</Words>
  <Application>Microsoft Office PowerPoint</Application>
  <PresentationFormat>On-screen Show (4:3)</PresentationFormat>
  <Paragraphs>218</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MILESTONE 3 PRESENTATION</vt:lpstr>
      <vt:lpstr>AGENDA</vt:lpstr>
      <vt:lpstr>OBJECTIVES OF STUDY</vt:lpstr>
      <vt:lpstr>RESEARCH METHODOLOGY USED</vt:lpstr>
      <vt:lpstr>ANALYSIS TECHNIQUE</vt:lpstr>
      <vt:lpstr>SAMPLING</vt:lpstr>
      <vt:lpstr>FIELD WORK- DATA COLLECTION METHOD</vt:lpstr>
      <vt:lpstr>ANALYSIS AND INTERPRETATION</vt:lpstr>
      <vt:lpstr>Cont.</vt:lpstr>
      <vt:lpstr>Cont.</vt:lpstr>
      <vt:lpstr>Create User Account</vt:lpstr>
      <vt:lpstr>Create User Account Cont.</vt:lpstr>
      <vt:lpstr>Login to User Account</vt:lpstr>
      <vt:lpstr>eIDEAS Home Page</vt:lpstr>
      <vt:lpstr>eIDEAS Home Page Cont.</vt:lpstr>
      <vt:lpstr>Leaderboard Page</vt:lpstr>
      <vt:lpstr>Leaderboard Page Cont.</vt:lpstr>
      <vt:lpstr>Leaderboard Page Cont.</vt:lpstr>
      <vt:lpstr>My Team</vt:lpstr>
      <vt:lpstr>My Team Cont.</vt:lpstr>
      <vt:lpstr>My Team Cont.</vt:lpstr>
      <vt:lpstr>My Team Cont.</vt:lpstr>
      <vt:lpstr>My Team Cont.</vt:lpstr>
      <vt:lpstr>My Ideas Page</vt:lpstr>
      <vt:lpstr>My Ideas Page Cont.</vt:lpstr>
      <vt:lpstr>My Ideas Page Cont.</vt:lpstr>
      <vt:lpstr>My Idea Page Cont.</vt:lpstr>
      <vt:lpstr>Overall Application Rating</vt:lpstr>
      <vt:lpstr>FINDINGSAND RECOMMENDATIONS</vt:lpstr>
      <vt:lpstr>LIMITATIONS OF THE STUDY</vt:lpstr>
      <vt:lpstr>CONCLUSION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3 Presentation</dc:title>
  <dc:creator>Windows User</dc:creator>
  <cp:lastModifiedBy>susmita</cp:lastModifiedBy>
  <cp:revision>40</cp:revision>
  <dcterms:created xsi:type="dcterms:W3CDTF">2018-06-12T18:26:35Z</dcterms:created>
  <dcterms:modified xsi:type="dcterms:W3CDTF">2018-06-13T00:16:46Z</dcterms:modified>
</cp:coreProperties>
</file>