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iwiMKUD+UxEC5sxQQfXaLMHseq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4EB715-DB6C-4C35-A436-3FDA029E8C9E}">
  <a:tblStyle styleId="{4A4EB715-DB6C-4C35-A436-3FDA029E8C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GillSans-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a3d2b3dc7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a3d2b3dc7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31a3d2b3dc7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a3d2b3dc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a3d2b3dc7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31a3d2b3dc7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a3d2b3dc7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a3d2b3dc7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31a3d2b3dc7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a3d2b3dc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a3d2b3dc7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31a3d2b3dc7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a3d2b3dc7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a3d2b3dc7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31a3d2b3dc7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a3d2b3dc7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a3d2b3dc7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31a3d2b3dc7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005937"/>
        </a:solidFill>
      </p:bgPr>
    </p:bg>
    <p:spTree>
      <p:nvGrpSpPr>
        <p:cNvPr id="10" name="Shape 10"/>
        <p:cNvGrpSpPr/>
        <p:nvPr/>
      </p:nvGrpSpPr>
      <p:grpSpPr>
        <a:xfrm>
          <a:off x="0" y="0"/>
          <a:ext cx="0" cy="0"/>
          <a:chOff x="0" y="0"/>
          <a:chExt cx="0" cy="0"/>
        </a:xfrm>
      </p:grpSpPr>
      <p:pic>
        <p:nvPicPr>
          <p:cNvPr descr="A picture containing text, swimming, ocean floor&#10;&#10;Description automatically generated" id="11" name="Google Shape;11;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 name="Google Shape;12;p12"/>
          <p:cNvSpPr txBox="1"/>
          <p:nvPr>
            <p:ph type="ctrTitle"/>
          </p:nvPr>
        </p:nvSpPr>
        <p:spPr>
          <a:xfrm>
            <a:off x="838200" y="772319"/>
            <a:ext cx="10734040" cy="16557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FFC629"/>
              </a:buClr>
              <a:buSzPts val="6000"/>
              <a:buFont typeface="Arial"/>
              <a:buNone/>
              <a:defRPr b="0" i="0" sz="6000" u="none" cap="none" strike="noStrike">
                <a:solidFill>
                  <a:srgbClr val="FFC62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2"/>
          <p:cNvSpPr txBox="1"/>
          <p:nvPr>
            <p:ph idx="1" type="subTitle"/>
          </p:nvPr>
        </p:nvSpPr>
        <p:spPr>
          <a:xfrm>
            <a:off x="838200" y="2601119"/>
            <a:ext cx="10734040" cy="98536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2"/>
          <p:cNvSpPr/>
          <p:nvPr/>
        </p:nvSpPr>
        <p:spPr>
          <a:xfrm>
            <a:off x="0" y="5618480"/>
            <a:ext cx="6096000" cy="934720"/>
          </a:xfrm>
          <a:prstGeom prst="rect">
            <a:avLst/>
          </a:prstGeom>
          <a:solidFill>
            <a:srgbClr val="FFC6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12"/>
          <p:cNvSpPr/>
          <p:nvPr/>
        </p:nvSpPr>
        <p:spPr>
          <a:xfrm>
            <a:off x="6096000" y="5618320"/>
            <a:ext cx="6096000" cy="9347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 name="Google Shape;16;p12"/>
          <p:cNvPicPr preferRelativeResize="0"/>
          <p:nvPr/>
        </p:nvPicPr>
        <p:blipFill rotWithShape="1">
          <a:blip r:embed="rId3">
            <a:alphaModFix/>
          </a:blip>
          <a:srcRect b="0" l="0" r="0" t="0"/>
          <a:stretch/>
        </p:blipFill>
        <p:spPr>
          <a:xfrm>
            <a:off x="6934200" y="5757623"/>
            <a:ext cx="3967566" cy="656115"/>
          </a:xfrm>
          <a:prstGeom prst="rect">
            <a:avLst/>
          </a:prstGeom>
          <a:noFill/>
          <a:ln>
            <a:noFill/>
          </a:ln>
        </p:spPr>
      </p:pic>
      <p:sp>
        <p:nvSpPr>
          <p:cNvPr id="17" name="Google Shape;17;p12"/>
          <p:cNvSpPr txBox="1"/>
          <p:nvPr>
            <p:ph idx="2" type="body"/>
          </p:nvPr>
        </p:nvSpPr>
        <p:spPr>
          <a:xfrm>
            <a:off x="843280" y="5811201"/>
            <a:ext cx="4643120" cy="54895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chemeClr val="lt1"/>
        </a:solidFill>
      </p:bgPr>
    </p:bg>
    <p:spTree>
      <p:nvGrpSpPr>
        <p:cNvPr id="18" name="Shape 18"/>
        <p:cNvGrpSpPr/>
        <p:nvPr/>
      </p:nvGrpSpPr>
      <p:grpSpPr>
        <a:xfrm>
          <a:off x="0" y="0"/>
          <a:ext cx="0" cy="0"/>
          <a:chOff x="0" y="0"/>
          <a:chExt cx="0" cy="0"/>
        </a:xfrm>
      </p:grpSpPr>
      <p:sp>
        <p:nvSpPr>
          <p:cNvPr id="19" name="Google Shape;19;p13"/>
          <p:cNvSpPr txBox="1"/>
          <p:nvPr>
            <p:ph idx="1" type="subTitle"/>
          </p:nvPr>
        </p:nvSpPr>
        <p:spPr>
          <a:xfrm>
            <a:off x="838200" y="1839433"/>
            <a:ext cx="5816600" cy="42005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0" name="Google Shape;20;p13"/>
          <p:cNvSpPr/>
          <p:nvPr/>
        </p:nvSpPr>
        <p:spPr>
          <a:xfrm flipH="1" rot="10800000">
            <a:off x="0" y="6457687"/>
            <a:ext cx="9544833" cy="45719"/>
          </a:xfrm>
          <a:prstGeom prst="rect">
            <a:avLst/>
          </a:prstGeom>
          <a:solidFill>
            <a:srgbClr val="FFC6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1" name="Google Shape;21;p13"/>
          <p:cNvPicPr preferRelativeResize="0"/>
          <p:nvPr/>
        </p:nvPicPr>
        <p:blipFill rotWithShape="1">
          <a:blip r:embed="rId2">
            <a:alphaModFix/>
          </a:blip>
          <a:srcRect b="0" l="0" r="0" t="0"/>
          <a:stretch/>
        </p:blipFill>
        <p:spPr>
          <a:xfrm>
            <a:off x="9677400" y="6291102"/>
            <a:ext cx="2291166" cy="378889"/>
          </a:xfrm>
          <a:prstGeom prst="rect">
            <a:avLst/>
          </a:prstGeom>
          <a:noFill/>
          <a:ln>
            <a:noFill/>
          </a:ln>
        </p:spPr>
      </p:pic>
      <p:sp>
        <p:nvSpPr>
          <p:cNvPr id="22" name="Google Shape;22;p13"/>
          <p:cNvSpPr/>
          <p:nvPr>
            <p:ph idx="2" type="pic"/>
          </p:nvPr>
        </p:nvSpPr>
        <p:spPr>
          <a:xfrm>
            <a:off x="7254241" y="1839913"/>
            <a:ext cx="4439920" cy="4200525"/>
          </a:xfrm>
          <a:prstGeom prst="rect">
            <a:avLst/>
          </a:prstGeom>
          <a:noFill/>
          <a:ln>
            <a:noFill/>
          </a:ln>
        </p:spPr>
      </p:sp>
      <p:sp>
        <p:nvSpPr>
          <p:cNvPr id="23" name="Google Shape;23;p13"/>
          <p:cNvSpPr txBox="1"/>
          <p:nvPr>
            <p:ph idx="3" type="body"/>
          </p:nvPr>
        </p:nvSpPr>
        <p:spPr>
          <a:xfrm>
            <a:off x="838200" y="706810"/>
            <a:ext cx="10855961" cy="7463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24734"/>
              </a:buClr>
              <a:buSzPts val="5400"/>
              <a:buFont typeface="Arial"/>
              <a:buNone/>
              <a:defRPr b="0" i="0" sz="5400" u="none" cap="none" strike="noStrike">
                <a:solidFill>
                  <a:srgbClr val="12473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bg>
      <p:bgPr>
        <a:solidFill>
          <a:schemeClr val="lt1"/>
        </a:solidFill>
      </p:bgPr>
    </p:bg>
    <p:spTree>
      <p:nvGrpSpPr>
        <p:cNvPr id="24" name="Shape 24"/>
        <p:cNvGrpSpPr/>
        <p:nvPr/>
      </p:nvGrpSpPr>
      <p:grpSpPr>
        <a:xfrm>
          <a:off x="0" y="0"/>
          <a:ext cx="0" cy="0"/>
          <a:chOff x="0" y="0"/>
          <a:chExt cx="0" cy="0"/>
        </a:xfrm>
      </p:grpSpPr>
      <p:sp>
        <p:nvSpPr>
          <p:cNvPr id="25" name="Google Shape;25;p14"/>
          <p:cNvSpPr txBox="1"/>
          <p:nvPr>
            <p:ph idx="1" type="subTitle"/>
          </p:nvPr>
        </p:nvSpPr>
        <p:spPr>
          <a:xfrm>
            <a:off x="838200" y="1839433"/>
            <a:ext cx="10490200" cy="42005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rgbClr val="FFC629"/>
              </a:buClr>
              <a:buSzPts val="2200"/>
              <a:buFont typeface="Arial"/>
              <a:buChar char="•"/>
              <a:defRPr b="0" i="0" sz="2200" u="none" cap="none" strike="noStrike">
                <a:solidFill>
                  <a:schemeClr val="dk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6" name="Google Shape;26;p14"/>
          <p:cNvSpPr/>
          <p:nvPr/>
        </p:nvSpPr>
        <p:spPr>
          <a:xfrm flipH="1" rot="10800000">
            <a:off x="0" y="6457687"/>
            <a:ext cx="9544833" cy="45719"/>
          </a:xfrm>
          <a:prstGeom prst="rect">
            <a:avLst/>
          </a:prstGeom>
          <a:solidFill>
            <a:srgbClr val="FFC6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7" name="Google Shape;27;p14"/>
          <p:cNvPicPr preferRelativeResize="0"/>
          <p:nvPr/>
        </p:nvPicPr>
        <p:blipFill rotWithShape="1">
          <a:blip r:embed="rId2">
            <a:alphaModFix/>
          </a:blip>
          <a:srcRect b="0" l="0" r="0" t="0"/>
          <a:stretch/>
        </p:blipFill>
        <p:spPr>
          <a:xfrm>
            <a:off x="9677400" y="6291102"/>
            <a:ext cx="2291166" cy="378889"/>
          </a:xfrm>
          <a:prstGeom prst="rect">
            <a:avLst/>
          </a:prstGeom>
          <a:noFill/>
          <a:ln>
            <a:noFill/>
          </a:ln>
        </p:spPr>
      </p:pic>
      <p:sp>
        <p:nvSpPr>
          <p:cNvPr id="28" name="Google Shape;28;p14"/>
          <p:cNvSpPr txBox="1"/>
          <p:nvPr>
            <p:ph idx="2" type="body"/>
          </p:nvPr>
        </p:nvSpPr>
        <p:spPr>
          <a:xfrm>
            <a:off x="838200" y="706810"/>
            <a:ext cx="10855961" cy="7463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24734"/>
              </a:buClr>
              <a:buSzPts val="5400"/>
              <a:buFont typeface="Arial"/>
              <a:buNone/>
              <a:defRPr b="0" i="0" sz="5400" u="none" cap="none" strike="noStrike">
                <a:solidFill>
                  <a:srgbClr val="12473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bg>
      <p:bgPr>
        <a:solidFill>
          <a:srgbClr val="005937"/>
        </a:solidFill>
      </p:bgPr>
    </p:bg>
    <p:spTree>
      <p:nvGrpSpPr>
        <p:cNvPr id="29" name="Shape 29"/>
        <p:cNvGrpSpPr/>
        <p:nvPr/>
      </p:nvGrpSpPr>
      <p:grpSpPr>
        <a:xfrm>
          <a:off x="0" y="0"/>
          <a:ext cx="0" cy="0"/>
          <a:chOff x="0" y="0"/>
          <a:chExt cx="0" cy="0"/>
        </a:xfrm>
      </p:grpSpPr>
      <p:sp>
        <p:nvSpPr>
          <p:cNvPr id="30" name="Google Shape;30;p15"/>
          <p:cNvSpPr/>
          <p:nvPr>
            <p:ph idx="2" type="pic"/>
          </p:nvPr>
        </p:nvSpPr>
        <p:spPr>
          <a:xfrm>
            <a:off x="0" y="81"/>
            <a:ext cx="12192000" cy="5618159"/>
          </a:xfrm>
          <a:prstGeom prst="rect">
            <a:avLst/>
          </a:prstGeom>
          <a:noFill/>
          <a:ln>
            <a:noFill/>
          </a:ln>
        </p:spPr>
      </p:sp>
      <p:sp>
        <p:nvSpPr>
          <p:cNvPr id="31" name="Google Shape;31;p15"/>
          <p:cNvSpPr/>
          <p:nvPr/>
        </p:nvSpPr>
        <p:spPr>
          <a:xfrm>
            <a:off x="0" y="5618480"/>
            <a:ext cx="6096000" cy="934720"/>
          </a:xfrm>
          <a:prstGeom prst="rect">
            <a:avLst/>
          </a:prstGeom>
          <a:solidFill>
            <a:srgbClr val="FFC6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15"/>
          <p:cNvSpPr/>
          <p:nvPr/>
        </p:nvSpPr>
        <p:spPr>
          <a:xfrm>
            <a:off x="6096000" y="5618320"/>
            <a:ext cx="6096000" cy="9347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3" name="Google Shape;33;p15"/>
          <p:cNvPicPr preferRelativeResize="0"/>
          <p:nvPr/>
        </p:nvPicPr>
        <p:blipFill rotWithShape="1">
          <a:blip r:embed="rId2">
            <a:alphaModFix/>
          </a:blip>
          <a:srcRect b="0" l="0" r="0" t="0"/>
          <a:stretch/>
        </p:blipFill>
        <p:spPr>
          <a:xfrm>
            <a:off x="6934200" y="5757623"/>
            <a:ext cx="3967566" cy="656115"/>
          </a:xfrm>
          <a:prstGeom prst="rect">
            <a:avLst/>
          </a:prstGeom>
          <a:noFill/>
          <a:ln>
            <a:noFill/>
          </a:ln>
        </p:spPr>
      </p:pic>
      <p:sp>
        <p:nvSpPr>
          <p:cNvPr id="34" name="Google Shape;34;p15"/>
          <p:cNvSpPr txBox="1"/>
          <p:nvPr>
            <p:ph type="ctrTitle"/>
          </p:nvPr>
        </p:nvSpPr>
        <p:spPr>
          <a:xfrm>
            <a:off x="838200" y="772319"/>
            <a:ext cx="11028680" cy="16557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FFC629"/>
              </a:buClr>
              <a:buSzPts val="6000"/>
              <a:buFont typeface="Arial"/>
              <a:buNone/>
              <a:defRPr b="0" i="0" sz="6000" u="none" cap="none" strike="noStrike">
                <a:solidFill>
                  <a:srgbClr val="FFC62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15"/>
          <p:cNvSpPr txBox="1"/>
          <p:nvPr>
            <p:ph idx="1" type="subTitle"/>
          </p:nvPr>
        </p:nvSpPr>
        <p:spPr>
          <a:xfrm>
            <a:off x="838200" y="2601119"/>
            <a:ext cx="5054600" cy="98536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6" name="Google Shape;36;p15"/>
          <p:cNvSpPr txBox="1"/>
          <p:nvPr>
            <p:ph idx="3" type="body"/>
          </p:nvPr>
        </p:nvSpPr>
        <p:spPr>
          <a:xfrm>
            <a:off x="843280" y="5811201"/>
            <a:ext cx="4683760" cy="54895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lt1"/>
        </a:solidFill>
      </p:bgPr>
    </p:bg>
    <p:spTree>
      <p:nvGrpSpPr>
        <p:cNvPr id="37" name="Shape 37"/>
        <p:cNvGrpSpPr/>
        <p:nvPr/>
      </p:nvGrpSpPr>
      <p:grpSpPr>
        <a:xfrm>
          <a:off x="0" y="0"/>
          <a:ext cx="0" cy="0"/>
          <a:chOff x="0" y="0"/>
          <a:chExt cx="0" cy="0"/>
        </a:xfrm>
      </p:grpSpPr>
      <p:sp>
        <p:nvSpPr>
          <p:cNvPr id="38" name="Google Shape;38;p16"/>
          <p:cNvSpPr/>
          <p:nvPr/>
        </p:nvSpPr>
        <p:spPr>
          <a:xfrm>
            <a:off x="0" y="5618480"/>
            <a:ext cx="6096000" cy="934720"/>
          </a:xfrm>
          <a:prstGeom prst="rect">
            <a:avLst/>
          </a:prstGeom>
          <a:solidFill>
            <a:srgbClr val="FFC6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 name="Google Shape;39;p16"/>
          <p:cNvSpPr/>
          <p:nvPr/>
        </p:nvSpPr>
        <p:spPr>
          <a:xfrm>
            <a:off x="6096000" y="5618320"/>
            <a:ext cx="6096000" cy="9347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0" name="Google Shape;40;p16"/>
          <p:cNvPicPr preferRelativeResize="0"/>
          <p:nvPr/>
        </p:nvPicPr>
        <p:blipFill rotWithShape="1">
          <a:blip r:embed="rId2">
            <a:alphaModFix/>
          </a:blip>
          <a:srcRect b="0" l="0" r="0" t="0"/>
          <a:stretch/>
        </p:blipFill>
        <p:spPr>
          <a:xfrm>
            <a:off x="6934200" y="5757623"/>
            <a:ext cx="3967566" cy="656115"/>
          </a:xfrm>
          <a:prstGeom prst="rect">
            <a:avLst/>
          </a:prstGeom>
          <a:noFill/>
          <a:ln>
            <a:noFill/>
          </a:ln>
        </p:spPr>
      </p:pic>
      <p:sp>
        <p:nvSpPr>
          <p:cNvPr id="41" name="Google Shape;41;p16"/>
          <p:cNvSpPr txBox="1"/>
          <p:nvPr>
            <p:ph idx="1" type="body"/>
          </p:nvPr>
        </p:nvSpPr>
        <p:spPr>
          <a:xfrm>
            <a:off x="843280" y="5811201"/>
            <a:ext cx="4683760" cy="54895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16"/>
          <p:cNvSpPr txBox="1"/>
          <p:nvPr>
            <p:ph idx="2" type="subTitle"/>
          </p:nvPr>
        </p:nvSpPr>
        <p:spPr>
          <a:xfrm>
            <a:off x="628650" y="2601120"/>
            <a:ext cx="8068310" cy="98536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16"/>
          <p:cNvSpPr txBox="1"/>
          <p:nvPr>
            <p:ph idx="3" type="body"/>
          </p:nvPr>
        </p:nvSpPr>
        <p:spPr>
          <a:xfrm>
            <a:off x="628650" y="707866"/>
            <a:ext cx="11170868" cy="17002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24734"/>
              </a:buClr>
              <a:buSzPts val="6000"/>
              <a:buFont typeface="Arial"/>
              <a:buNone/>
              <a:defRPr b="0" i="0" sz="6000" u="none" cap="none" strike="noStrike">
                <a:solidFill>
                  <a:srgbClr val="12473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ph type="ctrTitle"/>
          </p:nvPr>
        </p:nvSpPr>
        <p:spPr>
          <a:xfrm>
            <a:off x="820228" y="1221611"/>
            <a:ext cx="10734040" cy="94048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629"/>
              </a:buClr>
              <a:buSzPts val="6000"/>
              <a:buFont typeface="Arial"/>
              <a:buNone/>
            </a:pPr>
            <a:r>
              <a:rPr lang="en-US"/>
              <a:t>Personal Finance Manager</a:t>
            </a:r>
            <a:endParaRPr/>
          </a:p>
        </p:txBody>
      </p:sp>
      <p:sp>
        <p:nvSpPr>
          <p:cNvPr id="49" name="Google Shape;49;p1"/>
          <p:cNvSpPr txBox="1"/>
          <p:nvPr>
            <p:ph idx="1" type="subTitle"/>
          </p:nvPr>
        </p:nvSpPr>
        <p:spPr>
          <a:xfrm>
            <a:off x="899346" y="3014735"/>
            <a:ext cx="10734040" cy="98536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en-US"/>
              <a:t>Abdulkarim Fattal: 200485312 </a:t>
            </a:r>
            <a:endParaRPr/>
          </a:p>
          <a:p>
            <a:pPr indent="0" lvl="0" marL="0" rtl="0" algn="l">
              <a:lnSpc>
                <a:spcPct val="90000"/>
              </a:lnSpc>
              <a:spcBef>
                <a:spcPts val="1000"/>
              </a:spcBef>
              <a:spcAft>
                <a:spcPts val="0"/>
              </a:spcAft>
              <a:buClr>
                <a:schemeClr val="lt1"/>
              </a:buClr>
              <a:buSzPts val="2400"/>
              <a:buNone/>
            </a:pPr>
            <a:r>
              <a:rPr lang="en-US"/>
              <a:t>Isaac Kydd: 200449067</a:t>
            </a:r>
            <a:endParaRPr/>
          </a:p>
          <a:p>
            <a:pPr indent="0" lvl="0" marL="0" rtl="0" algn="l">
              <a:lnSpc>
                <a:spcPct val="90000"/>
              </a:lnSpc>
              <a:spcBef>
                <a:spcPts val="1000"/>
              </a:spcBef>
              <a:spcAft>
                <a:spcPts val="0"/>
              </a:spcAft>
              <a:buClr>
                <a:schemeClr val="lt1"/>
              </a:buClr>
              <a:buSzPts val="2400"/>
              <a:buNone/>
            </a:pPr>
            <a:r>
              <a:rPr lang="en-US"/>
              <a:t>Adai Yisah: 200365751</a:t>
            </a:r>
            <a:endParaRPr/>
          </a:p>
          <a:p>
            <a:pPr indent="0" lvl="0" marL="0" rtl="0" algn="l">
              <a:lnSpc>
                <a:spcPct val="90000"/>
              </a:lnSpc>
              <a:spcBef>
                <a:spcPts val="1000"/>
              </a:spcBef>
              <a:spcAft>
                <a:spcPts val="0"/>
              </a:spcAft>
              <a:buClr>
                <a:schemeClr val="lt1"/>
              </a:buClr>
              <a:buSzPts val="2400"/>
              <a:buNone/>
            </a:pPr>
            <a:r>
              <a:t/>
            </a:r>
            <a:endParaRPr/>
          </a:p>
          <a:p>
            <a:pPr indent="0" lvl="0" marL="0" rtl="0" algn="l">
              <a:lnSpc>
                <a:spcPct val="90000"/>
              </a:lnSpc>
              <a:spcBef>
                <a:spcPts val="1000"/>
              </a:spcBef>
              <a:spcAft>
                <a:spcPts val="0"/>
              </a:spcAft>
              <a:buClr>
                <a:schemeClr val="lt1"/>
              </a:buClr>
              <a:buSzPts val="2400"/>
              <a:buNone/>
            </a:pPr>
            <a:r>
              <a:t/>
            </a:r>
            <a:endParaRPr/>
          </a:p>
        </p:txBody>
      </p:sp>
      <p:sp>
        <p:nvSpPr>
          <p:cNvPr id="50" name="Google Shape;50;p1"/>
          <p:cNvSpPr txBox="1"/>
          <p:nvPr>
            <p:ph idx="2" type="body"/>
          </p:nvPr>
        </p:nvSpPr>
        <p:spPr>
          <a:xfrm>
            <a:off x="359185" y="5838093"/>
            <a:ext cx="2246556" cy="54895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US">
                <a:latin typeface="Arial"/>
                <a:ea typeface="Arial"/>
                <a:cs typeface="Arial"/>
                <a:sym typeface="Arial"/>
              </a:rPr>
              <a:t>Week ?</a:t>
            </a:r>
            <a:endParaRPr/>
          </a:p>
          <a:p>
            <a:pPr indent="0" lvl="0" marL="0" rtl="0" algn="l">
              <a:lnSpc>
                <a:spcPct val="100000"/>
              </a:lnSpc>
              <a:spcBef>
                <a:spcPts val="0"/>
              </a:spcBef>
              <a:spcAft>
                <a:spcPts val="0"/>
              </a:spcAft>
              <a:buClr>
                <a:schemeClr val="dk1"/>
              </a:buClr>
              <a:buSzPts val="1800"/>
              <a:buNone/>
            </a:pPr>
            <a:r>
              <a:rPr lang="en-US">
                <a:latin typeface="Arial"/>
                <a:ea typeface="Arial"/>
                <a:cs typeface="Arial"/>
                <a:sym typeface="Arial"/>
              </a:rPr>
              <a:t>Month Date, Year</a:t>
            </a:r>
            <a:endParaRPr/>
          </a:p>
        </p:txBody>
      </p:sp>
      <p:sp>
        <p:nvSpPr>
          <p:cNvPr id="51" name="Google Shape;51;p1"/>
          <p:cNvSpPr txBox="1"/>
          <p:nvPr/>
        </p:nvSpPr>
        <p:spPr>
          <a:xfrm>
            <a:off x="3101788" y="5838094"/>
            <a:ext cx="2868705" cy="548957"/>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Software Engineering Management (ENSE 374)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1a3d2b3dc7_0_32"/>
          <p:cNvSpPr txBox="1"/>
          <p:nvPr>
            <p:ph idx="1" type="subTitle"/>
          </p:nvPr>
        </p:nvSpPr>
        <p:spPr>
          <a:xfrm>
            <a:off x="838200" y="1839433"/>
            <a:ext cx="10490100" cy="420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15" name="Google Shape;115;g31a3d2b3dc7_0_32"/>
          <p:cNvSpPr txBox="1"/>
          <p:nvPr>
            <p:ph idx="2" type="body"/>
          </p:nvPr>
        </p:nvSpPr>
        <p:spPr>
          <a:xfrm>
            <a:off x="838200" y="341785"/>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Activity network</a:t>
            </a:r>
            <a:endParaRPr/>
          </a:p>
        </p:txBody>
      </p:sp>
      <p:pic>
        <p:nvPicPr>
          <p:cNvPr id="116" name="Google Shape;116;g31a3d2b3dc7_0_32"/>
          <p:cNvPicPr preferRelativeResize="0"/>
          <p:nvPr/>
        </p:nvPicPr>
        <p:blipFill>
          <a:blip r:embed="rId3">
            <a:alphaModFix/>
          </a:blip>
          <a:stretch>
            <a:fillRect/>
          </a:stretch>
        </p:blipFill>
        <p:spPr>
          <a:xfrm>
            <a:off x="2000750" y="-694689"/>
            <a:ext cx="12192001" cy="49496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1a3d2b3dc7_0_26"/>
          <p:cNvSpPr txBox="1"/>
          <p:nvPr>
            <p:ph idx="1" type="subTitle"/>
          </p:nvPr>
        </p:nvSpPr>
        <p:spPr>
          <a:xfrm>
            <a:off x="838200" y="1839433"/>
            <a:ext cx="10490100" cy="42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Font typeface="Arial"/>
              <a:buNone/>
            </a:pPr>
            <a:r>
              <a:rPr lang="en-US" sz="1800"/>
              <a:t>View:</a:t>
            </a:r>
            <a:endParaRPr sz="1800"/>
          </a:p>
          <a:p>
            <a:pPr indent="-317500" lvl="0" marL="342900" rtl="0" algn="l">
              <a:spcBef>
                <a:spcPts val="1000"/>
              </a:spcBef>
              <a:spcAft>
                <a:spcPts val="0"/>
              </a:spcAft>
              <a:buSzPts val="1800"/>
              <a:buChar char="•"/>
            </a:pPr>
            <a:r>
              <a:rPr lang="en-US" sz="1800"/>
              <a:t>HTML &amp; CSS/Bootstrap</a:t>
            </a:r>
            <a:endParaRPr sz="1800"/>
          </a:p>
          <a:p>
            <a:pPr indent="0" lvl="0" marL="0" rtl="0" algn="l">
              <a:spcBef>
                <a:spcPts val="1000"/>
              </a:spcBef>
              <a:spcAft>
                <a:spcPts val="0"/>
              </a:spcAft>
              <a:buNone/>
            </a:pPr>
            <a:r>
              <a:rPr lang="en-US" sz="1800"/>
              <a:t>Controller:</a:t>
            </a:r>
            <a:endParaRPr sz="1800"/>
          </a:p>
          <a:p>
            <a:pPr indent="-317500" lvl="0" marL="342900" rtl="0" algn="l">
              <a:spcBef>
                <a:spcPts val="1000"/>
              </a:spcBef>
              <a:spcAft>
                <a:spcPts val="0"/>
              </a:spcAft>
              <a:buSzPts val="1800"/>
              <a:buChar char="•"/>
            </a:pPr>
            <a:r>
              <a:rPr lang="en-US" sz="1800"/>
              <a:t>Javascript, JQuery</a:t>
            </a:r>
            <a:endParaRPr sz="1800"/>
          </a:p>
          <a:p>
            <a:pPr indent="0" lvl="0" marL="0" rtl="0" algn="l">
              <a:spcBef>
                <a:spcPts val="1000"/>
              </a:spcBef>
              <a:spcAft>
                <a:spcPts val="0"/>
              </a:spcAft>
              <a:buClr>
                <a:schemeClr val="dk1"/>
              </a:buClr>
              <a:buSzPts val="2200"/>
              <a:buFont typeface="Arial"/>
              <a:buNone/>
            </a:pPr>
            <a:r>
              <a:rPr lang="en-US" sz="1800"/>
              <a:t>Model:</a:t>
            </a:r>
            <a:endParaRPr sz="1800"/>
          </a:p>
          <a:p>
            <a:pPr indent="-317500" lvl="0" marL="342900" rtl="0" algn="l">
              <a:spcBef>
                <a:spcPts val="1000"/>
              </a:spcBef>
              <a:spcAft>
                <a:spcPts val="0"/>
              </a:spcAft>
              <a:buSzPts val="1800"/>
              <a:buChar char="•"/>
            </a:pPr>
            <a:r>
              <a:rPr lang="en-US" sz="1800"/>
              <a:t>NodeJS, Express</a:t>
            </a:r>
            <a:endParaRPr sz="1800"/>
          </a:p>
          <a:p>
            <a:pPr indent="0" lvl="0" marL="0" rtl="0" algn="l">
              <a:spcBef>
                <a:spcPts val="1000"/>
              </a:spcBef>
              <a:spcAft>
                <a:spcPts val="0"/>
              </a:spcAft>
              <a:buNone/>
            </a:pPr>
            <a:r>
              <a:rPr lang="en-US" sz="1800"/>
              <a:t>Database:</a:t>
            </a:r>
            <a:endParaRPr sz="1800"/>
          </a:p>
          <a:p>
            <a:pPr indent="-317500" lvl="0" marL="342900" rtl="0" algn="l">
              <a:spcBef>
                <a:spcPts val="1000"/>
              </a:spcBef>
              <a:spcAft>
                <a:spcPts val="0"/>
              </a:spcAft>
              <a:buSzPts val="1800"/>
              <a:buChar char="•"/>
            </a:pPr>
            <a:r>
              <a:rPr lang="en-US" sz="1800"/>
              <a:t>MySQL</a:t>
            </a:r>
            <a:endParaRPr sz="1800"/>
          </a:p>
        </p:txBody>
      </p:sp>
      <p:sp>
        <p:nvSpPr>
          <p:cNvPr id="123" name="Google Shape;123;g31a3d2b3dc7_0_26"/>
          <p:cNvSpPr txBox="1"/>
          <p:nvPr>
            <p:ph idx="2" type="body"/>
          </p:nvPr>
        </p:nvSpPr>
        <p:spPr>
          <a:xfrm>
            <a:off x="838200" y="706810"/>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we used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idx="2" type="body"/>
          </p:nvPr>
        </p:nvSpPr>
        <p:spPr>
          <a:xfrm>
            <a:off x="668019" y="546776"/>
            <a:ext cx="10855961" cy="7463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24734"/>
              </a:buClr>
              <a:buSzPts val="4400"/>
              <a:buNone/>
            </a:pPr>
            <a:r>
              <a:rPr lang="en-US" sz="4400">
                <a:latin typeface="Arial"/>
                <a:ea typeface="Arial"/>
                <a:cs typeface="Arial"/>
                <a:sym typeface="Arial"/>
              </a:rPr>
              <a:t>Project Management</a:t>
            </a:r>
            <a:endParaRPr/>
          </a:p>
        </p:txBody>
      </p:sp>
      <p:sp>
        <p:nvSpPr>
          <p:cNvPr id="130" name="Google Shape;130;p9"/>
          <p:cNvSpPr txBox="1"/>
          <p:nvPr/>
        </p:nvSpPr>
        <p:spPr>
          <a:xfrm>
            <a:off x="668019" y="1429613"/>
            <a:ext cx="10734440" cy="4610474"/>
          </a:xfrm>
          <a:prstGeom prst="rect">
            <a:avLst/>
          </a:prstGeom>
          <a:noFill/>
          <a:ln>
            <a:noFill/>
          </a:ln>
        </p:spPr>
        <p:txBody>
          <a:bodyPr anchorCtr="0" anchor="t" bIns="45700" lIns="91425" spcFirstLastPara="1" rIns="91425" wrap="square" tIns="45700">
            <a:noAutofit/>
          </a:bodyPr>
          <a:lstStyle/>
          <a:p>
            <a:pPr indent="-177800" lvl="0" marL="342900" marR="0" rtl="0" algn="l">
              <a:lnSpc>
                <a:spcPct val="100000"/>
              </a:lnSpc>
              <a:spcBef>
                <a:spcPts val="0"/>
              </a:spcBef>
              <a:spcAft>
                <a:spcPts val="0"/>
              </a:spcAft>
              <a:buClr>
                <a:srgbClr val="FFC629"/>
              </a:buClr>
              <a:buSzPts val="2600"/>
              <a:buFont typeface="Arial"/>
              <a:buNone/>
            </a:pPr>
            <a:r>
              <a:t/>
            </a:r>
            <a:endParaRPr b="0" i="0" sz="2600" u="none" cap="none" strike="noStrike">
              <a:solidFill>
                <a:schemeClr val="dk1"/>
              </a:solidFill>
              <a:latin typeface="Gill Sans"/>
              <a:ea typeface="Gill Sans"/>
              <a:cs typeface="Gill Sans"/>
              <a:sym typeface="Gill Sans"/>
            </a:endParaRPr>
          </a:p>
          <a:p>
            <a:pPr indent="-177800" lvl="0" marL="342900" marR="0" rtl="0" algn="l">
              <a:lnSpc>
                <a:spcPct val="100000"/>
              </a:lnSpc>
              <a:spcBef>
                <a:spcPts val="1000"/>
              </a:spcBef>
              <a:spcAft>
                <a:spcPts val="0"/>
              </a:spcAft>
              <a:buClr>
                <a:srgbClr val="FFC629"/>
              </a:buClr>
              <a:buSzPts val="2600"/>
              <a:buFont typeface="Arial"/>
              <a:buNone/>
            </a:pPr>
            <a:r>
              <a:t/>
            </a:r>
            <a:endParaRPr b="0" i="0" sz="2600" u="none" cap="none" strike="noStrike">
              <a:solidFill>
                <a:schemeClr val="dk1"/>
              </a:solidFill>
              <a:latin typeface="Gill Sans"/>
              <a:ea typeface="Gill Sans"/>
              <a:cs typeface="Gill Sans"/>
              <a:sym typeface="Gill Sans"/>
            </a:endParaRPr>
          </a:p>
          <a:p>
            <a:pPr indent="-165100" lvl="0" marL="342900" marR="0" rtl="0" algn="l">
              <a:lnSpc>
                <a:spcPct val="100000"/>
              </a:lnSpc>
              <a:spcBef>
                <a:spcPts val="1000"/>
              </a:spcBef>
              <a:spcAft>
                <a:spcPts val="0"/>
              </a:spcAft>
              <a:buClr>
                <a:srgbClr val="FFC629"/>
              </a:buClr>
              <a:buSzPts val="2800"/>
              <a:buFont typeface="Arial"/>
              <a:buNone/>
            </a:pPr>
            <a:r>
              <a:t/>
            </a:r>
            <a:endParaRPr b="0" i="0" sz="2800" u="none" cap="none" strike="noStrike">
              <a:solidFill>
                <a:schemeClr val="dk1"/>
              </a:solidFill>
              <a:latin typeface="Arial"/>
              <a:ea typeface="Arial"/>
              <a:cs typeface="Arial"/>
              <a:sym typeface="Arial"/>
            </a:endParaRPr>
          </a:p>
          <a:p>
            <a:pPr indent="-139700" lvl="0" marL="342900" marR="0" rtl="0" algn="l">
              <a:lnSpc>
                <a:spcPct val="100000"/>
              </a:lnSpc>
              <a:spcBef>
                <a:spcPts val="1000"/>
              </a:spcBef>
              <a:spcAft>
                <a:spcPts val="0"/>
              </a:spcAft>
              <a:buClr>
                <a:srgbClr val="FFC629"/>
              </a:buClr>
              <a:buSzPts val="3200"/>
              <a:buFont typeface="Arial"/>
              <a:buNone/>
            </a:pPr>
            <a:r>
              <a:t/>
            </a:r>
            <a:endParaRPr b="0" i="0" sz="3200" u="none" cap="none" strike="noStrike">
              <a:solidFill>
                <a:schemeClr val="dk1"/>
              </a:solidFill>
              <a:latin typeface="Gill Sans"/>
              <a:ea typeface="Gill Sans"/>
              <a:cs typeface="Gill Sans"/>
              <a:sym typeface="Gill Sans"/>
            </a:endParaRPr>
          </a:p>
          <a:p>
            <a:pPr indent="-213359" lvl="0" marL="342900" marR="0" rtl="0" algn="l">
              <a:lnSpc>
                <a:spcPct val="90000"/>
              </a:lnSpc>
              <a:spcBef>
                <a:spcPts val="720"/>
              </a:spcBef>
              <a:spcAft>
                <a:spcPts val="0"/>
              </a:spcAft>
              <a:buClr>
                <a:srgbClr val="FFC629"/>
              </a:buClr>
              <a:buSzPts val="2040"/>
              <a:buFont typeface="Arial"/>
              <a:buNone/>
            </a:pPr>
            <a:r>
              <a:t/>
            </a:r>
            <a:endParaRPr b="0" i="0" sz="2400" u="none" cap="none" strike="noStrike">
              <a:solidFill>
                <a:srgbClr val="FF0000"/>
              </a:solidFill>
              <a:latin typeface="Gill Sans"/>
              <a:ea typeface="Gill Sans"/>
              <a:cs typeface="Gill Sans"/>
              <a:sym typeface="Gill Sans"/>
            </a:endParaRPr>
          </a:p>
          <a:p>
            <a:pPr indent="-384810" lvl="0" marL="514350" marR="0" rtl="0" algn="l">
              <a:lnSpc>
                <a:spcPct val="90000"/>
              </a:lnSpc>
              <a:spcBef>
                <a:spcPts val="720"/>
              </a:spcBef>
              <a:spcAft>
                <a:spcPts val="0"/>
              </a:spcAft>
              <a:buClr>
                <a:srgbClr val="FFC629"/>
              </a:buClr>
              <a:buSzPts val="2040"/>
              <a:buFont typeface="Calibri"/>
              <a:buNone/>
            </a:pPr>
            <a:r>
              <a:t/>
            </a:r>
            <a:endParaRPr b="0" i="0" sz="2400" u="none" cap="none" strike="noStrike">
              <a:solidFill>
                <a:schemeClr val="dk1"/>
              </a:solidFill>
              <a:latin typeface="Gill Sans"/>
              <a:ea typeface="Gill Sans"/>
              <a:cs typeface="Gill Sans"/>
              <a:sym typeface="Gill Sans"/>
            </a:endParaRPr>
          </a:p>
        </p:txBody>
      </p:sp>
      <p:pic>
        <p:nvPicPr>
          <p:cNvPr id="131" name="Google Shape;131;p9"/>
          <p:cNvPicPr preferRelativeResize="0"/>
          <p:nvPr/>
        </p:nvPicPr>
        <p:blipFill>
          <a:blip r:embed="rId3">
            <a:alphaModFix/>
          </a:blip>
          <a:stretch>
            <a:fillRect/>
          </a:stretch>
        </p:blipFill>
        <p:spPr>
          <a:xfrm>
            <a:off x="0" y="1243850"/>
            <a:ext cx="12192002" cy="493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idx="2" type="body"/>
          </p:nvPr>
        </p:nvSpPr>
        <p:spPr>
          <a:xfrm>
            <a:off x="668019" y="546776"/>
            <a:ext cx="10855961" cy="7463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24734"/>
              </a:buClr>
              <a:buSzPts val="4400"/>
              <a:buNone/>
            </a:pPr>
            <a:r>
              <a:rPr lang="en-US" sz="4400">
                <a:latin typeface="Arial"/>
                <a:ea typeface="Arial"/>
                <a:cs typeface="Arial"/>
                <a:sym typeface="Arial"/>
              </a:rPr>
              <a:t>Conclusion and Future Work</a:t>
            </a:r>
            <a:endParaRPr/>
          </a:p>
        </p:txBody>
      </p:sp>
      <p:sp>
        <p:nvSpPr>
          <p:cNvPr id="138" name="Google Shape;138;p10"/>
          <p:cNvSpPr txBox="1"/>
          <p:nvPr/>
        </p:nvSpPr>
        <p:spPr>
          <a:xfrm>
            <a:off x="668019" y="1429613"/>
            <a:ext cx="10734440" cy="46104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629"/>
              </a:buClr>
              <a:buSzPts val="2400"/>
              <a:buFont typeface="Arial"/>
              <a:buNone/>
            </a:pPr>
            <a:r>
              <a:rPr b="0" i="0" lang="en-US" sz="2400" u="none" cap="none" strike="noStrike">
                <a:solidFill>
                  <a:schemeClr val="dk1"/>
                </a:solidFill>
                <a:latin typeface="Arial"/>
                <a:ea typeface="Arial"/>
                <a:cs typeface="Arial"/>
                <a:sym typeface="Arial"/>
              </a:rPr>
              <a:t>Conclusion: The Personal Finance Manager offers an easy-to-use solution for managing personal finances with features like budget tracking and goal-setting. It simplifies financial management for users without complex financial knowledge.</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1000"/>
              </a:spcBef>
              <a:spcAft>
                <a:spcPts val="0"/>
              </a:spcAft>
              <a:buClr>
                <a:srgbClr val="FFC629"/>
              </a:buClr>
              <a:buSzPts val="2400"/>
              <a:buFont typeface="Arial"/>
              <a:buNone/>
            </a:pPr>
            <a:r>
              <a:rPr b="0" i="0" lang="en-US" sz="2400" u="none" cap="none" strike="noStrike">
                <a:solidFill>
                  <a:schemeClr val="dk1"/>
                </a:solidFill>
                <a:latin typeface="Arial"/>
                <a:ea typeface="Arial"/>
                <a:cs typeface="Arial"/>
                <a:sym typeface="Arial"/>
              </a:rPr>
              <a:t>Future Work:</a:t>
            </a:r>
            <a:endParaRPr sz="2400">
              <a:solidFill>
                <a:schemeClr val="dk1"/>
              </a:solidFill>
            </a:endParaRPr>
          </a:p>
          <a:p>
            <a:pPr indent="-342900" lvl="0" marL="342900" marR="0" rtl="0" algn="l">
              <a:lnSpc>
                <a:spcPct val="100000"/>
              </a:lnSpc>
              <a:spcBef>
                <a:spcPts val="1000"/>
              </a:spcBef>
              <a:spcAft>
                <a:spcPts val="0"/>
              </a:spcAft>
              <a:buClr>
                <a:srgbClr val="FFC629"/>
              </a:buClr>
              <a:buSzPts val="2400"/>
              <a:buFont typeface="Arial"/>
              <a:buChar char="•"/>
            </a:pPr>
            <a:r>
              <a:rPr b="0" i="0" lang="en-US" sz="2400" u="none" cap="none" strike="noStrike">
                <a:solidFill>
                  <a:schemeClr val="dk1"/>
                </a:solidFill>
                <a:latin typeface="Arial"/>
                <a:ea typeface="Arial"/>
                <a:cs typeface="Arial"/>
                <a:sym typeface="Arial"/>
              </a:rPr>
              <a:t>Integrate bank account syncing for automatic transaction tracking.</a:t>
            </a:r>
            <a:endParaRPr/>
          </a:p>
          <a:p>
            <a:pPr indent="-342900" lvl="0" marL="342900" marR="0" rtl="0" algn="l">
              <a:lnSpc>
                <a:spcPct val="100000"/>
              </a:lnSpc>
              <a:spcBef>
                <a:spcPts val="1000"/>
              </a:spcBef>
              <a:spcAft>
                <a:spcPts val="0"/>
              </a:spcAft>
              <a:buClr>
                <a:srgbClr val="FFC629"/>
              </a:buClr>
              <a:buSzPts val="2400"/>
              <a:buFont typeface="Arial"/>
              <a:buChar char="•"/>
            </a:pPr>
            <a:r>
              <a:rPr b="0" i="0" lang="en-US" sz="2400" u="none" cap="none" strike="noStrike">
                <a:solidFill>
                  <a:schemeClr val="dk1"/>
                </a:solidFill>
                <a:latin typeface="Arial"/>
                <a:ea typeface="Arial"/>
                <a:cs typeface="Arial"/>
                <a:sym typeface="Arial"/>
              </a:rPr>
              <a:t>Add personalized financial advice using machine learning.</a:t>
            </a:r>
            <a:endParaRPr/>
          </a:p>
          <a:p>
            <a:pPr indent="-342900" lvl="0" marL="342900" marR="0" rtl="0" algn="l">
              <a:lnSpc>
                <a:spcPct val="100000"/>
              </a:lnSpc>
              <a:spcBef>
                <a:spcPts val="1000"/>
              </a:spcBef>
              <a:spcAft>
                <a:spcPts val="0"/>
              </a:spcAft>
              <a:buClr>
                <a:srgbClr val="FFC629"/>
              </a:buClr>
              <a:buSzPts val="2400"/>
              <a:buFont typeface="Arial"/>
              <a:buChar char="•"/>
            </a:pPr>
            <a:r>
              <a:rPr b="0" i="0" lang="en-US" sz="2400" u="none" cap="none" strike="noStrike">
                <a:solidFill>
                  <a:schemeClr val="dk1"/>
                </a:solidFill>
                <a:latin typeface="Arial"/>
                <a:ea typeface="Arial"/>
                <a:cs typeface="Arial"/>
                <a:sym typeface="Arial"/>
              </a:rPr>
              <a:t>Develop a mobile app for better accessibility.</a:t>
            </a:r>
            <a:endParaRPr/>
          </a:p>
          <a:p>
            <a:pPr indent="-342900" lvl="0" marL="342900" marR="0" rtl="0" algn="l">
              <a:lnSpc>
                <a:spcPct val="100000"/>
              </a:lnSpc>
              <a:spcBef>
                <a:spcPts val="1000"/>
              </a:spcBef>
              <a:spcAft>
                <a:spcPts val="0"/>
              </a:spcAft>
              <a:buClr>
                <a:srgbClr val="FFC629"/>
              </a:buClr>
              <a:buSzPts val="2400"/>
              <a:buFont typeface="Arial"/>
              <a:buChar char="•"/>
            </a:pPr>
            <a:r>
              <a:rPr b="0" i="0" lang="en-US" sz="2400" u="none" cap="none" strike="noStrike">
                <a:solidFill>
                  <a:schemeClr val="dk1"/>
                </a:solidFill>
                <a:latin typeface="Arial"/>
                <a:ea typeface="Arial"/>
                <a:cs typeface="Arial"/>
                <a:sym typeface="Arial"/>
              </a:rPr>
              <a:t>Introduce premium features like tax management and investment tracking.</a:t>
            </a:r>
            <a:endParaRPr/>
          </a:p>
          <a:p>
            <a:pPr indent="0" lvl="0" marL="0" marR="0" rtl="0" algn="l">
              <a:lnSpc>
                <a:spcPct val="100000"/>
              </a:lnSpc>
              <a:spcBef>
                <a:spcPts val="1000"/>
              </a:spcBef>
              <a:spcAft>
                <a:spcPts val="0"/>
              </a:spcAft>
              <a:buClr>
                <a:srgbClr val="FFC629"/>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1000"/>
              </a:spcBef>
              <a:spcAft>
                <a:spcPts val="0"/>
              </a:spcAft>
              <a:buClr>
                <a:srgbClr val="FFC629"/>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1000"/>
              </a:spcBef>
              <a:spcAft>
                <a:spcPts val="0"/>
              </a:spcAft>
              <a:buClr>
                <a:srgbClr val="FFC629"/>
              </a:buClr>
              <a:buSzPts val="2400"/>
              <a:buFont typeface="Arial"/>
              <a:buNone/>
            </a:pPr>
            <a:r>
              <a:t/>
            </a:r>
            <a:endParaRPr b="0" i="0" sz="2400" u="none" cap="none" strike="noStrike">
              <a:solidFill>
                <a:schemeClr val="dk1"/>
              </a:solidFill>
              <a:latin typeface="Arial"/>
              <a:ea typeface="Arial"/>
              <a:cs typeface="Arial"/>
              <a:sym typeface="Arial"/>
            </a:endParaRPr>
          </a:p>
          <a:p>
            <a:pPr indent="-213359" lvl="0" marL="342900" marR="0" rtl="0" algn="l">
              <a:lnSpc>
                <a:spcPct val="90000"/>
              </a:lnSpc>
              <a:spcBef>
                <a:spcPts val="720"/>
              </a:spcBef>
              <a:spcAft>
                <a:spcPts val="0"/>
              </a:spcAft>
              <a:buClr>
                <a:srgbClr val="FFC629"/>
              </a:buClr>
              <a:buSzPts val="2040"/>
              <a:buFont typeface="Arial"/>
              <a:buNone/>
            </a:pPr>
            <a:r>
              <a:t/>
            </a:r>
            <a:endParaRPr b="0" i="0" sz="2400" u="none" cap="none" strike="noStrike">
              <a:solidFill>
                <a:srgbClr val="FF0000"/>
              </a:solidFill>
              <a:latin typeface="Arial"/>
              <a:ea typeface="Arial"/>
              <a:cs typeface="Arial"/>
              <a:sym typeface="Arial"/>
            </a:endParaRPr>
          </a:p>
          <a:p>
            <a:pPr indent="-384810" lvl="0" marL="514350" marR="0" rtl="0" algn="l">
              <a:lnSpc>
                <a:spcPct val="90000"/>
              </a:lnSpc>
              <a:spcBef>
                <a:spcPts val="720"/>
              </a:spcBef>
              <a:spcAft>
                <a:spcPts val="0"/>
              </a:spcAft>
              <a:buClr>
                <a:srgbClr val="FFC629"/>
              </a:buClr>
              <a:buSzPts val="2040"/>
              <a:buFont typeface="Calibri"/>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idx="1" type="subTitle"/>
          </p:nvPr>
        </p:nvSpPr>
        <p:spPr>
          <a:xfrm>
            <a:off x="838200" y="1839433"/>
            <a:ext cx="10376338" cy="420052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lang="en-US" sz="2800">
                <a:latin typeface="Gill Sans"/>
                <a:ea typeface="Gill Sans"/>
                <a:cs typeface="Gill Sans"/>
                <a:sym typeface="Gill Sans"/>
              </a:rPr>
              <a:t>Introduction</a:t>
            </a:r>
            <a:endParaRPr/>
          </a:p>
          <a:p>
            <a:pPr indent="-342900" lvl="0" marL="342900" rtl="0" algn="l">
              <a:lnSpc>
                <a:spcPct val="100000"/>
              </a:lnSpc>
              <a:spcBef>
                <a:spcPts val="1000"/>
              </a:spcBef>
              <a:spcAft>
                <a:spcPts val="0"/>
              </a:spcAft>
              <a:buClr>
                <a:schemeClr val="dk1"/>
              </a:buClr>
              <a:buSzPts val="2800"/>
              <a:buFont typeface="Arial"/>
              <a:buChar char="•"/>
            </a:pPr>
            <a:r>
              <a:rPr lang="en-US" sz="2800">
                <a:latin typeface="Gill Sans"/>
                <a:ea typeface="Gill Sans"/>
                <a:cs typeface="Gill Sans"/>
                <a:sym typeface="Gill Sans"/>
              </a:rPr>
              <a:t>Problem Definition</a:t>
            </a:r>
            <a:endParaRPr/>
          </a:p>
          <a:p>
            <a:pPr indent="-342900" lvl="0" marL="342900" rtl="0" algn="l">
              <a:lnSpc>
                <a:spcPct val="100000"/>
              </a:lnSpc>
              <a:spcBef>
                <a:spcPts val="1000"/>
              </a:spcBef>
              <a:spcAft>
                <a:spcPts val="0"/>
              </a:spcAft>
              <a:buClr>
                <a:schemeClr val="dk1"/>
              </a:buClr>
              <a:buSzPts val="2800"/>
              <a:buFont typeface="Arial"/>
              <a:buChar char="•"/>
            </a:pPr>
            <a:r>
              <a:rPr lang="en-US" sz="2800">
                <a:latin typeface="Gill Sans"/>
                <a:ea typeface="Gill Sans"/>
                <a:cs typeface="Gill Sans"/>
                <a:sym typeface="Gill Sans"/>
              </a:rPr>
              <a:t>Design Requirements</a:t>
            </a:r>
            <a:endParaRPr/>
          </a:p>
          <a:p>
            <a:pPr indent="-342900" lvl="0" marL="342900" rtl="0" algn="l">
              <a:lnSpc>
                <a:spcPct val="100000"/>
              </a:lnSpc>
              <a:spcBef>
                <a:spcPts val="1000"/>
              </a:spcBef>
              <a:spcAft>
                <a:spcPts val="0"/>
              </a:spcAft>
              <a:buClr>
                <a:schemeClr val="dk1"/>
              </a:buClr>
              <a:buSzPts val="2800"/>
              <a:buFont typeface="Arial"/>
              <a:buChar char="•"/>
            </a:pPr>
            <a:r>
              <a:rPr lang="en-US" sz="2800">
                <a:latin typeface="Gill Sans"/>
                <a:ea typeface="Gill Sans"/>
                <a:cs typeface="Gill Sans"/>
                <a:sym typeface="Gill Sans"/>
              </a:rPr>
              <a:t>Solutions</a:t>
            </a:r>
            <a:endParaRPr/>
          </a:p>
          <a:p>
            <a:pPr indent="-342900" lvl="0" marL="342900" rtl="0" algn="l">
              <a:lnSpc>
                <a:spcPct val="100000"/>
              </a:lnSpc>
              <a:spcBef>
                <a:spcPts val="1000"/>
              </a:spcBef>
              <a:spcAft>
                <a:spcPts val="0"/>
              </a:spcAft>
              <a:buClr>
                <a:schemeClr val="dk1"/>
              </a:buClr>
              <a:buSzPts val="2800"/>
              <a:buFont typeface="Arial"/>
              <a:buChar char="•"/>
            </a:pPr>
            <a:r>
              <a:rPr lang="en-US" sz="2800">
                <a:latin typeface="Gill Sans"/>
                <a:ea typeface="Gill Sans"/>
                <a:cs typeface="Gill Sans"/>
                <a:sym typeface="Gill Sans"/>
              </a:rPr>
              <a:t>Project Management</a:t>
            </a:r>
            <a:endParaRPr/>
          </a:p>
          <a:p>
            <a:pPr indent="-342900" lvl="0" marL="342900" rtl="0" algn="l">
              <a:lnSpc>
                <a:spcPct val="100000"/>
              </a:lnSpc>
              <a:spcBef>
                <a:spcPts val="1000"/>
              </a:spcBef>
              <a:spcAft>
                <a:spcPts val="0"/>
              </a:spcAft>
              <a:buClr>
                <a:schemeClr val="dk1"/>
              </a:buClr>
              <a:buSzPts val="2800"/>
              <a:buFont typeface="Arial"/>
              <a:buChar char="•"/>
            </a:pPr>
            <a:r>
              <a:rPr lang="en-US" sz="2800">
                <a:latin typeface="Gill Sans"/>
                <a:ea typeface="Gill Sans"/>
                <a:cs typeface="Gill Sans"/>
                <a:sym typeface="Gill Sans"/>
              </a:rPr>
              <a:t>Conclusion and Future Work</a:t>
            </a:r>
            <a:endParaRPr/>
          </a:p>
        </p:txBody>
      </p:sp>
      <p:sp>
        <p:nvSpPr>
          <p:cNvPr id="58" name="Google Shape;58;p2"/>
          <p:cNvSpPr txBox="1"/>
          <p:nvPr>
            <p:ph idx="3" type="body"/>
          </p:nvPr>
        </p:nvSpPr>
        <p:spPr>
          <a:xfrm>
            <a:off x="838200" y="706810"/>
            <a:ext cx="10855961" cy="7463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24734"/>
              </a:buClr>
              <a:buSzPts val="5400"/>
              <a:buNone/>
            </a:pPr>
            <a:r>
              <a:rPr lang="en-US"/>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idx="2" type="body"/>
          </p:nvPr>
        </p:nvSpPr>
        <p:spPr>
          <a:xfrm>
            <a:off x="668019" y="546776"/>
            <a:ext cx="10855961" cy="7463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24734"/>
              </a:buClr>
              <a:buSzPts val="4400"/>
              <a:buNone/>
            </a:pPr>
            <a:r>
              <a:rPr lang="en-US" sz="4400">
                <a:latin typeface="Arial"/>
                <a:ea typeface="Arial"/>
                <a:cs typeface="Arial"/>
                <a:sym typeface="Arial"/>
              </a:rPr>
              <a:t>Introduction</a:t>
            </a:r>
            <a:endParaRPr/>
          </a:p>
        </p:txBody>
      </p:sp>
      <p:sp>
        <p:nvSpPr>
          <p:cNvPr id="65" name="Google Shape;65;p3"/>
          <p:cNvSpPr txBox="1"/>
          <p:nvPr/>
        </p:nvSpPr>
        <p:spPr>
          <a:xfrm>
            <a:off x="668019" y="1429613"/>
            <a:ext cx="10734440" cy="46104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629"/>
              </a:buClr>
              <a:buSzPts val="2400"/>
              <a:buFont typeface="Arial"/>
              <a:buNone/>
            </a:pPr>
            <a:r>
              <a:rPr b="0" i="0" lang="en-US" sz="2400" u="none" cap="none" strike="noStrike">
                <a:solidFill>
                  <a:schemeClr val="dk1"/>
                </a:solidFill>
                <a:latin typeface="Arial"/>
                <a:ea typeface="Arial"/>
                <a:cs typeface="Arial"/>
                <a:sym typeface="Arial"/>
              </a:rPr>
              <a:t>Managing personal finances is increasingly complex due to rising costs and intricate transactions. Existing tools are often too basic or overly complicated for average users.</a:t>
            </a:r>
            <a:endParaRPr/>
          </a:p>
          <a:p>
            <a:pPr indent="-342900" lvl="0" marL="342900" marR="0" rtl="0" algn="l">
              <a:lnSpc>
                <a:spcPct val="100000"/>
              </a:lnSpc>
              <a:spcBef>
                <a:spcPts val="1000"/>
              </a:spcBef>
              <a:spcAft>
                <a:spcPts val="0"/>
              </a:spcAft>
              <a:buClr>
                <a:srgbClr val="FFC629"/>
              </a:buClr>
              <a:buSzPts val="2400"/>
              <a:buFont typeface="Arial"/>
              <a:buChar char="•"/>
            </a:pPr>
            <a:r>
              <a:rPr b="0" i="0" lang="en-US" sz="2400" u="none" cap="none" strike="noStrike">
                <a:solidFill>
                  <a:schemeClr val="dk1"/>
                </a:solidFill>
                <a:latin typeface="Arial"/>
                <a:ea typeface="Arial"/>
                <a:cs typeface="Arial"/>
                <a:sym typeface="Arial"/>
              </a:rPr>
              <a:t>Our </a:t>
            </a:r>
            <a:r>
              <a:rPr b="1" i="0" lang="en-US" sz="2400" u="none" cap="none" strike="noStrike">
                <a:solidFill>
                  <a:schemeClr val="dk1"/>
                </a:solidFill>
                <a:latin typeface="Arial"/>
                <a:ea typeface="Arial"/>
                <a:cs typeface="Arial"/>
                <a:sym typeface="Arial"/>
              </a:rPr>
              <a:t>Personal Finance Manager</a:t>
            </a:r>
            <a:r>
              <a:rPr b="0" i="0" lang="en-US" sz="2400" u="none" cap="none" strike="noStrike">
                <a:solidFill>
                  <a:schemeClr val="dk1"/>
                </a:solidFill>
                <a:latin typeface="Arial"/>
                <a:ea typeface="Arial"/>
                <a:cs typeface="Arial"/>
                <a:sym typeface="Arial"/>
              </a:rPr>
              <a:t> meets the growing demand for intuitive, user-friendly tools by:</a:t>
            </a:r>
            <a:endParaRPr/>
          </a:p>
          <a:p>
            <a:pPr indent="-342900" lvl="0" marL="342900" marR="0" rtl="0" algn="l">
              <a:lnSpc>
                <a:spcPct val="100000"/>
              </a:lnSpc>
              <a:spcBef>
                <a:spcPts val="1000"/>
              </a:spcBef>
              <a:spcAft>
                <a:spcPts val="0"/>
              </a:spcAft>
              <a:buClr>
                <a:srgbClr val="FFC629"/>
              </a:buClr>
              <a:buSzPts val="2400"/>
              <a:buFont typeface="Arial"/>
              <a:buChar char="•"/>
            </a:pPr>
            <a:r>
              <a:rPr b="0" i="0" lang="en-US" sz="2400" u="none" cap="none" strike="noStrike">
                <a:solidFill>
                  <a:schemeClr val="dk1"/>
                </a:solidFill>
                <a:latin typeface="Arial"/>
                <a:ea typeface="Arial"/>
                <a:cs typeface="Arial"/>
                <a:sym typeface="Arial"/>
              </a:rPr>
              <a:t>Simplifying budgeting and expense tracking.</a:t>
            </a:r>
            <a:endParaRPr/>
          </a:p>
          <a:p>
            <a:pPr indent="-342900" lvl="0" marL="342900" marR="0" rtl="0" algn="l">
              <a:lnSpc>
                <a:spcPct val="100000"/>
              </a:lnSpc>
              <a:spcBef>
                <a:spcPts val="1000"/>
              </a:spcBef>
              <a:spcAft>
                <a:spcPts val="0"/>
              </a:spcAft>
              <a:buClr>
                <a:srgbClr val="FFC629"/>
              </a:buClr>
              <a:buSzPts val="2400"/>
              <a:buFont typeface="Arial"/>
              <a:buChar char="•"/>
            </a:pPr>
            <a:r>
              <a:rPr b="0" i="0" lang="en-US" sz="2400" u="none" cap="none" strike="noStrike">
                <a:solidFill>
                  <a:schemeClr val="dk1"/>
                </a:solidFill>
                <a:latin typeface="Arial"/>
                <a:ea typeface="Arial"/>
                <a:cs typeface="Arial"/>
                <a:sym typeface="Arial"/>
              </a:rPr>
              <a:t>Providing clear data visualizations and reports.</a:t>
            </a:r>
            <a:endParaRPr/>
          </a:p>
          <a:p>
            <a:pPr indent="-342900" lvl="0" marL="342900" marR="0" rtl="0" algn="l">
              <a:lnSpc>
                <a:spcPct val="100000"/>
              </a:lnSpc>
              <a:spcBef>
                <a:spcPts val="1000"/>
              </a:spcBef>
              <a:spcAft>
                <a:spcPts val="0"/>
              </a:spcAft>
              <a:buClr>
                <a:srgbClr val="FFC629"/>
              </a:buClr>
              <a:buSzPts val="2400"/>
              <a:buFont typeface="Arial"/>
              <a:buChar char="•"/>
            </a:pPr>
            <a:r>
              <a:rPr b="0" i="0" lang="en-US" sz="2400" u="none" cap="none" strike="noStrike">
                <a:solidFill>
                  <a:schemeClr val="dk1"/>
                </a:solidFill>
                <a:latin typeface="Arial"/>
                <a:ea typeface="Arial"/>
                <a:cs typeface="Arial"/>
                <a:sym typeface="Arial"/>
              </a:rPr>
              <a:t>Enabling engaging goal setting and progress tracking.</a:t>
            </a:r>
            <a:endParaRPr/>
          </a:p>
          <a:p>
            <a:pPr indent="-342900" lvl="0" marL="342900" marR="0" rtl="0" algn="l">
              <a:lnSpc>
                <a:spcPct val="100000"/>
              </a:lnSpc>
              <a:spcBef>
                <a:spcPts val="1000"/>
              </a:spcBef>
              <a:spcAft>
                <a:spcPts val="0"/>
              </a:spcAft>
              <a:buClr>
                <a:srgbClr val="FFC629"/>
              </a:buClr>
              <a:buSzPts val="2400"/>
              <a:buFont typeface="Arial"/>
              <a:buChar char="•"/>
            </a:pPr>
            <a:r>
              <a:rPr b="0" i="0" lang="en-US" sz="2400" u="none" cap="none" strike="noStrike">
                <a:solidFill>
                  <a:schemeClr val="dk1"/>
                </a:solidFill>
                <a:latin typeface="Arial"/>
                <a:ea typeface="Arial"/>
                <a:cs typeface="Arial"/>
                <a:sym typeface="Arial"/>
              </a:rPr>
              <a:t>Sending helpful email notifications.</a:t>
            </a:r>
            <a:endParaRPr/>
          </a:p>
          <a:p>
            <a:pPr indent="-342900" lvl="0" marL="342900" marR="0" rtl="0" algn="l">
              <a:lnSpc>
                <a:spcPct val="100000"/>
              </a:lnSpc>
              <a:spcBef>
                <a:spcPts val="1000"/>
              </a:spcBef>
              <a:spcAft>
                <a:spcPts val="0"/>
              </a:spcAft>
              <a:buClr>
                <a:srgbClr val="FFC629"/>
              </a:buClr>
              <a:buSzPts val="2400"/>
              <a:buFont typeface="Arial"/>
              <a:buChar char="•"/>
            </a:pPr>
            <a:r>
              <a:rPr b="0" i="0" lang="en-US" sz="2400" u="none" cap="none" strike="noStrike">
                <a:solidFill>
                  <a:schemeClr val="dk1"/>
                </a:solidFill>
                <a:latin typeface="Arial"/>
                <a:ea typeface="Arial"/>
                <a:cs typeface="Arial"/>
                <a:sym typeface="Arial"/>
              </a:rPr>
              <a:t>This solution makes financial management simple and accessible for everyone.</a:t>
            </a:r>
            <a:endParaRPr/>
          </a:p>
          <a:p>
            <a:pPr indent="0" lvl="2" marL="6350" marR="0" rtl="0" algn="l">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Gill Sans"/>
              <a:ea typeface="Gill Sans"/>
              <a:cs typeface="Gill Sans"/>
              <a:sym typeface="Gill Sans"/>
            </a:endParaRPr>
          </a:p>
          <a:p>
            <a:pPr indent="-190500" lvl="0" marL="342900" marR="0" rtl="0" algn="l">
              <a:lnSpc>
                <a:spcPct val="100000"/>
              </a:lnSpc>
              <a:spcBef>
                <a:spcPts val="1000"/>
              </a:spcBef>
              <a:spcAft>
                <a:spcPts val="0"/>
              </a:spcAft>
              <a:buClr>
                <a:srgbClr val="FFC629"/>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1000"/>
              </a:spcBef>
              <a:spcAft>
                <a:spcPts val="0"/>
              </a:spcAft>
              <a:buClr>
                <a:srgbClr val="FFC629"/>
              </a:buClr>
              <a:buSzPts val="2400"/>
              <a:buFont typeface="Arial"/>
              <a:buNone/>
            </a:pPr>
            <a:r>
              <a:t/>
            </a:r>
            <a:endParaRPr b="0" i="0" sz="2400" u="none" cap="none" strike="noStrike">
              <a:solidFill>
                <a:schemeClr val="dk1"/>
              </a:solidFill>
              <a:latin typeface="Gill Sans"/>
              <a:ea typeface="Gill Sans"/>
              <a:cs typeface="Gill Sans"/>
              <a:sym typeface="Gill Sans"/>
            </a:endParaRPr>
          </a:p>
          <a:p>
            <a:pPr indent="-213359" lvl="0" marL="342900" marR="0" rtl="0" algn="l">
              <a:lnSpc>
                <a:spcPct val="90000"/>
              </a:lnSpc>
              <a:spcBef>
                <a:spcPts val="720"/>
              </a:spcBef>
              <a:spcAft>
                <a:spcPts val="0"/>
              </a:spcAft>
              <a:buClr>
                <a:srgbClr val="FFC629"/>
              </a:buClr>
              <a:buSzPts val="2040"/>
              <a:buFont typeface="Arial"/>
              <a:buNone/>
            </a:pPr>
            <a:r>
              <a:t/>
            </a:r>
            <a:endParaRPr b="0" i="0" sz="2400" u="none" cap="none" strike="noStrike">
              <a:solidFill>
                <a:srgbClr val="FF0000"/>
              </a:solidFill>
              <a:latin typeface="Gill Sans"/>
              <a:ea typeface="Gill Sans"/>
              <a:cs typeface="Gill Sans"/>
              <a:sym typeface="Gill Sans"/>
            </a:endParaRPr>
          </a:p>
          <a:p>
            <a:pPr indent="-384810" lvl="0" marL="514350" marR="0" rtl="0" algn="l">
              <a:lnSpc>
                <a:spcPct val="90000"/>
              </a:lnSpc>
              <a:spcBef>
                <a:spcPts val="720"/>
              </a:spcBef>
              <a:spcAft>
                <a:spcPts val="0"/>
              </a:spcAft>
              <a:buClr>
                <a:srgbClr val="FFC629"/>
              </a:buClr>
              <a:buSzPts val="2040"/>
              <a:buFont typeface="Calibri"/>
              <a:buNone/>
            </a:pPr>
            <a:r>
              <a:t/>
            </a:r>
            <a:endParaRPr b="0" i="0" sz="2400" u="none" cap="none" strike="noStrike">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idx="2" type="body"/>
          </p:nvPr>
        </p:nvSpPr>
        <p:spPr>
          <a:xfrm>
            <a:off x="668019" y="546776"/>
            <a:ext cx="10855961" cy="7463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24734"/>
              </a:buClr>
              <a:buSzPts val="4400"/>
              <a:buNone/>
            </a:pPr>
            <a:r>
              <a:rPr lang="en-US" sz="4400">
                <a:latin typeface="Arial"/>
                <a:ea typeface="Arial"/>
                <a:cs typeface="Arial"/>
                <a:sym typeface="Arial"/>
              </a:rPr>
              <a:t>Problem Definition</a:t>
            </a:r>
            <a:endParaRPr/>
          </a:p>
        </p:txBody>
      </p:sp>
      <p:sp>
        <p:nvSpPr>
          <p:cNvPr id="72" name="Google Shape;72;p4"/>
          <p:cNvSpPr txBox="1"/>
          <p:nvPr/>
        </p:nvSpPr>
        <p:spPr>
          <a:xfrm>
            <a:off x="668019" y="1429613"/>
            <a:ext cx="10734440" cy="4610474"/>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C629"/>
              </a:buClr>
              <a:buSzPts val="2040"/>
              <a:buFont typeface="Arial"/>
              <a:buChar char="•"/>
            </a:pPr>
            <a:r>
              <a:rPr b="0" i="0" lang="en-US" sz="2400" u="none" cap="none" strike="noStrike">
                <a:solidFill>
                  <a:schemeClr val="dk1"/>
                </a:solidFill>
                <a:latin typeface="Arial"/>
                <a:ea typeface="Arial"/>
                <a:cs typeface="Arial"/>
                <a:sym typeface="Arial"/>
              </a:rPr>
              <a:t>Managing personal finances </a:t>
            </a:r>
            <a:r>
              <a:rPr lang="en-US" sz="2400">
                <a:solidFill>
                  <a:schemeClr val="dk1"/>
                </a:solidFill>
              </a:rPr>
              <a:t>is difficult</a:t>
            </a:r>
            <a:r>
              <a:rPr b="0" i="0" lang="en-US" sz="2400" u="none" cap="none" strike="noStrike">
                <a:solidFill>
                  <a:schemeClr val="dk1"/>
                </a:solidFill>
                <a:latin typeface="Arial"/>
                <a:ea typeface="Arial"/>
                <a:cs typeface="Arial"/>
                <a:sym typeface="Arial"/>
              </a:rPr>
              <a:t> for many </a:t>
            </a:r>
            <a:r>
              <a:rPr lang="en-US" sz="2400">
                <a:solidFill>
                  <a:schemeClr val="dk1"/>
                </a:solidFill>
              </a:rPr>
              <a:t>people</a:t>
            </a:r>
            <a:endParaRPr b="0" i="0" sz="2400" u="none" cap="none" strike="noStrike">
              <a:solidFill>
                <a:schemeClr val="dk1"/>
              </a:solidFill>
              <a:latin typeface="Arial"/>
              <a:ea typeface="Arial"/>
              <a:cs typeface="Arial"/>
              <a:sym typeface="Arial"/>
            </a:endParaRPr>
          </a:p>
          <a:p>
            <a:pPr indent="0" lvl="0" marL="457200" marR="0" rtl="0" algn="l">
              <a:lnSpc>
                <a:spcPct val="90000"/>
              </a:lnSpc>
              <a:spcBef>
                <a:spcPts val="0"/>
              </a:spcBef>
              <a:spcAft>
                <a:spcPts val="0"/>
              </a:spcAft>
              <a:buNone/>
            </a:pPr>
            <a:r>
              <a:t/>
            </a:r>
            <a:endParaRPr sz="2400">
              <a:solidFill>
                <a:schemeClr val="dk1"/>
              </a:solidFill>
            </a:endParaRPr>
          </a:p>
          <a:p>
            <a:pPr indent="0" lvl="0" marL="457200" marR="0" rtl="0" algn="l">
              <a:lnSpc>
                <a:spcPct val="90000"/>
              </a:lnSpc>
              <a:spcBef>
                <a:spcPts val="0"/>
              </a:spcBef>
              <a:spcAft>
                <a:spcPts val="0"/>
              </a:spcAft>
              <a:buNone/>
            </a:pPr>
            <a:r>
              <a:t/>
            </a:r>
            <a:endParaRPr sz="2400">
              <a:solidFill>
                <a:schemeClr val="dk1"/>
              </a:solidFill>
            </a:endParaRPr>
          </a:p>
          <a:p>
            <a:pPr indent="0" lvl="0" marL="457200" marR="0" rtl="0" algn="l">
              <a:lnSpc>
                <a:spcPct val="90000"/>
              </a:lnSpc>
              <a:spcBef>
                <a:spcPts val="0"/>
              </a:spcBef>
              <a:spcAft>
                <a:spcPts val="0"/>
              </a:spcAft>
              <a:buNone/>
            </a:pPr>
            <a:r>
              <a:t/>
            </a:r>
            <a:endParaRPr sz="2400">
              <a:solidFill>
                <a:schemeClr val="dk1"/>
              </a:solidFill>
            </a:endParaRPr>
          </a:p>
          <a:p>
            <a:pPr indent="-342900" lvl="0" marL="342900" marR="0" rtl="0" algn="l">
              <a:lnSpc>
                <a:spcPct val="90000"/>
              </a:lnSpc>
              <a:spcBef>
                <a:spcPts val="720"/>
              </a:spcBef>
              <a:spcAft>
                <a:spcPts val="0"/>
              </a:spcAft>
              <a:buClr>
                <a:srgbClr val="FFC629"/>
              </a:buClr>
              <a:buSzPts val="2040"/>
              <a:buFont typeface="Arial"/>
              <a:buChar char="•"/>
            </a:pPr>
            <a:r>
              <a:rPr b="0" i="0" lang="en-US" sz="2400" u="none" cap="none" strike="noStrike">
                <a:solidFill>
                  <a:schemeClr val="dk1"/>
                </a:solidFill>
                <a:latin typeface="Arial"/>
                <a:ea typeface="Arial"/>
                <a:cs typeface="Arial"/>
                <a:sym typeface="Arial"/>
              </a:rPr>
              <a:t>Existing tools </a:t>
            </a:r>
            <a:r>
              <a:rPr lang="en-US" sz="2400">
                <a:solidFill>
                  <a:schemeClr val="dk1"/>
                </a:solidFill>
              </a:rPr>
              <a:t>either offer too little </a:t>
            </a:r>
            <a:r>
              <a:rPr b="0" i="0" lang="en-US" sz="2400" u="none" cap="none" strike="noStrike">
                <a:solidFill>
                  <a:schemeClr val="dk1"/>
                </a:solidFill>
                <a:latin typeface="Arial"/>
                <a:ea typeface="Arial"/>
                <a:cs typeface="Arial"/>
                <a:sym typeface="Arial"/>
              </a:rPr>
              <a:t>or</a:t>
            </a:r>
            <a:r>
              <a:rPr lang="en-US" sz="2400">
                <a:solidFill>
                  <a:schemeClr val="dk1"/>
                </a:solidFill>
              </a:rPr>
              <a:t> are</a:t>
            </a:r>
            <a:r>
              <a:rPr b="0" i="0" lang="en-US" sz="2400" u="none" cap="none" strike="noStrike">
                <a:solidFill>
                  <a:schemeClr val="dk1"/>
                </a:solidFill>
                <a:latin typeface="Arial"/>
                <a:ea typeface="Arial"/>
                <a:cs typeface="Arial"/>
                <a:sym typeface="Arial"/>
              </a:rPr>
              <a:t> too complicated. </a:t>
            </a:r>
            <a:endParaRPr sz="2400">
              <a:solidFill>
                <a:schemeClr val="dk1"/>
              </a:solidFill>
            </a:endParaRPr>
          </a:p>
          <a:p>
            <a:pPr indent="0" lvl="0" marL="0" marR="0" rtl="0" algn="l">
              <a:lnSpc>
                <a:spcPct val="90000"/>
              </a:lnSpc>
              <a:spcBef>
                <a:spcPts val="720"/>
              </a:spcBef>
              <a:spcAft>
                <a:spcPts val="0"/>
              </a:spcAft>
              <a:buNone/>
            </a:pPr>
            <a:r>
              <a:t/>
            </a:r>
            <a:endParaRPr sz="2400">
              <a:solidFill>
                <a:schemeClr val="dk1"/>
              </a:solidFill>
            </a:endParaRPr>
          </a:p>
          <a:p>
            <a:pPr indent="0" lvl="0" marL="0" marR="0" rtl="0" algn="l">
              <a:lnSpc>
                <a:spcPct val="90000"/>
              </a:lnSpc>
              <a:spcBef>
                <a:spcPts val="720"/>
              </a:spcBef>
              <a:spcAft>
                <a:spcPts val="0"/>
              </a:spcAft>
              <a:buNone/>
            </a:pPr>
            <a:r>
              <a:t/>
            </a:r>
            <a:endParaRPr sz="2400">
              <a:solidFill>
                <a:schemeClr val="dk1"/>
              </a:solidFill>
            </a:endParaRPr>
          </a:p>
          <a:p>
            <a:pPr indent="0" lvl="0" marL="0" marR="0" rtl="0" algn="l">
              <a:lnSpc>
                <a:spcPct val="90000"/>
              </a:lnSpc>
              <a:spcBef>
                <a:spcPts val="720"/>
              </a:spcBef>
              <a:spcAft>
                <a:spcPts val="0"/>
              </a:spcAft>
              <a:buNone/>
            </a:pPr>
            <a:r>
              <a:t/>
            </a:r>
            <a:endParaRPr sz="2400">
              <a:solidFill>
                <a:schemeClr val="dk1"/>
              </a:solidFill>
            </a:endParaRPr>
          </a:p>
          <a:p>
            <a:pPr indent="-342900" lvl="0" marL="342900" marR="0" rtl="0" algn="l">
              <a:lnSpc>
                <a:spcPct val="90000"/>
              </a:lnSpc>
              <a:spcBef>
                <a:spcPts val="720"/>
              </a:spcBef>
              <a:spcAft>
                <a:spcPts val="0"/>
              </a:spcAft>
              <a:buClr>
                <a:srgbClr val="FFC629"/>
              </a:buClr>
              <a:buSzPts val="2040"/>
              <a:buFont typeface="Arial"/>
              <a:buChar char="•"/>
            </a:pPr>
            <a:r>
              <a:rPr b="0" i="0" lang="en-US" sz="2400" u="none" cap="none" strike="noStrike">
                <a:solidFill>
                  <a:schemeClr val="dk1"/>
                </a:solidFill>
                <a:latin typeface="Arial"/>
                <a:ea typeface="Arial"/>
                <a:cs typeface="Arial"/>
                <a:sym typeface="Arial"/>
              </a:rPr>
              <a:t>Need for a user-friendly solution for expense tracking, budgeting, and goal setting.</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idx="2" type="body"/>
          </p:nvPr>
        </p:nvSpPr>
        <p:spPr>
          <a:xfrm>
            <a:off x="668019" y="546776"/>
            <a:ext cx="10855961" cy="7463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24734"/>
              </a:buClr>
              <a:buSzPts val="4400"/>
              <a:buNone/>
            </a:pPr>
            <a:r>
              <a:rPr lang="en-US" sz="4400">
                <a:latin typeface="Arial"/>
                <a:ea typeface="Arial"/>
                <a:cs typeface="Arial"/>
                <a:sym typeface="Arial"/>
              </a:rPr>
              <a:t>Design Requirements</a:t>
            </a:r>
            <a:endParaRPr/>
          </a:p>
        </p:txBody>
      </p:sp>
      <p:sp>
        <p:nvSpPr>
          <p:cNvPr id="79" name="Google Shape;79;p5"/>
          <p:cNvSpPr txBox="1"/>
          <p:nvPr/>
        </p:nvSpPr>
        <p:spPr>
          <a:xfrm>
            <a:off x="668019" y="1429613"/>
            <a:ext cx="10734440" cy="46104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629"/>
              </a:buClr>
              <a:buSzPts val="2300"/>
              <a:buFont typeface="Arial"/>
              <a:buNone/>
            </a:pPr>
            <a:r>
              <a:rPr b="0" i="0" lang="en-US" sz="2300" u="none" cap="none" strike="noStrike">
                <a:solidFill>
                  <a:schemeClr val="dk1"/>
                </a:solidFill>
                <a:latin typeface="Arial"/>
                <a:ea typeface="Arial"/>
                <a:cs typeface="Arial"/>
                <a:sym typeface="Arial"/>
              </a:rPr>
              <a:t>Goals: </a:t>
            </a:r>
            <a:endParaRPr/>
          </a:p>
          <a:p>
            <a:pPr indent="-342900" lvl="0" marL="342900" marR="0" rtl="0" algn="l">
              <a:lnSpc>
                <a:spcPct val="100000"/>
              </a:lnSpc>
              <a:spcBef>
                <a:spcPts val="1000"/>
              </a:spcBef>
              <a:spcAft>
                <a:spcPts val="0"/>
              </a:spcAft>
              <a:buClr>
                <a:srgbClr val="FFC629"/>
              </a:buClr>
              <a:buSzPts val="2300"/>
              <a:buFont typeface="Arial"/>
              <a:buChar char="•"/>
            </a:pPr>
            <a:r>
              <a:rPr b="0" i="0" lang="en-US" sz="2300" u="none" cap="none" strike="noStrike">
                <a:solidFill>
                  <a:schemeClr val="dk1"/>
                </a:solidFill>
                <a:latin typeface="Arial"/>
                <a:ea typeface="Arial"/>
                <a:cs typeface="Arial"/>
                <a:sym typeface="Arial"/>
              </a:rPr>
              <a:t>Create an easy-to-use personal finance management tool. </a:t>
            </a:r>
            <a:endParaRPr/>
          </a:p>
          <a:p>
            <a:pPr indent="-342900" lvl="0" marL="342900" marR="0" rtl="0" algn="l">
              <a:lnSpc>
                <a:spcPct val="100000"/>
              </a:lnSpc>
              <a:spcBef>
                <a:spcPts val="1000"/>
              </a:spcBef>
              <a:spcAft>
                <a:spcPts val="0"/>
              </a:spcAft>
              <a:buClr>
                <a:srgbClr val="FFC629"/>
              </a:buClr>
              <a:buSzPts val="2300"/>
              <a:buFont typeface="Arial"/>
              <a:buChar char="•"/>
            </a:pPr>
            <a:r>
              <a:rPr b="0" i="0" lang="en-US" sz="2300" u="none" cap="none" strike="noStrike">
                <a:solidFill>
                  <a:schemeClr val="dk1"/>
                </a:solidFill>
                <a:latin typeface="Arial"/>
                <a:ea typeface="Arial"/>
                <a:cs typeface="Arial"/>
                <a:sym typeface="Arial"/>
              </a:rPr>
              <a:t>Enable budget tracking, goal setting, and financial reporting.</a:t>
            </a:r>
            <a:endParaRPr/>
          </a:p>
          <a:p>
            <a:pPr indent="0" lvl="0" marL="0" marR="0" rtl="0" algn="l">
              <a:lnSpc>
                <a:spcPct val="100000"/>
              </a:lnSpc>
              <a:spcBef>
                <a:spcPts val="1000"/>
              </a:spcBef>
              <a:spcAft>
                <a:spcPts val="0"/>
              </a:spcAft>
              <a:buClr>
                <a:srgbClr val="FFC629"/>
              </a:buClr>
              <a:buSzPts val="2300"/>
              <a:buFont typeface="Arial"/>
              <a:buNone/>
            </a:pPr>
            <a:r>
              <a:rPr b="0" i="0" lang="en-US" sz="2300" u="none" cap="none" strike="noStrike">
                <a:solidFill>
                  <a:schemeClr val="dk1"/>
                </a:solidFill>
                <a:latin typeface="Arial"/>
                <a:ea typeface="Arial"/>
                <a:cs typeface="Arial"/>
                <a:sym typeface="Arial"/>
              </a:rPr>
              <a:t>Objectives: </a:t>
            </a:r>
            <a:endParaRPr/>
          </a:p>
          <a:p>
            <a:pPr indent="-342900" lvl="0" marL="342900" marR="0" rtl="0" algn="l">
              <a:lnSpc>
                <a:spcPct val="100000"/>
              </a:lnSpc>
              <a:spcBef>
                <a:spcPts val="1000"/>
              </a:spcBef>
              <a:spcAft>
                <a:spcPts val="0"/>
              </a:spcAft>
              <a:buClr>
                <a:srgbClr val="FFC629"/>
              </a:buClr>
              <a:buSzPts val="2300"/>
              <a:buFont typeface="Arial"/>
              <a:buChar char="•"/>
            </a:pPr>
            <a:r>
              <a:rPr b="0" i="0" lang="en-US" sz="2300" u="none" cap="none" strike="noStrike">
                <a:solidFill>
                  <a:schemeClr val="dk1"/>
                </a:solidFill>
                <a:latin typeface="Arial"/>
                <a:ea typeface="Arial"/>
                <a:cs typeface="Arial"/>
                <a:sym typeface="Arial"/>
              </a:rPr>
              <a:t>Build a</a:t>
            </a:r>
            <a:r>
              <a:rPr lang="en-US" sz="2300">
                <a:solidFill>
                  <a:schemeClr val="dk1"/>
                </a:solidFill>
              </a:rPr>
              <a:t>n </a:t>
            </a:r>
            <a:r>
              <a:rPr b="0" i="0" lang="en-US" sz="2300" u="none" cap="none" strike="noStrike">
                <a:solidFill>
                  <a:schemeClr val="dk1"/>
                </a:solidFill>
                <a:latin typeface="Arial"/>
                <a:ea typeface="Arial"/>
                <a:cs typeface="Arial"/>
                <a:sym typeface="Arial"/>
              </a:rPr>
              <a:t>application with an intuitive interface. </a:t>
            </a:r>
            <a:endParaRPr/>
          </a:p>
          <a:p>
            <a:pPr indent="-342900" lvl="0" marL="342900" marR="0" rtl="0" algn="l">
              <a:lnSpc>
                <a:spcPct val="100000"/>
              </a:lnSpc>
              <a:spcBef>
                <a:spcPts val="1000"/>
              </a:spcBef>
              <a:spcAft>
                <a:spcPts val="0"/>
              </a:spcAft>
              <a:buClr>
                <a:srgbClr val="FFC629"/>
              </a:buClr>
              <a:buSzPts val="2300"/>
              <a:buFont typeface="Arial"/>
              <a:buChar char="•"/>
            </a:pPr>
            <a:r>
              <a:rPr b="0" i="0" lang="en-US" sz="2300" u="none" cap="none" strike="noStrike">
                <a:solidFill>
                  <a:schemeClr val="dk1"/>
                </a:solidFill>
                <a:latin typeface="Arial"/>
                <a:ea typeface="Arial"/>
                <a:cs typeface="Arial"/>
                <a:sym typeface="Arial"/>
              </a:rPr>
              <a:t>Provide simple data entry and basic financial visualizations. </a:t>
            </a:r>
            <a:endParaRPr/>
          </a:p>
          <a:p>
            <a:pPr indent="-342900" lvl="0" marL="342900" marR="0" rtl="0" algn="l">
              <a:lnSpc>
                <a:spcPct val="100000"/>
              </a:lnSpc>
              <a:spcBef>
                <a:spcPts val="1000"/>
              </a:spcBef>
              <a:spcAft>
                <a:spcPts val="0"/>
              </a:spcAft>
              <a:buClr>
                <a:srgbClr val="FFC629"/>
              </a:buClr>
              <a:buSzPts val="2300"/>
              <a:buFont typeface="Arial"/>
              <a:buChar char="•"/>
            </a:pPr>
            <a:r>
              <a:rPr b="0" i="0" lang="en-US" sz="2300" u="none" cap="none" strike="noStrike">
                <a:solidFill>
                  <a:schemeClr val="dk1"/>
                </a:solidFill>
                <a:latin typeface="Arial"/>
                <a:ea typeface="Arial"/>
                <a:cs typeface="Arial"/>
                <a:sym typeface="Arial"/>
              </a:rPr>
              <a:t>Send notifications and display long-term savings projections. </a:t>
            </a:r>
            <a:endParaRPr/>
          </a:p>
          <a:p>
            <a:pPr indent="0" lvl="0" marL="0" marR="0" rtl="0" algn="l">
              <a:lnSpc>
                <a:spcPct val="100000"/>
              </a:lnSpc>
              <a:spcBef>
                <a:spcPts val="1000"/>
              </a:spcBef>
              <a:spcAft>
                <a:spcPts val="0"/>
              </a:spcAft>
              <a:buClr>
                <a:srgbClr val="FFC629"/>
              </a:buClr>
              <a:buSzPts val="2300"/>
              <a:buFont typeface="Arial"/>
              <a:buNone/>
            </a:pPr>
            <a:r>
              <a:rPr b="0" i="0" lang="en-US" sz="2300" u="none" cap="none" strike="noStrike">
                <a:solidFill>
                  <a:schemeClr val="dk1"/>
                </a:solidFill>
                <a:latin typeface="Arial"/>
                <a:ea typeface="Arial"/>
                <a:cs typeface="Arial"/>
                <a:sym typeface="Arial"/>
              </a:rPr>
              <a:t>Constraints: </a:t>
            </a:r>
            <a:endParaRPr/>
          </a:p>
          <a:p>
            <a:pPr indent="-342900" lvl="0" marL="342900" marR="0" rtl="0" algn="l">
              <a:lnSpc>
                <a:spcPct val="100000"/>
              </a:lnSpc>
              <a:spcBef>
                <a:spcPts val="1000"/>
              </a:spcBef>
              <a:spcAft>
                <a:spcPts val="0"/>
              </a:spcAft>
              <a:buClr>
                <a:srgbClr val="FFC629"/>
              </a:buClr>
              <a:buSzPts val="2300"/>
              <a:buFont typeface="Arial"/>
              <a:buChar char="•"/>
            </a:pPr>
            <a:r>
              <a:rPr b="0" i="0" lang="en-US" sz="2300" u="none" cap="none" strike="noStrike">
                <a:solidFill>
                  <a:schemeClr val="dk1"/>
                </a:solidFill>
                <a:latin typeface="Arial"/>
                <a:ea typeface="Arial"/>
                <a:cs typeface="Arial"/>
                <a:sym typeface="Arial"/>
              </a:rPr>
              <a:t>2-month development timeline. Simplified user experience with no complex features. Ensure privacy and security of user data.</a:t>
            </a:r>
            <a:endParaRPr/>
          </a:p>
          <a:p>
            <a:pPr indent="-196850" lvl="0" marL="342900" marR="0" rtl="0" algn="l">
              <a:lnSpc>
                <a:spcPct val="100000"/>
              </a:lnSpc>
              <a:spcBef>
                <a:spcPts val="1000"/>
              </a:spcBef>
              <a:spcAft>
                <a:spcPts val="0"/>
              </a:spcAft>
              <a:buClr>
                <a:srgbClr val="FFC629"/>
              </a:buClr>
              <a:buSzPts val="2300"/>
              <a:buFont typeface="Arial"/>
              <a:buNone/>
            </a:pPr>
            <a:r>
              <a:t/>
            </a:r>
            <a:endParaRPr b="0" i="0" sz="2300" u="none" cap="none" strike="noStrike">
              <a:solidFill>
                <a:schemeClr val="dk1"/>
              </a:solidFill>
              <a:latin typeface="Gill Sans"/>
              <a:ea typeface="Gill Sans"/>
              <a:cs typeface="Gill Sans"/>
              <a:sym typeface="Gill Sans"/>
            </a:endParaRPr>
          </a:p>
          <a:p>
            <a:pPr indent="-218757" lvl="0" marL="342900" marR="0" rtl="0" algn="l">
              <a:lnSpc>
                <a:spcPct val="90000"/>
              </a:lnSpc>
              <a:spcBef>
                <a:spcPts val="690"/>
              </a:spcBef>
              <a:spcAft>
                <a:spcPts val="0"/>
              </a:spcAft>
              <a:buClr>
                <a:srgbClr val="FFC629"/>
              </a:buClr>
              <a:buSzPts val="1955"/>
              <a:buFont typeface="Arial"/>
              <a:buNone/>
            </a:pPr>
            <a:r>
              <a:t/>
            </a:r>
            <a:endParaRPr b="0" i="0" sz="2300" u="none" cap="none" strike="noStrike">
              <a:solidFill>
                <a:srgbClr val="FF0000"/>
              </a:solidFill>
              <a:latin typeface="Gill Sans"/>
              <a:ea typeface="Gill Sans"/>
              <a:cs typeface="Gill Sans"/>
              <a:sym typeface="Gill Sans"/>
            </a:endParaRPr>
          </a:p>
          <a:p>
            <a:pPr indent="-390207" lvl="0" marL="514350" marR="0" rtl="0" algn="l">
              <a:lnSpc>
                <a:spcPct val="90000"/>
              </a:lnSpc>
              <a:spcBef>
                <a:spcPts val="690"/>
              </a:spcBef>
              <a:spcAft>
                <a:spcPts val="0"/>
              </a:spcAft>
              <a:buClr>
                <a:srgbClr val="FFC629"/>
              </a:buClr>
              <a:buSzPts val="1955"/>
              <a:buFont typeface="Calibri"/>
              <a:buNone/>
            </a:pPr>
            <a:r>
              <a:t/>
            </a:r>
            <a:endParaRPr b="0" i="0" sz="2300" u="none" cap="none" strike="noStrike">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1a3d2b3dc7_0_12"/>
          <p:cNvSpPr txBox="1"/>
          <p:nvPr>
            <p:ph idx="1" type="subTitle"/>
          </p:nvPr>
        </p:nvSpPr>
        <p:spPr>
          <a:xfrm>
            <a:off x="838200" y="1839433"/>
            <a:ext cx="10490100" cy="4200600"/>
          </a:xfrm>
          <a:prstGeom prst="rect">
            <a:avLst/>
          </a:prstGeom>
        </p:spPr>
        <p:txBody>
          <a:bodyPr anchorCtr="0" anchor="t" bIns="45700" lIns="91425" spcFirstLastPara="1" rIns="91425" wrap="square" tIns="45700">
            <a:noAutofit/>
          </a:bodyPr>
          <a:lstStyle/>
          <a:p>
            <a:pPr indent="-330200" lvl="0" marL="342900" rtl="0" algn="l">
              <a:spcBef>
                <a:spcPts val="1000"/>
              </a:spcBef>
              <a:spcAft>
                <a:spcPts val="0"/>
              </a:spcAft>
              <a:buSzPts val="2000"/>
              <a:buChar char="•"/>
            </a:pPr>
            <a:r>
              <a:rPr lang="en-US" sz="2000"/>
              <a:t>Create Native application and website that would provide all of the aforementioned financial management features</a:t>
            </a:r>
            <a:endParaRPr sz="2000"/>
          </a:p>
          <a:p>
            <a:pPr indent="0" lvl="0" marL="914400" rtl="0" algn="l">
              <a:spcBef>
                <a:spcPts val="1000"/>
              </a:spcBef>
              <a:spcAft>
                <a:spcPts val="0"/>
              </a:spcAft>
              <a:buClr>
                <a:schemeClr val="dk1"/>
              </a:buClr>
              <a:buSzPts val="1100"/>
              <a:buFont typeface="Arial"/>
              <a:buNone/>
            </a:pPr>
            <a:r>
              <a:rPr lang="en-US" sz="2000"/>
              <a:t>User would create an account on our website. They could then download our application, which would connect to our servers (always requires online), and then decide to either use that or our website.</a:t>
            </a:r>
            <a:endParaRPr sz="2000"/>
          </a:p>
          <a:p>
            <a:pPr indent="0" lvl="0" marL="0" rtl="0" algn="l">
              <a:spcBef>
                <a:spcPts val="1000"/>
              </a:spcBef>
              <a:spcAft>
                <a:spcPts val="0"/>
              </a:spcAft>
              <a:buClr>
                <a:schemeClr val="dk1"/>
              </a:buClr>
              <a:buSzPts val="1100"/>
              <a:buFont typeface="Arial"/>
              <a:buNone/>
            </a:pPr>
            <a:r>
              <a:rPr lang="en-US" sz="2000"/>
              <a:t>Pros:</a:t>
            </a:r>
            <a:endParaRPr sz="2000"/>
          </a:p>
          <a:p>
            <a:pPr indent="-330200" lvl="0" marL="342900" rtl="0" algn="l">
              <a:spcBef>
                <a:spcPts val="1000"/>
              </a:spcBef>
              <a:spcAft>
                <a:spcPts val="0"/>
              </a:spcAft>
              <a:buSzPts val="2000"/>
              <a:buChar char="•"/>
            </a:pPr>
            <a:r>
              <a:rPr lang="en-US" sz="2000"/>
              <a:t>Unique design interface for each type of device provides higher quality UI</a:t>
            </a:r>
            <a:endParaRPr sz="2000"/>
          </a:p>
          <a:p>
            <a:pPr indent="-330200" lvl="0" marL="342900" rtl="0" algn="l">
              <a:spcBef>
                <a:spcPts val="1000"/>
              </a:spcBef>
              <a:spcAft>
                <a:spcPts val="0"/>
              </a:spcAft>
              <a:buSzPts val="2000"/>
              <a:buChar char="•"/>
            </a:pPr>
            <a:r>
              <a:rPr lang="en-US" sz="2000"/>
              <a:t>Would allow us to reach a very large user-base</a:t>
            </a:r>
            <a:endParaRPr sz="2000"/>
          </a:p>
          <a:p>
            <a:pPr indent="0" lvl="0" marL="0" rtl="0" algn="l">
              <a:spcBef>
                <a:spcPts val="1000"/>
              </a:spcBef>
              <a:spcAft>
                <a:spcPts val="0"/>
              </a:spcAft>
              <a:buClr>
                <a:schemeClr val="dk1"/>
              </a:buClr>
              <a:buSzPts val="1100"/>
              <a:buFont typeface="Arial"/>
              <a:buNone/>
            </a:pPr>
            <a:r>
              <a:rPr lang="en-US" sz="2000"/>
              <a:t>Cons:</a:t>
            </a:r>
            <a:endParaRPr sz="2000"/>
          </a:p>
          <a:p>
            <a:pPr indent="-330200" lvl="0" marL="342900" rtl="0" algn="l">
              <a:spcBef>
                <a:spcPts val="1000"/>
              </a:spcBef>
              <a:spcAft>
                <a:spcPts val="0"/>
              </a:spcAft>
              <a:buSzPts val="2000"/>
              <a:buChar char="•"/>
            </a:pPr>
            <a:r>
              <a:rPr lang="en-US" sz="2000"/>
              <a:t>Incredibly high development time and cost</a:t>
            </a:r>
            <a:endParaRPr/>
          </a:p>
          <a:p>
            <a:pPr indent="0" lvl="0" marL="0" rtl="0" algn="l">
              <a:spcBef>
                <a:spcPts val="1000"/>
              </a:spcBef>
              <a:spcAft>
                <a:spcPts val="0"/>
              </a:spcAft>
              <a:buNone/>
            </a:pPr>
            <a:r>
              <a:t/>
            </a:r>
            <a:endParaRPr/>
          </a:p>
        </p:txBody>
      </p:sp>
      <p:sp>
        <p:nvSpPr>
          <p:cNvPr id="86" name="Google Shape;86;g31a3d2b3dc7_0_12"/>
          <p:cNvSpPr txBox="1"/>
          <p:nvPr>
            <p:ph idx="2" type="body"/>
          </p:nvPr>
        </p:nvSpPr>
        <p:spPr>
          <a:xfrm>
            <a:off x="838200" y="706810"/>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Solution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1a3d2b3dc7_0_6"/>
          <p:cNvSpPr txBox="1"/>
          <p:nvPr>
            <p:ph idx="1" type="subTitle"/>
          </p:nvPr>
        </p:nvSpPr>
        <p:spPr>
          <a:xfrm>
            <a:off x="850950" y="1158033"/>
            <a:ext cx="10490100" cy="420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sz="2000"/>
          </a:p>
          <a:p>
            <a:pPr indent="-330200" lvl="0" marL="342900" rtl="0" algn="l">
              <a:spcBef>
                <a:spcPts val="1000"/>
              </a:spcBef>
              <a:spcAft>
                <a:spcPts val="0"/>
              </a:spcAft>
              <a:buSzPts val="2000"/>
              <a:buChar char="•"/>
            </a:pPr>
            <a:r>
              <a:rPr lang="en-US" sz="2000"/>
              <a:t>Create Native application that would provide all of the </a:t>
            </a:r>
            <a:r>
              <a:rPr lang="en-US" sz="2000"/>
              <a:t>aforementioned</a:t>
            </a:r>
            <a:r>
              <a:rPr lang="en-US" sz="2000"/>
              <a:t> financial management </a:t>
            </a:r>
            <a:r>
              <a:rPr lang="en-US" sz="2000"/>
              <a:t>features</a:t>
            </a:r>
            <a:endParaRPr sz="2000"/>
          </a:p>
          <a:p>
            <a:pPr indent="0" lvl="0" marL="914400" rtl="0" algn="l">
              <a:spcBef>
                <a:spcPts val="1000"/>
              </a:spcBef>
              <a:spcAft>
                <a:spcPts val="0"/>
              </a:spcAft>
              <a:buNone/>
            </a:pPr>
            <a:r>
              <a:rPr lang="en-US" sz="2000"/>
              <a:t>User would create an account on our website, then they could download and use the software. The files containing their data would be stored only on their computer.</a:t>
            </a:r>
            <a:endParaRPr sz="2000"/>
          </a:p>
          <a:p>
            <a:pPr indent="0" lvl="0" marL="0" rtl="0" algn="l">
              <a:spcBef>
                <a:spcPts val="1000"/>
              </a:spcBef>
              <a:spcAft>
                <a:spcPts val="0"/>
              </a:spcAft>
              <a:buClr>
                <a:schemeClr val="dk1"/>
              </a:buClr>
              <a:buSzPts val="2200"/>
              <a:buFont typeface="Arial"/>
              <a:buNone/>
            </a:pPr>
            <a:r>
              <a:rPr lang="en-US" sz="2000"/>
              <a:t>Pros:</a:t>
            </a:r>
            <a:endParaRPr sz="2000"/>
          </a:p>
          <a:p>
            <a:pPr indent="-330200" lvl="0" marL="342900" rtl="0" algn="l">
              <a:spcBef>
                <a:spcPts val="1000"/>
              </a:spcBef>
              <a:spcAft>
                <a:spcPts val="0"/>
              </a:spcAft>
              <a:buSzPts val="2000"/>
              <a:buChar char="•"/>
            </a:pPr>
            <a:r>
              <a:rPr lang="en-US" sz="2000"/>
              <a:t>Minimal networking required</a:t>
            </a:r>
            <a:endParaRPr sz="2000"/>
          </a:p>
          <a:p>
            <a:pPr indent="-330200" lvl="0" marL="342900" rtl="0" algn="l">
              <a:spcBef>
                <a:spcPts val="1000"/>
              </a:spcBef>
              <a:spcAft>
                <a:spcPts val="0"/>
              </a:spcAft>
              <a:buSzPts val="2000"/>
              <a:buChar char="•"/>
            </a:pPr>
            <a:r>
              <a:rPr lang="en-US" sz="2000"/>
              <a:t>Files containing sensitive financial info are incredibly secure</a:t>
            </a:r>
            <a:endParaRPr sz="2000"/>
          </a:p>
          <a:p>
            <a:pPr indent="0" lvl="0" marL="0" rtl="0" algn="l">
              <a:spcBef>
                <a:spcPts val="1000"/>
              </a:spcBef>
              <a:spcAft>
                <a:spcPts val="0"/>
              </a:spcAft>
              <a:buClr>
                <a:schemeClr val="dk1"/>
              </a:buClr>
              <a:buSzPts val="2200"/>
              <a:buFont typeface="Arial"/>
              <a:buNone/>
            </a:pPr>
            <a:r>
              <a:rPr lang="en-US" sz="2000"/>
              <a:t>Cons:</a:t>
            </a:r>
            <a:endParaRPr sz="2000"/>
          </a:p>
          <a:p>
            <a:pPr indent="-330200" lvl="0" marL="342900" rtl="0" algn="l">
              <a:spcBef>
                <a:spcPts val="1000"/>
              </a:spcBef>
              <a:spcAft>
                <a:spcPts val="0"/>
              </a:spcAft>
              <a:buSzPts val="2000"/>
              <a:buChar char="•"/>
            </a:pPr>
            <a:r>
              <a:rPr lang="en-US" sz="2000"/>
              <a:t>Still difficult to develop, requires considerations for multiple operating systems in order to be useful to a wide enough user base</a:t>
            </a:r>
            <a:endParaRPr sz="2000"/>
          </a:p>
          <a:p>
            <a:pPr indent="-330200" lvl="0" marL="342900" rtl="0" algn="l">
              <a:spcBef>
                <a:spcPts val="1000"/>
              </a:spcBef>
              <a:spcAft>
                <a:spcPts val="0"/>
              </a:spcAft>
              <a:buSzPts val="2000"/>
              <a:buChar char="•"/>
            </a:pPr>
            <a:r>
              <a:rPr lang="en-US" sz="2000"/>
              <a:t>More complicated for the user, would need to never lose file(s) containing all their info</a:t>
            </a:r>
            <a:endParaRPr sz="2000"/>
          </a:p>
          <a:p>
            <a:pPr indent="-330200" lvl="0" marL="342900" rtl="0" algn="l">
              <a:spcBef>
                <a:spcPts val="1000"/>
              </a:spcBef>
              <a:spcAft>
                <a:spcPts val="0"/>
              </a:spcAft>
              <a:buSzPts val="2000"/>
              <a:buChar char="•"/>
            </a:pPr>
            <a:r>
              <a:rPr lang="en-US" sz="2000"/>
              <a:t>No reliance on our servers means piracy would be easier</a:t>
            </a:r>
            <a:endParaRPr sz="2000"/>
          </a:p>
        </p:txBody>
      </p:sp>
      <p:sp>
        <p:nvSpPr>
          <p:cNvPr id="93" name="Google Shape;93;g31a3d2b3dc7_0_6"/>
          <p:cNvSpPr txBox="1"/>
          <p:nvPr>
            <p:ph idx="2" type="body"/>
          </p:nvPr>
        </p:nvSpPr>
        <p:spPr>
          <a:xfrm>
            <a:off x="838200" y="706810"/>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Solution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1a3d2b3dc7_0_20"/>
          <p:cNvSpPr txBox="1"/>
          <p:nvPr>
            <p:ph idx="1" type="subTitle"/>
          </p:nvPr>
        </p:nvSpPr>
        <p:spPr>
          <a:xfrm>
            <a:off x="838200" y="1839433"/>
            <a:ext cx="10490100" cy="4200600"/>
          </a:xfrm>
          <a:prstGeom prst="rect">
            <a:avLst/>
          </a:prstGeom>
        </p:spPr>
        <p:txBody>
          <a:bodyPr anchorCtr="0" anchor="t" bIns="45700" lIns="91425" spcFirstLastPara="1" rIns="91425" wrap="square" tIns="45700">
            <a:noAutofit/>
          </a:bodyPr>
          <a:lstStyle/>
          <a:p>
            <a:pPr indent="-330200" lvl="0" marL="342900" rtl="0" algn="l">
              <a:spcBef>
                <a:spcPts val="1000"/>
              </a:spcBef>
              <a:spcAft>
                <a:spcPts val="0"/>
              </a:spcAft>
              <a:buSzPts val="2000"/>
              <a:buChar char="•"/>
            </a:pPr>
            <a:r>
              <a:rPr lang="en-US" sz="2000"/>
              <a:t>Create purely web-based application that would handle all of the user’s data.</a:t>
            </a:r>
            <a:endParaRPr sz="2000"/>
          </a:p>
          <a:p>
            <a:pPr indent="0" lvl="0" marL="457200" rtl="0" algn="l">
              <a:spcBef>
                <a:spcPts val="1000"/>
              </a:spcBef>
              <a:spcAft>
                <a:spcPts val="0"/>
              </a:spcAft>
              <a:buNone/>
            </a:pPr>
            <a:r>
              <a:rPr lang="en-US" sz="2000"/>
              <a:t>User would make an account on our website, then be given access to the financial tools. Their data would go to and from our server.</a:t>
            </a:r>
            <a:endParaRPr sz="2000"/>
          </a:p>
          <a:p>
            <a:pPr indent="0" lvl="0" marL="0" rtl="0" algn="l">
              <a:spcBef>
                <a:spcPts val="1000"/>
              </a:spcBef>
              <a:spcAft>
                <a:spcPts val="0"/>
              </a:spcAft>
              <a:buClr>
                <a:schemeClr val="dk1"/>
              </a:buClr>
              <a:buSzPts val="1100"/>
              <a:buFont typeface="Arial"/>
              <a:buNone/>
            </a:pPr>
            <a:r>
              <a:rPr lang="en-US" sz="2000"/>
              <a:t>Pros:</a:t>
            </a:r>
            <a:endParaRPr sz="2000"/>
          </a:p>
          <a:p>
            <a:pPr indent="-330200" lvl="0" marL="342900" rtl="0" algn="l">
              <a:spcBef>
                <a:spcPts val="1000"/>
              </a:spcBef>
              <a:spcAft>
                <a:spcPts val="0"/>
              </a:spcAft>
              <a:buSzPts val="2000"/>
              <a:buChar char="•"/>
            </a:pPr>
            <a:r>
              <a:rPr lang="en-US" sz="2000"/>
              <a:t>Relatively easy to develop, reduces cost significantly from previous solutions</a:t>
            </a:r>
            <a:endParaRPr sz="2000"/>
          </a:p>
          <a:p>
            <a:pPr indent="-330200" lvl="0" marL="342900" rtl="0" algn="l">
              <a:spcBef>
                <a:spcPts val="1000"/>
              </a:spcBef>
              <a:spcAft>
                <a:spcPts val="0"/>
              </a:spcAft>
              <a:buSzPts val="2000"/>
              <a:buChar char="•"/>
            </a:pPr>
            <a:r>
              <a:rPr lang="en-US" sz="2000"/>
              <a:t>Streamlines process for user, does not require any downloads</a:t>
            </a:r>
            <a:endParaRPr sz="2000"/>
          </a:p>
          <a:p>
            <a:pPr indent="-330200" lvl="0" marL="342900" rtl="0" algn="l">
              <a:spcBef>
                <a:spcPts val="1000"/>
              </a:spcBef>
              <a:spcAft>
                <a:spcPts val="0"/>
              </a:spcAft>
              <a:buSzPts val="2000"/>
              <a:buChar char="•"/>
            </a:pPr>
            <a:r>
              <a:rPr lang="en-US" sz="2000"/>
              <a:t>Does not require any technical knowledge from user (downloading and installing programs can be too technical for many older people, a large part of the potential customer base)</a:t>
            </a:r>
            <a:endParaRPr sz="2000"/>
          </a:p>
          <a:p>
            <a:pPr indent="0" lvl="0" marL="0" rtl="0" algn="l">
              <a:spcBef>
                <a:spcPts val="1000"/>
              </a:spcBef>
              <a:spcAft>
                <a:spcPts val="0"/>
              </a:spcAft>
              <a:buClr>
                <a:schemeClr val="dk1"/>
              </a:buClr>
              <a:buSzPts val="1100"/>
              <a:buFont typeface="Arial"/>
              <a:buNone/>
            </a:pPr>
            <a:r>
              <a:rPr lang="en-US" sz="2000"/>
              <a:t>Cons:</a:t>
            </a:r>
            <a:endParaRPr sz="2000"/>
          </a:p>
          <a:p>
            <a:pPr indent="-317500" lvl="0" marL="342900" rtl="0" algn="l">
              <a:spcBef>
                <a:spcPts val="1000"/>
              </a:spcBef>
              <a:spcAft>
                <a:spcPts val="0"/>
              </a:spcAft>
              <a:buSzPts val="1800"/>
              <a:buChar char="•"/>
            </a:pPr>
            <a:r>
              <a:rPr lang="en-US" sz="2000"/>
              <a:t>Customer’s financial data stored on servers, potentially vulnerable to hackers</a:t>
            </a:r>
            <a:endParaRPr sz="2000"/>
          </a:p>
        </p:txBody>
      </p:sp>
      <p:sp>
        <p:nvSpPr>
          <p:cNvPr id="100" name="Google Shape;100;g31a3d2b3dc7_0_20"/>
          <p:cNvSpPr txBox="1"/>
          <p:nvPr>
            <p:ph idx="2" type="body"/>
          </p:nvPr>
        </p:nvSpPr>
        <p:spPr>
          <a:xfrm>
            <a:off x="838200" y="706810"/>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Solution 3 (Recommended)</a:t>
            </a:r>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1a3d2b3dc7_0_39"/>
          <p:cNvSpPr txBox="1"/>
          <p:nvPr>
            <p:ph idx="1" type="subTitle"/>
          </p:nvPr>
        </p:nvSpPr>
        <p:spPr>
          <a:xfrm>
            <a:off x="838200" y="1839433"/>
            <a:ext cx="10490100" cy="420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07" name="Google Shape;107;g31a3d2b3dc7_0_39"/>
          <p:cNvSpPr txBox="1"/>
          <p:nvPr>
            <p:ph idx="2" type="body"/>
          </p:nvPr>
        </p:nvSpPr>
        <p:spPr>
          <a:xfrm>
            <a:off x="838200" y="706810"/>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graphicFrame>
        <p:nvGraphicFramePr>
          <p:cNvPr id="108" name="Google Shape;108;g31a3d2b3dc7_0_39"/>
          <p:cNvGraphicFramePr/>
          <p:nvPr/>
        </p:nvGraphicFramePr>
        <p:xfrm>
          <a:off x="952500" y="2857500"/>
          <a:ext cx="3000000" cy="3000000"/>
        </p:xfrm>
        <a:graphic>
          <a:graphicData uri="http://schemas.openxmlformats.org/drawingml/2006/table">
            <a:tbl>
              <a:tblPr>
                <a:noFill/>
                <a:tableStyleId>{4A4EB715-DB6C-4C35-A436-3FDA029E8C9E}</a:tableStyleId>
              </a:tblPr>
              <a:tblGrid>
                <a:gridCol w="2057400"/>
                <a:gridCol w="2057400"/>
                <a:gridCol w="2057400"/>
                <a:gridCol w="2057400"/>
                <a:gridCol w="20574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Usability</a:t>
                      </a:r>
                      <a:endParaRPr/>
                    </a:p>
                  </a:txBody>
                  <a:tcPr marT="91425" marB="91425" marR="91425" marL="91425"/>
                </a:tc>
                <a:tc>
                  <a:txBody>
                    <a:bodyPr/>
                    <a:lstStyle/>
                    <a:p>
                      <a:pPr indent="0" lvl="0" marL="0" rtl="0" algn="l">
                        <a:spcBef>
                          <a:spcPts val="0"/>
                        </a:spcBef>
                        <a:spcAft>
                          <a:spcPts val="0"/>
                        </a:spcAft>
                        <a:buNone/>
                      </a:pPr>
                      <a:r>
                        <a:rPr lang="en-US"/>
                        <a:t>Development Time</a:t>
                      </a:r>
                      <a:endParaRPr/>
                    </a:p>
                  </a:txBody>
                  <a:tcPr marT="91425" marB="91425" marR="91425" marL="91425"/>
                </a:tc>
                <a:tc>
                  <a:txBody>
                    <a:bodyPr/>
                    <a:lstStyle/>
                    <a:p>
                      <a:pPr indent="0" lvl="0" marL="0" rtl="0" algn="l">
                        <a:spcBef>
                          <a:spcPts val="0"/>
                        </a:spcBef>
                        <a:spcAft>
                          <a:spcPts val="0"/>
                        </a:spcAft>
                        <a:buNone/>
                      </a:pPr>
                      <a:r>
                        <a:rPr lang="en-US"/>
                        <a:t>Features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US"/>
                        <a:t>Solution 1</a:t>
                      </a:r>
                      <a:endParaRPr/>
                    </a:p>
                  </a:txBody>
                  <a:tcPr marT="91425" marB="91425" marR="91425" marL="91425"/>
                </a:tc>
                <a:tc>
                  <a:txBody>
                    <a:bodyPr/>
                    <a:lstStyle/>
                    <a:p>
                      <a:pPr indent="0" lvl="0" marL="0" rtl="0" algn="l">
                        <a:spcBef>
                          <a:spcPts val="0"/>
                        </a:spcBef>
                        <a:spcAft>
                          <a:spcPts val="0"/>
                        </a:spcAft>
                        <a:buNone/>
                      </a:pPr>
                      <a:r>
                        <a:rPr lang="en-US"/>
                        <a:t>7</a:t>
                      </a:r>
                      <a:endParaRPr/>
                    </a:p>
                  </a:txBody>
                  <a:tcPr marT="91425" marB="91425" marR="91425" marL="91425"/>
                </a:tc>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8</a:t>
                      </a:r>
                      <a:endParaRPr/>
                    </a:p>
                  </a:txBody>
                  <a:tcPr marT="91425" marB="91425" marR="91425" marL="91425"/>
                </a:tc>
                <a:tc>
                  <a:txBody>
                    <a:bodyPr/>
                    <a:lstStyle/>
                    <a:p>
                      <a:pPr indent="0" lvl="0" marL="0" rtl="0" algn="l">
                        <a:spcBef>
                          <a:spcPts val="0"/>
                        </a:spcBef>
                        <a:spcAft>
                          <a:spcPts val="0"/>
                        </a:spcAft>
                        <a:buNone/>
                      </a:pPr>
                      <a:r>
                        <a:rPr lang="en-US"/>
                        <a:t>18</a:t>
                      </a:r>
                      <a:endParaRPr/>
                    </a:p>
                  </a:txBody>
                  <a:tcPr marT="91425" marB="91425" marR="91425" marL="91425"/>
                </a:tc>
              </a:tr>
              <a:tr h="381000">
                <a:tc>
                  <a:txBody>
                    <a:bodyPr/>
                    <a:lstStyle/>
                    <a:p>
                      <a:pPr indent="0" lvl="0" marL="0" rtl="0" algn="l">
                        <a:spcBef>
                          <a:spcPts val="0"/>
                        </a:spcBef>
                        <a:spcAft>
                          <a:spcPts val="0"/>
                        </a:spcAft>
                        <a:buNone/>
                      </a:pPr>
                      <a:r>
                        <a:rPr lang="en-US"/>
                        <a:t>Solution 2</a:t>
                      </a:r>
                      <a:endParaRPr/>
                    </a:p>
                  </a:txBody>
                  <a:tcPr marT="91425" marB="91425" marR="91425" marL="91425"/>
                </a:tc>
                <a:tc>
                  <a:txBody>
                    <a:bodyPr/>
                    <a:lstStyle/>
                    <a:p>
                      <a:pPr indent="0" lvl="0" marL="0" rtl="0" algn="l">
                        <a:spcBef>
                          <a:spcPts val="0"/>
                        </a:spcBef>
                        <a:spcAft>
                          <a:spcPts val="0"/>
                        </a:spcAft>
                        <a:buNone/>
                      </a:pPr>
                      <a:r>
                        <a:rPr lang="en-US"/>
                        <a:t>7</a:t>
                      </a:r>
                      <a:endParaRPr/>
                    </a:p>
                  </a:txBody>
                  <a:tcPr marT="91425" marB="91425" marR="91425" marL="91425"/>
                </a:tc>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7</a:t>
                      </a:r>
                      <a:endParaRPr/>
                    </a:p>
                  </a:txBody>
                  <a:tcPr marT="91425" marB="91425" marR="91425" marL="91425"/>
                </a:tc>
                <a:tc>
                  <a:txBody>
                    <a:bodyPr/>
                    <a:lstStyle/>
                    <a:p>
                      <a:pPr indent="0" lvl="0" marL="0" rtl="0" algn="l">
                        <a:spcBef>
                          <a:spcPts val="0"/>
                        </a:spcBef>
                        <a:spcAft>
                          <a:spcPts val="0"/>
                        </a:spcAft>
                        <a:buNone/>
                      </a:pPr>
                      <a:r>
                        <a:rPr lang="en-US"/>
                        <a:t>19</a:t>
                      </a:r>
                      <a:endParaRPr/>
                    </a:p>
                  </a:txBody>
                  <a:tcPr marT="91425" marB="91425" marR="91425" marL="91425"/>
                </a:tc>
              </a:tr>
              <a:tr h="381000">
                <a:tc>
                  <a:txBody>
                    <a:bodyPr/>
                    <a:lstStyle/>
                    <a:p>
                      <a:pPr indent="0" lvl="0" marL="0" rtl="0" algn="l">
                        <a:spcBef>
                          <a:spcPts val="0"/>
                        </a:spcBef>
                        <a:spcAft>
                          <a:spcPts val="0"/>
                        </a:spcAft>
                        <a:buNone/>
                      </a:pPr>
                      <a:r>
                        <a:rPr lang="en-US"/>
                        <a:t>Solution 3</a:t>
                      </a:r>
                      <a:endParaRPr/>
                    </a:p>
                  </a:txBody>
                  <a:tcPr marT="91425" marB="91425" marR="91425" marL="91425"/>
                </a:tc>
                <a:tc>
                  <a:txBody>
                    <a:bodyPr/>
                    <a:lstStyle/>
                    <a:p>
                      <a:pPr indent="0" lvl="0" marL="0" rtl="0" algn="l">
                        <a:spcBef>
                          <a:spcPts val="0"/>
                        </a:spcBef>
                        <a:spcAft>
                          <a:spcPts val="0"/>
                        </a:spcAft>
                        <a:buNone/>
                      </a:pPr>
                      <a:r>
                        <a:rPr lang="en-US"/>
                        <a:t>6</a:t>
                      </a:r>
                      <a:endParaRPr/>
                    </a:p>
                  </a:txBody>
                  <a:tcPr marT="91425" marB="91425" marR="91425" marL="91425"/>
                </a:tc>
                <a:tc>
                  <a:txBody>
                    <a:bodyPr/>
                    <a:lstStyle/>
                    <a:p>
                      <a:pPr indent="0" lvl="0" marL="0" rtl="0" algn="l">
                        <a:spcBef>
                          <a:spcPts val="0"/>
                        </a:spcBef>
                        <a:spcAft>
                          <a:spcPts val="0"/>
                        </a:spcAft>
                        <a:buNone/>
                      </a:pPr>
                      <a:r>
                        <a:rPr lang="en-US"/>
                        <a:t>8</a:t>
                      </a:r>
                      <a:endParaRPr/>
                    </a:p>
                  </a:txBody>
                  <a:tcPr marT="91425" marB="91425" marR="91425" marL="91425"/>
                </a:tc>
                <a:tc>
                  <a:txBody>
                    <a:bodyPr/>
                    <a:lstStyle/>
                    <a:p>
                      <a:pPr indent="0" lvl="0" marL="0" rtl="0" algn="l">
                        <a:spcBef>
                          <a:spcPts val="0"/>
                        </a:spcBef>
                        <a:spcAft>
                          <a:spcPts val="0"/>
                        </a:spcAft>
                        <a:buNone/>
                      </a:pPr>
                      <a:r>
                        <a:rPr lang="en-US"/>
                        <a:t>7</a:t>
                      </a:r>
                      <a:endParaRPr/>
                    </a:p>
                  </a:txBody>
                  <a:tcPr marT="91425" marB="91425" marR="91425" marL="91425"/>
                </a:tc>
                <a:tc>
                  <a:txBody>
                    <a:bodyPr/>
                    <a:lstStyle/>
                    <a:p>
                      <a:pPr indent="0" lvl="0" marL="0" rtl="0" algn="l">
                        <a:spcBef>
                          <a:spcPts val="0"/>
                        </a:spcBef>
                        <a:spcAft>
                          <a:spcPts val="0"/>
                        </a:spcAft>
                        <a:buNone/>
                      </a:pPr>
                      <a:r>
                        <a:rPr lang="en-US"/>
                        <a:t>21</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2023-02-16T16:25:29Z</dcterms:created>
  <dc:creator>Haley Nicolson</dc:creator>
</cp:coreProperties>
</file>