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6858000" cx="12192000"/>
  <p:notesSz cx="6858000" cy="9144000"/>
  <p:embeddedFontLst>
    <p:embeddedFont>
      <p:font typeface="Gill Sans"/>
      <p:regular r:id="rId21"/>
      <p:bold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3840">
          <p15:clr>
            <a:srgbClr val="A4A3A4"/>
          </p15:clr>
        </p15:guide>
      </p15:sldGuideLst>
    </p:ext>
    <p:ext uri="GoogleSlidesCustomDataVersion2">
      <go:slidesCustomData xmlns:go="http://customooxmlschemas.google.com/" r:id="rId23" roundtripDataSignature="AMtx7mhs4hAqZiRLSRBoVyhHa0OellK1W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384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11" Type="http://schemas.openxmlformats.org/officeDocument/2006/relationships/slide" Target="slides/slide6.xml"/><Relationship Id="rId22" Type="http://schemas.openxmlformats.org/officeDocument/2006/relationships/font" Target="fonts/GillSans-bold.fntdata"/><Relationship Id="rId10" Type="http://schemas.openxmlformats.org/officeDocument/2006/relationships/slide" Target="slides/slide5.xml"/><Relationship Id="rId21" Type="http://schemas.openxmlformats.org/officeDocument/2006/relationships/font" Target="fonts/GillSans-regular.fntdata"/><Relationship Id="rId13" Type="http://schemas.openxmlformats.org/officeDocument/2006/relationships/slide" Target="slides/slide8.xml"/><Relationship Id="rId12" Type="http://schemas.openxmlformats.org/officeDocument/2006/relationships/slide" Target="slides/slide7.xml"/><Relationship Id="rId23" Type="http://customschemas.google.com/relationships/presentationmetadata" Target="meta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 name="Shape 44"/>
        <p:cNvGrpSpPr/>
        <p:nvPr/>
      </p:nvGrpSpPr>
      <p:grpSpPr>
        <a:xfrm>
          <a:off x="0" y="0"/>
          <a:ext cx="0" cy="0"/>
          <a:chOff x="0" y="0"/>
          <a:chExt cx="0" cy="0"/>
        </a:xfrm>
      </p:grpSpPr>
      <p:sp>
        <p:nvSpPr>
          <p:cNvPr id="45" name="Google Shape;4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 name="Google Shape;46;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 name="Shape 108"/>
        <p:cNvGrpSpPr/>
        <p:nvPr/>
      </p:nvGrpSpPr>
      <p:grpSpPr>
        <a:xfrm>
          <a:off x="0" y="0"/>
          <a:ext cx="0" cy="0"/>
          <a:chOff x="0" y="0"/>
          <a:chExt cx="0" cy="0"/>
        </a:xfrm>
      </p:grpSpPr>
      <p:sp>
        <p:nvSpPr>
          <p:cNvPr id="109" name="Google Shape;109;g372725bd3aa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0" name="Google Shape;110;g372725bd3aa_0_2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1" name="Google Shape;111;g372725bd3aa_0_2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372725bd3aa_0_3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372725bd3aa_0_34: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8" name="Google Shape;118;g372725bd3aa_0_34: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372725bd3aa_0_4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372725bd3aa_0_4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5" name="Google Shape;125;g372725bd3aa_0_4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72725bd3aa_0_4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72725bd3aa_0_46: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2" name="Google Shape;132;g372725bd3aa_0_46: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372725bd3aa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372725bd3aa_0_58: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9" name="Google Shape;139;g372725bd3aa_0_58: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5" name="Google Shape;145;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6" name="Google Shape;146;p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 name="Google Shape;54;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 name="Google Shape;55;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 name="Shape 59"/>
        <p:cNvGrpSpPr/>
        <p:nvPr/>
      </p:nvGrpSpPr>
      <p:grpSpPr>
        <a:xfrm>
          <a:off x="0" y="0"/>
          <a:ext cx="0" cy="0"/>
          <a:chOff x="0" y="0"/>
          <a:chExt cx="0" cy="0"/>
        </a:xfrm>
      </p:grpSpPr>
      <p:sp>
        <p:nvSpPr>
          <p:cNvPr id="60" name="Google Shape;6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1" name="Google Shape;61;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2" name="Google Shape;62;p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8" name="Google Shape;68;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69" name="Google Shape;69;p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3" name="Shape 73"/>
        <p:cNvGrpSpPr/>
        <p:nvPr/>
      </p:nvGrpSpPr>
      <p:grpSpPr>
        <a:xfrm>
          <a:off x="0" y="0"/>
          <a:ext cx="0" cy="0"/>
          <a:chOff x="0" y="0"/>
          <a:chExt cx="0" cy="0"/>
        </a:xfrm>
      </p:grpSpPr>
      <p:sp>
        <p:nvSpPr>
          <p:cNvPr id="74" name="Google Shape;74;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75" name="Google Shape;75;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76" name="Google Shape;76;p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72725bd3aa_0_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2" name="Google Shape;82;g372725bd3aa_0_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3" name="Google Shape;83;g372725bd3aa_0_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372725bd3aa_0_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89" name="Google Shape;89;g372725bd3aa_0_9: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0" name="Google Shape;90;g372725bd3aa_0_9: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96" name="Google Shape;96;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7" name="Google Shape;97;p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 name="Shape 101"/>
        <p:cNvGrpSpPr/>
        <p:nvPr/>
      </p:nvGrpSpPr>
      <p:grpSpPr>
        <a:xfrm>
          <a:off x="0" y="0"/>
          <a:ext cx="0" cy="0"/>
          <a:chOff x="0" y="0"/>
          <a:chExt cx="0" cy="0"/>
        </a:xfrm>
      </p:grpSpPr>
      <p:sp>
        <p:nvSpPr>
          <p:cNvPr id="102" name="Google Shape;102;g372725bd3aa_0_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p:spPr>
      </p:sp>
      <p:sp>
        <p:nvSpPr>
          <p:cNvPr id="103" name="Google Shape;103;g372725bd3aa_0_22: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4" name="Google Shape;104;g372725bd3aa_0_22: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 Id="rId3" Type="http://schemas.openxmlformats.org/officeDocument/2006/relationships/image" Target="../media/image1.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 Slide">
    <p:bg>
      <p:bgPr>
        <a:solidFill>
          <a:srgbClr val="005937"/>
        </a:solidFill>
      </p:bgPr>
    </p:bg>
    <p:spTree>
      <p:nvGrpSpPr>
        <p:cNvPr id="10" name="Shape 10"/>
        <p:cNvGrpSpPr/>
        <p:nvPr/>
      </p:nvGrpSpPr>
      <p:grpSpPr>
        <a:xfrm>
          <a:off x="0" y="0"/>
          <a:ext cx="0" cy="0"/>
          <a:chOff x="0" y="0"/>
          <a:chExt cx="0" cy="0"/>
        </a:xfrm>
      </p:grpSpPr>
      <p:pic>
        <p:nvPicPr>
          <p:cNvPr descr="A picture containing text, swimming, ocean floor&#10;&#10;Description automatically generated" id="11" name="Google Shape;11;p11"/>
          <p:cNvPicPr preferRelativeResize="0"/>
          <p:nvPr/>
        </p:nvPicPr>
        <p:blipFill rotWithShape="1">
          <a:blip r:embed="rId2">
            <a:alphaModFix/>
          </a:blip>
          <a:srcRect b="0" l="0" r="0" t="0"/>
          <a:stretch/>
        </p:blipFill>
        <p:spPr>
          <a:xfrm>
            <a:off x="0" y="0"/>
            <a:ext cx="12192000" cy="6858000"/>
          </a:xfrm>
          <a:prstGeom prst="rect">
            <a:avLst/>
          </a:prstGeom>
          <a:noFill/>
          <a:ln>
            <a:noFill/>
          </a:ln>
        </p:spPr>
      </p:pic>
      <p:sp>
        <p:nvSpPr>
          <p:cNvPr id="12" name="Google Shape;12;p11"/>
          <p:cNvSpPr txBox="1"/>
          <p:nvPr>
            <p:ph type="ctrTitle"/>
          </p:nvPr>
        </p:nvSpPr>
        <p:spPr>
          <a:xfrm>
            <a:off x="838200" y="772319"/>
            <a:ext cx="10734040" cy="165576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rgbClr val="FFC629"/>
              </a:buClr>
              <a:buSzPts val="6000"/>
              <a:buFont typeface="Arial"/>
              <a:buNone/>
              <a:defRPr b="0" i="0" sz="6000" u="none" cap="none" strike="noStrike">
                <a:solidFill>
                  <a:srgbClr val="FFC629"/>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3" name="Google Shape;13;p11"/>
          <p:cNvSpPr txBox="1"/>
          <p:nvPr>
            <p:ph idx="1" type="subTitle"/>
          </p:nvPr>
        </p:nvSpPr>
        <p:spPr>
          <a:xfrm>
            <a:off x="838200" y="2601119"/>
            <a:ext cx="10734040" cy="985361"/>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2400"/>
              <a:buFont typeface="Arial"/>
              <a:buNone/>
              <a:defRPr b="0" i="0" sz="2400" u="none" cap="none" strike="noStrike">
                <a:solidFill>
                  <a:schemeClr val="lt1"/>
                </a:solidFill>
                <a:latin typeface="Arial"/>
                <a:ea typeface="Arial"/>
                <a:cs typeface="Arial"/>
                <a:sym typeface="Arial"/>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14" name="Google Shape;14;p11"/>
          <p:cNvSpPr/>
          <p:nvPr/>
        </p:nvSpPr>
        <p:spPr>
          <a:xfrm>
            <a:off x="0" y="5618480"/>
            <a:ext cx="6096000" cy="934720"/>
          </a:xfrm>
          <a:prstGeom prst="rect">
            <a:avLst/>
          </a:prstGeom>
          <a:solidFill>
            <a:srgbClr val="FFC62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15" name="Google Shape;15;p11"/>
          <p:cNvSpPr/>
          <p:nvPr/>
        </p:nvSpPr>
        <p:spPr>
          <a:xfrm>
            <a:off x="6096000" y="5618320"/>
            <a:ext cx="6096000" cy="93472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16" name="Google Shape;16;p11"/>
          <p:cNvPicPr preferRelativeResize="0"/>
          <p:nvPr/>
        </p:nvPicPr>
        <p:blipFill rotWithShape="1">
          <a:blip r:embed="rId3">
            <a:alphaModFix/>
          </a:blip>
          <a:srcRect b="0" l="0" r="0" t="0"/>
          <a:stretch/>
        </p:blipFill>
        <p:spPr>
          <a:xfrm>
            <a:off x="6934200" y="5757623"/>
            <a:ext cx="3967566" cy="656115"/>
          </a:xfrm>
          <a:prstGeom prst="rect">
            <a:avLst/>
          </a:prstGeom>
          <a:noFill/>
          <a:ln>
            <a:noFill/>
          </a:ln>
        </p:spPr>
      </p:pic>
      <p:sp>
        <p:nvSpPr>
          <p:cNvPr id="17" name="Google Shape;17;p11"/>
          <p:cNvSpPr txBox="1"/>
          <p:nvPr>
            <p:ph idx="2" type="body"/>
          </p:nvPr>
        </p:nvSpPr>
        <p:spPr>
          <a:xfrm>
            <a:off x="843280" y="5811201"/>
            <a:ext cx="4643120" cy="548957"/>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2_Title Slide">
  <p:cSld name="2_Title Slide">
    <p:bg>
      <p:bgPr>
        <a:solidFill>
          <a:schemeClr val="lt1"/>
        </a:solidFill>
      </p:bgPr>
    </p:bg>
    <p:spTree>
      <p:nvGrpSpPr>
        <p:cNvPr id="18" name="Shape 18"/>
        <p:cNvGrpSpPr/>
        <p:nvPr/>
      </p:nvGrpSpPr>
      <p:grpSpPr>
        <a:xfrm>
          <a:off x="0" y="0"/>
          <a:ext cx="0" cy="0"/>
          <a:chOff x="0" y="0"/>
          <a:chExt cx="0" cy="0"/>
        </a:xfrm>
      </p:grpSpPr>
      <p:sp>
        <p:nvSpPr>
          <p:cNvPr id="19" name="Google Shape;19;p12"/>
          <p:cNvSpPr txBox="1"/>
          <p:nvPr>
            <p:ph idx="1" type="subTitle"/>
          </p:nvPr>
        </p:nvSpPr>
        <p:spPr>
          <a:xfrm>
            <a:off x="838200" y="1839433"/>
            <a:ext cx="5816600" cy="420052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1000"/>
              </a:spcBef>
              <a:spcAft>
                <a:spcPts val="0"/>
              </a:spcAft>
              <a:buClr>
                <a:schemeClr val="dk1"/>
              </a:buClr>
              <a:buSzPts val="2200"/>
              <a:buFont typeface="Arial"/>
              <a:buNone/>
              <a:defRPr b="0" i="0" sz="2200" u="none" cap="none" strike="noStrike">
                <a:solidFill>
                  <a:schemeClr val="dk1"/>
                </a:solidFill>
                <a:latin typeface="Arial"/>
                <a:ea typeface="Arial"/>
                <a:cs typeface="Arial"/>
                <a:sym typeface="Arial"/>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20" name="Google Shape;20;p12"/>
          <p:cNvSpPr/>
          <p:nvPr/>
        </p:nvSpPr>
        <p:spPr>
          <a:xfrm flipH="1" rot="10800000">
            <a:off x="0" y="6457687"/>
            <a:ext cx="9544833" cy="45719"/>
          </a:xfrm>
          <a:prstGeom prst="rect">
            <a:avLst/>
          </a:prstGeom>
          <a:solidFill>
            <a:srgbClr val="FFC62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1" name="Google Shape;21;p12"/>
          <p:cNvPicPr preferRelativeResize="0"/>
          <p:nvPr/>
        </p:nvPicPr>
        <p:blipFill rotWithShape="1">
          <a:blip r:embed="rId2">
            <a:alphaModFix/>
          </a:blip>
          <a:srcRect b="0" l="0" r="0" t="0"/>
          <a:stretch/>
        </p:blipFill>
        <p:spPr>
          <a:xfrm>
            <a:off x="9677400" y="6291102"/>
            <a:ext cx="2291166" cy="378889"/>
          </a:xfrm>
          <a:prstGeom prst="rect">
            <a:avLst/>
          </a:prstGeom>
          <a:noFill/>
          <a:ln>
            <a:noFill/>
          </a:ln>
        </p:spPr>
      </p:pic>
      <p:sp>
        <p:nvSpPr>
          <p:cNvPr id="22" name="Google Shape;22;p12"/>
          <p:cNvSpPr/>
          <p:nvPr>
            <p:ph idx="2" type="pic"/>
          </p:nvPr>
        </p:nvSpPr>
        <p:spPr>
          <a:xfrm>
            <a:off x="7254241" y="1839913"/>
            <a:ext cx="4439920" cy="4200525"/>
          </a:xfrm>
          <a:prstGeom prst="rect">
            <a:avLst/>
          </a:prstGeom>
          <a:noFill/>
          <a:ln>
            <a:noFill/>
          </a:ln>
        </p:spPr>
      </p:sp>
      <p:sp>
        <p:nvSpPr>
          <p:cNvPr id="23" name="Google Shape;23;p12"/>
          <p:cNvSpPr txBox="1"/>
          <p:nvPr>
            <p:ph idx="3" type="body"/>
          </p:nvPr>
        </p:nvSpPr>
        <p:spPr>
          <a:xfrm>
            <a:off x="838200" y="706810"/>
            <a:ext cx="10855961" cy="74636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124734"/>
              </a:buClr>
              <a:buSzPts val="5400"/>
              <a:buFont typeface="Arial"/>
              <a:buNone/>
              <a:defRPr b="0" i="0" sz="5400" u="none" cap="none" strike="noStrike">
                <a:solidFill>
                  <a:srgbClr val="124734"/>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_Title Slide">
  <p:cSld name="3_Title Slide">
    <p:bg>
      <p:bgPr>
        <a:solidFill>
          <a:schemeClr val="lt1"/>
        </a:solidFill>
      </p:bgPr>
    </p:bg>
    <p:spTree>
      <p:nvGrpSpPr>
        <p:cNvPr id="24" name="Shape 24"/>
        <p:cNvGrpSpPr/>
        <p:nvPr/>
      </p:nvGrpSpPr>
      <p:grpSpPr>
        <a:xfrm>
          <a:off x="0" y="0"/>
          <a:ext cx="0" cy="0"/>
          <a:chOff x="0" y="0"/>
          <a:chExt cx="0" cy="0"/>
        </a:xfrm>
      </p:grpSpPr>
      <p:sp>
        <p:nvSpPr>
          <p:cNvPr id="25" name="Google Shape;25;p13"/>
          <p:cNvSpPr txBox="1"/>
          <p:nvPr>
            <p:ph idx="1" type="subTitle"/>
          </p:nvPr>
        </p:nvSpPr>
        <p:spPr>
          <a:xfrm>
            <a:off x="838200" y="1839433"/>
            <a:ext cx="10490200" cy="4200529"/>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1000"/>
              </a:spcBef>
              <a:spcAft>
                <a:spcPts val="0"/>
              </a:spcAft>
              <a:buClr>
                <a:srgbClr val="FFC629"/>
              </a:buClr>
              <a:buSzPts val="2200"/>
              <a:buFont typeface="Arial"/>
              <a:buChar char="•"/>
              <a:defRPr b="0" i="0" sz="2200" u="none" cap="none" strike="noStrike">
                <a:solidFill>
                  <a:schemeClr val="dk1"/>
                </a:solidFill>
                <a:latin typeface="Arial"/>
                <a:ea typeface="Arial"/>
                <a:cs typeface="Arial"/>
                <a:sym typeface="Arial"/>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26" name="Google Shape;26;p13"/>
          <p:cNvSpPr/>
          <p:nvPr/>
        </p:nvSpPr>
        <p:spPr>
          <a:xfrm flipH="1" rot="10800000">
            <a:off x="0" y="6457687"/>
            <a:ext cx="9544833" cy="45719"/>
          </a:xfrm>
          <a:prstGeom prst="rect">
            <a:avLst/>
          </a:prstGeom>
          <a:solidFill>
            <a:srgbClr val="FFC62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27" name="Google Shape;27;p13"/>
          <p:cNvPicPr preferRelativeResize="0"/>
          <p:nvPr/>
        </p:nvPicPr>
        <p:blipFill rotWithShape="1">
          <a:blip r:embed="rId2">
            <a:alphaModFix/>
          </a:blip>
          <a:srcRect b="0" l="0" r="0" t="0"/>
          <a:stretch/>
        </p:blipFill>
        <p:spPr>
          <a:xfrm>
            <a:off x="9677400" y="6291102"/>
            <a:ext cx="2291166" cy="378889"/>
          </a:xfrm>
          <a:prstGeom prst="rect">
            <a:avLst/>
          </a:prstGeom>
          <a:noFill/>
          <a:ln>
            <a:noFill/>
          </a:ln>
        </p:spPr>
      </p:pic>
      <p:sp>
        <p:nvSpPr>
          <p:cNvPr id="28" name="Google Shape;28;p13"/>
          <p:cNvSpPr txBox="1"/>
          <p:nvPr>
            <p:ph idx="2" type="body"/>
          </p:nvPr>
        </p:nvSpPr>
        <p:spPr>
          <a:xfrm>
            <a:off x="838200" y="706810"/>
            <a:ext cx="10855961" cy="74636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124734"/>
              </a:buClr>
              <a:buSzPts val="5400"/>
              <a:buFont typeface="Arial"/>
              <a:buNone/>
              <a:defRPr b="0" i="0" sz="5400" u="none" cap="none" strike="noStrike">
                <a:solidFill>
                  <a:srgbClr val="124734"/>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4_Title Slide">
  <p:cSld name="4_Title Slide">
    <p:bg>
      <p:bgPr>
        <a:solidFill>
          <a:srgbClr val="005937"/>
        </a:solidFill>
      </p:bgPr>
    </p:bg>
    <p:spTree>
      <p:nvGrpSpPr>
        <p:cNvPr id="29" name="Shape 29"/>
        <p:cNvGrpSpPr/>
        <p:nvPr/>
      </p:nvGrpSpPr>
      <p:grpSpPr>
        <a:xfrm>
          <a:off x="0" y="0"/>
          <a:ext cx="0" cy="0"/>
          <a:chOff x="0" y="0"/>
          <a:chExt cx="0" cy="0"/>
        </a:xfrm>
      </p:grpSpPr>
      <p:sp>
        <p:nvSpPr>
          <p:cNvPr id="30" name="Google Shape;30;p14"/>
          <p:cNvSpPr/>
          <p:nvPr>
            <p:ph idx="2" type="pic"/>
          </p:nvPr>
        </p:nvSpPr>
        <p:spPr>
          <a:xfrm>
            <a:off x="0" y="81"/>
            <a:ext cx="12192000" cy="5618159"/>
          </a:xfrm>
          <a:prstGeom prst="rect">
            <a:avLst/>
          </a:prstGeom>
          <a:noFill/>
          <a:ln>
            <a:noFill/>
          </a:ln>
        </p:spPr>
      </p:sp>
      <p:sp>
        <p:nvSpPr>
          <p:cNvPr id="31" name="Google Shape;31;p14"/>
          <p:cNvSpPr/>
          <p:nvPr/>
        </p:nvSpPr>
        <p:spPr>
          <a:xfrm>
            <a:off x="0" y="5618480"/>
            <a:ext cx="6096000" cy="934720"/>
          </a:xfrm>
          <a:prstGeom prst="rect">
            <a:avLst/>
          </a:prstGeom>
          <a:solidFill>
            <a:srgbClr val="FFC62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2" name="Google Shape;32;p14"/>
          <p:cNvSpPr/>
          <p:nvPr/>
        </p:nvSpPr>
        <p:spPr>
          <a:xfrm>
            <a:off x="6096000" y="5618320"/>
            <a:ext cx="6096000" cy="93472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33" name="Google Shape;33;p14"/>
          <p:cNvPicPr preferRelativeResize="0"/>
          <p:nvPr/>
        </p:nvPicPr>
        <p:blipFill rotWithShape="1">
          <a:blip r:embed="rId2">
            <a:alphaModFix/>
          </a:blip>
          <a:srcRect b="0" l="0" r="0" t="0"/>
          <a:stretch/>
        </p:blipFill>
        <p:spPr>
          <a:xfrm>
            <a:off x="6934200" y="5757623"/>
            <a:ext cx="3967566" cy="656115"/>
          </a:xfrm>
          <a:prstGeom prst="rect">
            <a:avLst/>
          </a:prstGeom>
          <a:noFill/>
          <a:ln>
            <a:noFill/>
          </a:ln>
        </p:spPr>
      </p:pic>
      <p:sp>
        <p:nvSpPr>
          <p:cNvPr id="34" name="Google Shape;34;p14"/>
          <p:cNvSpPr txBox="1"/>
          <p:nvPr>
            <p:ph type="ctrTitle"/>
          </p:nvPr>
        </p:nvSpPr>
        <p:spPr>
          <a:xfrm>
            <a:off x="838200" y="772319"/>
            <a:ext cx="11028680" cy="1655762"/>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0"/>
              </a:spcBef>
              <a:spcAft>
                <a:spcPts val="0"/>
              </a:spcAft>
              <a:buClr>
                <a:srgbClr val="FFC629"/>
              </a:buClr>
              <a:buSzPts val="6000"/>
              <a:buFont typeface="Arial"/>
              <a:buNone/>
              <a:defRPr b="0" i="0" sz="6000" u="none" cap="none" strike="noStrike">
                <a:solidFill>
                  <a:srgbClr val="FFC629"/>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35" name="Google Shape;35;p14"/>
          <p:cNvSpPr txBox="1"/>
          <p:nvPr>
            <p:ph idx="1" type="subTitle"/>
          </p:nvPr>
        </p:nvSpPr>
        <p:spPr>
          <a:xfrm>
            <a:off x="838200" y="2601119"/>
            <a:ext cx="5054600" cy="985361"/>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lt1"/>
              </a:buClr>
              <a:buSzPts val="2400"/>
              <a:buFont typeface="Arial"/>
              <a:buNone/>
              <a:defRPr b="0" i="0" sz="2400" u="none" cap="none" strike="noStrike">
                <a:solidFill>
                  <a:schemeClr val="lt1"/>
                </a:solidFill>
                <a:latin typeface="Arial"/>
                <a:ea typeface="Arial"/>
                <a:cs typeface="Arial"/>
                <a:sym typeface="Arial"/>
              </a:defRPr>
            </a:lvl1pPr>
            <a:lvl2pPr lvl="1" marR="0" rtl="0" algn="ctr">
              <a:lnSpc>
                <a:spcPct val="90000"/>
              </a:lnSpc>
              <a:spcBef>
                <a:spcPts val="500"/>
              </a:spcBef>
              <a:spcAft>
                <a:spcPts val="0"/>
              </a:spcAft>
              <a:buClr>
                <a:schemeClr val="dk1"/>
              </a:buClr>
              <a:buSzPts val="2000"/>
              <a:buFont typeface="Arial"/>
              <a:buNone/>
              <a:defRPr b="0" i="0" sz="2000" u="none" cap="none" strike="noStrike">
                <a:solidFill>
                  <a:schemeClr val="dk1"/>
                </a:solidFill>
                <a:latin typeface="Calibri"/>
                <a:ea typeface="Calibri"/>
                <a:cs typeface="Calibri"/>
                <a:sym typeface="Calibri"/>
              </a:defRPr>
            </a:lvl2pPr>
            <a:lvl3pPr lvl="2" marR="0" rtl="0" algn="ctr">
              <a:lnSpc>
                <a:spcPct val="90000"/>
              </a:lnSpc>
              <a:spcBef>
                <a:spcPts val="500"/>
              </a:spcBef>
              <a:spcAft>
                <a:spcPts val="0"/>
              </a:spcAft>
              <a:buClr>
                <a:schemeClr val="dk1"/>
              </a:buClr>
              <a:buSzPts val="1800"/>
              <a:buFont typeface="Arial"/>
              <a:buNone/>
              <a:defRPr b="0" i="0" sz="1800" u="none" cap="none" strike="noStrike">
                <a:solidFill>
                  <a:schemeClr val="dk1"/>
                </a:solidFill>
                <a:latin typeface="Calibri"/>
                <a:ea typeface="Calibri"/>
                <a:cs typeface="Calibri"/>
                <a:sym typeface="Calibri"/>
              </a:defRPr>
            </a:lvl3pPr>
            <a:lvl4pPr lvl="3"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4pPr>
            <a:lvl5pPr lvl="4"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5pPr>
            <a:lvl6pPr lvl="5"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6pPr>
            <a:lvl7pPr lvl="6"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7pPr>
            <a:lvl8pPr lvl="7"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8pPr>
            <a:lvl9pPr lvl="8" marR="0" rtl="0" algn="ctr">
              <a:lnSpc>
                <a:spcPct val="90000"/>
              </a:lnSpc>
              <a:spcBef>
                <a:spcPts val="500"/>
              </a:spcBef>
              <a:spcAft>
                <a:spcPts val="0"/>
              </a:spcAft>
              <a:buClr>
                <a:schemeClr val="dk1"/>
              </a:buClr>
              <a:buSzPts val="1600"/>
              <a:buFont typeface="Arial"/>
              <a:buNone/>
              <a:defRPr b="0" i="0" sz="1600" u="none" cap="none" strike="noStrike">
                <a:solidFill>
                  <a:schemeClr val="dk1"/>
                </a:solidFill>
                <a:latin typeface="Calibri"/>
                <a:ea typeface="Calibri"/>
                <a:cs typeface="Calibri"/>
                <a:sym typeface="Calibri"/>
              </a:defRPr>
            </a:lvl9pPr>
          </a:lstStyle>
          <a:p/>
        </p:txBody>
      </p:sp>
      <p:sp>
        <p:nvSpPr>
          <p:cNvPr id="36" name="Google Shape;36;p14"/>
          <p:cNvSpPr txBox="1"/>
          <p:nvPr>
            <p:ph idx="3" type="body"/>
          </p:nvPr>
        </p:nvSpPr>
        <p:spPr>
          <a:xfrm>
            <a:off x="843280" y="5811201"/>
            <a:ext cx="4683760" cy="548957"/>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_Title Slide">
  <p:cSld name="1_Title Slide">
    <p:bg>
      <p:bgPr>
        <a:solidFill>
          <a:schemeClr val="lt1"/>
        </a:solidFill>
      </p:bgPr>
    </p:bg>
    <p:spTree>
      <p:nvGrpSpPr>
        <p:cNvPr id="37" name="Shape 37"/>
        <p:cNvGrpSpPr/>
        <p:nvPr/>
      </p:nvGrpSpPr>
      <p:grpSpPr>
        <a:xfrm>
          <a:off x="0" y="0"/>
          <a:ext cx="0" cy="0"/>
          <a:chOff x="0" y="0"/>
          <a:chExt cx="0" cy="0"/>
        </a:xfrm>
      </p:grpSpPr>
      <p:sp>
        <p:nvSpPr>
          <p:cNvPr id="38" name="Google Shape;38;p15"/>
          <p:cNvSpPr/>
          <p:nvPr/>
        </p:nvSpPr>
        <p:spPr>
          <a:xfrm>
            <a:off x="0" y="5618480"/>
            <a:ext cx="6096000" cy="934720"/>
          </a:xfrm>
          <a:prstGeom prst="rect">
            <a:avLst/>
          </a:prstGeom>
          <a:solidFill>
            <a:srgbClr val="FFC629"/>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sp>
        <p:nvSpPr>
          <p:cNvPr id="39" name="Google Shape;39;p15"/>
          <p:cNvSpPr/>
          <p:nvPr/>
        </p:nvSpPr>
        <p:spPr>
          <a:xfrm>
            <a:off x="6096000" y="5618320"/>
            <a:ext cx="6096000" cy="93472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b="0" i="0" sz="1800" u="none" cap="none" strike="noStrike">
              <a:solidFill>
                <a:schemeClr val="lt1"/>
              </a:solidFill>
              <a:latin typeface="Calibri"/>
              <a:ea typeface="Calibri"/>
              <a:cs typeface="Calibri"/>
              <a:sym typeface="Calibri"/>
            </a:endParaRPr>
          </a:p>
        </p:txBody>
      </p:sp>
      <p:pic>
        <p:nvPicPr>
          <p:cNvPr id="40" name="Google Shape;40;p15"/>
          <p:cNvPicPr preferRelativeResize="0"/>
          <p:nvPr/>
        </p:nvPicPr>
        <p:blipFill rotWithShape="1">
          <a:blip r:embed="rId2">
            <a:alphaModFix/>
          </a:blip>
          <a:srcRect b="0" l="0" r="0" t="0"/>
          <a:stretch/>
        </p:blipFill>
        <p:spPr>
          <a:xfrm>
            <a:off x="6934200" y="5757623"/>
            <a:ext cx="3967566" cy="656115"/>
          </a:xfrm>
          <a:prstGeom prst="rect">
            <a:avLst/>
          </a:prstGeom>
          <a:noFill/>
          <a:ln>
            <a:noFill/>
          </a:ln>
        </p:spPr>
      </p:pic>
      <p:sp>
        <p:nvSpPr>
          <p:cNvPr id="41" name="Google Shape;41;p15"/>
          <p:cNvSpPr txBox="1"/>
          <p:nvPr>
            <p:ph idx="1" type="body"/>
          </p:nvPr>
        </p:nvSpPr>
        <p:spPr>
          <a:xfrm>
            <a:off x="843280" y="5811201"/>
            <a:ext cx="4683760" cy="548957"/>
          </a:xfrm>
          <a:prstGeom prst="rect">
            <a:avLst/>
          </a:prstGeom>
          <a:noFill/>
          <a:ln>
            <a:noFill/>
          </a:ln>
        </p:spPr>
        <p:txBody>
          <a:bodyPr anchorCtr="0" anchor="ctr" bIns="45700" lIns="91425" spcFirstLastPara="1" rIns="91425" wrap="square" tIns="45700">
            <a:noAutofit/>
          </a:bodyPr>
          <a:lstStyle>
            <a:lvl1pPr indent="-228600" lvl="0" marL="457200" marR="0" rtl="0" algn="l">
              <a:lnSpc>
                <a:spcPct val="90000"/>
              </a:lnSpc>
              <a:spcBef>
                <a:spcPts val="1000"/>
              </a:spcBef>
              <a:spcAft>
                <a:spcPts val="0"/>
              </a:spcAft>
              <a:buClr>
                <a:schemeClr val="dk1"/>
              </a:buClr>
              <a:buSzPts val="1800"/>
              <a:buFont typeface="Arial"/>
              <a:buNone/>
              <a:defRPr b="1" i="0" sz="1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2" name="Google Shape;42;p15"/>
          <p:cNvSpPr txBox="1"/>
          <p:nvPr>
            <p:ph idx="2" type="subTitle"/>
          </p:nvPr>
        </p:nvSpPr>
        <p:spPr>
          <a:xfrm>
            <a:off x="628650" y="2601120"/>
            <a:ext cx="8068310" cy="985361"/>
          </a:xfrm>
          <a:prstGeom prst="rect">
            <a:avLst/>
          </a:prstGeom>
          <a:noFill/>
          <a:ln>
            <a:noFill/>
          </a:ln>
        </p:spPr>
        <p:txBody>
          <a:bodyPr anchorCtr="0" anchor="t" bIns="45700" lIns="91425" spcFirstLastPara="1" rIns="91425" wrap="square" tIns="45700">
            <a:noAutofit/>
          </a:bodyPr>
          <a:lstStyle>
            <a:lvl1pPr lvl="0" marR="0" rtl="0" algn="l">
              <a:lnSpc>
                <a:spcPct val="90000"/>
              </a:lnSpc>
              <a:spcBef>
                <a:spcPts val="1000"/>
              </a:spcBef>
              <a:spcAft>
                <a:spcPts val="0"/>
              </a:spcAft>
              <a:buClr>
                <a:schemeClr val="dk1"/>
              </a:buClr>
              <a:buSzPts val="2800"/>
              <a:buFont typeface="Arial"/>
              <a:buNone/>
              <a:defRPr b="0" i="0" sz="2800" u="none" cap="none" strike="noStrike">
                <a:solidFill>
                  <a:schemeClr val="dk1"/>
                </a:solidFill>
                <a:latin typeface="Arial"/>
                <a:ea typeface="Arial"/>
                <a:cs typeface="Arial"/>
                <a:sym typeface="Arial"/>
              </a:defRPr>
            </a:lvl1pPr>
            <a:lvl2pPr lvl="1"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lvl="2"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lvl="3"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lvl="4"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lvl="5"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lvl="6"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lvl="7"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lvl="8"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43" name="Google Shape;43;p15"/>
          <p:cNvSpPr txBox="1"/>
          <p:nvPr>
            <p:ph idx="3" type="body"/>
          </p:nvPr>
        </p:nvSpPr>
        <p:spPr>
          <a:xfrm>
            <a:off x="628650" y="707866"/>
            <a:ext cx="11170868" cy="1700213"/>
          </a:xfrm>
          <a:prstGeom prst="rect">
            <a:avLst/>
          </a:prstGeom>
          <a:noFill/>
          <a:ln>
            <a:noFill/>
          </a:ln>
        </p:spPr>
        <p:txBody>
          <a:bodyPr anchorCtr="0" anchor="t" bIns="45700" lIns="91425" spcFirstLastPara="1" rIns="91425" wrap="square" tIns="45700">
            <a:noAutofit/>
          </a:bodyPr>
          <a:lstStyle>
            <a:lvl1pPr indent="-228600" lvl="0" marL="457200" marR="0" rtl="0" algn="l">
              <a:lnSpc>
                <a:spcPct val="90000"/>
              </a:lnSpc>
              <a:spcBef>
                <a:spcPts val="1000"/>
              </a:spcBef>
              <a:spcAft>
                <a:spcPts val="0"/>
              </a:spcAft>
              <a:buClr>
                <a:srgbClr val="124734"/>
              </a:buClr>
              <a:buSzPts val="6000"/>
              <a:buFont typeface="Arial"/>
              <a:buNone/>
              <a:defRPr b="0" i="0" sz="6000" u="none" cap="none" strike="noStrike">
                <a:solidFill>
                  <a:srgbClr val="124734"/>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Tree>
  </p:cSld>
  <p:clrMapOvr>
    <a:masterClrMapping/>
  </p:clrMapOvr>
  <p:extLst>
    <p:ext uri="{DCECCB84-F9BA-43D5-87BE-67443E8EF086}">
      <p15:sldGuideLst>
        <p15:guide id="1" orient="horz" pos="2160">
          <p15:clr>
            <a:srgbClr val="FBAE40"/>
          </p15:clr>
        </p15:guide>
        <p15:guide id="2" pos="3840">
          <p15:clr>
            <a:srgbClr val="FBAE40"/>
          </p15:clr>
        </p15:guide>
      </p15:sldGuideLst>
    </p:ext>
  </p:extLst>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extLst>
    <p:ext uri="{27BBF7A9-308A-43DC-89C8-2F10F3537804}">
      <p15:sldGuideLst>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 name="Shape 47"/>
        <p:cNvGrpSpPr/>
        <p:nvPr/>
      </p:nvGrpSpPr>
      <p:grpSpPr>
        <a:xfrm>
          <a:off x="0" y="0"/>
          <a:ext cx="0" cy="0"/>
          <a:chOff x="0" y="0"/>
          <a:chExt cx="0" cy="0"/>
        </a:xfrm>
      </p:grpSpPr>
      <p:sp>
        <p:nvSpPr>
          <p:cNvPr id="48" name="Google Shape;48;p1"/>
          <p:cNvSpPr txBox="1"/>
          <p:nvPr>
            <p:ph type="ctrTitle"/>
          </p:nvPr>
        </p:nvSpPr>
        <p:spPr>
          <a:xfrm>
            <a:off x="820228" y="1221611"/>
            <a:ext cx="10734040" cy="94048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FFC629"/>
              </a:buClr>
              <a:buSzPts val="6000"/>
              <a:buFont typeface="Arial"/>
              <a:buNone/>
            </a:pPr>
            <a:r>
              <a:rPr lang="en-US"/>
              <a:t>Secure Password Manager</a:t>
            </a:r>
            <a:endParaRPr/>
          </a:p>
        </p:txBody>
      </p:sp>
      <p:sp>
        <p:nvSpPr>
          <p:cNvPr id="49" name="Google Shape;49;p1"/>
          <p:cNvSpPr txBox="1"/>
          <p:nvPr>
            <p:ph idx="1" type="subTitle"/>
          </p:nvPr>
        </p:nvSpPr>
        <p:spPr>
          <a:xfrm>
            <a:off x="899346" y="3014735"/>
            <a:ext cx="10734040" cy="985361"/>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lt1"/>
              </a:buClr>
              <a:buSzPts val="2400"/>
              <a:buNone/>
            </a:pPr>
            <a:r>
              <a:rPr lang="en-US"/>
              <a:t>Isaac Kydd</a:t>
            </a:r>
            <a:endParaRPr/>
          </a:p>
          <a:p>
            <a:pPr indent="0" lvl="0" marL="0" rtl="0" algn="l">
              <a:lnSpc>
                <a:spcPct val="90000"/>
              </a:lnSpc>
              <a:spcBef>
                <a:spcPts val="1000"/>
              </a:spcBef>
              <a:spcAft>
                <a:spcPts val="0"/>
              </a:spcAft>
              <a:buClr>
                <a:schemeClr val="lt1"/>
              </a:buClr>
              <a:buSzPts val="2400"/>
              <a:buNone/>
            </a:pPr>
            <a:r>
              <a:t/>
            </a:r>
            <a:endParaRPr/>
          </a:p>
          <a:p>
            <a:pPr indent="0" lvl="0" marL="0" rtl="0" algn="l">
              <a:lnSpc>
                <a:spcPct val="90000"/>
              </a:lnSpc>
              <a:spcBef>
                <a:spcPts val="1000"/>
              </a:spcBef>
              <a:spcAft>
                <a:spcPts val="0"/>
              </a:spcAft>
              <a:buClr>
                <a:schemeClr val="lt1"/>
              </a:buClr>
              <a:buSzPts val="2400"/>
              <a:buNone/>
            </a:pPr>
            <a:r>
              <a:t/>
            </a:r>
            <a:endParaRPr/>
          </a:p>
        </p:txBody>
      </p:sp>
      <p:sp>
        <p:nvSpPr>
          <p:cNvPr id="50" name="Google Shape;50;p1"/>
          <p:cNvSpPr txBox="1"/>
          <p:nvPr>
            <p:ph idx="2" type="body"/>
          </p:nvPr>
        </p:nvSpPr>
        <p:spPr>
          <a:xfrm>
            <a:off x="359185" y="5838093"/>
            <a:ext cx="2246556" cy="548957"/>
          </a:xfrm>
          <a:prstGeom prst="rect">
            <a:avLst/>
          </a:prstGeom>
          <a:noFill/>
          <a:ln>
            <a:noFill/>
          </a:ln>
        </p:spPr>
        <p:txBody>
          <a:bodyPr anchorCtr="0" anchor="ctr" bIns="45700" lIns="91425" spcFirstLastPara="1" rIns="91425" wrap="square" tIns="45700">
            <a:noAutofit/>
          </a:bodyPr>
          <a:lstStyle/>
          <a:p>
            <a:pPr indent="0" lvl="0" marL="0" rtl="0" algn="l">
              <a:lnSpc>
                <a:spcPct val="100000"/>
              </a:lnSpc>
              <a:spcBef>
                <a:spcPts val="0"/>
              </a:spcBef>
              <a:spcAft>
                <a:spcPts val="0"/>
              </a:spcAft>
              <a:buClr>
                <a:schemeClr val="dk1"/>
              </a:buClr>
              <a:buSzPts val="1800"/>
              <a:buNone/>
            </a:pPr>
            <a:r>
              <a:t/>
            </a:r>
            <a:endParaRPr/>
          </a:p>
          <a:p>
            <a:pPr indent="0" lvl="0" marL="0" rtl="0" algn="l">
              <a:lnSpc>
                <a:spcPct val="100000"/>
              </a:lnSpc>
              <a:spcBef>
                <a:spcPts val="0"/>
              </a:spcBef>
              <a:spcAft>
                <a:spcPts val="0"/>
              </a:spcAft>
              <a:buClr>
                <a:schemeClr val="dk1"/>
              </a:buClr>
              <a:buSzPts val="1800"/>
              <a:buNone/>
            </a:pPr>
            <a:r>
              <a:rPr lang="en-US"/>
              <a:t>July 31 2025</a:t>
            </a:r>
            <a:endParaRPr/>
          </a:p>
        </p:txBody>
      </p:sp>
      <p:sp>
        <p:nvSpPr>
          <p:cNvPr id="51" name="Google Shape;51;p1"/>
          <p:cNvSpPr txBox="1"/>
          <p:nvPr/>
        </p:nvSpPr>
        <p:spPr>
          <a:xfrm>
            <a:off x="3101788" y="5838094"/>
            <a:ext cx="2868705" cy="548957"/>
          </a:xfrm>
          <a:prstGeom prst="rect">
            <a:avLst/>
          </a:prstGeom>
          <a:noFill/>
          <a:ln>
            <a:noFill/>
          </a:ln>
        </p:spPr>
        <p:txBody>
          <a:bodyPr anchorCtr="0" anchor="ctr" bIns="45700" lIns="91425" spcFirstLastPara="1" rIns="91425" wrap="square" tIns="45700">
            <a:noAutofit/>
          </a:bodyPr>
          <a:lstStyle/>
          <a:p>
            <a:pPr indent="0" lvl="0" marL="0" marR="0" rtl="0" algn="r">
              <a:lnSpc>
                <a:spcPct val="90000"/>
              </a:lnSpc>
              <a:spcBef>
                <a:spcPts val="0"/>
              </a:spcBef>
              <a:spcAft>
                <a:spcPts val="0"/>
              </a:spcAft>
              <a:buClr>
                <a:schemeClr val="dk1"/>
              </a:buClr>
              <a:buSzPts val="1800"/>
              <a:buFont typeface="Arial"/>
              <a:buNone/>
            </a:pPr>
            <a:r>
              <a:rPr b="1" i="0" lang="en-US" sz="1800" u="none" cap="none" strike="noStrike">
                <a:solidFill>
                  <a:schemeClr val="dk1"/>
                </a:solidFill>
                <a:latin typeface="Arial"/>
                <a:ea typeface="Arial"/>
                <a:cs typeface="Arial"/>
                <a:sym typeface="Arial"/>
              </a:rPr>
              <a:t>Software Testing and Validation (ENSE 375)</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g372725bd3aa_0_28"/>
          <p:cNvSpPr txBox="1"/>
          <p:nvPr>
            <p:ph idx="1" type="subTitle"/>
          </p:nvPr>
        </p:nvSpPr>
        <p:spPr>
          <a:xfrm>
            <a:off x="838200" y="1839433"/>
            <a:ext cx="10490100" cy="4200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 Uses SQLite to create database from within java</a:t>
            </a:r>
            <a:endParaRPr/>
          </a:p>
          <a:p>
            <a:pPr indent="0" lvl="0" marL="0" rtl="0" algn="l">
              <a:spcBef>
                <a:spcPts val="1000"/>
              </a:spcBef>
              <a:spcAft>
                <a:spcPts val="0"/>
              </a:spcAft>
              <a:buNone/>
            </a:pPr>
            <a:r>
              <a:rPr lang="en-US"/>
              <a:t>● Uses JDBC to </a:t>
            </a:r>
            <a:r>
              <a:rPr lang="en-US"/>
              <a:t>interface</a:t>
            </a:r>
            <a:r>
              <a:rPr lang="en-US"/>
              <a:t> with database</a:t>
            </a:r>
            <a:endParaRPr/>
          </a:p>
          <a:p>
            <a:pPr indent="0" lvl="0" marL="0" rtl="0" algn="l">
              <a:spcBef>
                <a:spcPts val="1000"/>
              </a:spcBef>
              <a:spcAft>
                <a:spcPts val="0"/>
              </a:spcAft>
              <a:buNone/>
            </a:pPr>
            <a:r>
              <a:rPr lang="en-US"/>
              <a:t>● Use 1 table for user logins  (to program)</a:t>
            </a:r>
            <a:endParaRPr/>
          </a:p>
          <a:p>
            <a:pPr indent="0" lvl="0" marL="0" rtl="0" algn="l">
              <a:spcBef>
                <a:spcPts val="1000"/>
              </a:spcBef>
              <a:spcAft>
                <a:spcPts val="0"/>
              </a:spcAft>
              <a:buNone/>
            </a:pPr>
            <a:r>
              <a:rPr lang="en-US"/>
              <a:t>● Create unique table for each user to store their credentials</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This </a:t>
            </a:r>
            <a:r>
              <a:rPr lang="en-US"/>
              <a:t>solution</a:t>
            </a:r>
            <a:r>
              <a:rPr lang="en-US"/>
              <a:t> was chosen because it was much more testable.</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Everything being in java meant that the entire program could be tested with the same programs.</a:t>
            </a:r>
            <a:endParaRPr/>
          </a:p>
          <a:p>
            <a:pPr indent="0" lvl="0" marL="0" rtl="0" algn="l">
              <a:spcBef>
                <a:spcPts val="1000"/>
              </a:spcBef>
              <a:spcAft>
                <a:spcPts val="0"/>
              </a:spcAft>
              <a:buClr>
                <a:schemeClr val="dk1"/>
              </a:buClr>
              <a:buSzPts val="1100"/>
              <a:buFont typeface="Arial"/>
              <a:buNone/>
            </a:pPr>
            <a:r>
              <a:t/>
            </a:r>
            <a:endParaRPr/>
          </a:p>
        </p:txBody>
      </p:sp>
      <p:sp>
        <p:nvSpPr>
          <p:cNvPr id="114" name="Google Shape;114;g372725bd3aa_0_28"/>
          <p:cNvSpPr txBox="1"/>
          <p:nvPr>
            <p:ph idx="2" type="body"/>
          </p:nvPr>
        </p:nvSpPr>
        <p:spPr>
          <a:xfrm>
            <a:off x="838200" y="706810"/>
            <a:ext cx="10856100" cy="746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Solution 3</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9" name="Shape 119"/>
        <p:cNvGrpSpPr/>
        <p:nvPr/>
      </p:nvGrpSpPr>
      <p:grpSpPr>
        <a:xfrm>
          <a:off x="0" y="0"/>
          <a:ext cx="0" cy="0"/>
          <a:chOff x="0" y="0"/>
          <a:chExt cx="0" cy="0"/>
        </a:xfrm>
      </p:grpSpPr>
      <p:sp>
        <p:nvSpPr>
          <p:cNvPr id="120" name="Google Shape;120;g372725bd3aa_0_34"/>
          <p:cNvSpPr txBox="1"/>
          <p:nvPr>
            <p:ph idx="1" type="subTitle"/>
          </p:nvPr>
        </p:nvSpPr>
        <p:spPr>
          <a:xfrm>
            <a:off x="838200" y="1839433"/>
            <a:ext cx="10490100" cy="4200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 Can create unique hash for every user’s master password</a:t>
            </a:r>
            <a:endParaRPr/>
          </a:p>
          <a:p>
            <a:pPr indent="0" lvl="0" marL="0" rtl="0" algn="l">
              <a:spcBef>
                <a:spcPts val="1000"/>
              </a:spcBef>
              <a:spcAft>
                <a:spcPts val="0"/>
              </a:spcAft>
              <a:buNone/>
            </a:pPr>
            <a:r>
              <a:rPr lang="en-US"/>
              <a:t>● Can encrypt user data using master password</a:t>
            </a:r>
            <a:endParaRPr/>
          </a:p>
          <a:p>
            <a:pPr indent="0" lvl="0" marL="0" rtl="0" algn="l">
              <a:spcBef>
                <a:spcPts val="1000"/>
              </a:spcBef>
              <a:spcAft>
                <a:spcPts val="0"/>
              </a:spcAft>
              <a:buNone/>
            </a:pPr>
            <a:r>
              <a:rPr lang="en-US"/>
              <a:t>● Can decrypt user data to </a:t>
            </a:r>
            <a:r>
              <a:rPr lang="en-US"/>
              <a:t>original</a:t>
            </a:r>
            <a:r>
              <a:rPr lang="en-US"/>
              <a:t> input (only if master password is given)</a:t>
            </a:r>
            <a:endParaRPr/>
          </a:p>
          <a:p>
            <a:pPr indent="0" lvl="0" marL="0" rtl="0" algn="l">
              <a:spcBef>
                <a:spcPts val="1000"/>
              </a:spcBef>
              <a:spcAft>
                <a:spcPts val="0"/>
              </a:spcAft>
              <a:buNone/>
            </a:pPr>
            <a:r>
              <a:rPr lang="en-US"/>
              <a:t>● Can store data</a:t>
            </a:r>
            <a:r>
              <a:rPr lang="en-US"/>
              <a:t> into database and then retrieve it accurately</a:t>
            </a:r>
            <a:endParaRPr/>
          </a:p>
          <a:p>
            <a:pPr indent="0" lvl="0" marL="0" rtl="0" algn="l">
              <a:spcBef>
                <a:spcPts val="1000"/>
              </a:spcBef>
              <a:spcAft>
                <a:spcPts val="0"/>
              </a:spcAft>
              <a:buNone/>
            </a:pPr>
            <a:r>
              <a:rPr lang="en-US"/>
              <a:t>● Prevent null inputs</a:t>
            </a:r>
            <a:endParaRPr/>
          </a:p>
          <a:p>
            <a:pPr indent="0" lvl="0" marL="0" rtl="0" algn="l">
              <a:spcBef>
                <a:spcPts val="1000"/>
              </a:spcBef>
              <a:spcAft>
                <a:spcPts val="0"/>
              </a:spcAft>
              <a:buNone/>
            </a:pPr>
            <a:r>
              <a:rPr lang="en-US"/>
              <a:t>● User can only see data for their credentials</a:t>
            </a:r>
            <a:endParaRPr/>
          </a:p>
          <a:p>
            <a:pPr indent="0" lvl="0" marL="0" rtl="0" algn="l">
              <a:spcBef>
                <a:spcPts val="1000"/>
              </a:spcBef>
              <a:spcAft>
                <a:spcPts val="0"/>
              </a:spcAft>
              <a:buNone/>
            </a:pPr>
            <a:r>
              <a:rPr lang="en-US"/>
              <a:t>● User can register, login, and enter information into their data table</a:t>
            </a:r>
            <a:endParaRPr/>
          </a:p>
          <a:p>
            <a:pPr indent="0" lvl="0" marL="0" rtl="0" algn="l">
              <a:spcBef>
                <a:spcPts val="1000"/>
              </a:spcBef>
              <a:spcAft>
                <a:spcPts val="0"/>
              </a:spcAft>
              <a:buNone/>
            </a:pPr>
            <a:r>
              <a:rPr lang="en-US"/>
              <a:t>● User information persists through sessions</a:t>
            </a:r>
            <a:endParaRPr/>
          </a:p>
          <a:p>
            <a:pPr indent="0" lvl="0" marL="0" rtl="0" algn="l">
              <a:spcBef>
                <a:spcPts val="1000"/>
              </a:spcBef>
              <a:spcAft>
                <a:spcPts val="0"/>
              </a:spcAft>
              <a:buClr>
                <a:schemeClr val="dk1"/>
              </a:buClr>
              <a:buSzPts val="1100"/>
              <a:buFont typeface="Arial"/>
              <a:buNone/>
            </a:pPr>
            <a:r>
              <a:rPr lang="en-US"/>
              <a:t>● Goal of 80% code coverage, although this may differ depending on how UI-heavy code is (difficult to test if a blank space padding the UI is rendered right with JUnit)</a:t>
            </a:r>
            <a:endParaRPr/>
          </a:p>
        </p:txBody>
      </p:sp>
      <p:sp>
        <p:nvSpPr>
          <p:cNvPr id="121" name="Google Shape;121;g372725bd3aa_0_34"/>
          <p:cNvSpPr txBox="1"/>
          <p:nvPr>
            <p:ph idx="2" type="body"/>
          </p:nvPr>
        </p:nvSpPr>
        <p:spPr>
          <a:xfrm>
            <a:off x="838200" y="706810"/>
            <a:ext cx="10856100" cy="746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Test Requirements</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g372725bd3aa_0_40"/>
          <p:cNvSpPr txBox="1"/>
          <p:nvPr>
            <p:ph idx="1" type="subTitle"/>
          </p:nvPr>
        </p:nvSpPr>
        <p:spPr>
          <a:xfrm>
            <a:off x="838200" y="1839433"/>
            <a:ext cx="10490100" cy="4200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 Extensive unit testing on encryption java class</a:t>
            </a:r>
            <a:endParaRPr/>
          </a:p>
          <a:p>
            <a:pPr indent="0" lvl="0" marL="0" rtl="0" algn="l">
              <a:spcBef>
                <a:spcPts val="1000"/>
              </a:spcBef>
              <a:spcAft>
                <a:spcPts val="0"/>
              </a:spcAft>
              <a:buNone/>
            </a:pPr>
            <a:r>
              <a:rPr lang="en-US"/>
              <a:t>● Extensive unit testing on database manager java class</a:t>
            </a:r>
            <a:endParaRPr/>
          </a:p>
          <a:p>
            <a:pPr indent="0" lvl="0" marL="0" rtl="0" algn="l">
              <a:spcBef>
                <a:spcPts val="1000"/>
              </a:spcBef>
              <a:spcAft>
                <a:spcPts val="0"/>
              </a:spcAft>
              <a:buNone/>
            </a:pPr>
            <a:r>
              <a:rPr lang="en-US"/>
              <a:t>● Integration testing with logic controller class</a:t>
            </a:r>
            <a:endParaRPr/>
          </a:p>
          <a:p>
            <a:pPr indent="0" lvl="0" marL="0" rtl="0" algn="l">
              <a:spcBef>
                <a:spcPts val="1000"/>
              </a:spcBef>
              <a:spcAft>
                <a:spcPts val="0"/>
              </a:spcAft>
              <a:buNone/>
            </a:pPr>
            <a:r>
              <a:rPr lang="en-US"/>
              <a:t>	Register, Login, Add Credentials, Delete credentials, etc</a:t>
            </a:r>
            <a:endParaRPr/>
          </a:p>
          <a:p>
            <a:pPr indent="0" lvl="0" marL="0" rtl="0" algn="l">
              <a:spcBef>
                <a:spcPts val="1000"/>
              </a:spcBef>
              <a:spcAft>
                <a:spcPts val="0"/>
              </a:spcAft>
              <a:buNone/>
            </a:pPr>
            <a:r>
              <a:rPr lang="en-US"/>
              <a:t>● Complete system testing with UI</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 For UI testing, manual user testing may be required to ensure accuracy (will be difficult to automatically test if button is rendered in correct spot, would be easier to test manually anyways)</a:t>
            </a:r>
            <a:endParaRPr/>
          </a:p>
          <a:p>
            <a:pPr indent="0" lvl="0" marL="0" rtl="0" algn="l">
              <a:spcBef>
                <a:spcPts val="1000"/>
              </a:spcBef>
              <a:spcAft>
                <a:spcPts val="0"/>
              </a:spcAft>
              <a:buNone/>
            </a:pPr>
            <a:r>
              <a:t/>
            </a:r>
            <a:endParaRPr/>
          </a:p>
          <a:p>
            <a:pPr indent="0" lvl="0" marL="0" rtl="0" algn="l">
              <a:spcBef>
                <a:spcPts val="1000"/>
              </a:spcBef>
              <a:spcAft>
                <a:spcPts val="0"/>
              </a:spcAft>
              <a:buClr>
                <a:schemeClr val="dk1"/>
              </a:buClr>
              <a:buSzPts val="1100"/>
              <a:buFont typeface="Arial"/>
              <a:buNone/>
            </a:pPr>
            <a:r>
              <a:t/>
            </a:r>
            <a:endParaRPr/>
          </a:p>
        </p:txBody>
      </p:sp>
      <p:sp>
        <p:nvSpPr>
          <p:cNvPr id="128" name="Google Shape;128;g372725bd3aa_0_40"/>
          <p:cNvSpPr txBox="1"/>
          <p:nvPr>
            <p:ph idx="2" type="body"/>
          </p:nvPr>
        </p:nvSpPr>
        <p:spPr>
          <a:xfrm>
            <a:off x="838200" y="706810"/>
            <a:ext cx="10856100" cy="746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Test Cases</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g372725bd3aa_0_46"/>
          <p:cNvSpPr txBox="1"/>
          <p:nvPr>
            <p:ph idx="1" type="subTitle"/>
          </p:nvPr>
        </p:nvSpPr>
        <p:spPr>
          <a:xfrm>
            <a:off x="838200" y="1839433"/>
            <a:ext cx="10490100" cy="4200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 Data was able to be reliably </a:t>
            </a:r>
            <a:r>
              <a:rPr lang="en-US"/>
              <a:t>encrypted</a:t>
            </a:r>
            <a:r>
              <a:rPr lang="en-US"/>
              <a:t> and decrypted</a:t>
            </a:r>
            <a:endParaRPr/>
          </a:p>
          <a:p>
            <a:pPr indent="0" lvl="0" marL="0" rtl="0" algn="l">
              <a:spcBef>
                <a:spcPts val="1000"/>
              </a:spcBef>
              <a:spcAft>
                <a:spcPts val="0"/>
              </a:spcAft>
              <a:buNone/>
            </a:pPr>
            <a:r>
              <a:rPr lang="en-US"/>
              <a:t>● Data was able to be reliably stored and retrieved upon request</a:t>
            </a:r>
            <a:endParaRPr/>
          </a:p>
          <a:p>
            <a:pPr indent="0" lvl="0" marL="0" rtl="0" algn="l">
              <a:spcBef>
                <a:spcPts val="1000"/>
              </a:spcBef>
              <a:spcAft>
                <a:spcPts val="0"/>
              </a:spcAft>
              <a:buNone/>
            </a:pPr>
            <a:r>
              <a:rPr lang="en-US"/>
              <a:t>● Logic controller was confirmed to be able to register a user, login to an </a:t>
            </a:r>
            <a:r>
              <a:rPr lang="en-US"/>
              <a:t>existing</a:t>
            </a:r>
            <a:r>
              <a:rPr lang="en-US"/>
              <a:t> </a:t>
            </a:r>
            <a:r>
              <a:rPr lang="en-US"/>
              <a:t>profile, and enter information that would be stored and then retrieved from the database</a:t>
            </a:r>
            <a:endParaRPr/>
          </a:p>
          <a:p>
            <a:pPr indent="0" lvl="0" marL="0" rtl="0" algn="l">
              <a:spcBef>
                <a:spcPts val="1000"/>
              </a:spcBef>
              <a:spcAft>
                <a:spcPts val="0"/>
              </a:spcAft>
              <a:buNone/>
            </a:pPr>
            <a:r>
              <a:rPr lang="en-US"/>
              <a:t>● UI testing with automated JUnit tests has limited success</a:t>
            </a:r>
            <a:endParaRPr/>
          </a:p>
          <a:p>
            <a:pPr indent="0" lvl="0" marL="0" rtl="0" algn="l">
              <a:spcBef>
                <a:spcPts val="1000"/>
              </a:spcBef>
              <a:spcAft>
                <a:spcPts val="0"/>
              </a:spcAft>
              <a:buNone/>
            </a:pPr>
            <a:r>
              <a:t/>
            </a:r>
            <a:endParaRPr/>
          </a:p>
          <a:p>
            <a:pPr indent="0" lvl="0" marL="0" rtl="0" algn="l">
              <a:spcBef>
                <a:spcPts val="1000"/>
              </a:spcBef>
              <a:spcAft>
                <a:spcPts val="0"/>
              </a:spcAft>
              <a:buNone/>
            </a:pPr>
            <a:r>
              <a:rPr lang="en-US"/>
              <a:t>● Direct user testing was much more useful for testing UI elements</a:t>
            </a:r>
            <a:endParaRPr/>
          </a:p>
          <a:p>
            <a:pPr indent="0" lvl="0" marL="0" rtl="0" algn="l">
              <a:spcBef>
                <a:spcPts val="1000"/>
              </a:spcBef>
              <a:spcAft>
                <a:spcPts val="0"/>
              </a:spcAft>
              <a:buNone/>
            </a:pPr>
            <a:r>
              <a:t/>
            </a:r>
            <a:endParaRPr/>
          </a:p>
          <a:p>
            <a:pPr indent="0" lvl="0" marL="0" rtl="0" algn="l">
              <a:spcBef>
                <a:spcPts val="1000"/>
              </a:spcBef>
              <a:spcAft>
                <a:spcPts val="0"/>
              </a:spcAft>
              <a:buClr>
                <a:schemeClr val="dk1"/>
              </a:buClr>
              <a:buSzPts val="1100"/>
              <a:buFont typeface="Arial"/>
              <a:buNone/>
            </a:pPr>
            <a:r>
              <a:t/>
            </a:r>
            <a:endParaRPr/>
          </a:p>
        </p:txBody>
      </p:sp>
      <p:sp>
        <p:nvSpPr>
          <p:cNvPr id="135" name="Google Shape;135;g372725bd3aa_0_46"/>
          <p:cNvSpPr txBox="1"/>
          <p:nvPr>
            <p:ph idx="2" type="body"/>
          </p:nvPr>
        </p:nvSpPr>
        <p:spPr>
          <a:xfrm>
            <a:off x="838200" y="706810"/>
            <a:ext cx="10856100" cy="746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Results</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g372725bd3aa_0_58"/>
          <p:cNvSpPr txBox="1"/>
          <p:nvPr>
            <p:ph idx="1" type="subTitle"/>
          </p:nvPr>
        </p:nvSpPr>
        <p:spPr>
          <a:xfrm>
            <a:off x="838200" y="1839433"/>
            <a:ext cx="10490100" cy="4200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t/>
            </a:r>
            <a:endParaRPr/>
          </a:p>
        </p:txBody>
      </p:sp>
      <p:sp>
        <p:nvSpPr>
          <p:cNvPr id="142" name="Google Shape;142;g372725bd3aa_0_58"/>
          <p:cNvSpPr txBox="1"/>
          <p:nvPr>
            <p:ph idx="2" type="body"/>
          </p:nvPr>
        </p:nvSpPr>
        <p:spPr>
          <a:xfrm>
            <a:off x="838200" y="706810"/>
            <a:ext cx="10856100" cy="746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Program Demonstration</a:t>
            </a:r>
            <a:endParaRPr/>
          </a:p>
          <a:p>
            <a:pPr indent="0" lvl="0" marL="0" rtl="0" algn="l">
              <a:spcBef>
                <a:spcPts val="1000"/>
              </a:spcBef>
              <a:spcAft>
                <a:spcPts val="0"/>
              </a:spcAft>
              <a:buNone/>
            </a:pPr>
            <a:r>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9"/>
          <p:cNvSpPr txBox="1"/>
          <p:nvPr>
            <p:ph idx="2" type="body"/>
          </p:nvPr>
        </p:nvSpPr>
        <p:spPr>
          <a:xfrm>
            <a:off x="668019" y="546776"/>
            <a:ext cx="10855961" cy="74636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124734"/>
              </a:buClr>
              <a:buSzPts val="4400"/>
              <a:buNone/>
            </a:pPr>
            <a:r>
              <a:rPr lang="en-US" sz="4400">
                <a:latin typeface="Arial"/>
                <a:ea typeface="Arial"/>
                <a:cs typeface="Arial"/>
                <a:sym typeface="Arial"/>
              </a:rPr>
              <a:t>Conclusion and Future Work</a:t>
            </a:r>
            <a:endParaRPr/>
          </a:p>
        </p:txBody>
      </p:sp>
      <p:sp>
        <p:nvSpPr>
          <p:cNvPr id="149" name="Google Shape;149;p9"/>
          <p:cNvSpPr txBox="1"/>
          <p:nvPr/>
        </p:nvSpPr>
        <p:spPr>
          <a:xfrm>
            <a:off x="668019" y="1429613"/>
            <a:ext cx="10734440" cy="4610474"/>
          </a:xfrm>
          <a:prstGeom prst="rect">
            <a:avLst/>
          </a:prstGeom>
          <a:noFill/>
          <a:ln>
            <a:noFill/>
          </a:ln>
        </p:spPr>
        <p:txBody>
          <a:bodyPr anchorCtr="0" anchor="t" bIns="45700" lIns="91425" spcFirstLastPara="1" rIns="91425" wrap="square" tIns="45700">
            <a:noAutofit/>
          </a:bodyPr>
          <a:lstStyle/>
          <a:p>
            <a:pPr indent="-177800" lvl="0" marL="342900" marR="0" rtl="0" algn="l">
              <a:lnSpc>
                <a:spcPct val="100000"/>
              </a:lnSpc>
              <a:spcBef>
                <a:spcPts val="0"/>
              </a:spcBef>
              <a:spcAft>
                <a:spcPts val="0"/>
              </a:spcAft>
              <a:buClr>
                <a:srgbClr val="FFC629"/>
              </a:buClr>
              <a:buSzPts val="2600"/>
              <a:buFont typeface="Arial"/>
              <a:buNone/>
            </a:pPr>
            <a:r>
              <a:t/>
            </a:r>
            <a:endParaRPr b="0" i="0" sz="2600" u="none" cap="none" strike="noStrike">
              <a:solidFill>
                <a:schemeClr val="dk1"/>
              </a:solidFill>
              <a:latin typeface="Gill Sans"/>
              <a:ea typeface="Gill Sans"/>
              <a:cs typeface="Gill Sans"/>
              <a:sym typeface="Gill Sans"/>
            </a:endParaRPr>
          </a:p>
          <a:p>
            <a:pPr indent="-177800" lvl="0" marL="342900" marR="0" rtl="0" algn="l">
              <a:lnSpc>
                <a:spcPct val="100000"/>
              </a:lnSpc>
              <a:spcBef>
                <a:spcPts val="1000"/>
              </a:spcBef>
              <a:spcAft>
                <a:spcPts val="0"/>
              </a:spcAft>
              <a:buClr>
                <a:srgbClr val="FFC629"/>
              </a:buClr>
              <a:buSzPts val="2600"/>
              <a:buFont typeface="Arial"/>
              <a:buNone/>
            </a:pPr>
            <a:r>
              <a:t/>
            </a:r>
            <a:endParaRPr b="0" i="0" sz="2600" u="none" cap="none" strike="noStrike">
              <a:solidFill>
                <a:schemeClr val="dk1"/>
              </a:solidFill>
              <a:latin typeface="Gill Sans"/>
              <a:ea typeface="Gill Sans"/>
              <a:cs typeface="Gill Sans"/>
              <a:sym typeface="Gill Sans"/>
            </a:endParaRPr>
          </a:p>
          <a:p>
            <a:pPr indent="-165100" lvl="0" marL="342900" marR="0" rtl="0" algn="l">
              <a:lnSpc>
                <a:spcPct val="100000"/>
              </a:lnSpc>
              <a:spcBef>
                <a:spcPts val="1000"/>
              </a:spcBef>
              <a:spcAft>
                <a:spcPts val="0"/>
              </a:spcAft>
              <a:buClr>
                <a:srgbClr val="FFC629"/>
              </a:buClr>
              <a:buSzPts val="2800"/>
              <a:buFont typeface="Arial"/>
              <a:buNone/>
            </a:pPr>
            <a:r>
              <a:t/>
            </a:r>
            <a:endParaRPr b="0" i="0" sz="2800" u="none" cap="none" strike="noStrike">
              <a:solidFill>
                <a:schemeClr val="dk1"/>
              </a:solidFill>
              <a:latin typeface="Arial"/>
              <a:ea typeface="Arial"/>
              <a:cs typeface="Arial"/>
              <a:sym typeface="Arial"/>
            </a:endParaRPr>
          </a:p>
          <a:p>
            <a:pPr indent="-139700" lvl="0" marL="342900" marR="0" rtl="0" algn="l">
              <a:lnSpc>
                <a:spcPct val="100000"/>
              </a:lnSpc>
              <a:spcBef>
                <a:spcPts val="1000"/>
              </a:spcBef>
              <a:spcAft>
                <a:spcPts val="0"/>
              </a:spcAft>
              <a:buClr>
                <a:srgbClr val="FFC629"/>
              </a:buClr>
              <a:buSzPts val="3200"/>
              <a:buFont typeface="Arial"/>
              <a:buNone/>
            </a:pPr>
            <a:r>
              <a:t/>
            </a:r>
            <a:endParaRPr b="0" i="0" sz="3200" u="none" cap="none" strike="noStrike">
              <a:solidFill>
                <a:schemeClr val="dk1"/>
              </a:solidFill>
              <a:latin typeface="Gill Sans"/>
              <a:ea typeface="Gill Sans"/>
              <a:cs typeface="Gill Sans"/>
              <a:sym typeface="Gill Sans"/>
            </a:endParaRPr>
          </a:p>
          <a:p>
            <a:pPr indent="-213359" lvl="0" marL="342900" marR="0" rtl="0" algn="l">
              <a:lnSpc>
                <a:spcPct val="90000"/>
              </a:lnSpc>
              <a:spcBef>
                <a:spcPts val="720"/>
              </a:spcBef>
              <a:spcAft>
                <a:spcPts val="0"/>
              </a:spcAft>
              <a:buClr>
                <a:srgbClr val="FFC629"/>
              </a:buClr>
              <a:buSzPts val="2040"/>
              <a:buFont typeface="Arial"/>
              <a:buNone/>
            </a:pPr>
            <a:r>
              <a:t/>
            </a:r>
            <a:endParaRPr b="0" i="0" sz="2400" u="none" cap="none" strike="noStrike">
              <a:solidFill>
                <a:srgbClr val="FF0000"/>
              </a:solidFill>
              <a:latin typeface="Gill Sans"/>
              <a:ea typeface="Gill Sans"/>
              <a:cs typeface="Gill Sans"/>
              <a:sym typeface="Gill Sans"/>
            </a:endParaRPr>
          </a:p>
          <a:p>
            <a:pPr indent="-384810" lvl="0" marL="514350" marR="0" rtl="0" algn="l">
              <a:lnSpc>
                <a:spcPct val="90000"/>
              </a:lnSpc>
              <a:spcBef>
                <a:spcPts val="720"/>
              </a:spcBef>
              <a:spcAft>
                <a:spcPts val="0"/>
              </a:spcAft>
              <a:buClr>
                <a:srgbClr val="FFC629"/>
              </a:buClr>
              <a:buSzPts val="2040"/>
              <a:buFont typeface="Calibri"/>
              <a:buNone/>
            </a:pPr>
            <a:r>
              <a:t/>
            </a:r>
            <a:endParaRPr b="0" i="0" sz="2400" u="none" cap="none" strike="noStrike">
              <a:solidFill>
                <a:schemeClr val="dk1"/>
              </a:solidFill>
              <a:latin typeface="Gill Sans"/>
              <a:ea typeface="Gill Sans"/>
              <a:cs typeface="Gill Sans"/>
              <a:sym typeface="Gill Sans"/>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 name="Shape 56"/>
        <p:cNvGrpSpPr/>
        <p:nvPr/>
      </p:nvGrpSpPr>
      <p:grpSpPr>
        <a:xfrm>
          <a:off x="0" y="0"/>
          <a:ext cx="0" cy="0"/>
          <a:chOff x="0" y="0"/>
          <a:chExt cx="0" cy="0"/>
        </a:xfrm>
      </p:grpSpPr>
      <p:sp>
        <p:nvSpPr>
          <p:cNvPr id="57" name="Google Shape;57;p2"/>
          <p:cNvSpPr txBox="1"/>
          <p:nvPr>
            <p:ph idx="1" type="subTitle"/>
          </p:nvPr>
        </p:nvSpPr>
        <p:spPr>
          <a:xfrm>
            <a:off x="838200" y="1839433"/>
            <a:ext cx="10376338" cy="4200529"/>
          </a:xfrm>
          <a:prstGeom prst="rect">
            <a:avLst/>
          </a:prstGeom>
          <a:noFill/>
          <a:ln>
            <a:noFill/>
          </a:ln>
        </p:spPr>
        <p:txBody>
          <a:bodyPr anchorCtr="0" anchor="t" bIns="45700" lIns="91425" spcFirstLastPara="1" rIns="91425" wrap="square" tIns="45700">
            <a:noAutofit/>
          </a:bodyPr>
          <a:lstStyle/>
          <a:p>
            <a:pPr indent="-342900" lvl="0" marL="342900" rtl="0" algn="l">
              <a:lnSpc>
                <a:spcPct val="100000"/>
              </a:lnSpc>
              <a:spcBef>
                <a:spcPts val="0"/>
              </a:spcBef>
              <a:spcAft>
                <a:spcPts val="0"/>
              </a:spcAft>
              <a:buClr>
                <a:schemeClr val="dk1"/>
              </a:buClr>
              <a:buSzPts val="2800"/>
              <a:buFont typeface="Arial"/>
              <a:buChar char="•"/>
            </a:pPr>
            <a:r>
              <a:rPr lang="en-US" sz="2800">
                <a:latin typeface="Gill Sans"/>
                <a:ea typeface="Gill Sans"/>
                <a:cs typeface="Gill Sans"/>
                <a:sym typeface="Gill Sans"/>
              </a:rPr>
              <a:t>Introduction</a:t>
            </a:r>
            <a:endParaRPr/>
          </a:p>
          <a:p>
            <a:pPr indent="-342900" lvl="0" marL="342900" rtl="0" algn="l">
              <a:lnSpc>
                <a:spcPct val="100000"/>
              </a:lnSpc>
              <a:spcBef>
                <a:spcPts val="1000"/>
              </a:spcBef>
              <a:spcAft>
                <a:spcPts val="0"/>
              </a:spcAft>
              <a:buClr>
                <a:schemeClr val="dk1"/>
              </a:buClr>
              <a:buSzPts val="2800"/>
              <a:buFont typeface="Arial"/>
              <a:buChar char="•"/>
            </a:pPr>
            <a:r>
              <a:rPr lang="en-US" sz="2800">
                <a:latin typeface="Gill Sans"/>
                <a:ea typeface="Gill Sans"/>
                <a:cs typeface="Gill Sans"/>
                <a:sym typeface="Gill Sans"/>
              </a:rPr>
              <a:t>Problem Definition</a:t>
            </a:r>
            <a:endParaRPr/>
          </a:p>
          <a:p>
            <a:pPr indent="-342900" lvl="0" marL="342900" rtl="0" algn="l">
              <a:lnSpc>
                <a:spcPct val="100000"/>
              </a:lnSpc>
              <a:spcBef>
                <a:spcPts val="1000"/>
              </a:spcBef>
              <a:spcAft>
                <a:spcPts val="0"/>
              </a:spcAft>
              <a:buClr>
                <a:schemeClr val="dk1"/>
              </a:buClr>
              <a:buSzPts val="2800"/>
              <a:buFont typeface="Arial"/>
              <a:buChar char="•"/>
            </a:pPr>
            <a:r>
              <a:rPr lang="en-US" sz="2800">
                <a:latin typeface="Gill Sans"/>
                <a:ea typeface="Gill Sans"/>
                <a:cs typeface="Gill Sans"/>
                <a:sym typeface="Gill Sans"/>
              </a:rPr>
              <a:t>Design Requirements</a:t>
            </a:r>
            <a:endParaRPr/>
          </a:p>
          <a:p>
            <a:pPr indent="-342900" lvl="0" marL="342900" rtl="0" algn="l">
              <a:lnSpc>
                <a:spcPct val="100000"/>
              </a:lnSpc>
              <a:spcBef>
                <a:spcPts val="1000"/>
              </a:spcBef>
              <a:spcAft>
                <a:spcPts val="0"/>
              </a:spcAft>
              <a:buClr>
                <a:schemeClr val="dk1"/>
              </a:buClr>
              <a:buSzPts val="2800"/>
              <a:buFont typeface="Arial"/>
              <a:buChar char="•"/>
            </a:pPr>
            <a:r>
              <a:rPr lang="en-US" sz="2800">
                <a:latin typeface="Gill Sans"/>
                <a:ea typeface="Gill Sans"/>
                <a:cs typeface="Gill Sans"/>
                <a:sym typeface="Gill Sans"/>
              </a:rPr>
              <a:t>Solutions</a:t>
            </a:r>
            <a:endParaRPr/>
          </a:p>
          <a:p>
            <a:pPr indent="-342900" lvl="0" marL="342900" rtl="0" algn="l">
              <a:lnSpc>
                <a:spcPct val="100000"/>
              </a:lnSpc>
              <a:spcBef>
                <a:spcPts val="1000"/>
              </a:spcBef>
              <a:spcAft>
                <a:spcPts val="0"/>
              </a:spcAft>
              <a:buClr>
                <a:schemeClr val="dk1"/>
              </a:buClr>
              <a:buSzPts val="2800"/>
              <a:buFont typeface="Arial"/>
              <a:buChar char="•"/>
            </a:pPr>
            <a:r>
              <a:rPr lang="en-US" sz="2800">
                <a:latin typeface="Gill Sans"/>
                <a:ea typeface="Gill Sans"/>
                <a:cs typeface="Gill Sans"/>
                <a:sym typeface="Gill Sans"/>
              </a:rPr>
              <a:t>Testing and Demonstration</a:t>
            </a:r>
            <a:endParaRPr/>
          </a:p>
          <a:p>
            <a:pPr indent="-342900" lvl="0" marL="342900" rtl="0" algn="l">
              <a:lnSpc>
                <a:spcPct val="100000"/>
              </a:lnSpc>
              <a:spcBef>
                <a:spcPts val="1000"/>
              </a:spcBef>
              <a:spcAft>
                <a:spcPts val="0"/>
              </a:spcAft>
              <a:buClr>
                <a:schemeClr val="dk1"/>
              </a:buClr>
              <a:buSzPts val="2800"/>
              <a:buFont typeface="Arial"/>
              <a:buChar char="•"/>
            </a:pPr>
            <a:r>
              <a:rPr lang="en-US" sz="2800">
                <a:latin typeface="Gill Sans"/>
                <a:ea typeface="Gill Sans"/>
                <a:cs typeface="Gill Sans"/>
                <a:sym typeface="Gill Sans"/>
              </a:rPr>
              <a:t>Project Management</a:t>
            </a:r>
            <a:endParaRPr/>
          </a:p>
          <a:p>
            <a:pPr indent="-342900" lvl="0" marL="342900" rtl="0" algn="l">
              <a:lnSpc>
                <a:spcPct val="100000"/>
              </a:lnSpc>
              <a:spcBef>
                <a:spcPts val="1000"/>
              </a:spcBef>
              <a:spcAft>
                <a:spcPts val="0"/>
              </a:spcAft>
              <a:buClr>
                <a:schemeClr val="dk1"/>
              </a:buClr>
              <a:buSzPts val="2800"/>
              <a:buFont typeface="Arial"/>
              <a:buChar char="•"/>
            </a:pPr>
            <a:r>
              <a:rPr lang="en-US" sz="2800">
                <a:latin typeface="Gill Sans"/>
                <a:ea typeface="Gill Sans"/>
                <a:cs typeface="Gill Sans"/>
                <a:sym typeface="Gill Sans"/>
              </a:rPr>
              <a:t>Conclusion and Future Scope</a:t>
            </a:r>
            <a:endParaRPr/>
          </a:p>
        </p:txBody>
      </p:sp>
      <p:sp>
        <p:nvSpPr>
          <p:cNvPr id="58" name="Google Shape;58;p2"/>
          <p:cNvSpPr txBox="1"/>
          <p:nvPr>
            <p:ph idx="3" type="body"/>
          </p:nvPr>
        </p:nvSpPr>
        <p:spPr>
          <a:xfrm>
            <a:off x="838200" y="706810"/>
            <a:ext cx="10855961" cy="74636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124734"/>
              </a:buClr>
              <a:buSzPts val="5400"/>
              <a:buNone/>
            </a:pPr>
            <a:r>
              <a:rPr lang="en-US"/>
              <a:t>Agenda</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3"/>
          <p:cNvSpPr txBox="1"/>
          <p:nvPr>
            <p:ph idx="2" type="body"/>
          </p:nvPr>
        </p:nvSpPr>
        <p:spPr>
          <a:xfrm>
            <a:off x="668019" y="546776"/>
            <a:ext cx="10855961" cy="74636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124734"/>
              </a:buClr>
              <a:buSzPts val="4400"/>
              <a:buNone/>
            </a:pPr>
            <a:r>
              <a:rPr lang="en-US" sz="4400">
                <a:latin typeface="Arial"/>
                <a:ea typeface="Arial"/>
                <a:cs typeface="Arial"/>
                <a:sym typeface="Arial"/>
              </a:rPr>
              <a:t>Introduction</a:t>
            </a:r>
            <a:endParaRPr/>
          </a:p>
        </p:txBody>
      </p:sp>
      <p:sp>
        <p:nvSpPr>
          <p:cNvPr id="65" name="Google Shape;65;p3"/>
          <p:cNvSpPr txBox="1"/>
          <p:nvPr/>
        </p:nvSpPr>
        <p:spPr>
          <a:xfrm>
            <a:off x="668019" y="1429613"/>
            <a:ext cx="10734440" cy="4610474"/>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500"/>
              </a:spcBef>
              <a:spcAft>
                <a:spcPts val="0"/>
              </a:spcAft>
              <a:buNone/>
            </a:pPr>
            <a:r>
              <a:t/>
            </a:r>
            <a:endParaRPr sz="3200">
              <a:solidFill>
                <a:schemeClr val="dk1"/>
              </a:solidFill>
              <a:latin typeface="Gill Sans"/>
              <a:ea typeface="Gill Sans"/>
              <a:cs typeface="Gill Sans"/>
              <a:sym typeface="Gill Sans"/>
            </a:endParaRPr>
          </a:p>
          <a:p>
            <a:pPr indent="-304800" lvl="2" marL="311150" rtl="0" algn="l">
              <a:lnSpc>
                <a:spcPct val="90000"/>
              </a:lnSpc>
              <a:spcBef>
                <a:spcPts val="500"/>
              </a:spcBef>
              <a:spcAft>
                <a:spcPts val="0"/>
              </a:spcAft>
              <a:buClr>
                <a:schemeClr val="dk1"/>
              </a:buClr>
              <a:buSzPts val="3200"/>
              <a:buChar char="•"/>
            </a:pPr>
            <a:r>
              <a:rPr lang="en-US" sz="3200">
                <a:solidFill>
                  <a:schemeClr val="dk1"/>
                </a:solidFill>
                <a:latin typeface="Gill Sans"/>
                <a:ea typeface="Gill Sans"/>
                <a:cs typeface="Gill Sans"/>
                <a:sym typeface="Gill Sans"/>
              </a:rPr>
              <a:t>I struggle to remember passwords I make for accounts</a:t>
            </a:r>
            <a:endParaRPr sz="3200">
              <a:solidFill>
                <a:schemeClr val="dk1"/>
              </a:solidFill>
              <a:latin typeface="Gill Sans"/>
              <a:ea typeface="Gill Sans"/>
              <a:cs typeface="Gill Sans"/>
              <a:sym typeface="Gill Sans"/>
            </a:endParaRPr>
          </a:p>
          <a:p>
            <a:pPr indent="0" lvl="0" marL="0" rtl="0" algn="l">
              <a:lnSpc>
                <a:spcPct val="90000"/>
              </a:lnSpc>
              <a:spcBef>
                <a:spcPts val="500"/>
              </a:spcBef>
              <a:spcAft>
                <a:spcPts val="0"/>
              </a:spcAft>
              <a:buNone/>
            </a:pPr>
            <a:r>
              <a:t/>
            </a:r>
            <a:endParaRPr sz="3200">
              <a:solidFill>
                <a:schemeClr val="dk1"/>
              </a:solidFill>
              <a:latin typeface="Gill Sans"/>
              <a:ea typeface="Gill Sans"/>
              <a:cs typeface="Gill Sans"/>
              <a:sym typeface="Gill Sans"/>
            </a:endParaRPr>
          </a:p>
          <a:p>
            <a:pPr indent="-304800" lvl="2" marL="311150" rtl="0" algn="l">
              <a:lnSpc>
                <a:spcPct val="90000"/>
              </a:lnSpc>
              <a:spcBef>
                <a:spcPts val="500"/>
              </a:spcBef>
              <a:spcAft>
                <a:spcPts val="0"/>
              </a:spcAft>
              <a:buClr>
                <a:schemeClr val="dk1"/>
              </a:buClr>
              <a:buSzPts val="3200"/>
              <a:buChar char="•"/>
            </a:pPr>
            <a:r>
              <a:rPr lang="en-US" sz="3200">
                <a:solidFill>
                  <a:schemeClr val="dk1"/>
                </a:solidFill>
                <a:latin typeface="Gill Sans"/>
                <a:ea typeface="Gill Sans"/>
                <a:cs typeface="Gill Sans"/>
                <a:sym typeface="Gill Sans"/>
              </a:rPr>
              <a:t>Have to constantly reset passwords, sometimes this process takes a lot of time depending on the website and can be a big problem</a:t>
            </a:r>
            <a:endParaRPr sz="3200">
              <a:solidFill>
                <a:schemeClr val="dk1"/>
              </a:solidFill>
              <a:latin typeface="Gill Sans"/>
              <a:ea typeface="Gill Sans"/>
              <a:cs typeface="Gill Sans"/>
              <a:sym typeface="Gill Sans"/>
            </a:endParaRPr>
          </a:p>
          <a:p>
            <a:pPr indent="0" lvl="0" marL="0" rtl="0" algn="l">
              <a:lnSpc>
                <a:spcPct val="90000"/>
              </a:lnSpc>
              <a:spcBef>
                <a:spcPts val="500"/>
              </a:spcBef>
              <a:spcAft>
                <a:spcPts val="0"/>
              </a:spcAft>
              <a:buNone/>
            </a:pPr>
            <a:r>
              <a:t/>
            </a:r>
            <a:endParaRPr sz="3200">
              <a:solidFill>
                <a:schemeClr val="dk1"/>
              </a:solidFill>
              <a:latin typeface="Gill Sans"/>
              <a:ea typeface="Gill Sans"/>
              <a:cs typeface="Gill Sans"/>
              <a:sym typeface="Gill Sans"/>
            </a:endParaRPr>
          </a:p>
          <a:p>
            <a:pPr indent="-304800" lvl="2" marL="311150" rtl="0" algn="l">
              <a:lnSpc>
                <a:spcPct val="90000"/>
              </a:lnSpc>
              <a:spcBef>
                <a:spcPts val="500"/>
              </a:spcBef>
              <a:spcAft>
                <a:spcPts val="0"/>
              </a:spcAft>
              <a:buClr>
                <a:schemeClr val="dk1"/>
              </a:buClr>
              <a:buSzPts val="3200"/>
              <a:buChar char="•"/>
            </a:pPr>
            <a:r>
              <a:rPr lang="en-US" sz="3200">
                <a:solidFill>
                  <a:schemeClr val="dk1"/>
                </a:solidFill>
                <a:latin typeface="Gill Sans"/>
                <a:ea typeface="Gill Sans"/>
                <a:cs typeface="Gill Sans"/>
                <a:sym typeface="Gill Sans"/>
              </a:rPr>
              <a:t>Need a way to store passwords, but not in a way where they can be stolen</a:t>
            </a:r>
            <a:endParaRPr sz="3200">
              <a:solidFill>
                <a:schemeClr val="dk1"/>
              </a:solidFill>
              <a:latin typeface="Gill Sans"/>
              <a:ea typeface="Gill Sans"/>
              <a:cs typeface="Gill Sans"/>
              <a:sym typeface="Gill Sans"/>
            </a:endParaRPr>
          </a:p>
          <a:p>
            <a:pPr indent="0" lvl="0" marL="0" rtl="0" algn="l">
              <a:lnSpc>
                <a:spcPct val="90000"/>
              </a:lnSpc>
              <a:spcBef>
                <a:spcPts val="500"/>
              </a:spcBef>
              <a:spcAft>
                <a:spcPts val="0"/>
              </a:spcAft>
              <a:buClr>
                <a:schemeClr val="dk1"/>
              </a:buClr>
              <a:buSzPts val="1100"/>
              <a:buFont typeface="Arial"/>
              <a:buNone/>
            </a:pPr>
            <a:r>
              <a:t/>
            </a:r>
            <a:endParaRPr sz="3200">
              <a:solidFill>
                <a:schemeClr val="dk1"/>
              </a:solidFill>
              <a:latin typeface="Gill Sans"/>
              <a:ea typeface="Gill Sans"/>
              <a:cs typeface="Gill Sans"/>
              <a:sym typeface="Gill Sans"/>
            </a:endParaRPr>
          </a:p>
          <a:p>
            <a:pPr indent="0" lvl="0" marL="0" rtl="0" algn="l">
              <a:lnSpc>
                <a:spcPct val="90000"/>
              </a:lnSpc>
              <a:spcBef>
                <a:spcPts val="500"/>
              </a:spcBef>
              <a:spcAft>
                <a:spcPts val="0"/>
              </a:spcAft>
              <a:buNone/>
            </a:pPr>
            <a:r>
              <a:t/>
            </a:r>
            <a:endParaRPr sz="3200">
              <a:solidFill>
                <a:schemeClr val="dk1"/>
              </a:solidFill>
              <a:latin typeface="Gill Sans"/>
              <a:ea typeface="Gill Sans"/>
              <a:cs typeface="Gill Sans"/>
              <a:sym typeface="Gill Sans"/>
            </a:endParaRPr>
          </a:p>
          <a:p>
            <a:pPr indent="0" lvl="0" marL="0" rtl="0" algn="l">
              <a:lnSpc>
                <a:spcPct val="90000"/>
              </a:lnSpc>
              <a:spcBef>
                <a:spcPts val="500"/>
              </a:spcBef>
              <a:spcAft>
                <a:spcPts val="0"/>
              </a:spcAft>
              <a:buClr>
                <a:schemeClr val="dk1"/>
              </a:buClr>
              <a:buSzPts val="1100"/>
              <a:buFont typeface="Arial"/>
              <a:buNone/>
            </a:pPr>
            <a:r>
              <a:t/>
            </a:r>
            <a:endParaRPr sz="3200">
              <a:solidFill>
                <a:schemeClr val="dk1"/>
              </a:solidFill>
              <a:latin typeface="Gill Sans"/>
              <a:ea typeface="Gill Sans"/>
              <a:cs typeface="Gill Sans"/>
              <a:sym typeface="Gill Sans"/>
            </a:endParaRPr>
          </a:p>
          <a:p>
            <a:pPr indent="0" lvl="0" marL="0" rtl="0" algn="l">
              <a:lnSpc>
                <a:spcPct val="90000"/>
              </a:lnSpc>
              <a:spcBef>
                <a:spcPts val="500"/>
              </a:spcBef>
              <a:spcAft>
                <a:spcPts val="0"/>
              </a:spcAft>
              <a:buNone/>
            </a:pPr>
            <a:r>
              <a:t/>
            </a:r>
            <a:endParaRPr sz="3200">
              <a:solidFill>
                <a:schemeClr val="dk1"/>
              </a:solidFill>
              <a:latin typeface="Gill Sans"/>
              <a:ea typeface="Gill Sans"/>
              <a:cs typeface="Gill Sans"/>
              <a:sym typeface="Gill Sans"/>
            </a:endParaRPr>
          </a:p>
          <a:p>
            <a:pPr indent="0" lvl="0" marL="0" rtl="0" algn="l">
              <a:lnSpc>
                <a:spcPct val="90000"/>
              </a:lnSpc>
              <a:spcBef>
                <a:spcPts val="500"/>
              </a:spcBef>
              <a:spcAft>
                <a:spcPts val="0"/>
              </a:spcAft>
              <a:buClr>
                <a:schemeClr val="dk1"/>
              </a:buClr>
              <a:buSzPts val="1100"/>
              <a:buFont typeface="Arial"/>
              <a:buNone/>
            </a:pPr>
            <a:r>
              <a:t/>
            </a:r>
            <a:endParaRPr sz="3200">
              <a:solidFill>
                <a:schemeClr val="dk1"/>
              </a:solidFill>
              <a:latin typeface="Gill Sans"/>
              <a:ea typeface="Gill Sans"/>
              <a:cs typeface="Gill Sans"/>
              <a:sym typeface="Gill Sans"/>
            </a:endParaRPr>
          </a:p>
          <a:p>
            <a:pPr indent="0" lvl="0" marL="457200" marR="0" rtl="0" algn="l">
              <a:lnSpc>
                <a:spcPct val="90000"/>
              </a:lnSpc>
              <a:spcBef>
                <a:spcPts val="500"/>
              </a:spcBef>
              <a:spcAft>
                <a:spcPts val="0"/>
              </a:spcAft>
              <a:buNone/>
            </a:pPr>
            <a:r>
              <a:t/>
            </a:r>
            <a:endParaRPr sz="3200">
              <a:solidFill>
                <a:schemeClr val="dk1"/>
              </a:solidFill>
              <a:latin typeface="Gill Sans"/>
              <a:ea typeface="Gill Sans"/>
              <a:cs typeface="Gill Sans"/>
              <a:sym typeface="Gill Sans"/>
            </a:endParaRPr>
          </a:p>
          <a:p>
            <a:pPr indent="0" lvl="2" marL="6350" marR="0" rtl="0" algn="l">
              <a:lnSpc>
                <a:spcPct val="90000"/>
              </a:lnSpc>
              <a:spcBef>
                <a:spcPts val="500"/>
              </a:spcBef>
              <a:spcAft>
                <a:spcPts val="0"/>
              </a:spcAft>
              <a:buClr>
                <a:schemeClr val="dk1"/>
              </a:buClr>
              <a:buSzPts val="2600"/>
              <a:buFont typeface="Arial"/>
              <a:buNone/>
            </a:pPr>
            <a:r>
              <a:t/>
            </a:r>
            <a:endParaRPr b="0" i="0" sz="2600" u="none" cap="none" strike="noStrike">
              <a:solidFill>
                <a:schemeClr val="dk1"/>
              </a:solidFill>
              <a:latin typeface="Gill Sans"/>
              <a:ea typeface="Gill Sans"/>
              <a:cs typeface="Gill Sans"/>
              <a:sym typeface="Gill Sans"/>
            </a:endParaRPr>
          </a:p>
          <a:p>
            <a:pPr indent="-165100" lvl="0" marL="342900" marR="0" rtl="0" algn="l">
              <a:lnSpc>
                <a:spcPct val="100000"/>
              </a:lnSpc>
              <a:spcBef>
                <a:spcPts val="1000"/>
              </a:spcBef>
              <a:spcAft>
                <a:spcPts val="0"/>
              </a:spcAft>
              <a:buClr>
                <a:srgbClr val="FFC629"/>
              </a:buClr>
              <a:buSzPts val="2800"/>
              <a:buFont typeface="Arial"/>
              <a:buNone/>
            </a:pPr>
            <a:r>
              <a:t/>
            </a:r>
            <a:endParaRPr b="0" i="0" sz="2800" u="none" cap="none" strike="noStrike">
              <a:solidFill>
                <a:schemeClr val="dk1"/>
              </a:solidFill>
              <a:latin typeface="Arial"/>
              <a:ea typeface="Arial"/>
              <a:cs typeface="Arial"/>
              <a:sym typeface="Arial"/>
            </a:endParaRPr>
          </a:p>
          <a:p>
            <a:pPr indent="-139700" lvl="0" marL="342900" marR="0" rtl="0" algn="l">
              <a:lnSpc>
                <a:spcPct val="100000"/>
              </a:lnSpc>
              <a:spcBef>
                <a:spcPts val="1000"/>
              </a:spcBef>
              <a:spcAft>
                <a:spcPts val="0"/>
              </a:spcAft>
              <a:buClr>
                <a:srgbClr val="FFC629"/>
              </a:buClr>
              <a:buSzPts val="3200"/>
              <a:buFont typeface="Arial"/>
              <a:buNone/>
            </a:pPr>
            <a:r>
              <a:t/>
            </a:r>
            <a:endParaRPr b="0" i="0" sz="3200" u="none" cap="none" strike="noStrike">
              <a:solidFill>
                <a:schemeClr val="dk1"/>
              </a:solidFill>
              <a:latin typeface="Gill Sans"/>
              <a:ea typeface="Gill Sans"/>
              <a:cs typeface="Gill Sans"/>
              <a:sym typeface="Gill Sans"/>
            </a:endParaRPr>
          </a:p>
          <a:p>
            <a:pPr indent="-213359" lvl="0" marL="342900" marR="0" rtl="0" algn="l">
              <a:lnSpc>
                <a:spcPct val="90000"/>
              </a:lnSpc>
              <a:spcBef>
                <a:spcPts val="720"/>
              </a:spcBef>
              <a:spcAft>
                <a:spcPts val="0"/>
              </a:spcAft>
              <a:buClr>
                <a:srgbClr val="FFC629"/>
              </a:buClr>
              <a:buSzPts val="2040"/>
              <a:buFont typeface="Arial"/>
              <a:buNone/>
            </a:pPr>
            <a:r>
              <a:t/>
            </a:r>
            <a:endParaRPr b="0" i="0" sz="2400" u="none" cap="none" strike="noStrike">
              <a:solidFill>
                <a:srgbClr val="FF0000"/>
              </a:solidFill>
              <a:latin typeface="Gill Sans"/>
              <a:ea typeface="Gill Sans"/>
              <a:cs typeface="Gill Sans"/>
              <a:sym typeface="Gill Sans"/>
            </a:endParaRPr>
          </a:p>
          <a:p>
            <a:pPr indent="-384810" lvl="0" marL="514350" marR="0" rtl="0" algn="l">
              <a:lnSpc>
                <a:spcPct val="90000"/>
              </a:lnSpc>
              <a:spcBef>
                <a:spcPts val="720"/>
              </a:spcBef>
              <a:spcAft>
                <a:spcPts val="0"/>
              </a:spcAft>
              <a:buClr>
                <a:srgbClr val="FFC629"/>
              </a:buClr>
              <a:buSzPts val="2040"/>
              <a:buFont typeface="Calibri"/>
              <a:buNone/>
            </a:pPr>
            <a:r>
              <a:t/>
            </a:r>
            <a:endParaRPr b="0" i="0" sz="2400" u="none" cap="none" strike="noStrike">
              <a:solidFill>
                <a:schemeClr val="dk1"/>
              </a:solidFill>
              <a:latin typeface="Gill Sans"/>
              <a:ea typeface="Gill Sans"/>
              <a:cs typeface="Gill Sans"/>
              <a:sym typeface="Gill Sans"/>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4"/>
          <p:cNvSpPr txBox="1"/>
          <p:nvPr>
            <p:ph idx="2" type="body"/>
          </p:nvPr>
        </p:nvSpPr>
        <p:spPr>
          <a:xfrm>
            <a:off x="668019" y="546776"/>
            <a:ext cx="10855961" cy="74636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124734"/>
              </a:buClr>
              <a:buSzPts val="4400"/>
              <a:buNone/>
            </a:pPr>
            <a:r>
              <a:rPr lang="en-US" sz="4400">
                <a:latin typeface="Arial"/>
                <a:ea typeface="Arial"/>
                <a:cs typeface="Arial"/>
                <a:sym typeface="Arial"/>
              </a:rPr>
              <a:t>Problem Definition</a:t>
            </a:r>
            <a:endParaRPr/>
          </a:p>
        </p:txBody>
      </p:sp>
      <p:sp>
        <p:nvSpPr>
          <p:cNvPr id="72" name="Google Shape;72;p4"/>
          <p:cNvSpPr txBox="1"/>
          <p:nvPr/>
        </p:nvSpPr>
        <p:spPr>
          <a:xfrm>
            <a:off x="668019" y="1429613"/>
            <a:ext cx="10734300" cy="4610400"/>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rPr lang="en-US" sz="3200">
                <a:solidFill>
                  <a:schemeClr val="dk1"/>
                </a:solidFill>
                <a:latin typeface="Gill Sans"/>
                <a:ea typeface="Gill Sans"/>
                <a:cs typeface="Gill Sans"/>
                <a:sym typeface="Gill Sans"/>
              </a:rPr>
              <a:t>The problem that I am trying to solve is that I do not want to write down passwords in plain text, either on a computer or in real life, as they could potentially be stolen. However, since I cannot </a:t>
            </a:r>
            <a:r>
              <a:rPr lang="en-US" sz="3200">
                <a:solidFill>
                  <a:schemeClr val="dk1"/>
                </a:solidFill>
                <a:latin typeface="Gill Sans"/>
                <a:ea typeface="Gill Sans"/>
                <a:cs typeface="Gill Sans"/>
                <a:sym typeface="Gill Sans"/>
              </a:rPr>
              <a:t>remember</a:t>
            </a:r>
            <a:r>
              <a:rPr lang="en-US" sz="3200">
                <a:solidFill>
                  <a:schemeClr val="dk1"/>
                </a:solidFill>
                <a:latin typeface="Gill Sans"/>
                <a:ea typeface="Gill Sans"/>
                <a:cs typeface="Gill Sans"/>
                <a:sym typeface="Gill Sans"/>
              </a:rPr>
              <a:t> all of them, especially the ones I use less frequently, I want away to recall them when I need them.</a:t>
            </a:r>
            <a:endParaRPr sz="3200">
              <a:solidFill>
                <a:schemeClr val="dk1"/>
              </a:solidFill>
              <a:latin typeface="Gill Sans"/>
              <a:ea typeface="Gill Sans"/>
              <a:cs typeface="Gill Sans"/>
              <a:sym typeface="Gill Sans"/>
            </a:endParaRPr>
          </a:p>
          <a:p>
            <a:pPr indent="0" lvl="0" marL="0" marR="0" rtl="0" algn="l">
              <a:lnSpc>
                <a:spcPct val="90000"/>
              </a:lnSpc>
              <a:spcBef>
                <a:spcPts val="0"/>
              </a:spcBef>
              <a:spcAft>
                <a:spcPts val="0"/>
              </a:spcAft>
              <a:buNone/>
            </a:pPr>
            <a:r>
              <a:t/>
            </a:r>
            <a:endParaRPr sz="3200">
              <a:solidFill>
                <a:schemeClr val="dk1"/>
              </a:solidFill>
              <a:latin typeface="Gill Sans"/>
              <a:ea typeface="Gill Sans"/>
              <a:cs typeface="Gill Sans"/>
              <a:sym typeface="Gill Sans"/>
            </a:endParaRPr>
          </a:p>
          <a:p>
            <a:pPr indent="0" lvl="0" marL="0" marR="0" rtl="0" algn="l">
              <a:lnSpc>
                <a:spcPct val="90000"/>
              </a:lnSpc>
              <a:spcBef>
                <a:spcPts val="0"/>
              </a:spcBef>
              <a:spcAft>
                <a:spcPts val="0"/>
              </a:spcAft>
              <a:buNone/>
            </a:pPr>
            <a:r>
              <a:rPr lang="en-US" sz="3200">
                <a:solidFill>
                  <a:schemeClr val="dk1"/>
                </a:solidFill>
                <a:latin typeface="Gill Sans"/>
                <a:ea typeface="Gill Sans"/>
                <a:cs typeface="Gill Sans"/>
                <a:sym typeface="Gill Sans"/>
              </a:rPr>
              <a:t>This will require a method where I can store the passwords, but not be at risk of having them stolen.</a:t>
            </a:r>
            <a:endParaRPr sz="3200">
              <a:solidFill>
                <a:schemeClr val="dk1"/>
              </a:solidFill>
              <a:latin typeface="Gill Sans"/>
              <a:ea typeface="Gill Sans"/>
              <a:cs typeface="Gill Sans"/>
              <a:sym typeface="Gill Sans"/>
            </a:endParaRPr>
          </a:p>
          <a:p>
            <a:pPr indent="0" lvl="0" marL="0" marR="0" rtl="0" algn="l">
              <a:lnSpc>
                <a:spcPct val="90000"/>
              </a:lnSpc>
              <a:spcBef>
                <a:spcPts val="0"/>
              </a:spcBef>
              <a:spcAft>
                <a:spcPts val="0"/>
              </a:spcAft>
              <a:buNone/>
            </a:pPr>
            <a:r>
              <a:t/>
            </a:r>
            <a:endParaRPr sz="3200">
              <a:solidFill>
                <a:schemeClr val="dk1"/>
              </a:solidFill>
              <a:latin typeface="Gill Sans"/>
              <a:ea typeface="Gill Sans"/>
              <a:cs typeface="Gill Sans"/>
              <a:sym typeface="Gill Sans"/>
            </a:endParaRPr>
          </a:p>
          <a:p>
            <a:pPr indent="-177800" lvl="1" marL="457200" marR="0" rtl="0" algn="l">
              <a:lnSpc>
                <a:spcPct val="90000"/>
              </a:lnSpc>
              <a:spcBef>
                <a:spcPts val="500"/>
              </a:spcBef>
              <a:spcAft>
                <a:spcPts val="0"/>
              </a:spcAft>
              <a:buClr>
                <a:schemeClr val="dk1"/>
              </a:buClr>
              <a:buSzPts val="2600"/>
              <a:buFont typeface="Arial"/>
              <a:buNone/>
            </a:pPr>
            <a:r>
              <a:t/>
            </a:r>
            <a:endParaRPr b="0" i="0" sz="2600" u="none" cap="none" strike="noStrike">
              <a:solidFill>
                <a:schemeClr val="dk1"/>
              </a:solidFill>
              <a:latin typeface="Gill Sans"/>
              <a:ea typeface="Gill Sans"/>
              <a:cs typeface="Gill Sans"/>
              <a:sym typeface="Gill Sans"/>
            </a:endParaRPr>
          </a:p>
          <a:p>
            <a:pPr indent="-165100" lvl="0" marL="342900" marR="0" rtl="0" algn="l">
              <a:lnSpc>
                <a:spcPct val="100000"/>
              </a:lnSpc>
              <a:spcBef>
                <a:spcPts val="1000"/>
              </a:spcBef>
              <a:spcAft>
                <a:spcPts val="0"/>
              </a:spcAft>
              <a:buClr>
                <a:srgbClr val="FFC629"/>
              </a:buClr>
              <a:buSzPts val="2800"/>
              <a:buFont typeface="Arial"/>
              <a:buNone/>
            </a:pPr>
            <a:r>
              <a:t/>
            </a:r>
            <a:endParaRPr b="0" i="0" sz="2800" u="none" cap="none" strike="noStrike">
              <a:solidFill>
                <a:schemeClr val="dk1"/>
              </a:solidFill>
              <a:latin typeface="Arial"/>
              <a:ea typeface="Arial"/>
              <a:cs typeface="Arial"/>
              <a:sym typeface="Arial"/>
            </a:endParaRPr>
          </a:p>
          <a:p>
            <a:pPr indent="-139700" lvl="0" marL="342900" marR="0" rtl="0" algn="l">
              <a:lnSpc>
                <a:spcPct val="100000"/>
              </a:lnSpc>
              <a:spcBef>
                <a:spcPts val="1000"/>
              </a:spcBef>
              <a:spcAft>
                <a:spcPts val="0"/>
              </a:spcAft>
              <a:buClr>
                <a:srgbClr val="FFC629"/>
              </a:buClr>
              <a:buSzPts val="3200"/>
              <a:buFont typeface="Arial"/>
              <a:buNone/>
            </a:pPr>
            <a:r>
              <a:t/>
            </a:r>
            <a:endParaRPr b="0" i="0" sz="3200" u="none" cap="none" strike="noStrike">
              <a:solidFill>
                <a:schemeClr val="dk1"/>
              </a:solidFill>
              <a:latin typeface="Gill Sans"/>
              <a:ea typeface="Gill Sans"/>
              <a:cs typeface="Gill Sans"/>
              <a:sym typeface="Gill Sans"/>
            </a:endParaRPr>
          </a:p>
          <a:p>
            <a:pPr indent="-213359" lvl="0" marL="342900" marR="0" rtl="0" algn="l">
              <a:lnSpc>
                <a:spcPct val="90000"/>
              </a:lnSpc>
              <a:spcBef>
                <a:spcPts val="720"/>
              </a:spcBef>
              <a:spcAft>
                <a:spcPts val="0"/>
              </a:spcAft>
              <a:buClr>
                <a:srgbClr val="FFC629"/>
              </a:buClr>
              <a:buSzPts val="2040"/>
              <a:buFont typeface="Arial"/>
              <a:buNone/>
            </a:pPr>
            <a:r>
              <a:t/>
            </a:r>
            <a:endParaRPr b="0" i="0" sz="2400" u="none" cap="none" strike="noStrike">
              <a:solidFill>
                <a:srgbClr val="FF0000"/>
              </a:solidFill>
              <a:latin typeface="Gill Sans"/>
              <a:ea typeface="Gill Sans"/>
              <a:cs typeface="Gill Sans"/>
              <a:sym typeface="Gill Sans"/>
            </a:endParaRPr>
          </a:p>
          <a:p>
            <a:pPr indent="-384810" lvl="0" marL="514350" marR="0" rtl="0" algn="l">
              <a:lnSpc>
                <a:spcPct val="90000"/>
              </a:lnSpc>
              <a:spcBef>
                <a:spcPts val="720"/>
              </a:spcBef>
              <a:spcAft>
                <a:spcPts val="0"/>
              </a:spcAft>
              <a:buClr>
                <a:srgbClr val="FFC629"/>
              </a:buClr>
              <a:buSzPts val="2040"/>
              <a:buFont typeface="Calibri"/>
              <a:buNone/>
            </a:pPr>
            <a:r>
              <a:t/>
            </a:r>
            <a:endParaRPr b="0" i="0" sz="2400" u="none" cap="none" strike="noStrike">
              <a:solidFill>
                <a:schemeClr val="dk1"/>
              </a:solidFill>
              <a:latin typeface="Gill Sans"/>
              <a:ea typeface="Gill Sans"/>
              <a:cs typeface="Gill Sans"/>
              <a:sym typeface="Gill Sans"/>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5"/>
          <p:cNvSpPr txBox="1"/>
          <p:nvPr>
            <p:ph idx="2" type="body"/>
          </p:nvPr>
        </p:nvSpPr>
        <p:spPr>
          <a:xfrm>
            <a:off x="668019" y="546776"/>
            <a:ext cx="10855961" cy="74636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124734"/>
              </a:buClr>
              <a:buSzPts val="4400"/>
              <a:buNone/>
            </a:pPr>
            <a:r>
              <a:rPr lang="en-US" sz="4400"/>
              <a:t>Functions</a:t>
            </a:r>
            <a:endParaRPr/>
          </a:p>
        </p:txBody>
      </p:sp>
      <p:sp>
        <p:nvSpPr>
          <p:cNvPr id="79" name="Google Shape;79;p5"/>
          <p:cNvSpPr txBox="1"/>
          <p:nvPr/>
        </p:nvSpPr>
        <p:spPr>
          <a:xfrm>
            <a:off x="668019" y="1429613"/>
            <a:ext cx="10734440" cy="4610474"/>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1000"/>
              </a:spcBef>
              <a:spcAft>
                <a:spcPts val="0"/>
              </a:spcAft>
              <a:buClr>
                <a:srgbClr val="FFC629"/>
              </a:buClr>
              <a:buSzPts val="2800"/>
              <a:buFont typeface="Arial"/>
              <a:buNone/>
            </a:pPr>
            <a:r>
              <a:rPr lang="en-US" sz="3200">
                <a:solidFill>
                  <a:schemeClr val="dk1"/>
                </a:solidFill>
                <a:latin typeface="Gill Sans"/>
                <a:ea typeface="Gill Sans"/>
                <a:cs typeface="Gill Sans"/>
                <a:sym typeface="Gill Sans"/>
              </a:rPr>
              <a:t>  </a:t>
            </a:r>
            <a:r>
              <a:rPr lang="en-US" sz="2600">
                <a:solidFill>
                  <a:schemeClr val="dk1"/>
                </a:solidFill>
                <a:latin typeface="Gill Sans"/>
                <a:ea typeface="Gill Sans"/>
                <a:cs typeface="Gill Sans"/>
                <a:sym typeface="Gill Sans"/>
              </a:rPr>
              <a:t>● Store passwords securely in an encrypted format. </a:t>
            </a:r>
            <a:endParaRPr sz="2600">
              <a:solidFill>
                <a:schemeClr val="dk1"/>
              </a:solidFill>
              <a:latin typeface="Gill Sans"/>
              <a:ea typeface="Gill Sans"/>
              <a:cs typeface="Gill Sans"/>
              <a:sym typeface="Gill Sans"/>
            </a:endParaRPr>
          </a:p>
          <a:p>
            <a:pPr indent="-165100" lvl="0" marL="342900" marR="0" rtl="0" algn="l">
              <a:lnSpc>
                <a:spcPct val="100000"/>
              </a:lnSpc>
              <a:spcBef>
                <a:spcPts val="1000"/>
              </a:spcBef>
              <a:spcAft>
                <a:spcPts val="0"/>
              </a:spcAft>
              <a:buClr>
                <a:srgbClr val="FFC629"/>
              </a:buClr>
              <a:buSzPts val="2800"/>
              <a:buFont typeface="Arial"/>
              <a:buNone/>
            </a:pPr>
            <a:r>
              <a:rPr lang="en-US" sz="2600">
                <a:solidFill>
                  <a:schemeClr val="dk1"/>
                </a:solidFill>
                <a:latin typeface="Gill Sans"/>
                <a:ea typeface="Gill Sans"/>
                <a:cs typeface="Gill Sans"/>
                <a:sym typeface="Gill Sans"/>
              </a:rPr>
              <a:t>● Retrieve passwords for the user after secure authentication. </a:t>
            </a:r>
            <a:endParaRPr sz="2600">
              <a:solidFill>
                <a:schemeClr val="dk1"/>
              </a:solidFill>
              <a:latin typeface="Gill Sans"/>
              <a:ea typeface="Gill Sans"/>
              <a:cs typeface="Gill Sans"/>
              <a:sym typeface="Gill Sans"/>
            </a:endParaRPr>
          </a:p>
          <a:p>
            <a:pPr indent="-165100" lvl="0" marL="342900" marR="0" rtl="0" algn="l">
              <a:lnSpc>
                <a:spcPct val="100000"/>
              </a:lnSpc>
              <a:spcBef>
                <a:spcPts val="1000"/>
              </a:spcBef>
              <a:spcAft>
                <a:spcPts val="0"/>
              </a:spcAft>
              <a:buClr>
                <a:srgbClr val="FFC629"/>
              </a:buClr>
              <a:buSzPts val="2800"/>
              <a:buFont typeface="Arial"/>
              <a:buNone/>
            </a:pPr>
            <a:r>
              <a:rPr lang="en-US" sz="2600">
                <a:solidFill>
                  <a:schemeClr val="dk1"/>
                </a:solidFill>
                <a:latin typeface="Gill Sans"/>
                <a:ea typeface="Gill Sans"/>
                <a:cs typeface="Gill Sans"/>
                <a:sym typeface="Gill Sans"/>
              </a:rPr>
              <a:t>● Authenticate users through a secure master password or other secure methods. </a:t>
            </a:r>
            <a:endParaRPr sz="2600">
              <a:solidFill>
                <a:schemeClr val="dk1"/>
              </a:solidFill>
              <a:latin typeface="Gill Sans"/>
              <a:ea typeface="Gill Sans"/>
              <a:cs typeface="Gill Sans"/>
              <a:sym typeface="Gill Sans"/>
            </a:endParaRPr>
          </a:p>
          <a:p>
            <a:pPr indent="-165100" lvl="0" marL="342900" marR="0" rtl="0" algn="l">
              <a:lnSpc>
                <a:spcPct val="100000"/>
              </a:lnSpc>
              <a:spcBef>
                <a:spcPts val="1000"/>
              </a:spcBef>
              <a:spcAft>
                <a:spcPts val="0"/>
              </a:spcAft>
              <a:buClr>
                <a:srgbClr val="FFC629"/>
              </a:buClr>
              <a:buSzPts val="2800"/>
              <a:buFont typeface="Arial"/>
              <a:buNone/>
            </a:pPr>
            <a:r>
              <a:rPr lang="en-US" sz="2600">
                <a:solidFill>
                  <a:schemeClr val="dk1"/>
                </a:solidFill>
                <a:latin typeface="Gill Sans"/>
                <a:ea typeface="Gill Sans"/>
                <a:cs typeface="Gill Sans"/>
                <a:sym typeface="Gill Sans"/>
              </a:rPr>
              <a:t>● Validate password strength based on length, complexity, and uniqueness criteria. </a:t>
            </a:r>
            <a:endParaRPr sz="2600">
              <a:solidFill>
                <a:schemeClr val="dk1"/>
              </a:solidFill>
              <a:latin typeface="Gill Sans"/>
              <a:ea typeface="Gill Sans"/>
              <a:cs typeface="Gill Sans"/>
              <a:sym typeface="Gill Sans"/>
            </a:endParaRPr>
          </a:p>
          <a:p>
            <a:pPr indent="-165100" lvl="0" marL="342900" marR="0" rtl="0" algn="l">
              <a:lnSpc>
                <a:spcPct val="100000"/>
              </a:lnSpc>
              <a:spcBef>
                <a:spcPts val="1000"/>
              </a:spcBef>
              <a:spcAft>
                <a:spcPts val="0"/>
              </a:spcAft>
              <a:buClr>
                <a:srgbClr val="FFC629"/>
              </a:buClr>
              <a:buSzPts val="2800"/>
              <a:buFont typeface="Arial"/>
              <a:buNone/>
            </a:pPr>
            <a:r>
              <a:rPr lang="en-US" sz="2600">
                <a:solidFill>
                  <a:schemeClr val="dk1"/>
                </a:solidFill>
                <a:latin typeface="Gill Sans"/>
                <a:ea typeface="Gill Sans"/>
                <a:cs typeface="Gill Sans"/>
                <a:sym typeface="Gill Sans"/>
              </a:rPr>
              <a:t>● Delete stored credentials securely upon user request. </a:t>
            </a:r>
            <a:endParaRPr sz="2600">
              <a:solidFill>
                <a:schemeClr val="dk1"/>
              </a:solidFill>
              <a:latin typeface="Gill Sans"/>
              <a:ea typeface="Gill Sans"/>
              <a:cs typeface="Gill Sans"/>
              <a:sym typeface="Gill Sans"/>
            </a:endParaRPr>
          </a:p>
          <a:p>
            <a:pPr indent="-165100" lvl="0" marL="342900" marR="0" rtl="0" algn="l">
              <a:lnSpc>
                <a:spcPct val="100000"/>
              </a:lnSpc>
              <a:spcBef>
                <a:spcPts val="1000"/>
              </a:spcBef>
              <a:spcAft>
                <a:spcPts val="0"/>
              </a:spcAft>
              <a:buClr>
                <a:srgbClr val="FFC629"/>
              </a:buClr>
              <a:buSzPts val="2800"/>
              <a:buFont typeface="Arial"/>
              <a:buNone/>
            </a:pPr>
            <a:r>
              <a:rPr lang="en-US" sz="2600">
                <a:solidFill>
                  <a:schemeClr val="dk1"/>
                </a:solidFill>
                <a:latin typeface="Gill Sans"/>
                <a:ea typeface="Gill Sans"/>
                <a:cs typeface="Gill Sans"/>
                <a:sym typeface="Gill Sans"/>
              </a:rPr>
              <a:t>● Import/Export password data in a secure manner for backup or transfer. </a:t>
            </a:r>
            <a:endParaRPr sz="2600">
              <a:solidFill>
                <a:schemeClr val="dk1"/>
              </a:solidFill>
              <a:latin typeface="Gill Sans"/>
              <a:ea typeface="Gill Sans"/>
              <a:cs typeface="Gill Sans"/>
              <a:sym typeface="Gill Sans"/>
            </a:endParaRPr>
          </a:p>
          <a:p>
            <a:pPr indent="-165100" lvl="0" marL="342900" marR="0" rtl="0" algn="l">
              <a:lnSpc>
                <a:spcPct val="100000"/>
              </a:lnSpc>
              <a:spcBef>
                <a:spcPts val="1000"/>
              </a:spcBef>
              <a:spcAft>
                <a:spcPts val="0"/>
              </a:spcAft>
              <a:buClr>
                <a:srgbClr val="FFC629"/>
              </a:buClr>
              <a:buSzPts val="2800"/>
              <a:buFont typeface="Arial"/>
              <a:buNone/>
            </a:pPr>
            <a:r>
              <a:rPr lang="en-US" sz="2600">
                <a:solidFill>
                  <a:schemeClr val="dk1"/>
                </a:solidFill>
                <a:latin typeface="Gill Sans"/>
                <a:ea typeface="Gill Sans"/>
                <a:cs typeface="Gill Sans"/>
                <a:sym typeface="Gill Sans"/>
              </a:rPr>
              <a:t>● Test internal logic and functions using unit, integration, and system testing strategies.</a:t>
            </a:r>
            <a:endParaRPr b="0" i="0" sz="3200" u="none" cap="none" strike="noStrike">
              <a:solidFill>
                <a:schemeClr val="dk1"/>
              </a:solidFill>
              <a:latin typeface="Gill Sans"/>
              <a:ea typeface="Gill Sans"/>
              <a:cs typeface="Gill Sans"/>
              <a:sym typeface="Gill Sans"/>
            </a:endParaRPr>
          </a:p>
          <a:p>
            <a:pPr indent="-213359" lvl="0" marL="342900" marR="0" rtl="0" algn="l">
              <a:lnSpc>
                <a:spcPct val="90000"/>
              </a:lnSpc>
              <a:spcBef>
                <a:spcPts val="720"/>
              </a:spcBef>
              <a:spcAft>
                <a:spcPts val="0"/>
              </a:spcAft>
              <a:buClr>
                <a:srgbClr val="FFC629"/>
              </a:buClr>
              <a:buSzPts val="2040"/>
              <a:buFont typeface="Arial"/>
              <a:buNone/>
            </a:pPr>
            <a:r>
              <a:t/>
            </a:r>
            <a:endParaRPr b="0" i="0" sz="2400" u="none" cap="none" strike="noStrike">
              <a:solidFill>
                <a:srgbClr val="FF0000"/>
              </a:solidFill>
              <a:latin typeface="Gill Sans"/>
              <a:ea typeface="Gill Sans"/>
              <a:cs typeface="Gill Sans"/>
              <a:sym typeface="Gill Sans"/>
            </a:endParaRPr>
          </a:p>
          <a:p>
            <a:pPr indent="-384810" lvl="0" marL="514350" marR="0" rtl="0" algn="l">
              <a:lnSpc>
                <a:spcPct val="90000"/>
              </a:lnSpc>
              <a:spcBef>
                <a:spcPts val="720"/>
              </a:spcBef>
              <a:spcAft>
                <a:spcPts val="0"/>
              </a:spcAft>
              <a:buClr>
                <a:srgbClr val="FFC629"/>
              </a:buClr>
              <a:buSzPts val="2040"/>
              <a:buFont typeface="Calibri"/>
              <a:buNone/>
            </a:pPr>
            <a:r>
              <a:t/>
            </a:r>
            <a:endParaRPr b="0" i="0" sz="2400" u="none" cap="none" strike="noStrike">
              <a:solidFill>
                <a:schemeClr val="dk1"/>
              </a:solidFill>
              <a:latin typeface="Gill Sans"/>
              <a:ea typeface="Gill Sans"/>
              <a:cs typeface="Gill Sans"/>
              <a:sym typeface="Gill Sans"/>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g372725bd3aa_0_2"/>
          <p:cNvSpPr txBox="1"/>
          <p:nvPr>
            <p:ph idx="1" type="subTitle"/>
          </p:nvPr>
        </p:nvSpPr>
        <p:spPr>
          <a:xfrm>
            <a:off x="838200" y="1839433"/>
            <a:ext cx="10490100" cy="4200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 </a:t>
            </a:r>
            <a:r>
              <a:rPr lang="en-US"/>
              <a:t>Secure - to protect user data from unauthorized access. </a:t>
            </a:r>
            <a:endParaRPr/>
          </a:p>
          <a:p>
            <a:pPr indent="0" lvl="0" marL="0" rtl="0" algn="l">
              <a:spcBef>
                <a:spcPts val="1000"/>
              </a:spcBef>
              <a:spcAft>
                <a:spcPts val="0"/>
              </a:spcAft>
              <a:buNone/>
            </a:pPr>
            <a:r>
              <a:rPr lang="en-US"/>
              <a:t>● Reliable - to function consistently under different conditions. </a:t>
            </a:r>
            <a:endParaRPr/>
          </a:p>
          <a:p>
            <a:pPr indent="0" lvl="0" marL="0" rtl="0" algn="l">
              <a:spcBef>
                <a:spcPts val="1000"/>
              </a:spcBef>
              <a:spcAft>
                <a:spcPts val="0"/>
              </a:spcAft>
              <a:buNone/>
            </a:pPr>
            <a:r>
              <a:rPr lang="en-US"/>
              <a:t>● User-friendly - to be easily navigable and understandable by users with minimal training. </a:t>
            </a:r>
            <a:endParaRPr/>
          </a:p>
          <a:p>
            <a:pPr indent="0" lvl="0" marL="0" rtl="0" algn="l">
              <a:spcBef>
                <a:spcPts val="1000"/>
              </a:spcBef>
              <a:spcAft>
                <a:spcPts val="0"/>
              </a:spcAft>
              <a:buNone/>
            </a:pPr>
            <a:r>
              <a:rPr lang="en-US"/>
              <a:t>● Efficient - to operate with minimal resource usage while maintaining performance. ● Maintainable - to allow future modifications or updates with ease. </a:t>
            </a:r>
            <a:endParaRPr/>
          </a:p>
          <a:p>
            <a:pPr indent="0" lvl="0" marL="0" rtl="0" algn="l">
              <a:spcBef>
                <a:spcPts val="1000"/>
              </a:spcBef>
              <a:spcAft>
                <a:spcPts val="0"/>
              </a:spcAft>
              <a:buNone/>
            </a:pPr>
            <a:r>
              <a:rPr lang="en-US"/>
              <a:t>● Testable - to support thorough verification through various testing methods. </a:t>
            </a:r>
            <a:endParaRPr/>
          </a:p>
          <a:p>
            <a:pPr indent="0" lvl="0" marL="0" rtl="0" algn="l">
              <a:spcBef>
                <a:spcPts val="1000"/>
              </a:spcBef>
              <a:spcAft>
                <a:spcPts val="0"/>
              </a:spcAft>
              <a:buNone/>
            </a:pPr>
            <a:r>
              <a:rPr lang="en-US"/>
              <a:t>● Portable - to work across multiple platforms or systems if needed. Design Requirements </a:t>
            </a:r>
            <a:endParaRPr/>
          </a:p>
          <a:p>
            <a:pPr indent="0" lvl="0" marL="0" rtl="0" algn="l">
              <a:spcBef>
                <a:spcPts val="1000"/>
              </a:spcBef>
              <a:spcAft>
                <a:spcPts val="0"/>
              </a:spcAft>
              <a:buNone/>
            </a:pPr>
            <a:r>
              <a:rPr lang="en-US"/>
              <a:t>● Private - to ensure the user’s privacy and data rights are respected. </a:t>
            </a:r>
            <a:endParaRPr/>
          </a:p>
        </p:txBody>
      </p:sp>
      <p:sp>
        <p:nvSpPr>
          <p:cNvPr id="86" name="Google Shape;86;g372725bd3aa_0_2"/>
          <p:cNvSpPr txBox="1"/>
          <p:nvPr>
            <p:ph idx="2" type="body"/>
          </p:nvPr>
        </p:nvSpPr>
        <p:spPr>
          <a:xfrm>
            <a:off x="838200" y="706810"/>
            <a:ext cx="10856100" cy="746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Objectives</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 name="Shape 91"/>
        <p:cNvGrpSpPr/>
        <p:nvPr/>
      </p:nvGrpSpPr>
      <p:grpSpPr>
        <a:xfrm>
          <a:off x="0" y="0"/>
          <a:ext cx="0" cy="0"/>
          <a:chOff x="0" y="0"/>
          <a:chExt cx="0" cy="0"/>
        </a:xfrm>
      </p:grpSpPr>
      <p:sp>
        <p:nvSpPr>
          <p:cNvPr id="92" name="Google Shape;92;g372725bd3aa_0_9"/>
          <p:cNvSpPr txBox="1"/>
          <p:nvPr>
            <p:ph idx="1" type="subTitle"/>
          </p:nvPr>
        </p:nvSpPr>
        <p:spPr>
          <a:xfrm>
            <a:off x="838200" y="1839433"/>
            <a:ext cx="10490100" cy="42006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 The password storage must be encrypted using industry-standard algorithms </a:t>
            </a:r>
            <a:endParaRPr/>
          </a:p>
          <a:p>
            <a:pPr indent="0" lvl="0" marL="0" rtl="0" algn="l">
              <a:spcBef>
                <a:spcPts val="1000"/>
              </a:spcBef>
              <a:spcAft>
                <a:spcPts val="0"/>
              </a:spcAft>
              <a:buNone/>
            </a:pPr>
            <a:r>
              <a:rPr lang="en-US"/>
              <a:t>● The application must authenticate users before allowing access to stored passwords. </a:t>
            </a:r>
            <a:endParaRPr/>
          </a:p>
          <a:p>
            <a:pPr indent="0" lvl="0" marL="0" rtl="0" algn="l">
              <a:spcBef>
                <a:spcPts val="1000"/>
              </a:spcBef>
              <a:spcAft>
                <a:spcPts val="0"/>
              </a:spcAft>
              <a:buNone/>
            </a:pPr>
            <a:r>
              <a:rPr lang="en-US"/>
              <a:t>● The application must operate within a local system environment (no cloud dependency). </a:t>
            </a:r>
            <a:endParaRPr/>
          </a:p>
          <a:p>
            <a:pPr indent="0" lvl="0" marL="0" rtl="0" algn="l">
              <a:spcBef>
                <a:spcPts val="1000"/>
              </a:spcBef>
              <a:spcAft>
                <a:spcPts val="0"/>
              </a:spcAft>
              <a:buNone/>
            </a:pPr>
            <a:r>
              <a:rPr lang="en-US"/>
              <a:t>● The design must follow test-driven development (TDD) methodology. </a:t>
            </a:r>
            <a:endParaRPr/>
          </a:p>
          <a:p>
            <a:pPr indent="0" lvl="0" marL="0" rtl="0" algn="l">
              <a:spcBef>
                <a:spcPts val="1000"/>
              </a:spcBef>
              <a:spcAft>
                <a:spcPts val="0"/>
              </a:spcAft>
              <a:buNone/>
            </a:pPr>
            <a:r>
              <a:rPr lang="en-US"/>
              <a:t>● All four design constraints (economic factors, security compliance, reliability, societal impact) must be addressed.</a:t>
            </a:r>
            <a:endParaRPr/>
          </a:p>
          <a:p>
            <a:pPr indent="0" lvl="0" marL="0" rtl="0" algn="l">
              <a:spcBef>
                <a:spcPts val="1000"/>
              </a:spcBef>
              <a:spcAft>
                <a:spcPts val="0"/>
              </a:spcAft>
              <a:buNone/>
            </a:pPr>
            <a:r>
              <a:rPr lang="en-US"/>
              <a:t>● The entire application must be developed and tested within two months.</a:t>
            </a:r>
            <a:endParaRPr/>
          </a:p>
        </p:txBody>
      </p:sp>
      <p:sp>
        <p:nvSpPr>
          <p:cNvPr id="93" name="Google Shape;93;g372725bd3aa_0_9"/>
          <p:cNvSpPr txBox="1"/>
          <p:nvPr>
            <p:ph idx="2" type="body"/>
          </p:nvPr>
        </p:nvSpPr>
        <p:spPr>
          <a:xfrm>
            <a:off x="838200" y="706810"/>
            <a:ext cx="10856100" cy="746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Constraints</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6"/>
          <p:cNvSpPr txBox="1"/>
          <p:nvPr>
            <p:ph idx="2" type="body"/>
          </p:nvPr>
        </p:nvSpPr>
        <p:spPr>
          <a:xfrm>
            <a:off x="668019" y="546776"/>
            <a:ext cx="10855961" cy="746360"/>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rgbClr val="124734"/>
              </a:buClr>
              <a:buSzPts val="4400"/>
              <a:buNone/>
            </a:pPr>
            <a:r>
              <a:rPr lang="en-US" sz="4400">
                <a:latin typeface="Arial"/>
                <a:ea typeface="Arial"/>
                <a:cs typeface="Arial"/>
                <a:sym typeface="Arial"/>
              </a:rPr>
              <a:t>Solutio</a:t>
            </a:r>
            <a:r>
              <a:rPr lang="en-US" sz="4400"/>
              <a:t>n 1</a:t>
            </a:r>
            <a:endParaRPr/>
          </a:p>
        </p:txBody>
      </p:sp>
      <p:sp>
        <p:nvSpPr>
          <p:cNvPr id="100" name="Google Shape;100;p6"/>
          <p:cNvSpPr txBox="1"/>
          <p:nvPr/>
        </p:nvSpPr>
        <p:spPr>
          <a:xfrm>
            <a:off x="668019" y="1429613"/>
            <a:ext cx="10734440" cy="4610474"/>
          </a:xfrm>
          <a:prstGeom prst="rect">
            <a:avLst/>
          </a:prstGeom>
          <a:noFill/>
          <a:ln>
            <a:noFill/>
          </a:ln>
        </p:spPr>
        <p:txBody>
          <a:bodyPr anchorCtr="0" anchor="t" bIns="45700" lIns="91425" spcFirstLastPara="1" rIns="91425" wrap="square" tIns="45700">
            <a:noAutofit/>
          </a:bodyPr>
          <a:lstStyle/>
          <a:p>
            <a:pPr indent="0" lvl="0" marL="0" marR="0" rtl="0" algn="l">
              <a:lnSpc>
                <a:spcPct val="90000"/>
              </a:lnSpc>
              <a:spcBef>
                <a:spcPts val="0"/>
              </a:spcBef>
              <a:spcAft>
                <a:spcPts val="0"/>
              </a:spcAft>
              <a:buNone/>
            </a:pPr>
            <a:r>
              <a:t/>
            </a:r>
            <a:endParaRPr sz="3200">
              <a:solidFill>
                <a:schemeClr val="dk1"/>
              </a:solidFill>
              <a:latin typeface="Gill Sans"/>
              <a:ea typeface="Gill Sans"/>
              <a:cs typeface="Gill Sans"/>
              <a:sym typeface="Gill Sans"/>
            </a:endParaRPr>
          </a:p>
          <a:p>
            <a:pPr indent="0" lvl="0" marL="0" marR="0" rtl="0" algn="l">
              <a:lnSpc>
                <a:spcPct val="90000"/>
              </a:lnSpc>
              <a:spcBef>
                <a:spcPts val="0"/>
              </a:spcBef>
              <a:spcAft>
                <a:spcPts val="0"/>
              </a:spcAft>
              <a:buNone/>
            </a:pPr>
            <a:r>
              <a:rPr lang="en-US" sz="3200">
                <a:solidFill>
                  <a:schemeClr val="dk1"/>
                </a:solidFill>
                <a:latin typeface="Gill Sans"/>
                <a:ea typeface="Gill Sans"/>
                <a:cs typeface="Gill Sans"/>
                <a:sym typeface="Gill Sans"/>
              </a:rPr>
              <a:t>Solution 1 was greatly flawed. It involved storing user information in a JSON file (</a:t>
            </a:r>
            <a:r>
              <a:rPr lang="en-US" sz="3200">
                <a:solidFill>
                  <a:schemeClr val="dk1"/>
                </a:solidFill>
                <a:latin typeface="Gill Sans"/>
                <a:ea typeface="Gill Sans"/>
                <a:cs typeface="Gill Sans"/>
                <a:sym typeface="Gill Sans"/>
              </a:rPr>
              <a:t>encrypted</a:t>
            </a:r>
            <a:r>
              <a:rPr lang="en-US" sz="3200">
                <a:solidFill>
                  <a:schemeClr val="dk1"/>
                </a:solidFill>
                <a:latin typeface="Gill Sans"/>
                <a:ea typeface="Gill Sans"/>
                <a:cs typeface="Gill Sans"/>
                <a:sym typeface="Gill Sans"/>
              </a:rPr>
              <a:t> of course), to make it </a:t>
            </a:r>
            <a:r>
              <a:rPr lang="en-US" sz="3200">
                <a:solidFill>
                  <a:schemeClr val="dk1"/>
                </a:solidFill>
                <a:latin typeface="Gill Sans"/>
                <a:ea typeface="Gill Sans"/>
                <a:cs typeface="Gill Sans"/>
                <a:sym typeface="Gill Sans"/>
              </a:rPr>
              <a:t>easier</a:t>
            </a:r>
            <a:r>
              <a:rPr lang="en-US" sz="3200">
                <a:solidFill>
                  <a:schemeClr val="dk1"/>
                </a:solidFill>
                <a:latin typeface="Gill Sans"/>
                <a:ea typeface="Gill Sans"/>
                <a:cs typeface="Gill Sans"/>
                <a:sym typeface="Gill Sans"/>
              </a:rPr>
              <a:t> to look at. This however had a ton of scaling and </a:t>
            </a:r>
            <a:r>
              <a:rPr lang="en-US" sz="3200">
                <a:solidFill>
                  <a:schemeClr val="dk1"/>
                </a:solidFill>
                <a:latin typeface="Gill Sans"/>
                <a:ea typeface="Gill Sans"/>
                <a:cs typeface="Gill Sans"/>
                <a:sym typeface="Gill Sans"/>
              </a:rPr>
              <a:t>organizational</a:t>
            </a:r>
            <a:r>
              <a:rPr lang="en-US" sz="3200">
                <a:solidFill>
                  <a:schemeClr val="dk1"/>
                </a:solidFill>
                <a:latin typeface="Gill Sans"/>
                <a:ea typeface="Gill Sans"/>
                <a:cs typeface="Gill Sans"/>
                <a:sym typeface="Gill Sans"/>
              </a:rPr>
              <a:t> issues, and was quickly abandoned for a more formal database approach.</a:t>
            </a:r>
            <a:endParaRPr sz="3200">
              <a:solidFill>
                <a:schemeClr val="dk1"/>
              </a:solidFill>
              <a:latin typeface="Gill Sans"/>
              <a:ea typeface="Gill Sans"/>
              <a:cs typeface="Gill Sans"/>
              <a:sym typeface="Gill Sans"/>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5" name="Shape 105"/>
        <p:cNvGrpSpPr/>
        <p:nvPr/>
      </p:nvGrpSpPr>
      <p:grpSpPr>
        <a:xfrm>
          <a:off x="0" y="0"/>
          <a:ext cx="0" cy="0"/>
          <a:chOff x="0" y="0"/>
          <a:chExt cx="0" cy="0"/>
        </a:xfrm>
      </p:grpSpPr>
      <p:sp>
        <p:nvSpPr>
          <p:cNvPr id="106" name="Google Shape;106;g372725bd3aa_0_22"/>
          <p:cNvSpPr txBox="1"/>
          <p:nvPr>
            <p:ph idx="1" type="subTitle"/>
          </p:nvPr>
        </p:nvSpPr>
        <p:spPr>
          <a:xfrm>
            <a:off x="838200" y="1839433"/>
            <a:ext cx="10490100" cy="4200600"/>
          </a:xfrm>
          <a:prstGeom prst="rect">
            <a:avLst/>
          </a:prstGeom>
        </p:spPr>
        <p:txBody>
          <a:bodyPr anchorCtr="0" anchor="t" bIns="45700" lIns="91425" spcFirstLastPara="1" rIns="91425" wrap="square" tIns="45700">
            <a:noAutofit/>
          </a:bodyPr>
          <a:lstStyle/>
          <a:p>
            <a:pPr indent="0" lvl="0" marL="0" rtl="0" algn="l">
              <a:lnSpc>
                <a:spcPct val="90000"/>
              </a:lnSpc>
              <a:spcBef>
                <a:spcPts val="0"/>
              </a:spcBef>
              <a:spcAft>
                <a:spcPts val="0"/>
              </a:spcAft>
              <a:buNone/>
            </a:pPr>
            <a:r>
              <a:rPr lang="en-US" sz="3200">
                <a:latin typeface="Gill Sans"/>
                <a:ea typeface="Gill Sans"/>
                <a:cs typeface="Gill Sans"/>
                <a:sym typeface="Gill Sans"/>
              </a:rPr>
              <a:t>Solution 2 was much more similar to the final design.</a:t>
            </a:r>
            <a:endParaRPr sz="3200">
              <a:latin typeface="Gill Sans"/>
              <a:ea typeface="Gill Sans"/>
              <a:cs typeface="Gill Sans"/>
              <a:sym typeface="Gill Sans"/>
            </a:endParaRPr>
          </a:p>
          <a:p>
            <a:pPr indent="0" lvl="0" marL="0" rtl="0" algn="l">
              <a:spcBef>
                <a:spcPts val="1000"/>
              </a:spcBef>
              <a:spcAft>
                <a:spcPts val="0"/>
              </a:spcAft>
              <a:buNone/>
            </a:pPr>
            <a:r>
              <a:rPr lang="en-US"/>
              <a:t>● MySQL for data storage</a:t>
            </a:r>
            <a:endParaRPr/>
          </a:p>
          <a:p>
            <a:pPr indent="0" lvl="0" marL="0" rtl="0" algn="l">
              <a:spcBef>
                <a:spcPts val="1000"/>
              </a:spcBef>
              <a:spcAft>
                <a:spcPts val="0"/>
              </a:spcAft>
              <a:buNone/>
            </a:pPr>
            <a:r>
              <a:rPr lang="en-US"/>
              <a:t>● Java for logic</a:t>
            </a:r>
            <a:endParaRPr/>
          </a:p>
          <a:p>
            <a:pPr indent="0" lvl="0" marL="0" rtl="0" algn="l">
              <a:spcBef>
                <a:spcPts val="1000"/>
              </a:spcBef>
              <a:spcAft>
                <a:spcPts val="0"/>
              </a:spcAft>
              <a:buClr>
                <a:schemeClr val="dk1"/>
              </a:buClr>
              <a:buSzPts val="1100"/>
              <a:buFont typeface="Arial"/>
              <a:buNone/>
            </a:pPr>
            <a:r>
              <a:rPr lang="en-US"/>
              <a:t>● Users in one database, user information in other database</a:t>
            </a:r>
            <a:endParaRPr/>
          </a:p>
        </p:txBody>
      </p:sp>
      <p:sp>
        <p:nvSpPr>
          <p:cNvPr id="107" name="Google Shape;107;g372725bd3aa_0_22"/>
          <p:cNvSpPr txBox="1"/>
          <p:nvPr>
            <p:ph idx="2" type="body"/>
          </p:nvPr>
        </p:nvSpPr>
        <p:spPr>
          <a:xfrm>
            <a:off x="838200" y="706810"/>
            <a:ext cx="10856100" cy="746400"/>
          </a:xfrm>
          <a:prstGeom prst="rect">
            <a:avLst/>
          </a:prstGeom>
        </p:spPr>
        <p:txBody>
          <a:bodyPr anchorCtr="0" anchor="t" bIns="45700" lIns="91425" spcFirstLastPara="1" rIns="91425" wrap="square" tIns="45700">
            <a:noAutofit/>
          </a:bodyPr>
          <a:lstStyle/>
          <a:p>
            <a:pPr indent="0" lvl="0" marL="0" rtl="0" algn="l">
              <a:spcBef>
                <a:spcPts val="1000"/>
              </a:spcBef>
              <a:spcAft>
                <a:spcPts val="0"/>
              </a:spcAft>
              <a:buNone/>
            </a:pPr>
            <a:r>
              <a:rPr lang="en-US"/>
              <a:t>Solution 2</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2023-02-16T16:25:29Z</dcterms:created>
  <dc:creator>Haley Nicolson</dc:creator>
</cp:coreProperties>
</file>