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 id="2147483677" r:id="rId3"/>
  </p:sldMasterIdLst>
  <p:notesMasterIdLst>
    <p:notesMasterId r:id="rId18"/>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Bell MT" panose="02020503060305020303" pitchFamily="18" charset="0"/>
      <p:regular r:id="rId19"/>
      <p:bold r:id="rId20"/>
      <p:italic r:id="rId21"/>
    </p:embeddedFon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entury" panose="02040604050505020304" pitchFamily="18" charset="0"/>
      <p:regular r:id="rId28"/>
    </p:embeddedFont>
    <p:embeddedFont>
      <p:font typeface="Lucida Sans" panose="020B0602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69747" autoAdjust="0"/>
  </p:normalViewPr>
  <p:slideViewPr>
    <p:cSldViewPr snapToGrid="0">
      <p:cViewPr varScale="1">
        <p:scale>
          <a:sx n="110" d="100"/>
          <a:sy n="110" d="100"/>
        </p:scale>
        <p:origin x="97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401cea8f9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6401cea8f9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401cea8f9_18_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6401cea8f9_18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401cea8f9_18_5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6401cea8f9_18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401cea8f9_18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6401cea8f9_18_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
              <a:t>(monitoring : display the state of sensors)</a:t>
            </a:r>
            <a:endParaRPr/>
          </a:p>
        </p:txBody>
      </p:sp>
      <p:sp>
        <p:nvSpPr>
          <p:cNvPr id="285" name="Google Shape;285;g6401cea8f9_18_7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err="1"/>
              <a:t>Market</a:t>
            </a:r>
            <a:r>
              <a:rPr lang="fr-FR" dirty="0"/>
              <a:t> value : IoT and digitalisation of </a:t>
            </a:r>
            <a:r>
              <a:rPr lang="fr-FR" dirty="0" err="1"/>
              <a:t>objects</a:t>
            </a:r>
            <a:r>
              <a:rPr lang="fr-FR" dirty="0"/>
              <a:t> </a:t>
            </a:r>
            <a:r>
              <a:rPr lang="fr-FR" dirty="0" err="1"/>
              <a:t>increase</a:t>
            </a:r>
            <a:r>
              <a:rPr lang="fr-FR" dirty="0"/>
              <a:t> the </a:t>
            </a:r>
            <a:r>
              <a:rPr lang="fr-FR" dirty="0" err="1"/>
              <a:t>demand</a:t>
            </a:r>
            <a:r>
              <a:rPr lang="fr-FR" dirty="0"/>
              <a:t> for IoT </a:t>
            </a:r>
            <a:r>
              <a:rPr lang="fr-FR" dirty="0" err="1"/>
              <a:t>devices</a:t>
            </a:r>
            <a:r>
              <a:rPr lang="fr-FR" dirty="0"/>
              <a:t>,  by 2025 the IoT </a:t>
            </a:r>
            <a:r>
              <a:rPr lang="fr-FR" dirty="0" err="1"/>
              <a:t>market</a:t>
            </a:r>
            <a:r>
              <a:rPr lang="fr-FR" dirty="0"/>
              <a:t> </a:t>
            </a:r>
            <a:r>
              <a:rPr lang="fr-FR" dirty="0" err="1"/>
              <a:t>will</a:t>
            </a:r>
            <a:r>
              <a:rPr lang="fr-FR" dirty="0"/>
              <a:t> </a:t>
            </a:r>
            <a:r>
              <a:rPr lang="fr-FR" dirty="0" err="1"/>
              <a:t>reach</a:t>
            </a:r>
            <a:r>
              <a:rPr lang="fr-FR" dirty="0"/>
              <a:t> 4,9 Billion Dollars </a:t>
            </a:r>
          </a:p>
          <a:p>
            <a:r>
              <a:rPr lang="fr-FR" dirty="0" err="1"/>
              <a:t>Cost</a:t>
            </a:r>
            <a:r>
              <a:rPr lang="fr-FR" dirty="0"/>
              <a:t> : More </a:t>
            </a:r>
            <a:r>
              <a:rPr lang="fr-FR" dirty="0" err="1"/>
              <a:t>Cables</a:t>
            </a:r>
            <a:r>
              <a:rPr lang="fr-FR" dirty="0"/>
              <a:t> </a:t>
            </a:r>
            <a:r>
              <a:rPr lang="fr-FR" dirty="0" err="1"/>
              <a:t>means</a:t>
            </a:r>
            <a:r>
              <a:rPr lang="fr-FR" dirty="0"/>
              <a:t> more </a:t>
            </a:r>
            <a:r>
              <a:rPr lang="fr-FR" dirty="0" err="1"/>
              <a:t>Cost</a:t>
            </a:r>
            <a:r>
              <a:rPr lang="fr-FR" dirty="0"/>
              <a:t>, </a:t>
            </a:r>
            <a:r>
              <a:rPr lang="fr-FR" dirty="0" err="1"/>
              <a:t>aircraft</a:t>
            </a:r>
            <a:r>
              <a:rPr lang="fr-FR" dirty="0"/>
              <a:t> uses </a:t>
            </a:r>
            <a:r>
              <a:rPr lang="fr-FR" dirty="0" err="1"/>
              <a:t>approximately</a:t>
            </a:r>
            <a:r>
              <a:rPr lang="fr-FR" dirty="0"/>
              <a:t> 470km </a:t>
            </a:r>
            <a:r>
              <a:rPr lang="fr-FR" dirty="0" err="1"/>
              <a:t>length</a:t>
            </a:r>
            <a:r>
              <a:rPr lang="fr-FR" dirty="0"/>
              <a:t>, </a:t>
            </a:r>
            <a:r>
              <a:rPr lang="fr-FR" dirty="0" err="1"/>
              <a:t>less</a:t>
            </a:r>
            <a:r>
              <a:rPr lang="fr-FR" dirty="0"/>
              <a:t> IoT Wireless </a:t>
            </a:r>
            <a:r>
              <a:rPr lang="fr-FR" dirty="0" err="1"/>
              <a:t>devices</a:t>
            </a:r>
            <a:endParaRPr lang="fr-FR" dirty="0"/>
          </a:p>
          <a:p>
            <a:r>
              <a:rPr lang="fr-FR" dirty="0"/>
              <a:t>Sales : IoT </a:t>
            </a:r>
            <a:r>
              <a:rPr lang="fr-FR" dirty="0" err="1"/>
              <a:t>device</a:t>
            </a:r>
            <a:r>
              <a:rPr lang="fr-FR" dirty="0"/>
              <a:t> </a:t>
            </a:r>
            <a:r>
              <a:rPr lang="fr-FR" dirty="0" err="1"/>
              <a:t>market</a:t>
            </a:r>
            <a:r>
              <a:rPr lang="fr-FR" dirty="0"/>
              <a:t> </a:t>
            </a:r>
            <a:r>
              <a:rPr lang="fr-FR" dirty="0" err="1"/>
              <a:t>demand</a:t>
            </a:r>
            <a:r>
              <a:rPr lang="fr-FR" dirty="0"/>
              <a:t> </a:t>
            </a:r>
            <a:r>
              <a:rPr lang="fr-FR" dirty="0" err="1"/>
              <a:t>is</a:t>
            </a:r>
            <a:r>
              <a:rPr lang="fr-FR" dirty="0"/>
              <a:t> </a:t>
            </a:r>
            <a:r>
              <a:rPr lang="fr-FR" dirty="0" err="1"/>
              <a:t>growing</a:t>
            </a:r>
            <a:endParaRPr lang="fr-FR" dirty="0"/>
          </a:p>
          <a:p>
            <a:r>
              <a:rPr lang="fr-FR" dirty="0"/>
              <a:t>Revenue : More </a:t>
            </a:r>
            <a:r>
              <a:rPr lang="fr-FR" dirty="0" err="1"/>
              <a:t>flexibility</a:t>
            </a:r>
            <a:r>
              <a:rPr lang="fr-FR" dirty="0"/>
              <a:t>, more return on </a:t>
            </a:r>
            <a:r>
              <a:rPr lang="fr-FR" dirty="0" err="1"/>
              <a:t>investment</a:t>
            </a:r>
            <a:endParaRPr lang="fr-FR" dirty="0"/>
          </a:p>
        </p:txBody>
      </p:sp>
    </p:spTree>
    <p:extLst>
      <p:ext uri="{BB962C8B-B14F-4D97-AF65-F5344CB8AC3E}">
        <p14:creationId xmlns:p14="http://schemas.microsoft.com/office/powerpoint/2010/main" val="257480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401cea8f9_8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6401cea8f9_8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6401cea8f9_8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401cea8f9_13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6401cea8f9_1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401cea8f9_18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6401cea8f9_18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
              <a:t>The connectivity between sensors it’s by PASSIVE WIRELESS (is a refinement of Wi-Fi technology that uses passive reflection to reduce energy consumption)</a:t>
            </a:r>
            <a:endParaRPr/>
          </a:p>
        </p:txBody>
      </p:sp>
      <p:sp>
        <p:nvSpPr>
          <p:cNvPr id="204" name="Google Shape;204;g6401cea8f9_18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401cea8f9_18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6401cea8f9_18_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
              <a:t>The hardware design  is  implemented on a printed circuit board with the dimensions of 100 mm× 65 mm</a:t>
            </a:r>
            <a:endParaRPr/>
          </a:p>
        </p:txBody>
      </p:sp>
      <p:sp>
        <p:nvSpPr>
          <p:cNvPr id="213" name="Google Shape;213;g6401cea8f9_18_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401cea8f9_18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6401cea8f9_18_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
              <a:t>In searching we found a technological solution recommended by the NASA.</a:t>
            </a:r>
            <a:endParaRPr/>
          </a:p>
        </p:txBody>
      </p:sp>
      <p:sp>
        <p:nvSpPr>
          <p:cNvPr id="222" name="Google Shape;222;g6401cea8f9_18_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401cea8f9_18_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6401cea8f9_18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401cea8f9_18_3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6401cea8f9_18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401cea8f9_18_3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6401cea8f9_18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1042263" y="686372"/>
            <a:ext cx="7059472" cy="52244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a:solidFill>
                  <a:srgbClr val="001F5F"/>
                </a:solidFill>
                <a:latin typeface="Century"/>
                <a:ea typeface="Century"/>
                <a:cs typeface="Century"/>
                <a:sym typeface="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986434" y="407480"/>
            <a:ext cx="7171131" cy="52244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a:solidFill>
                  <a:srgbClr val="001F5F"/>
                </a:solidFill>
                <a:latin typeface="Century"/>
                <a:ea typeface="Century"/>
                <a:cs typeface="Century"/>
                <a:sym typeface="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6"/>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986434" y="407480"/>
            <a:ext cx="7171131" cy="52244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400" b="0" i="0">
                <a:solidFill>
                  <a:srgbClr val="001F5F"/>
                </a:solidFill>
                <a:latin typeface="Century"/>
                <a:ea typeface="Century"/>
                <a:cs typeface="Century"/>
                <a:sym typeface="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0"/>
        <p:cNvGrpSpPr/>
        <p:nvPr/>
      </p:nvGrpSpPr>
      <p:grpSpPr>
        <a:xfrm>
          <a:off x="0" y="0"/>
          <a:ext cx="0" cy="0"/>
          <a:chOff x="0" y="0"/>
          <a:chExt cx="0" cy="0"/>
        </a:xfrm>
      </p:grpSpPr>
      <p:sp>
        <p:nvSpPr>
          <p:cNvPr id="81" name="Google Shape;81;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90"/>
        <p:cNvGrpSpPr/>
        <p:nvPr/>
      </p:nvGrpSpPr>
      <p:grpSpPr>
        <a:xfrm>
          <a:off x="0" y="0"/>
          <a:ext cx="0" cy="0"/>
          <a:chOff x="0" y="0"/>
          <a:chExt cx="0" cy="0"/>
        </a:xfrm>
      </p:grpSpPr>
      <p:sp>
        <p:nvSpPr>
          <p:cNvPr id="91" name="Google Shape;91;p20"/>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20"/>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93" name="Google Shape;93;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8" name="Google Shape;98;p2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4" name="Google Shape;104;p22"/>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05" name="Google Shape;105;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23"/>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1" name="Google Shape;111;p23"/>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2" name="Google Shape;112;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7" name="Google Shape;117;p24"/>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18" name="Google Shape;118;p24"/>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24"/>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20" name="Google Shape;120;p24"/>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6" name="Google Shape;126;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129"/>
        <p:cNvGrpSpPr/>
        <p:nvPr/>
      </p:nvGrpSpPr>
      <p:grpSpPr>
        <a:xfrm>
          <a:off x="0" y="0"/>
          <a:ext cx="0" cy="0"/>
          <a:chOff x="0" y="0"/>
          <a:chExt cx="0" cy="0"/>
        </a:xfrm>
      </p:grpSpPr>
      <p:sp>
        <p:nvSpPr>
          <p:cNvPr id="130" name="Google Shape;130;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5" name="Google Shape;135;p27"/>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36" name="Google Shape;136;p27"/>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37" name="Google Shape;137;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2" name="Google Shape;142;p28"/>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43" name="Google Shape;143;p28"/>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44" name="Google Shape;144;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5" name="Google Shape;145;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6" name="Google Shape;146;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9"/>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0" name="Google Shape;150;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1" name="Google Shape;151;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30"/>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6" name="Google Shape;156;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8" name="Google Shape;158;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86434" y="407480"/>
            <a:ext cx="7171131" cy="52244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4400" b="0" i="0" u="none" strike="noStrike" cap="none">
                <a:solidFill>
                  <a:srgbClr val="001F5F"/>
                </a:solidFill>
                <a:latin typeface="Century"/>
                <a:ea typeface="Century"/>
                <a:cs typeface="Century"/>
                <a:sym typeface="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60883" y="2192083"/>
            <a:ext cx="8222233" cy="1620202"/>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2000" b="1" i="0" u="none" strike="noStrike" cap="none">
                <a:solidFill>
                  <a:srgbClr val="BEBEBE"/>
                </a:solidFill>
                <a:latin typeface="Lucida Sans"/>
                <a:ea typeface="Lucida Sans"/>
                <a:cs typeface="Lucida Sans"/>
                <a:sym typeface="Lucida San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fr"/>
              <a:t>‹N°›</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6" name="Google Shape;86;p1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7" name="Google Shape;87;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8" name="Google Shape;88;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4.png"/><Relationship Id="rId2" Type="http://schemas.openxmlformats.org/officeDocument/2006/relationships/slideLayout" Target="../slideLayouts/slideLayout17.xml"/><Relationship Id="rId1" Type="http://schemas.openxmlformats.org/officeDocument/2006/relationships/themeOverride" Target="../theme/themeOverride2.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5.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hemeOverride" Target="../theme/themeOverride1.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hyperlink" Target="https://ntrs.nasa.gov/archive/nasa/casi.ntrs.nasa.gov/20180004760.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pic>
        <p:nvPicPr>
          <p:cNvPr id="3" name="Image 2" descr="Une image contenant personne, debout, bâtiment, posant&#10;&#10;Description générée automatiquement">
            <a:extLst>
              <a:ext uri="{FF2B5EF4-FFF2-40B4-BE49-F238E27FC236}">
                <a16:creationId xmlns:a16="http://schemas.microsoft.com/office/drawing/2014/main" id="{16F76C08-2682-4D28-8E53-92344CE66C25}"/>
              </a:ext>
            </a:extLst>
          </p:cNvPr>
          <p:cNvPicPr>
            <a:picLocks noChangeAspect="1"/>
          </p:cNvPicPr>
          <p:nvPr/>
        </p:nvPicPr>
        <p:blipFill rotWithShape="1">
          <a:blip r:embed="rId3">
            <a:alphaModFix/>
          </a:blip>
          <a:srcRect r="-4" b="4411"/>
          <a:stretch/>
        </p:blipFill>
        <p:spPr>
          <a:xfrm>
            <a:off x="-137165" y="-123446"/>
            <a:ext cx="4835780" cy="3466718"/>
          </a:xfrm>
          <a:prstGeom prst="rect">
            <a:avLst/>
          </a:prstGeom>
          <a:effectLst>
            <a:softEdge rad="533400"/>
          </a:effectLst>
        </p:spPr>
      </p:pic>
      <p:pic>
        <p:nvPicPr>
          <p:cNvPr id="172" name="Google Shape;172;p32"/>
          <p:cNvPicPr preferRelativeResize="0"/>
          <p:nvPr/>
        </p:nvPicPr>
        <p:blipFill rotWithShape="1">
          <a:blip r:embed="rId4">
            <a:alphaModFix/>
          </a:blip>
          <a:srcRect l="13272" r="3421"/>
          <a:stretch/>
        </p:blipFill>
        <p:spPr>
          <a:xfrm>
            <a:off x="157579" y="2382807"/>
            <a:ext cx="4835780" cy="2884139"/>
          </a:xfrm>
          <a:prstGeom prst="rect">
            <a:avLst/>
          </a:prstGeom>
          <a:noFill/>
          <a:effectLst>
            <a:softEdge rad="533400"/>
          </a:effectLst>
        </p:spPr>
      </p:pic>
      <p:pic>
        <p:nvPicPr>
          <p:cNvPr id="113" name="Picture 112">
            <a:extLst>
              <a:ext uri="{FF2B5EF4-FFF2-40B4-BE49-F238E27FC236}">
                <a16:creationId xmlns:a16="http://schemas.microsoft.com/office/drawing/2014/main" id="{D2D2C3D0-D5DB-4464-BB3E-2DF035FDB8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71" name="Google Shape;171;p32"/>
          <p:cNvSpPr txBox="1"/>
          <p:nvPr/>
        </p:nvSpPr>
        <p:spPr>
          <a:xfrm>
            <a:off x="4939411" y="3200873"/>
            <a:ext cx="3615101" cy="1226729"/>
          </a:xfrm>
          <a:prstGeom prst="rect">
            <a:avLst/>
          </a:prstGeom>
        </p:spPr>
        <p:txBody>
          <a:bodyPr spcFirstLastPara="1" vert="horz" lIns="91440" tIns="45720" rIns="91440" bIns="45720" rtlCol="0" anchor="t" anchorCtr="0">
            <a:normAutofit/>
          </a:bodyPr>
          <a:lstStyle/>
          <a:p>
            <a:pPr marL="512444" marR="0" lvl="0" indent="0">
              <a:lnSpc>
                <a:spcPct val="90000"/>
              </a:lnSpc>
              <a:spcBef>
                <a:spcPct val="0"/>
              </a:spcBef>
              <a:spcAft>
                <a:spcPts val="600"/>
              </a:spcAft>
            </a:pPr>
            <a:r>
              <a:rPr lang="en-US" sz="1800" i="1" kern="1200">
                <a:latin typeface="+mj-lt"/>
                <a:ea typeface="+mj-ea"/>
                <a:cs typeface="+mj-cs"/>
                <a:sym typeface="Gentium Basic"/>
              </a:rPr>
              <a:t>“When in doubt, hold your altitude;   nobody ever collided with the sky.”</a:t>
            </a:r>
          </a:p>
        </p:txBody>
      </p:sp>
      <p:pic>
        <p:nvPicPr>
          <p:cNvPr id="5" name="Image 4" descr="Une image contenant dessin&#10;&#10;Description générée automatiquement">
            <a:extLst>
              <a:ext uri="{FF2B5EF4-FFF2-40B4-BE49-F238E27FC236}">
                <a16:creationId xmlns:a16="http://schemas.microsoft.com/office/drawing/2014/main" id="{4BAC2977-9289-444F-8DAC-770DF20164F9}"/>
              </a:ext>
            </a:extLst>
          </p:cNvPr>
          <p:cNvPicPr>
            <a:picLocks noChangeAspect="1"/>
          </p:cNvPicPr>
          <p:nvPr/>
        </p:nvPicPr>
        <p:blipFill>
          <a:blip r:embed="rId6"/>
          <a:stretch>
            <a:fillRect/>
          </a:stretch>
        </p:blipFill>
        <p:spPr>
          <a:xfrm>
            <a:off x="7695655" y="38482"/>
            <a:ext cx="1309007" cy="13090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1036948" y="2568261"/>
            <a:ext cx="7070104" cy="1068307"/>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rgbClr val="1B1B1B"/>
              </a:buClr>
              <a:buSzPts val="4100"/>
              <a:buFont typeface="Calibri"/>
              <a:buNone/>
            </a:pPr>
            <a:r>
              <a:rPr lang="fr" sz="4100" b="1" dirty="0">
                <a:solidFill>
                  <a:srgbClr val="1B1B1B"/>
                </a:solidFill>
              </a:rPr>
              <a:t>WHAT ABOUT SECURITY ?</a:t>
            </a:r>
            <a:endParaRPr sz="1100" dirty="0"/>
          </a:p>
        </p:txBody>
      </p:sp>
      <p:sp>
        <p:nvSpPr>
          <p:cNvPr id="255" name="Google Shape;255;p41"/>
          <p:cNvSpPr/>
          <p:nvPr/>
        </p:nvSpPr>
        <p:spPr>
          <a:xfrm>
            <a:off x="3681395" y="699989"/>
            <a:ext cx="1847572" cy="186455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56" name="Google Shape;256;p41"/>
          <p:cNvSpPr/>
          <p:nvPr/>
        </p:nvSpPr>
        <p:spPr>
          <a:xfrm>
            <a:off x="3838194" y="951271"/>
            <a:ext cx="1467612" cy="1464794"/>
          </a:xfrm>
          <a:prstGeom prst="ellipse">
            <a:avLst/>
          </a:prstGeom>
          <a:solidFill>
            <a:srgbClr val="FFFFFF"/>
          </a:solidFill>
          <a:ln w="12700" cap="flat" cmpd="sng">
            <a:solidFill>
              <a:srgbClr val="8DA9D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57" name="Google Shape;257;p41" descr="Une image contenant pièce&#10;&#10;Description générée automatiquement"/>
          <p:cNvPicPr preferRelativeResize="0"/>
          <p:nvPr/>
        </p:nvPicPr>
        <p:blipFill rotWithShape="1">
          <a:blip r:embed="rId3">
            <a:alphaModFix/>
          </a:blip>
          <a:srcRect l="496" r="7009" b="6"/>
          <a:stretch/>
        </p:blipFill>
        <p:spPr>
          <a:xfrm>
            <a:off x="3886200" y="997868"/>
            <a:ext cx="1371600" cy="1371600"/>
          </a:xfrm>
          <a:custGeom>
            <a:avLst/>
            <a:gdLst/>
            <a:ahLst/>
            <a:cxnLst/>
            <a:rect l="l" t="t" r="r" b="b"/>
            <a:pathLst>
              <a:path w="6057610" h="6057610" extrusionOk="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ln>
            <a:noFill/>
          </a:ln>
        </p:spPr>
      </p:pic>
      <p:pic>
        <p:nvPicPr>
          <p:cNvPr id="258" name="Google Shape;258;p41"/>
          <p:cNvPicPr preferRelativeResize="0"/>
          <p:nvPr/>
        </p:nvPicPr>
        <p:blipFill rotWithShape="1">
          <a:blip r:embed="rId4">
            <a:alphaModFix/>
          </a:blip>
          <a:srcRect l="33525" t="5243" r="33525" b="36179"/>
          <a:stretch/>
        </p:blipFill>
        <p:spPr>
          <a:xfrm>
            <a:off x="3645061" y="672146"/>
            <a:ext cx="1920240" cy="1920240"/>
          </a:xfrm>
          <a:custGeom>
            <a:avLst/>
            <a:gdLst/>
            <a:ahLst/>
            <a:cxnLst/>
            <a:rect l="l" t="t" r="r" b="b"/>
            <a:pathLst>
              <a:path w="4017196" h="4017196" extrusionOk="0">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a:noFill/>
          <a:ln>
            <a:noFill/>
          </a:ln>
        </p:spPr>
      </p:pic>
      <p:cxnSp>
        <p:nvCxnSpPr>
          <p:cNvPr id="259" name="Google Shape;259;p41"/>
          <p:cNvCxnSpPr/>
          <p:nvPr/>
        </p:nvCxnSpPr>
        <p:spPr>
          <a:xfrm>
            <a:off x="4331970" y="3728459"/>
            <a:ext cx="480060" cy="0"/>
          </a:xfrm>
          <a:prstGeom prst="straightConnector1">
            <a:avLst/>
          </a:prstGeom>
          <a:noFill/>
          <a:ln w="28575" cap="flat" cmpd="sng">
            <a:solidFill>
              <a:srgbClr val="0066F9"/>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r>
              <a:rPr lang="fr" dirty="0">
                <a:latin typeface="Calibri Light" panose="020F0302020204030204" pitchFamily="34" charset="0"/>
                <a:cs typeface="Calibri Light" panose="020F0302020204030204" pitchFamily="34" charset="0"/>
              </a:rPr>
              <a:t>What to consider ?</a:t>
            </a:r>
            <a:endParaRPr dirty="0">
              <a:latin typeface="Calibri Light" panose="020F0302020204030204" pitchFamily="34" charset="0"/>
              <a:cs typeface="Calibri Light" panose="020F0302020204030204" pitchFamily="34" charset="0"/>
            </a:endParaRPr>
          </a:p>
        </p:txBody>
      </p:sp>
      <p:grpSp>
        <p:nvGrpSpPr>
          <p:cNvPr id="265" name="Google Shape;265;p42"/>
          <p:cNvGrpSpPr/>
          <p:nvPr/>
        </p:nvGrpSpPr>
        <p:grpSpPr>
          <a:xfrm>
            <a:off x="1055459" y="2109262"/>
            <a:ext cx="7033080" cy="1783418"/>
            <a:chOff x="569079" y="986724"/>
            <a:chExt cx="9377440" cy="2377890"/>
          </a:xfrm>
        </p:grpSpPr>
        <p:sp>
          <p:nvSpPr>
            <p:cNvPr id="266" name="Google Shape;266;p42"/>
            <p:cNvSpPr/>
            <p:nvPr/>
          </p:nvSpPr>
          <p:spPr>
            <a:xfrm>
              <a:off x="973190" y="986724"/>
              <a:ext cx="1264141" cy="1264141"/>
            </a:xfrm>
            <a:prstGeom prst="round2DiagRect">
              <a:avLst>
                <a:gd name="adj1" fmla="val 29727"/>
                <a:gd name="adj2" fmla="val 0"/>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7" name="Google Shape;267;p42"/>
            <p:cNvSpPr/>
            <p:nvPr/>
          </p:nvSpPr>
          <p:spPr>
            <a:xfrm>
              <a:off x="1242597" y="1256131"/>
              <a:ext cx="725326" cy="725326"/>
            </a:xfrm>
            <a:prstGeom prst="rect">
              <a:avLst/>
            </a:prstGeom>
            <a:blipFill rotWithShape="1">
              <a:blip r:embed="rId3">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8" name="Google Shape;268;p42"/>
            <p:cNvSpPr/>
            <p:nvPr/>
          </p:nvSpPr>
          <p:spPr>
            <a:xfrm>
              <a:off x="569079" y="2644614"/>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9" name="Google Shape;269;p42"/>
            <p:cNvSpPr txBox="1"/>
            <p:nvPr/>
          </p:nvSpPr>
          <p:spPr>
            <a:xfrm>
              <a:off x="569079" y="2644614"/>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fr" sz="1900" cap="none">
                  <a:solidFill>
                    <a:schemeClr val="dk1"/>
                  </a:solidFill>
                  <a:latin typeface="Calibri"/>
                  <a:ea typeface="Calibri"/>
                  <a:cs typeface="Calibri"/>
                  <a:sym typeface="Calibri"/>
                </a:rPr>
                <a:t>BANDWIDTH</a:t>
              </a:r>
              <a:endParaRPr sz="1900">
                <a:solidFill>
                  <a:schemeClr val="dk1"/>
                </a:solidFill>
                <a:latin typeface="Calibri"/>
                <a:ea typeface="Calibri"/>
                <a:cs typeface="Calibri"/>
                <a:sym typeface="Calibri"/>
              </a:endParaRPr>
            </a:p>
          </p:txBody>
        </p:sp>
        <p:sp>
          <p:nvSpPr>
            <p:cNvPr id="270" name="Google Shape;270;p42"/>
            <p:cNvSpPr/>
            <p:nvPr/>
          </p:nvSpPr>
          <p:spPr>
            <a:xfrm>
              <a:off x="3408216" y="986724"/>
              <a:ext cx="1264141" cy="1264141"/>
            </a:xfrm>
            <a:prstGeom prst="round2DiagRect">
              <a:avLst>
                <a:gd name="adj1" fmla="val 29727"/>
                <a:gd name="adj2" fmla="val 0"/>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1" name="Google Shape;271;p42"/>
            <p:cNvSpPr/>
            <p:nvPr/>
          </p:nvSpPr>
          <p:spPr>
            <a:xfrm>
              <a:off x="3677623" y="1256131"/>
              <a:ext cx="725326" cy="725326"/>
            </a:xfrm>
            <a:prstGeom prst="rect">
              <a:avLst/>
            </a:prstGeom>
            <a:blipFill rotWithShape="1">
              <a:blip r:embed="rId4">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2" name="Google Shape;272;p42"/>
            <p:cNvSpPr/>
            <p:nvPr/>
          </p:nvSpPr>
          <p:spPr>
            <a:xfrm>
              <a:off x="3004105" y="2644614"/>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3" name="Google Shape;273;p42"/>
            <p:cNvSpPr txBox="1"/>
            <p:nvPr/>
          </p:nvSpPr>
          <p:spPr>
            <a:xfrm>
              <a:off x="3004105" y="2644614"/>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fr" sz="1900" cap="none">
                  <a:solidFill>
                    <a:schemeClr val="dk1"/>
                  </a:solidFill>
                  <a:latin typeface="Calibri"/>
                  <a:ea typeface="Calibri"/>
                  <a:cs typeface="Calibri"/>
                  <a:sym typeface="Calibri"/>
                </a:rPr>
                <a:t>CYBERSECURITY</a:t>
              </a:r>
              <a:endParaRPr sz="1900">
                <a:solidFill>
                  <a:schemeClr val="dk1"/>
                </a:solidFill>
                <a:latin typeface="Calibri"/>
                <a:ea typeface="Calibri"/>
                <a:cs typeface="Calibri"/>
                <a:sym typeface="Calibri"/>
              </a:endParaRPr>
            </a:p>
          </p:txBody>
        </p:sp>
        <p:sp>
          <p:nvSpPr>
            <p:cNvPr id="274" name="Google Shape;274;p42"/>
            <p:cNvSpPr/>
            <p:nvPr/>
          </p:nvSpPr>
          <p:spPr>
            <a:xfrm>
              <a:off x="5843242" y="986724"/>
              <a:ext cx="1264141" cy="1264141"/>
            </a:xfrm>
            <a:prstGeom prst="round2DiagRect">
              <a:avLst>
                <a:gd name="adj1" fmla="val 29727"/>
                <a:gd name="adj2" fmla="val 0"/>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5" name="Google Shape;275;p42"/>
            <p:cNvSpPr/>
            <p:nvPr/>
          </p:nvSpPr>
          <p:spPr>
            <a:xfrm>
              <a:off x="6112649" y="1256131"/>
              <a:ext cx="725326" cy="725326"/>
            </a:xfrm>
            <a:prstGeom prst="rect">
              <a:avLst/>
            </a:prstGeom>
            <a:blipFill rotWithShape="1">
              <a:blip r:embed="rId5">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6" name="Google Shape;276;p42"/>
            <p:cNvSpPr/>
            <p:nvPr/>
          </p:nvSpPr>
          <p:spPr>
            <a:xfrm>
              <a:off x="5439131" y="2644614"/>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7" name="Google Shape;277;p42"/>
            <p:cNvSpPr txBox="1"/>
            <p:nvPr/>
          </p:nvSpPr>
          <p:spPr>
            <a:xfrm>
              <a:off x="5439131" y="2644614"/>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fr" sz="1900" cap="none">
                  <a:solidFill>
                    <a:schemeClr val="dk1"/>
                  </a:solidFill>
                  <a:latin typeface="Calibri"/>
                  <a:ea typeface="Calibri"/>
                  <a:cs typeface="Calibri"/>
                  <a:sym typeface="Calibri"/>
                </a:rPr>
                <a:t>SENSORS</a:t>
              </a:r>
              <a:endParaRPr sz="1900">
                <a:solidFill>
                  <a:schemeClr val="dk1"/>
                </a:solidFill>
                <a:latin typeface="Calibri"/>
                <a:ea typeface="Calibri"/>
                <a:cs typeface="Calibri"/>
                <a:sym typeface="Calibri"/>
              </a:endParaRPr>
            </a:p>
          </p:txBody>
        </p:sp>
        <p:sp>
          <p:nvSpPr>
            <p:cNvPr id="278" name="Google Shape;278;p42"/>
            <p:cNvSpPr/>
            <p:nvPr/>
          </p:nvSpPr>
          <p:spPr>
            <a:xfrm>
              <a:off x="8278268" y="986724"/>
              <a:ext cx="1264141" cy="1264141"/>
            </a:xfrm>
            <a:prstGeom prst="round2DiagRect">
              <a:avLst>
                <a:gd name="adj1" fmla="val 29727"/>
                <a:gd name="adj2" fmla="val 0"/>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79" name="Google Shape;279;p42"/>
            <p:cNvSpPr/>
            <p:nvPr/>
          </p:nvSpPr>
          <p:spPr>
            <a:xfrm>
              <a:off x="8547675" y="1256131"/>
              <a:ext cx="725326" cy="725326"/>
            </a:xfrm>
            <a:prstGeom prst="rect">
              <a:avLst/>
            </a:prstGeom>
            <a:blipFill rotWithShape="1">
              <a:blip r:embed="rId6">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0" name="Google Shape;280;p42"/>
            <p:cNvSpPr/>
            <p:nvPr/>
          </p:nvSpPr>
          <p:spPr>
            <a:xfrm>
              <a:off x="7874157" y="2644614"/>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1" name="Google Shape;281;p42"/>
            <p:cNvSpPr txBox="1"/>
            <p:nvPr/>
          </p:nvSpPr>
          <p:spPr>
            <a:xfrm>
              <a:off x="7874157" y="2644614"/>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fr" sz="1900" cap="none">
                  <a:solidFill>
                    <a:schemeClr val="dk1"/>
                  </a:solidFill>
                  <a:latin typeface="Calibri"/>
                  <a:ea typeface="Calibri"/>
                  <a:cs typeface="Calibri"/>
                  <a:sym typeface="Calibri"/>
                </a:rPr>
                <a:t>AUTONOMY</a:t>
              </a:r>
              <a:endParaRPr sz="19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43"/>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r>
              <a:rPr lang="fr" dirty="0">
                <a:latin typeface="Calibri Light" panose="020F0302020204030204" pitchFamily="34" charset="0"/>
                <a:cs typeface="Calibri Light" panose="020F0302020204030204" pitchFamily="34" charset="0"/>
              </a:rPr>
              <a:t>Solutions</a:t>
            </a:r>
            <a:endParaRPr dirty="0">
              <a:latin typeface="Calibri Light" panose="020F0302020204030204" pitchFamily="34" charset="0"/>
              <a:cs typeface="Calibri Light" panose="020F0302020204030204" pitchFamily="34" charset="0"/>
            </a:endParaRPr>
          </a:p>
        </p:txBody>
      </p:sp>
      <p:grpSp>
        <p:nvGrpSpPr>
          <p:cNvPr id="288" name="Google Shape;288;p43"/>
          <p:cNvGrpSpPr/>
          <p:nvPr/>
        </p:nvGrpSpPr>
        <p:grpSpPr>
          <a:xfrm>
            <a:off x="1055459" y="2109262"/>
            <a:ext cx="7033080" cy="1783418"/>
            <a:chOff x="569079" y="986724"/>
            <a:chExt cx="9377440" cy="2377890"/>
          </a:xfrm>
        </p:grpSpPr>
        <p:sp>
          <p:nvSpPr>
            <p:cNvPr id="289" name="Google Shape;289;p43"/>
            <p:cNvSpPr/>
            <p:nvPr/>
          </p:nvSpPr>
          <p:spPr>
            <a:xfrm>
              <a:off x="973190" y="986724"/>
              <a:ext cx="1264141" cy="1264141"/>
            </a:xfrm>
            <a:prstGeom prst="round2DiagRect">
              <a:avLst>
                <a:gd name="adj1" fmla="val 29727"/>
                <a:gd name="adj2" fmla="val 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0" name="Google Shape;290;p43"/>
            <p:cNvSpPr/>
            <p:nvPr/>
          </p:nvSpPr>
          <p:spPr>
            <a:xfrm>
              <a:off x="1242597" y="1256131"/>
              <a:ext cx="725326" cy="725326"/>
            </a:xfrm>
            <a:prstGeom prst="rect">
              <a:avLst/>
            </a:prstGeom>
            <a:blipFill rotWithShape="1">
              <a:blip r:embed="rId4">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1" name="Google Shape;291;p43"/>
            <p:cNvSpPr/>
            <p:nvPr/>
          </p:nvSpPr>
          <p:spPr>
            <a:xfrm>
              <a:off x="569079" y="2644614"/>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2" name="Google Shape;292;p43"/>
            <p:cNvSpPr txBox="1"/>
            <p:nvPr/>
          </p:nvSpPr>
          <p:spPr>
            <a:xfrm>
              <a:off x="569079" y="2644614"/>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fr" sz="1900" cap="none">
                  <a:solidFill>
                    <a:schemeClr val="dk1"/>
                  </a:solidFill>
                  <a:latin typeface="Calibri"/>
                  <a:ea typeface="Calibri"/>
                  <a:cs typeface="Calibri"/>
                  <a:sym typeface="Calibri"/>
                </a:rPr>
                <a:t>PRIVATE FREQUENCY</a:t>
              </a:r>
              <a:endParaRPr sz="1900">
                <a:solidFill>
                  <a:schemeClr val="dk1"/>
                </a:solidFill>
                <a:latin typeface="Calibri"/>
                <a:ea typeface="Calibri"/>
                <a:cs typeface="Calibri"/>
                <a:sym typeface="Calibri"/>
              </a:endParaRPr>
            </a:p>
          </p:txBody>
        </p:sp>
        <p:sp>
          <p:nvSpPr>
            <p:cNvPr id="293" name="Google Shape;293;p43"/>
            <p:cNvSpPr/>
            <p:nvPr/>
          </p:nvSpPr>
          <p:spPr>
            <a:xfrm>
              <a:off x="3408216" y="986724"/>
              <a:ext cx="1264141" cy="1264141"/>
            </a:xfrm>
            <a:prstGeom prst="round2DiagRect">
              <a:avLst>
                <a:gd name="adj1" fmla="val 29727"/>
                <a:gd name="adj2" fmla="val 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4" name="Google Shape;294;p43"/>
            <p:cNvSpPr/>
            <p:nvPr/>
          </p:nvSpPr>
          <p:spPr>
            <a:xfrm>
              <a:off x="3677623" y="1256131"/>
              <a:ext cx="725326" cy="725326"/>
            </a:xfrm>
            <a:prstGeom prst="rect">
              <a:avLst/>
            </a:prstGeom>
            <a:blipFill rotWithShape="1">
              <a:blip r:embed="rId5">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5" name="Google Shape;295;p43"/>
            <p:cNvSpPr/>
            <p:nvPr/>
          </p:nvSpPr>
          <p:spPr>
            <a:xfrm>
              <a:off x="3004105" y="2644614"/>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6" name="Google Shape;296;p43"/>
            <p:cNvSpPr txBox="1"/>
            <p:nvPr/>
          </p:nvSpPr>
          <p:spPr>
            <a:xfrm>
              <a:off x="3004105" y="2644614"/>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fr" sz="1900" cap="none">
                  <a:solidFill>
                    <a:schemeClr val="dk1"/>
                  </a:solidFill>
                  <a:latin typeface="Calibri"/>
                  <a:ea typeface="Calibri"/>
                  <a:cs typeface="Calibri"/>
                  <a:sym typeface="Calibri"/>
                </a:rPr>
                <a:t>WAVE ENCRYPTION</a:t>
              </a:r>
              <a:endParaRPr sz="1900">
                <a:solidFill>
                  <a:schemeClr val="dk1"/>
                </a:solidFill>
                <a:latin typeface="Calibri"/>
                <a:ea typeface="Calibri"/>
                <a:cs typeface="Calibri"/>
                <a:sym typeface="Calibri"/>
              </a:endParaRPr>
            </a:p>
          </p:txBody>
        </p:sp>
        <p:sp>
          <p:nvSpPr>
            <p:cNvPr id="297" name="Google Shape;297;p43"/>
            <p:cNvSpPr/>
            <p:nvPr/>
          </p:nvSpPr>
          <p:spPr>
            <a:xfrm>
              <a:off x="5843242" y="986724"/>
              <a:ext cx="1264141" cy="1264141"/>
            </a:xfrm>
            <a:prstGeom prst="round2DiagRect">
              <a:avLst>
                <a:gd name="adj1" fmla="val 29727"/>
                <a:gd name="adj2" fmla="val 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8" name="Google Shape;298;p43"/>
            <p:cNvSpPr/>
            <p:nvPr/>
          </p:nvSpPr>
          <p:spPr>
            <a:xfrm>
              <a:off x="6112649" y="1256131"/>
              <a:ext cx="725326" cy="725326"/>
            </a:xfrm>
            <a:prstGeom prst="rect">
              <a:avLst/>
            </a:prstGeom>
            <a:blipFill rotWithShape="1">
              <a:blip r:embed="rId6">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9" name="Google Shape;299;p43"/>
            <p:cNvSpPr/>
            <p:nvPr/>
          </p:nvSpPr>
          <p:spPr>
            <a:xfrm>
              <a:off x="5439131" y="2644614"/>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0" name="Google Shape;300;p43"/>
            <p:cNvSpPr txBox="1"/>
            <p:nvPr/>
          </p:nvSpPr>
          <p:spPr>
            <a:xfrm>
              <a:off x="5439131" y="2644614"/>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fr" sz="1900" cap="none">
                  <a:solidFill>
                    <a:schemeClr val="dk1"/>
                  </a:solidFill>
                  <a:latin typeface="Calibri"/>
                  <a:ea typeface="Calibri"/>
                  <a:cs typeface="Calibri"/>
                  <a:sym typeface="Calibri"/>
                </a:rPr>
                <a:t>MONITORING  </a:t>
              </a:r>
              <a:endParaRPr sz="1900">
                <a:solidFill>
                  <a:schemeClr val="dk1"/>
                </a:solidFill>
                <a:latin typeface="Calibri"/>
                <a:ea typeface="Calibri"/>
                <a:cs typeface="Calibri"/>
                <a:sym typeface="Calibri"/>
              </a:endParaRPr>
            </a:p>
          </p:txBody>
        </p:sp>
        <p:sp>
          <p:nvSpPr>
            <p:cNvPr id="301" name="Google Shape;301;p43"/>
            <p:cNvSpPr/>
            <p:nvPr/>
          </p:nvSpPr>
          <p:spPr>
            <a:xfrm>
              <a:off x="8278268" y="986724"/>
              <a:ext cx="1264141" cy="1264141"/>
            </a:xfrm>
            <a:prstGeom prst="round2DiagRect">
              <a:avLst>
                <a:gd name="adj1" fmla="val 29727"/>
                <a:gd name="adj2" fmla="val 0"/>
              </a:avLst>
            </a:prstGeom>
            <a:solidFill>
              <a:srgbClr val="599BD5"/>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2" name="Google Shape;302;p43"/>
            <p:cNvSpPr/>
            <p:nvPr/>
          </p:nvSpPr>
          <p:spPr>
            <a:xfrm>
              <a:off x="8547675" y="1256131"/>
              <a:ext cx="725326" cy="725326"/>
            </a:xfrm>
            <a:prstGeom prst="rect">
              <a:avLst/>
            </a:prstGeom>
            <a:blipFill rotWithShape="1">
              <a:blip r:embed="rId7">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3" name="Google Shape;303;p43"/>
            <p:cNvSpPr/>
            <p:nvPr/>
          </p:nvSpPr>
          <p:spPr>
            <a:xfrm>
              <a:off x="7874157" y="2644614"/>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4" name="Google Shape;304;p43"/>
            <p:cNvSpPr txBox="1"/>
            <p:nvPr/>
          </p:nvSpPr>
          <p:spPr>
            <a:xfrm>
              <a:off x="7874157" y="2644614"/>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900"/>
                <a:buFont typeface="Calibri"/>
                <a:buNone/>
              </a:pPr>
              <a:r>
                <a:rPr lang="fr" sz="1900" cap="none">
                  <a:solidFill>
                    <a:schemeClr val="dk1"/>
                  </a:solidFill>
                  <a:latin typeface="Calibri"/>
                  <a:ea typeface="Calibri"/>
                  <a:cs typeface="Calibri"/>
                  <a:sym typeface="Calibri"/>
                </a:rPr>
                <a:t>USING LESS POWER (JEEVA)</a:t>
              </a:r>
              <a:endParaRPr sz="1900">
                <a:solidFill>
                  <a:schemeClr val="dk1"/>
                </a:solidFill>
                <a:latin typeface="Calibri"/>
                <a:ea typeface="Calibri"/>
                <a:cs typeface="Calibri"/>
                <a:sym typeface="Calibri"/>
              </a:endParaRPr>
            </a:p>
          </p:txBody>
        </p:sp>
      </p:grpSp>
    </p:spTree>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B180C-999C-499D-9152-2B4E17817544}"/>
              </a:ext>
            </a:extLst>
          </p:cNvPr>
          <p:cNvSpPr>
            <a:spLocks noGrp="1"/>
          </p:cNvSpPr>
          <p:nvPr>
            <p:ph type="title"/>
          </p:nvPr>
        </p:nvSpPr>
        <p:spPr/>
        <p:txBody>
          <a:bodyPr/>
          <a:lstStyle/>
          <a:p>
            <a:r>
              <a:rPr lang="fr-FR" dirty="0">
                <a:latin typeface="Calibri Light" panose="020F0302020204030204" pitchFamily="34" charset="0"/>
                <a:cs typeface="Calibri Light" panose="020F0302020204030204" pitchFamily="34" charset="0"/>
              </a:rPr>
              <a:t>Business Model</a:t>
            </a:r>
          </a:p>
        </p:txBody>
      </p:sp>
      <p:grpSp>
        <p:nvGrpSpPr>
          <p:cNvPr id="99" name="Group 64">
            <a:extLst>
              <a:ext uri="{FF2B5EF4-FFF2-40B4-BE49-F238E27FC236}">
                <a16:creationId xmlns:a16="http://schemas.microsoft.com/office/drawing/2014/main" id="{0CF96ADC-B7D8-4C01-B1A5-7E6181E9A5E7}"/>
              </a:ext>
            </a:extLst>
          </p:cNvPr>
          <p:cNvGrpSpPr/>
          <p:nvPr/>
        </p:nvGrpSpPr>
        <p:grpSpPr>
          <a:xfrm>
            <a:off x="3167527" y="1437229"/>
            <a:ext cx="2592337" cy="2337320"/>
            <a:chOff x="4205336" y="1570031"/>
            <a:chExt cx="3781328" cy="3717938"/>
          </a:xfrm>
        </p:grpSpPr>
        <p:grpSp>
          <p:nvGrpSpPr>
            <p:cNvPr id="100" name="Group 37">
              <a:extLst>
                <a:ext uri="{FF2B5EF4-FFF2-40B4-BE49-F238E27FC236}">
                  <a16:creationId xmlns:a16="http://schemas.microsoft.com/office/drawing/2014/main" id="{18EA68AE-2767-4590-833A-8A81A1ECC45D}"/>
                </a:ext>
              </a:extLst>
            </p:cNvPr>
            <p:cNvGrpSpPr/>
            <p:nvPr/>
          </p:nvGrpSpPr>
          <p:grpSpPr>
            <a:xfrm>
              <a:off x="4205336" y="1570032"/>
              <a:ext cx="1720516" cy="1684421"/>
              <a:chOff x="4205336" y="1570032"/>
              <a:chExt cx="1720516" cy="1684421"/>
            </a:xfrm>
          </p:grpSpPr>
          <p:sp>
            <p:nvSpPr>
              <p:cNvPr id="121" name="Snip Diagonal Corner Rectangle 1">
                <a:extLst>
                  <a:ext uri="{FF2B5EF4-FFF2-40B4-BE49-F238E27FC236}">
                    <a16:creationId xmlns:a16="http://schemas.microsoft.com/office/drawing/2014/main" id="{11347361-7FAA-4249-83C7-DB9AD3B10A87}"/>
                  </a:ext>
                </a:extLst>
              </p:cNvPr>
              <p:cNvSpPr/>
              <p:nvPr/>
            </p:nvSpPr>
            <p:spPr>
              <a:xfrm flipH="1">
                <a:off x="4205336" y="1570032"/>
                <a:ext cx="1720516" cy="1684421"/>
              </a:xfrm>
              <a:prstGeom prst="snip2Diag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2" name="Group 10">
                <a:extLst>
                  <a:ext uri="{FF2B5EF4-FFF2-40B4-BE49-F238E27FC236}">
                    <a16:creationId xmlns:a16="http://schemas.microsoft.com/office/drawing/2014/main" id="{CB8C0EC3-1148-4123-9A1E-E0B496758E99}"/>
                  </a:ext>
                </a:extLst>
              </p:cNvPr>
              <p:cNvGrpSpPr>
                <a:grpSpLocks noChangeAspect="1"/>
              </p:cNvGrpSpPr>
              <p:nvPr/>
            </p:nvGrpSpPr>
            <p:grpSpPr bwMode="auto">
              <a:xfrm>
                <a:off x="4644543" y="1991448"/>
                <a:ext cx="842102" cy="841589"/>
                <a:chOff x="2198" y="519"/>
                <a:chExt cx="3280" cy="3278"/>
              </a:xfrm>
              <a:solidFill>
                <a:schemeClr val="bg1"/>
              </a:solidFill>
            </p:grpSpPr>
            <p:sp>
              <p:nvSpPr>
                <p:cNvPr id="123" name="Rectangle 12">
                  <a:extLst>
                    <a:ext uri="{FF2B5EF4-FFF2-40B4-BE49-F238E27FC236}">
                      <a16:creationId xmlns:a16="http://schemas.microsoft.com/office/drawing/2014/main" id="{E379C079-5A88-43C6-82B6-2F3E2E5CD6CD}"/>
                    </a:ext>
                  </a:extLst>
                </p:cNvPr>
                <p:cNvSpPr>
                  <a:spLocks noChangeArrowheads="1"/>
                </p:cNvSpPr>
                <p:nvPr/>
              </p:nvSpPr>
              <p:spPr bwMode="auto">
                <a:xfrm>
                  <a:off x="2198" y="1134"/>
                  <a:ext cx="820" cy="20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13">
                  <a:extLst>
                    <a:ext uri="{FF2B5EF4-FFF2-40B4-BE49-F238E27FC236}">
                      <a16:creationId xmlns:a16="http://schemas.microsoft.com/office/drawing/2014/main" id="{07801126-6851-4A5E-961D-E0FE00634392}"/>
                    </a:ext>
                  </a:extLst>
                </p:cNvPr>
                <p:cNvSpPr>
                  <a:spLocks noChangeArrowheads="1"/>
                </p:cNvSpPr>
                <p:nvPr/>
              </p:nvSpPr>
              <p:spPr bwMode="auto">
                <a:xfrm>
                  <a:off x="2198" y="519"/>
                  <a:ext cx="820" cy="41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4">
                  <a:extLst>
                    <a:ext uri="{FF2B5EF4-FFF2-40B4-BE49-F238E27FC236}">
                      <a16:creationId xmlns:a16="http://schemas.microsoft.com/office/drawing/2014/main" id="{F1D5FDCB-16F9-4DD1-8559-2D604CC60B38}"/>
                    </a:ext>
                  </a:extLst>
                </p:cNvPr>
                <p:cNvSpPr>
                  <a:spLocks noEditPoints="1"/>
                </p:cNvSpPr>
                <p:nvPr/>
              </p:nvSpPr>
              <p:spPr bwMode="auto">
                <a:xfrm>
                  <a:off x="2198" y="1544"/>
                  <a:ext cx="3280" cy="2253"/>
                </a:xfrm>
                <a:custGeom>
                  <a:avLst/>
                  <a:gdLst>
                    <a:gd name="T0" fmla="*/ 5329 w 6560"/>
                    <a:gd name="T1" fmla="*/ 2869 h 4507"/>
                    <a:gd name="T2" fmla="*/ 5329 w 6560"/>
                    <a:gd name="T3" fmla="*/ 3277 h 4507"/>
                    <a:gd name="T4" fmla="*/ 6149 w 6560"/>
                    <a:gd name="T5" fmla="*/ 3277 h 4507"/>
                    <a:gd name="T6" fmla="*/ 6149 w 6560"/>
                    <a:gd name="T7" fmla="*/ 2869 h 4507"/>
                    <a:gd name="T8" fmla="*/ 5329 w 6560"/>
                    <a:gd name="T9" fmla="*/ 2869 h 4507"/>
                    <a:gd name="T10" fmla="*/ 3690 w 6560"/>
                    <a:gd name="T11" fmla="*/ 2869 h 4507"/>
                    <a:gd name="T12" fmla="*/ 3690 w 6560"/>
                    <a:gd name="T13" fmla="*/ 3277 h 4507"/>
                    <a:gd name="T14" fmla="*/ 4510 w 6560"/>
                    <a:gd name="T15" fmla="*/ 3277 h 4507"/>
                    <a:gd name="T16" fmla="*/ 4510 w 6560"/>
                    <a:gd name="T17" fmla="*/ 2869 h 4507"/>
                    <a:gd name="T18" fmla="*/ 3690 w 6560"/>
                    <a:gd name="T19" fmla="*/ 2869 h 4507"/>
                    <a:gd name="T20" fmla="*/ 2050 w 6560"/>
                    <a:gd name="T21" fmla="*/ 2869 h 4507"/>
                    <a:gd name="T22" fmla="*/ 2050 w 6560"/>
                    <a:gd name="T23" fmla="*/ 3277 h 4507"/>
                    <a:gd name="T24" fmla="*/ 2870 w 6560"/>
                    <a:gd name="T25" fmla="*/ 3277 h 4507"/>
                    <a:gd name="T26" fmla="*/ 2870 w 6560"/>
                    <a:gd name="T27" fmla="*/ 2869 h 4507"/>
                    <a:gd name="T28" fmla="*/ 2050 w 6560"/>
                    <a:gd name="T29" fmla="*/ 2869 h 4507"/>
                    <a:gd name="T30" fmla="*/ 5329 w 6560"/>
                    <a:gd name="T31" fmla="*/ 2049 h 4507"/>
                    <a:gd name="T32" fmla="*/ 5329 w 6560"/>
                    <a:gd name="T33" fmla="*/ 2458 h 4507"/>
                    <a:gd name="T34" fmla="*/ 6149 w 6560"/>
                    <a:gd name="T35" fmla="*/ 2458 h 4507"/>
                    <a:gd name="T36" fmla="*/ 6149 w 6560"/>
                    <a:gd name="T37" fmla="*/ 2049 h 4507"/>
                    <a:gd name="T38" fmla="*/ 5329 w 6560"/>
                    <a:gd name="T39" fmla="*/ 2049 h 4507"/>
                    <a:gd name="T40" fmla="*/ 3690 w 6560"/>
                    <a:gd name="T41" fmla="*/ 2049 h 4507"/>
                    <a:gd name="T42" fmla="*/ 3690 w 6560"/>
                    <a:gd name="T43" fmla="*/ 2458 h 4507"/>
                    <a:gd name="T44" fmla="*/ 4510 w 6560"/>
                    <a:gd name="T45" fmla="*/ 2458 h 4507"/>
                    <a:gd name="T46" fmla="*/ 4510 w 6560"/>
                    <a:gd name="T47" fmla="*/ 2049 h 4507"/>
                    <a:gd name="T48" fmla="*/ 3690 w 6560"/>
                    <a:gd name="T49" fmla="*/ 2049 h 4507"/>
                    <a:gd name="T50" fmla="*/ 2050 w 6560"/>
                    <a:gd name="T51" fmla="*/ 2049 h 4507"/>
                    <a:gd name="T52" fmla="*/ 2050 w 6560"/>
                    <a:gd name="T53" fmla="*/ 2458 h 4507"/>
                    <a:gd name="T54" fmla="*/ 2870 w 6560"/>
                    <a:gd name="T55" fmla="*/ 2458 h 4507"/>
                    <a:gd name="T56" fmla="*/ 2870 w 6560"/>
                    <a:gd name="T57" fmla="*/ 2049 h 4507"/>
                    <a:gd name="T58" fmla="*/ 2050 w 6560"/>
                    <a:gd name="T59" fmla="*/ 2049 h 4507"/>
                    <a:gd name="T60" fmla="*/ 0 w 6560"/>
                    <a:gd name="T61" fmla="*/ 0 h 4507"/>
                    <a:gd name="T62" fmla="*/ 1640 w 6560"/>
                    <a:gd name="T63" fmla="*/ 0 h 4507"/>
                    <a:gd name="T64" fmla="*/ 1640 w 6560"/>
                    <a:gd name="T65" fmla="*/ 1639 h 4507"/>
                    <a:gd name="T66" fmla="*/ 3279 w 6560"/>
                    <a:gd name="T67" fmla="*/ 411 h 4507"/>
                    <a:gd name="T68" fmla="*/ 3279 w 6560"/>
                    <a:gd name="T69" fmla="*/ 1639 h 4507"/>
                    <a:gd name="T70" fmla="*/ 4921 w 6560"/>
                    <a:gd name="T71" fmla="*/ 411 h 4507"/>
                    <a:gd name="T72" fmla="*/ 4921 w 6560"/>
                    <a:gd name="T73" fmla="*/ 1639 h 4507"/>
                    <a:gd name="T74" fmla="*/ 6560 w 6560"/>
                    <a:gd name="T75" fmla="*/ 411 h 4507"/>
                    <a:gd name="T76" fmla="*/ 6560 w 6560"/>
                    <a:gd name="T77" fmla="*/ 4507 h 4507"/>
                    <a:gd name="T78" fmla="*/ 0 w 6560"/>
                    <a:gd name="T79" fmla="*/ 4507 h 4507"/>
                    <a:gd name="T80" fmla="*/ 0 w 6560"/>
                    <a:gd name="T81" fmla="*/ 0 h 4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0" h="4507">
                      <a:moveTo>
                        <a:pt x="5329" y="2869"/>
                      </a:moveTo>
                      <a:lnTo>
                        <a:pt x="5329" y="3277"/>
                      </a:lnTo>
                      <a:lnTo>
                        <a:pt x="6149" y="3277"/>
                      </a:lnTo>
                      <a:lnTo>
                        <a:pt x="6149" y="2869"/>
                      </a:lnTo>
                      <a:lnTo>
                        <a:pt x="5329" y="2869"/>
                      </a:lnTo>
                      <a:close/>
                      <a:moveTo>
                        <a:pt x="3690" y="2869"/>
                      </a:moveTo>
                      <a:lnTo>
                        <a:pt x="3690" y="3277"/>
                      </a:lnTo>
                      <a:lnTo>
                        <a:pt x="4510" y="3277"/>
                      </a:lnTo>
                      <a:lnTo>
                        <a:pt x="4510" y="2869"/>
                      </a:lnTo>
                      <a:lnTo>
                        <a:pt x="3690" y="2869"/>
                      </a:lnTo>
                      <a:close/>
                      <a:moveTo>
                        <a:pt x="2050" y="2869"/>
                      </a:moveTo>
                      <a:lnTo>
                        <a:pt x="2050" y="3277"/>
                      </a:lnTo>
                      <a:lnTo>
                        <a:pt x="2870" y="3277"/>
                      </a:lnTo>
                      <a:lnTo>
                        <a:pt x="2870" y="2869"/>
                      </a:lnTo>
                      <a:lnTo>
                        <a:pt x="2050" y="2869"/>
                      </a:lnTo>
                      <a:close/>
                      <a:moveTo>
                        <a:pt x="5329" y="2049"/>
                      </a:moveTo>
                      <a:lnTo>
                        <a:pt x="5329" y="2458"/>
                      </a:lnTo>
                      <a:lnTo>
                        <a:pt x="6149" y="2458"/>
                      </a:lnTo>
                      <a:lnTo>
                        <a:pt x="6149" y="2049"/>
                      </a:lnTo>
                      <a:lnTo>
                        <a:pt x="5329" y="2049"/>
                      </a:lnTo>
                      <a:close/>
                      <a:moveTo>
                        <a:pt x="3690" y="2049"/>
                      </a:moveTo>
                      <a:lnTo>
                        <a:pt x="3690" y="2458"/>
                      </a:lnTo>
                      <a:lnTo>
                        <a:pt x="4510" y="2458"/>
                      </a:lnTo>
                      <a:lnTo>
                        <a:pt x="4510" y="2049"/>
                      </a:lnTo>
                      <a:lnTo>
                        <a:pt x="3690" y="2049"/>
                      </a:lnTo>
                      <a:close/>
                      <a:moveTo>
                        <a:pt x="2050" y="2049"/>
                      </a:moveTo>
                      <a:lnTo>
                        <a:pt x="2050" y="2458"/>
                      </a:lnTo>
                      <a:lnTo>
                        <a:pt x="2870" y="2458"/>
                      </a:lnTo>
                      <a:lnTo>
                        <a:pt x="2870" y="2049"/>
                      </a:lnTo>
                      <a:lnTo>
                        <a:pt x="2050" y="2049"/>
                      </a:lnTo>
                      <a:close/>
                      <a:moveTo>
                        <a:pt x="0" y="0"/>
                      </a:moveTo>
                      <a:lnTo>
                        <a:pt x="1640" y="0"/>
                      </a:lnTo>
                      <a:lnTo>
                        <a:pt x="1640" y="1639"/>
                      </a:lnTo>
                      <a:lnTo>
                        <a:pt x="3279" y="411"/>
                      </a:lnTo>
                      <a:lnTo>
                        <a:pt x="3279" y="1639"/>
                      </a:lnTo>
                      <a:lnTo>
                        <a:pt x="4921" y="411"/>
                      </a:lnTo>
                      <a:lnTo>
                        <a:pt x="4921" y="1639"/>
                      </a:lnTo>
                      <a:lnTo>
                        <a:pt x="6560" y="411"/>
                      </a:lnTo>
                      <a:lnTo>
                        <a:pt x="6560" y="4507"/>
                      </a:lnTo>
                      <a:lnTo>
                        <a:pt x="0" y="450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01" name="Group 45">
              <a:extLst>
                <a:ext uri="{FF2B5EF4-FFF2-40B4-BE49-F238E27FC236}">
                  <a16:creationId xmlns:a16="http://schemas.microsoft.com/office/drawing/2014/main" id="{42C110AF-2D7A-4EE7-A74D-9C11A41DE2B0}"/>
                </a:ext>
              </a:extLst>
            </p:cNvPr>
            <p:cNvGrpSpPr/>
            <p:nvPr/>
          </p:nvGrpSpPr>
          <p:grpSpPr>
            <a:xfrm>
              <a:off x="6266148" y="1570031"/>
              <a:ext cx="1720516" cy="1684421"/>
              <a:chOff x="6266148" y="1570031"/>
              <a:chExt cx="1720516" cy="1684421"/>
            </a:xfrm>
          </p:grpSpPr>
          <p:sp>
            <p:nvSpPr>
              <p:cNvPr id="116" name="Snip Diagonal Corner Rectangle 2">
                <a:extLst>
                  <a:ext uri="{FF2B5EF4-FFF2-40B4-BE49-F238E27FC236}">
                    <a16:creationId xmlns:a16="http://schemas.microsoft.com/office/drawing/2014/main" id="{11162209-9F10-4B6C-89B0-4B7A2FA664E8}"/>
                  </a:ext>
                </a:extLst>
              </p:cNvPr>
              <p:cNvSpPr/>
              <p:nvPr/>
            </p:nvSpPr>
            <p:spPr>
              <a:xfrm>
                <a:off x="6266148" y="1570031"/>
                <a:ext cx="1720516" cy="1684421"/>
              </a:xfrm>
              <a:prstGeom prst="snip2Diag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7">
                <a:extLst>
                  <a:ext uri="{FF2B5EF4-FFF2-40B4-BE49-F238E27FC236}">
                    <a16:creationId xmlns:a16="http://schemas.microsoft.com/office/drawing/2014/main" id="{2FC33F57-4E85-4EEB-8F2B-2F1BFFAFF552}"/>
                  </a:ext>
                </a:extLst>
              </p:cNvPr>
              <p:cNvGrpSpPr>
                <a:grpSpLocks noChangeAspect="1"/>
              </p:cNvGrpSpPr>
              <p:nvPr/>
            </p:nvGrpSpPr>
            <p:grpSpPr bwMode="auto">
              <a:xfrm>
                <a:off x="6761436" y="1995750"/>
                <a:ext cx="729941" cy="832982"/>
                <a:chOff x="2403" y="523"/>
                <a:chExt cx="2869" cy="3274"/>
              </a:xfrm>
              <a:solidFill>
                <a:schemeClr val="bg1"/>
              </a:solidFill>
            </p:grpSpPr>
            <p:sp>
              <p:nvSpPr>
                <p:cNvPr id="118" name="Freeform 19">
                  <a:extLst>
                    <a:ext uri="{FF2B5EF4-FFF2-40B4-BE49-F238E27FC236}">
                      <a16:creationId xmlns:a16="http://schemas.microsoft.com/office/drawing/2014/main" id="{84C115B8-C133-4D9E-92C3-AA602A717E7C}"/>
                    </a:ext>
                  </a:extLst>
                </p:cNvPr>
                <p:cNvSpPr>
                  <a:spLocks/>
                </p:cNvSpPr>
                <p:nvPr/>
              </p:nvSpPr>
              <p:spPr bwMode="auto">
                <a:xfrm>
                  <a:off x="4042" y="2772"/>
                  <a:ext cx="206" cy="410"/>
                </a:xfrm>
                <a:custGeom>
                  <a:avLst/>
                  <a:gdLst>
                    <a:gd name="T0" fmla="*/ 0 w 411"/>
                    <a:gd name="T1" fmla="*/ 0 h 819"/>
                    <a:gd name="T2" fmla="*/ 205 w 411"/>
                    <a:gd name="T3" fmla="*/ 0 h 819"/>
                    <a:gd name="T4" fmla="*/ 233 w 411"/>
                    <a:gd name="T5" fmla="*/ 2 h 819"/>
                    <a:gd name="T6" fmla="*/ 261 w 411"/>
                    <a:gd name="T7" fmla="*/ 6 h 819"/>
                    <a:gd name="T8" fmla="*/ 289 w 411"/>
                    <a:gd name="T9" fmla="*/ 14 h 819"/>
                    <a:gd name="T10" fmla="*/ 317 w 411"/>
                    <a:gd name="T11" fmla="*/ 26 h 819"/>
                    <a:gd name="T12" fmla="*/ 343 w 411"/>
                    <a:gd name="T13" fmla="*/ 42 h 819"/>
                    <a:gd name="T14" fmla="*/ 365 w 411"/>
                    <a:gd name="T15" fmla="*/ 62 h 819"/>
                    <a:gd name="T16" fmla="*/ 383 w 411"/>
                    <a:gd name="T17" fmla="*/ 90 h 819"/>
                    <a:gd name="T18" fmla="*/ 397 w 411"/>
                    <a:gd name="T19" fmla="*/ 121 h 819"/>
                    <a:gd name="T20" fmla="*/ 407 w 411"/>
                    <a:gd name="T21" fmla="*/ 159 h 819"/>
                    <a:gd name="T22" fmla="*/ 411 w 411"/>
                    <a:gd name="T23" fmla="*/ 205 h 819"/>
                    <a:gd name="T24" fmla="*/ 411 w 411"/>
                    <a:gd name="T25" fmla="*/ 616 h 819"/>
                    <a:gd name="T26" fmla="*/ 407 w 411"/>
                    <a:gd name="T27" fmla="*/ 662 h 819"/>
                    <a:gd name="T28" fmla="*/ 397 w 411"/>
                    <a:gd name="T29" fmla="*/ 700 h 819"/>
                    <a:gd name="T30" fmla="*/ 383 w 411"/>
                    <a:gd name="T31" fmla="*/ 731 h 819"/>
                    <a:gd name="T32" fmla="*/ 365 w 411"/>
                    <a:gd name="T33" fmla="*/ 757 h 819"/>
                    <a:gd name="T34" fmla="*/ 343 w 411"/>
                    <a:gd name="T35" fmla="*/ 779 h 819"/>
                    <a:gd name="T36" fmla="*/ 317 w 411"/>
                    <a:gd name="T37" fmla="*/ 795 h 819"/>
                    <a:gd name="T38" fmla="*/ 289 w 411"/>
                    <a:gd name="T39" fmla="*/ 805 h 819"/>
                    <a:gd name="T40" fmla="*/ 261 w 411"/>
                    <a:gd name="T41" fmla="*/ 813 h 819"/>
                    <a:gd name="T42" fmla="*/ 233 w 411"/>
                    <a:gd name="T43" fmla="*/ 817 h 819"/>
                    <a:gd name="T44" fmla="*/ 205 w 411"/>
                    <a:gd name="T45" fmla="*/ 819 h 819"/>
                    <a:gd name="T46" fmla="*/ 0 w 411"/>
                    <a:gd name="T47" fmla="*/ 819 h 819"/>
                    <a:gd name="T48" fmla="*/ 0 w 411"/>
                    <a:gd name="T4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1" h="819">
                      <a:moveTo>
                        <a:pt x="0" y="0"/>
                      </a:moveTo>
                      <a:lnTo>
                        <a:pt x="205" y="0"/>
                      </a:lnTo>
                      <a:lnTo>
                        <a:pt x="233" y="2"/>
                      </a:lnTo>
                      <a:lnTo>
                        <a:pt x="261" y="6"/>
                      </a:lnTo>
                      <a:lnTo>
                        <a:pt x="289" y="14"/>
                      </a:lnTo>
                      <a:lnTo>
                        <a:pt x="317" y="26"/>
                      </a:lnTo>
                      <a:lnTo>
                        <a:pt x="343" y="42"/>
                      </a:lnTo>
                      <a:lnTo>
                        <a:pt x="365" y="62"/>
                      </a:lnTo>
                      <a:lnTo>
                        <a:pt x="383" y="90"/>
                      </a:lnTo>
                      <a:lnTo>
                        <a:pt x="397" y="121"/>
                      </a:lnTo>
                      <a:lnTo>
                        <a:pt x="407" y="159"/>
                      </a:lnTo>
                      <a:lnTo>
                        <a:pt x="411" y="205"/>
                      </a:lnTo>
                      <a:lnTo>
                        <a:pt x="411" y="616"/>
                      </a:lnTo>
                      <a:lnTo>
                        <a:pt x="407" y="662"/>
                      </a:lnTo>
                      <a:lnTo>
                        <a:pt x="397" y="700"/>
                      </a:lnTo>
                      <a:lnTo>
                        <a:pt x="383" y="731"/>
                      </a:lnTo>
                      <a:lnTo>
                        <a:pt x="365" y="757"/>
                      </a:lnTo>
                      <a:lnTo>
                        <a:pt x="343" y="779"/>
                      </a:lnTo>
                      <a:lnTo>
                        <a:pt x="317" y="795"/>
                      </a:lnTo>
                      <a:lnTo>
                        <a:pt x="289" y="805"/>
                      </a:lnTo>
                      <a:lnTo>
                        <a:pt x="261" y="813"/>
                      </a:lnTo>
                      <a:lnTo>
                        <a:pt x="233" y="817"/>
                      </a:lnTo>
                      <a:lnTo>
                        <a:pt x="205" y="819"/>
                      </a:lnTo>
                      <a:lnTo>
                        <a:pt x="0" y="81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0">
                  <a:extLst>
                    <a:ext uri="{FF2B5EF4-FFF2-40B4-BE49-F238E27FC236}">
                      <a16:creationId xmlns:a16="http://schemas.microsoft.com/office/drawing/2014/main" id="{20B52ED0-E71E-46B6-88F6-8848E68D9FCA}"/>
                    </a:ext>
                  </a:extLst>
                </p:cNvPr>
                <p:cNvSpPr>
                  <a:spLocks/>
                </p:cNvSpPr>
                <p:nvPr/>
              </p:nvSpPr>
              <p:spPr bwMode="auto">
                <a:xfrm>
                  <a:off x="3633" y="2159"/>
                  <a:ext cx="205" cy="409"/>
                </a:xfrm>
                <a:custGeom>
                  <a:avLst/>
                  <a:gdLst>
                    <a:gd name="T0" fmla="*/ 206 w 411"/>
                    <a:gd name="T1" fmla="*/ 0 h 819"/>
                    <a:gd name="T2" fmla="*/ 411 w 411"/>
                    <a:gd name="T3" fmla="*/ 0 h 819"/>
                    <a:gd name="T4" fmla="*/ 411 w 411"/>
                    <a:gd name="T5" fmla="*/ 819 h 819"/>
                    <a:gd name="T6" fmla="*/ 206 w 411"/>
                    <a:gd name="T7" fmla="*/ 819 h 819"/>
                    <a:gd name="T8" fmla="*/ 178 w 411"/>
                    <a:gd name="T9" fmla="*/ 817 h 819"/>
                    <a:gd name="T10" fmla="*/ 148 w 411"/>
                    <a:gd name="T11" fmla="*/ 813 h 819"/>
                    <a:gd name="T12" fmla="*/ 120 w 411"/>
                    <a:gd name="T13" fmla="*/ 805 h 819"/>
                    <a:gd name="T14" fmla="*/ 94 w 411"/>
                    <a:gd name="T15" fmla="*/ 793 h 819"/>
                    <a:gd name="T16" fmla="*/ 68 w 411"/>
                    <a:gd name="T17" fmla="*/ 777 h 819"/>
                    <a:gd name="T18" fmla="*/ 46 w 411"/>
                    <a:gd name="T19" fmla="*/ 757 h 819"/>
                    <a:gd name="T20" fmla="*/ 28 w 411"/>
                    <a:gd name="T21" fmla="*/ 730 h 819"/>
                    <a:gd name="T22" fmla="*/ 12 w 411"/>
                    <a:gd name="T23" fmla="*/ 698 h 819"/>
                    <a:gd name="T24" fmla="*/ 4 w 411"/>
                    <a:gd name="T25" fmla="*/ 660 h 819"/>
                    <a:gd name="T26" fmla="*/ 0 w 411"/>
                    <a:gd name="T27" fmla="*/ 614 h 819"/>
                    <a:gd name="T28" fmla="*/ 0 w 411"/>
                    <a:gd name="T29" fmla="*/ 203 h 819"/>
                    <a:gd name="T30" fmla="*/ 4 w 411"/>
                    <a:gd name="T31" fmla="*/ 157 h 819"/>
                    <a:gd name="T32" fmla="*/ 12 w 411"/>
                    <a:gd name="T33" fmla="*/ 120 h 819"/>
                    <a:gd name="T34" fmla="*/ 28 w 411"/>
                    <a:gd name="T35" fmla="*/ 88 h 819"/>
                    <a:gd name="T36" fmla="*/ 46 w 411"/>
                    <a:gd name="T37" fmla="*/ 62 h 819"/>
                    <a:gd name="T38" fmla="*/ 68 w 411"/>
                    <a:gd name="T39" fmla="*/ 40 h 819"/>
                    <a:gd name="T40" fmla="*/ 94 w 411"/>
                    <a:gd name="T41" fmla="*/ 26 h 819"/>
                    <a:gd name="T42" fmla="*/ 120 w 411"/>
                    <a:gd name="T43" fmla="*/ 14 h 819"/>
                    <a:gd name="T44" fmla="*/ 148 w 411"/>
                    <a:gd name="T45" fmla="*/ 6 h 819"/>
                    <a:gd name="T46" fmla="*/ 178 w 411"/>
                    <a:gd name="T47" fmla="*/ 2 h 819"/>
                    <a:gd name="T48" fmla="*/ 206 w 411"/>
                    <a:gd name="T4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1" h="819">
                      <a:moveTo>
                        <a:pt x="206" y="0"/>
                      </a:moveTo>
                      <a:lnTo>
                        <a:pt x="411" y="0"/>
                      </a:lnTo>
                      <a:lnTo>
                        <a:pt x="411" y="819"/>
                      </a:lnTo>
                      <a:lnTo>
                        <a:pt x="206" y="819"/>
                      </a:lnTo>
                      <a:lnTo>
                        <a:pt x="178" y="817"/>
                      </a:lnTo>
                      <a:lnTo>
                        <a:pt x="148" y="813"/>
                      </a:lnTo>
                      <a:lnTo>
                        <a:pt x="120" y="805"/>
                      </a:lnTo>
                      <a:lnTo>
                        <a:pt x="94" y="793"/>
                      </a:lnTo>
                      <a:lnTo>
                        <a:pt x="68" y="777"/>
                      </a:lnTo>
                      <a:lnTo>
                        <a:pt x="46" y="757"/>
                      </a:lnTo>
                      <a:lnTo>
                        <a:pt x="28" y="730"/>
                      </a:lnTo>
                      <a:lnTo>
                        <a:pt x="12" y="698"/>
                      </a:lnTo>
                      <a:lnTo>
                        <a:pt x="4" y="660"/>
                      </a:lnTo>
                      <a:lnTo>
                        <a:pt x="0" y="614"/>
                      </a:lnTo>
                      <a:lnTo>
                        <a:pt x="0" y="203"/>
                      </a:lnTo>
                      <a:lnTo>
                        <a:pt x="4" y="157"/>
                      </a:lnTo>
                      <a:lnTo>
                        <a:pt x="12" y="120"/>
                      </a:lnTo>
                      <a:lnTo>
                        <a:pt x="28" y="88"/>
                      </a:lnTo>
                      <a:lnTo>
                        <a:pt x="46" y="62"/>
                      </a:lnTo>
                      <a:lnTo>
                        <a:pt x="68" y="40"/>
                      </a:lnTo>
                      <a:lnTo>
                        <a:pt x="94" y="26"/>
                      </a:lnTo>
                      <a:lnTo>
                        <a:pt x="120" y="14"/>
                      </a:lnTo>
                      <a:lnTo>
                        <a:pt x="148" y="6"/>
                      </a:lnTo>
                      <a:lnTo>
                        <a:pt x="178" y="2"/>
                      </a:lnTo>
                      <a:lnTo>
                        <a:pt x="2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1">
                  <a:extLst>
                    <a:ext uri="{FF2B5EF4-FFF2-40B4-BE49-F238E27FC236}">
                      <a16:creationId xmlns:a16="http://schemas.microsoft.com/office/drawing/2014/main" id="{64BBECC3-BBE2-4E33-B7C4-4D06E796EE2E}"/>
                    </a:ext>
                  </a:extLst>
                </p:cNvPr>
                <p:cNvSpPr>
                  <a:spLocks noEditPoints="1"/>
                </p:cNvSpPr>
                <p:nvPr/>
              </p:nvSpPr>
              <p:spPr bwMode="auto">
                <a:xfrm>
                  <a:off x="2403" y="523"/>
                  <a:ext cx="2869" cy="3274"/>
                </a:xfrm>
                <a:custGeom>
                  <a:avLst/>
                  <a:gdLst>
                    <a:gd name="T0" fmla="*/ 2890 w 5738"/>
                    <a:gd name="T1" fmla="*/ 2565 h 6548"/>
                    <a:gd name="T2" fmla="*/ 2567 w 5738"/>
                    <a:gd name="T3" fmla="*/ 2868 h 6548"/>
                    <a:gd name="T4" fmla="*/ 2264 w 5738"/>
                    <a:gd name="T5" fmla="*/ 2998 h 6548"/>
                    <a:gd name="T6" fmla="*/ 2066 w 5738"/>
                    <a:gd name="T7" fmla="*/ 3319 h 6548"/>
                    <a:gd name="T8" fmla="*/ 2084 w 5738"/>
                    <a:gd name="T9" fmla="*/ 4108 h 6548"/>
                    <a:gd name="T10" fmla="*/ 2312 w 5738"/>
                    <a:gd name="T11" fmla="*/ 4395 h 6548"/>
                    <a:gd name="T12" fmla="*/ 2617 w 5738"/>
                    <a:gd name="T13" fmla="*/ 4497 h 6548"/>
                    <a:gd name="T14" fmla="*/ 2164 w 5738"/>
                    <a:gd name="T15" fmla="*/ 5340 h 6548"/>
                    <a:gd name="T16" fmla="*/ 2054 w 5738"/>
                    <a:gd name="T17" fmla="*/ 5571 h 6548"/>
                    <a:gd name="T18" fmla="*/ 2254 w 5738"/>
                    <a:gd name="T19" fmla="*/ 5729 h 6548"/>
                    <a:gd name="T20" fmla="*/ 2946 w 5738"/>
                    <a:gd name="T21" fmla="*/ 6094 h 6548"/>
                    <a:gd name="T22" fmla="*/ 3203 w 5738"/>
                    <a:gd name="T23" fmla="*/ 6094 h 6548"/>
                    <a:gd name="T24" fmla="*/ 3484 w 5738"/>
                    <a:gd name="T25" fmla="*/ 5729 h 6548"/>
                    <a:gd name="T26" fmla="*/ 3787 w 5738"/>
                    <a:gd name="T27" fmla="*/ 5653 h 6548"/>
                    <a:gd name="T28" fmla="*/ 4039 w 5738"/>
                    <a:gd name="T29" fmla="*/ 5400 h 6548"/>
                    <a:gd name="T30" fmla="*/ 4095 w 5738"/>
                    <a:gd name="T31" fmla="*/ 4622 h 6548"/>
                    <a:gd name="T32" fmla="*/ 3929 w 5738"/>
                    <a:gd name="T33" fmla="*/ 4268 h 6548"/>
                    <a:gd name="T34" fmla="*/ 3632 w 5738"/>
                    <a:gd name="T35" fmla="*/ 4108 h 6548"/>
                    <a:gd name="T36" fmla="*/ 3893 w 5738"/>
                    <a:gd name="T37" fmla="*/ 3271 h 6548"/>
                    <a:gd name="T38" fmla="*/ 4095 w 5738"/>
                    <a:gd name="T39" fmla="*/ 3112 h 6548"/>
                    <a:gd name="T40" fmla="*/ 3985 w 5738"/>
                    <a:gd name="T41" fmla="*/ 2882 h 6548"/>
                    <a:gd name="T42" fmla="*/ 3259 w 5738"/>
                    <a:gd name="T43" fmla="*/ 2565 h 6548"/>
                    <a:gd name="T44" fmla="*/ 4198 w 5738"/>
                    <a:gd name="T45" fmla="*/ 0 h 6548"/>
                    <a:gd name="T46" fmla="*/ 4545 w 5738"/>
                    <a:gd name="T47" fmla="*/ 135 h 6548"/>
                    <a:gd name="T48" fmla="*/ 4559 w 5738"/>
                    <a:gd name="T49" fmla="*/ 411 h 6548"/>
                    <a:gd name="T50" fmla="*/ 4328 w 5738"/>
                    <a:gd name="T51" fmla="*/ 724 h 6548"/>
                    <a:gd name="T52" fmla="*/ 4005 w 5738"/>
                    <a:gd name="T53" fmla="*/ 1007 h 6548"/>
                    <a:gd name="T54" fmla="*/ 3748 w 5738"/>
                    <a:gd name="T55" fmla="*/ 1194 h 6548"/>
                    <a:gd name="T56" fmla="*/ 3937 w 5738"/>
                    <a:gd name="T57" fmla="*/ 1308 h 6548"/>
                    <a:gd name="T58" fmla="*/ 4099 w 5738"/>
                    <a:gd name="T59" fmla="*/ 1630 h 6548"/>
                    <a:gd name="T60" fmla="*/ 4132 w 5738"/>
                    <a:gd name="T61" fmla="*/ 2007 h 6548"/>
                    <a:gd name="T62" fmla="*/ 4934 w 5738"/>
                    <a:gd name="T63" fmla="*/ 2759 h 6548"/>
                    <a:gd name="T64" fmla="*/ 5491 w 5738"/>
                    <a:gd name="T65" fmla="*/ 3815 h 6548"/>
                    <a:gd name="T66" fmla="*/ 5734 w 5738"/>
                    <a:gd name="T67" fmla="*/ 5091 h 6548"/>
                    <a:gd name="T68" fmla="*/ 5321 w 5738"/>
                    <a:gd name="T69" fmla="*/ 6235 h 6548"/>
                    <a:gd name="T70" fmla="*/ 3223 w 5738"/>
                    <a:gd name="T71" fmla="*/ 6542 h 6548"/>
                    <a:gd name="T72" fmla="*/ 1111 w 5738"/>
                    <a:gd name="T73" fmla="*/ 6389 h 6548"/>
                    <a:gd name="T74" fmla="*/ 4 w 5738"/>
                    <a:gd name="T75" fmla="*/ 5529 h 6548"/>
                    <a:gd name="T76" fmla="*/ 130 w 5738"/>
                    <a:gd name="T77" fmla="*/ 4220 h 6548"/>
                    <a:gd name="T78" fmla="*/ 588 w 5738"/>
                    <a:gd name="T79" fmla="*/ 3082 h 6548"/>
                    <a:gd name="T80" fmla="*/ 1314 w 5738"/>
                    <a:gd name="T81" fmla="*/ 2219 h 6548"/>
                    <a:gd name="T82" fmla="*/ 1659 w 5738"/>
                    <a:gd name="T83" fmla="*/ 1760 h 6548"/>
                    <a:gd name="T84" fmla="*/ 1715 w 5738"/>
                    <a:gd name="T85" fmla="*/ 1395 h 6548"/>
                    <a:gd name="T86" fmla="*/ 2034 w 5738"/>
                    <a:gd name="T87" fmla="*/ 1226 h 6548"/>
                    <a:gd name="T88" fmla="*/ 1833 w 5738"/>
                    <a:gd name="T89" fmla="*/ 1084 h 6548"/>
                    <a:gd name="T90" fmla="*/ 1516 w 5738"/>
                    <a:gd name="T91" fmla="*/ 825 h 6548"/>
                    <a:gd name="T92" fmla="*/ 1237 w 5738"/>
                    <a:gd name="T93" fmla="*/ 514 h 6548"/>
                    <a:gd name="T94" fmla="*/ 1151 w 5738"/>
                    <a:gd name="T95" fmla="*/ 219 h 6548"/>
                    <a:gd name="T96" fmla="*/ 1404 w 5738"/>
                    <a:gd name="T97" fmla="*/ 14 h 6548"/>
                    <a:gd name="T98" fmla="*/ 1845 w 5738"/>
                    <a:gd name="T99" fmla="*/ 50 h 6548"/>
                    <a:gd name="T100" fmla="*/ 2318 w 5738"/>
                    <a:gd name="T101" fmla="*/ 227 h 6548"/>
                    <a:gd name="T102" fmla="*/ 2724 w 5738"/>
                    <a:gd name="T103" fmla="*/ 383 h 6548"/>
                    <a:gd name="T104" fmla="*/ 3016 w 5738"/>
                    <a:gd name="T105" fmla="*/ 383 h 6548"/>
                    <a:gd name="T106" fmla="*/ 3420 w 5738"/>
                    <a:gd name="T107" fmla="*/ 227 h 6548"/>
                    <a:gd name="T108" fmla="*/ 3895 w 5738"/>
                    <a:gd name="T109" fmla="*/ 50 h 6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38" h="6548">
                      <a:moveTo>
                        <a:pt x="3073" y="2452"/>
                      </a:moveTo>
                      <a:lnTo>
                        <a:pt x="3028" y="2456"/>
                      </a:lnTo>
                      <a:lnTo>
                        <a:pt x="2984" y="2472"/>
                      </a:lnTo>
                      <a:lnTo>
                        <a:pt x="2946" y="2496"/>
                      </a:lnTo>
                      <a:lnTo>
                        <a:pt x="2914" y="2527"/>
                      </a:lnTo>
                      <a:lnTo>
                        <a:pt x="2890" y="2565"/>
                      </a:lnTo>
                      <a:lnTo>
                        <a:pt x="2874" y="2609"/>
                      </a:lnTo>
                      <a:lnTo>
                        <a:pt x="2870" y="2655"/>
                      </a:lnTo>
                      <a:lnTo>
                        <a:pt x="2870" y="2860"/>
                      </a:lnTo>
                      <a:lnTo>
                        <a:pt x="2665" y="2860"/>
                      </a:lnTo>
                      <a:lnTo>
                        <a:pt x="2617" y="2862"/>
                      </a:lnTo>
                      <a:lnTo>
                        <a:pt x="2567" y="2868"/>
                      </a:lnTo>
                      <a:lnTo>
                        <a:pt x="2515" y="2878"/>
                      </a:lnTo>
                      <a:lnTo>
                        <a:pt x="2463" y="2892"/>
                      </a:lnTo>
                      <a:lnTo>
                        <a:pt x="2411" y="2912"/>
                      </a:lnTo>
                      <a:lnTo>
                        <a:pt x="2361" y="2936"/>
                      </a:lnTo>
                      <a:lnTo>
                        <a:pt x="2312" y="2964"/>
                      </a:lnTo>
                      <a:lnTo>
                        <a:pt x="2264" y="2998"/>
                      </a:lnTo>
                      <a:lnTo>
                        <a:pt x="2220" y="3038"/>
                      </a:lnTo>
                      <a:lnTo>
                        <a:pt x="2178" y="3082"/>
                      </a:lnTo>
                      <a:lnTo>
                        <a:pt x="2142" y="3133"/>
                      </a:lnTo>
                      <a:lnTo>
                        <a:pt x="2110" y="3189"/>
                      </a:lnTo>
                      <a:lnTo>
                        <a:pt x="2084" y="3251"/>
                      </a:lnTo>
                      <a:lnTo>
                        <a:pt x="2066" y="3319"/>
                      </a:lnTo>
                      <a:lnTo>
                        <a:pt x="2054" y="3395"/>
                      </a:lnTo>
                      <a:lnTo>
                        <a:pt x="2048" y="3474"/>
                      </a:lnTo>
                      <a:lnTo>
                        <a:pt x="2048" y="3885"/>
                      </a:lnTo>
                      <a:lnTo>
                        <a:pt x="2054" y="3967"/>
                      </a:lnTo>
                      <a:lnTo>
                        <a:pt x="2066" y="4040"/>
                      </a:lnTo>
                      <a:lnTo>
                        <a:pt x="2084" y="4108"/>
                      </a:lnTo>
                      <a:lnTo>
                        <a:pt x="2110" y="4172"/>
                      </a:lnTo>
                      <a:lnTo>
                        <a:pt x="2142" y="4228"/>
                      </a:lnTo>
                      <a:lnTo>
                        <a:pt x="2178" y="4278"/>
                      </a:lnTo>
                      <a:lnTo>
                        <a:pt x="2220" y="4321"/>
                      </a:lnTo>
                      <a:lnTo>
                        <a:pt x="2264" y="4361"/>
                      </a:lnTo>
                      <a:lnTo>
                        <a:pt x="2312" y="4395"/>
                      </a:lnTo>
                      <a:lnTo>
                        <a:pt x="2361" y="4423"/>
                      </a:lnTo>
                      <a:lnTo>
                        <a:pt x="2411" y="4447"/>
                      </a:lnTo>
                      <a:lnTo>
                        <a:pt x="2463" y="4467"/>
                      </a:lnTo>
                      <a:lnTo>
                        <a:pt x="2515" y="4481"/>
                      </a:lnTo>
                      <a:lnTo>
                        <a:pt x="2567" y="4491"/>
                      </a:lnTo>
                      <a:lnTo>
                        <a:pt x="2617" y="4497"/>
                      </a:lnTo>
                      <a:lnTo>
                        <a:pt x="2665" y="4499"/>
                      </a:lnTo>
                      <a:lnTo>
                        <a:pt x="2870" y="4499"/>
                      </a:lnTo>
                      <a:lnTo>
                        <a:pt x="2870" y="5318"/>
                      </a:lnTo>
                      <a:lnTo>
                        <a:pt x="2254" y="5318"/>
                      </a:lnTo>
                      <a:lnTo>
                        <a:pt x="2208" y="5324"/>
                      </a:lnTo>
                      <a:lnTo>
                        <a:pt x="2164" y="5340"/>
                      </a:lnTo>
                      <a:lnTo>
                        <a:pt x="2126" y="5364"/>
                      </a:lnTo>
                      <a:lnTo>
                        <a:pt x="2094" y="5396"/>
                      </a:lnTo>
                      <a:lnTo>
                        <a:pt x="2070" y="5434"/>
                      </a:lnTo>
                      <a:lnTo>
                        <a:pt x="2054" y="5478"/>
                      </a:lnTo>
                      <a:lnTo>
                        <a:pt x="2048" y="5523"/>
                      </a:lnTo>
                      <a:lnTo>
                        <a:pt x="2054" y="5571"/>
                      </a:lnTo>
                      <a:lnTo>
                        <a:pt x="2070" y="5613"/>
                      </a:lnTo>
                      <a:lnTo>
                        <a:pt x="2094" y="5651"/>
                      </a:lnTo>
                      <a:lnTo>
                        <a:pt x="2126" y="5683"/>
                      </a:lnTo>
                      <a:lnTo>
                        <a:pt x="2164" y="5707"/>
                      </a:lnTo>
                      <a:lnTo>
                        <a:pt x="2208" y="5723"/>
                      </a:lnTo>
                      <a:lnTo>
                        <a:pt x="2254" y="5729"/>
                      </a:lnTo>
                      <a:lnTo>
                        <a:pt x="2870" y="5729"/>
                      </a:lnTo>
                      <a:lnTo>
                        <a:pt x="2870" y="5934"/>
                      </a:lnTo>
                      <a:lnTo>
                        <a:pt x="2874" y="5980"/>
                      </a:lnTo>
                      <a:lnTo>
                        <a:pt x="2890" y="6024"/>
                      </a:lnTo>
                      <a:lnTo>
                        <a:pt x="2914" y="6062"/>
                      </a:lnTo>
                      <a:lnTo>
                        <a:pt x="2946" y="6094"/>
                      </a:lnTo>
                      <a:lnTo>
                        <a:pt x="2984" y="6117"/>
                      </a:lnTo>
                      <a:lnTo>
                        <a:pt x="3028" y="6133"/>
                      </a:lnTo>
                      <a:lnTo>
                        <a:pt x="3073" y="6137"/>
                      </a:lnTo>
                      <a:lnTo>
                        <a:pt x="3121" y="6133"/>
                      </a:lnTo>
                      <a:lnTo>
                        <a:pt x="3163" y="6117"/>
                      </a:lnTo>
                      <a:lnTo>
                        <a:pt x="3203" y="6094"/>
                      </a:lnTo>
                      <a:lnTo>
                        <a:pt x="3235" y="6062"/>
                      </a:lnTo>
                      <a:lnTo>
                        <a:pt x="3259" y="6024"/>
                      </a:lnTo>
                      <a:lnTo>
                        <a:pt x="3273" y="5980"/>
                      </a:lnTo>
                      <a:lnTo>
                        <a:pt x="3279" y="5934"/>
                      </a:lnTo>
                      <a:lnTo>
                        <a:pt x="3279" y="5729"/>
                      </a:lnTo>
                      <a:lnTo>
                        <a:pt x="3484" y="5729"/>
                      </a:lnTo>
                      <a:lnTo>
                        <a:pt x="3532" y="5727"/>
                      </a:lnTo>
                      <a:lnTo>
                        <a:pt x="3582" y="5721"/>
                      </a:lnTo>
                      <a:lnTo>
                        <a:pt x="3632" y="5711"/>
                      </a:lnTo>
                      <a:lnTo>
                        <a:pt x="3684" y="5697"/>
                      </a:lnTo>
                      <a:lnTo>
                        <a:pt x="3736" y="5677"/>
                      </a:lnTo>
                      <a:lnTo>
                        <a:pt x="3787" y="5653"/>
                      </a:lnTo>
                      <a:lnTo>
                        <a:pt x="3837" y="5625"/>
                      </a:lnTo>
                      <a:lnTo>
                        <a:pt x="3885" y="5591"/>
                      </a:lnTo>
                      <a:lnTo>
                        <a:pt x="3929" y="5551"/>
                      </a:lnTo>
                      <a:lnTo>
                        <a:pt x="3969" y="5508"/>
                      </a:lnTo>
                      <a:lnTo>
                        <a:pt x="4007" y="5456"/>
                      </a:lnTo>
                      <a:lnTo>
                        <a:pt x="4039" y="5400"/>
                      </a:lnTo>
                      <a:lnTo>
                        <a:pt x="4063" y="5338"/>
                      </a:lnTo>
                      <a:lnTo>
                        <a:pt x="4083" y="5270"/>
                      </a:lnTo>
                      <a:lnTo>
                        <a:pt x="4095" y="5195"/>
                      </a:lnTo>
                      <a:lnTo>
                        <a:pt x="4099" y="5115"/>
                      </a:lnTo>
                      <a:lnTo>
                        <a:pt x="4099" y="4704"/>
                      </a:lnTo>
                      <a:lnTo>
                        <a:pt x="4095" y="4622"/>
                      </a:lnTo>
                      <a:lnTo>
                        <a:pt x="4083" y="4549"/>
                      </a:lnTo>
                      <a:lnTo>
                        <a:pt x="4063" y="4481"/>
                      </a:lnTo>
                      <a:lnTo>
                        <a:pt x="4039" y="4417"/>
                      </a:lnTo>
                      <a:lnTo>
                        <a:pt x="4007" y="4361"/>
                      </a:lnTo>
                      <a:lnTo>
                        <a:pt x="3969" y="4312"/>
                      </a:lnTo>
                      <a:lnTo>
                        <a:pt x="3929" y="4268"/>
                      </a:lnTo>
                      <a:lnTo>
                        <a:pt x="3885" y="4228"/>
                      </a:lnTo>
                      <a:lnTo>
                        <a:pt x="3837" y="4194"/>
                      </a:lnTo>
                      <a:lnTo>
                        <a:pt x="3787" y="4166"/>
                      </a:lnTo>
                      <a:lnTo>
                        <a:pt x="3736" y="4142"/>
                      </a:lnTo>
                      <a:lnTo>
                        <a:pt x="3684" y="4122"/>
                      </a:lnTo>
                      <a:lnTo>
                        <a:pt x="3632" y="4108"/>
                      </a:lnTo>
                      <a:lnTo>
                        <a:pt x="3582" y="4098"/>
                      </a:lnTo>
                      <a:lnTo>
                        <a:pt x="3532" y="4092"/>
                      </a:lnTo>
                      <a:lnTo>
                        <a:pt x="3484" y="4090"/>
                      </a:lnTo>
                      <a:lnTo>
                        <a:pt x="3279" y="4090"/>
                      </a:lnTo>
                      <a:lnTo>
                        <a:pt x="3279" y="3271"/>
                      </a:lnTo>
                      <a:lnTo>
                        <a:pt x="3893" y="3271"/>
                      </a:lnTo>
                      <a:lnTo>
                        <a:pt x="3941" y="3265"/>
                      </a:lnTo>
                      <a:lnTo>
                        <a:pt x="3985" y="3249"/>
                      </a:lnTo>
                      <a:lnTo>
                        <a:pt x="4023" y="3225"/>
                      </a:lnTo>
                      <a:lnTo>
                        <a:pt x="4055" y="3193"/>
                      </a:lnTo>
                      <a:lnTo>
                        <a:pt x="4079" y="3155"/>
                      </a:lnTo>
                      <a:lnTo>
                        <a:pt x="4095" y="3112"/>
                      </a:lnTo>
                      <a:lnTo>
                        <a:pt x="4099" y="3066"/>
                      </a:lnTo>
                      <a:lnTo>
                        <a:pt x="4095" y="3018"/>
                      </a:lnTo>
                      <a:lnTo>
                        <a:pt x="4079" y="2976"/>
                      </a:lnTo>
                      <a:lnTo>
                        <a:pt x="4055" y="2938"/>
                      </a:lnTo>
                      <a:lnTo>
                        <a:pt x="4023" y="2906"/>
                      </a:lnTo>
                      <a:lnTo>
                        <a:pt x="3985" y="2882"/>
                      </a:lnTo>
                      <a:lnTo>
                        <a:pt x="3941" y="2866"/>
                      </a:lnTo>
                      <a:lnTo>
                        <a:pt x="3893" y="2860"/>
                      </a:lnTo>
                      <a:lnTo>
                        <a:pt x="3279" y="2860"/>
                      </a:lnTo>
                      <a:lnTo>
                        <a:pt x="3279" y="2655"/>
                      </a:lnTo>
                      <a:lnTo>
                        <a:pt x="3273" y="2609"/>
                      </a:lnTo>
                      <a:lnTo>
                        <a:pt x="3259" y="2565"/>
                      </a:lnTo>
                      <a:lnTo>
                        <a:pt x="3235" y="2527"/>
                      </a:lnTo>
                      <a:lnTo>
                        <a:pt x="3203" y="2496"/>
                      </a:lnTo>
                      <a:lnTo>
                        <a:pt x="3163" y="2472"/>
                      </a:lnTo>
                      <a:lnTo>
                        <a:pt x="3121" y="2456"/>
                      </a:lnTo>
                      <a:lnTo>
                        <a:pt x="3073" y="2452"/>
                      </a:lnTo>
                      <a:close/>
                      <a:moveTo>
                        <a:pt x="4198" y="0"/>
                      </a:moveTo>
                      <a:lnTo>
                        <a:pt x="4268" y="2"/>
                      </a:lnTo>
                      <a:lnTo>
                        <a:pt x="4334" y="14"/>
                      </a:lnTo>
                      <a:lnTo>
                        <a:pt x="4398" y="32"/>
                      </a:lnTo>
                      <a:lnTo>
                        <a:pt x="4456" y="60"/>
                      </a:lnTo>
                      <a:lnTo>
                        <a:pt x="4509" y="98"/>
                      </a:lnTo>
                      <a:lnTo>
                        <a:pt x="4545" y="135"/>
                      </a:lnTo>
                      <a:lnTo>
                        <a:pt x="4571" y="177"/>
                      </a:lnTo>
                      <a:lnTo>
                        <a:pt x="4587" y="219"/>
                      </a:lnTo>
                      <a:lnTo>
                        <a:pt x="4593" y="265"/>
                      </a:lnTo>
                      <a:lnTo>
                        <a:pt x="4589" y="311"/>
                      </a:lnTo>
                      <a:lnTo>
                        <a:pt x="4577" y="361"/>
                      </a:lnTo>
                      <a:lnTo>
                        <a:pt x="4559" y="411"/>
                      </a:lnTo>
                      <a:lnTo>
                        <a:pt x="4533" y="462"/>
                      </a:lnTo>
                      <a:lnTo>
                        <a:pt x="4501" y="514"/>
                      </a:lnTo>
                      <a:lnTo>
                        <a:pt x="4464" y="566"/>
                      </a:lnTo>
                      <a:lnTo>
                        <a:pt x="4422" y="620"/>
                      </a:lnTo>
                      <a:lnTo>
                        <a:pt x="4376" y="672"/>
                      </a:lnTo>
                      <a:lnTo>
                        <a:pt x="4328" y="724"/>
                      </a:lnTo>
                      <a:lnTo>
                        <a:pt x="4276" y="773"/>
                      </a:lnTo>
                      <a:lnTo>
                        <a:pt x="4222" y="825"/>
                      </a:lnTo>
                      <a:lnTo>
                        <a:pt x="4168" y="873"/>
                      </a:lnTo>
                      <a:lnTo>
                        <a:pt x="4113" y="919"/>
                      </a:lnTo>
                      <a:lnTo>
                        <a:pt x="4059" y="965"/>
                      </a:lnTo>
                      <a:lnTo>
                        <a:pt x="4005" y="1007"/>
                      </a:lnTo>
                      <a:lnTo>
                        <a:pt x="3955" y="1046"/>
                      </a:lnTo>
                      <a:lnTo>
                        <a:pt x="3905" y="1084"/>
                      </a:lnTo>
                      <a:lnTo>
                        <a:pt x="3859" y="1116"/>
                      </a:lnTo>
                      <a:lnTo>
                        <a:pt x="3817" y="1146"/>
                      </a:lnTo>
                      <a:lnTo>
                        <a:pt x="3779" y="1172"/>
                      </a:lnTo>
                      <a:lnTo>
                        <a:pt x="3748" y="1194"/>
                      </a:lnTo>
                      <a:lnTo>
                        <a:pt x="3724" y="1212"/>
                      </a:lnTo>
                      <a:lnTo>
                        <a:pt x="3704" y="1226"/>
                      </a:lnTo>
                      <a:lnTo>
                        <a:pt x="3768" y="1232"/>
                      </a:lnTo>
                      <a:lnTo>
                        <a:pt x="3829" y="1250"/>
                      </a:lnTo>
                      <a:lnTo>
                        <a:pt x="3885" y="1274"/>
                      </a:lnTo>
                      <a:lnTo>
                        <a:pt x="3937" y="1308"/>
                      </a:lnTo>
                      <a:lnTo>
                        <a:pt x="3983" y="1347"/>
                      </a:lnTo>
                      <a:lnTo>
                        <a:pt x="4023" y="1395"/>
                      </a:lnTo>
                      <a:lnTo>
                        <a:pt x="4055" y="1447"/>
                      </a:lnTo>
                      <a:lnTo>
                        <a:pt x="4079" y="1505"/>
                      </a:lnTo>
                      <a:lnTo>
                        <a:pt x="4095" y="1567"/>
                      </a:lnTo>
                      <a:lnTo>
                        <a:pt x="4099" y="1630"/>
                      </a:lnTo>
                      <a:lnTo>
                        <a:pt x="4095" y="1696"/>
                      </a:lnTo>
                      <a:lnTo>
                        <a:pt x="4079" y="1760"/>
                      </a:lnTo>
                      <a:lnTo>
                        <a:pt x="4055" y="1818"/>
                      </a:lnTo>
                      <a:lnTo>
                        <a:pt x="4021" y="1872"/>
                      </a:lnTo>
                      <a:lnTo>
                        <a:pt x="3981" y="1920"/>
                      </a:lnTo>
                      <a:lnTo>
                        <a:pt x="4132" y="2007"/>
                      </a:lnTo>
                      <a:lnTo>
                        <a:pt x="4280" y="2109"/>
                      </a:lnTo>
                      <a:lnTo>
                        <a:pt x="4424" y="2219"/>
                      </a:lnTo>
                      <a:lnTo>
                        <a:pt x="4559" y="2340"/>
                      </a:lnTo>
                      <a:lnTo>
                        <a:pt x="4691" y="2470"/>
                      </a:lnTo>
                      <a:lnTo>
                        <a:pt x="4817" y="2609"/>
                      </a:lnTo>
                      <a:lnTo>
                        <a:pt x="4934" y="2759"/>
                      </a:lnTo>
                      <a:lnTo>
                        <a:pt x="5046" y="2916"/>
                      </a:lnTo>
                      <a:lnTo>
                        <a:pt x="5150" y="3082"/>
                      </a:lnTo>
                      <a:lnTo>
                        <a:pt x="5247" y="3255"/>
                      </a:lnTo>
                      <a:lnTo>
                        <a:pt x="5337" y="3434"/>
                      </a:lnTo>
                      <a:lnTo>
                        <a:pt x="5417" y="3622"/>
                      </a:lnTo>
                      <a:lnTo>
                        <a:pt x="5491" y="3815"/>
                      </a:lnTo>
                      <a:lnTo>
                        <a:pt x="5555" y="4015"/>
                      </a:lnTo>
                      <a:lnTo>
                        <a:pt x="5608" y="4220"/>
                      </a:lnTo>
                      <a:lnTo>
                        <a:pt x="5654" y="4431"/>
                      </a:lnTo>
                      <a:lnTo>
                        <a:pt x="5692" y="4646"/>
                      </a:lnTo>
                      <a:lnTo>
                        <a:pt x="5718" y="4868"/>
                      </a:lnTo>
                      <a:lnTo>
                        <a:pt x="5734" y="5091"/>
                      </a:lnTo>
                      <a:lnTo>
                        <a:pt x="5738" y="5318"/>
                      </a:lnTo>
                      <a:lnTo>
                        <a:pt x="5734" y="5529"/>
                      </a:lnTo>
                      <a:lnTo>
                        <a:pt x="5720" y="5735"/>
                      </a:lnTo>
                      <a:lnTo>
                        <a:pt x="5696" y="5938"/>
                      </a:lnTo>
                      <a:lnTo>
                        <a:pt x="5664" y="6137"/>
                      </a:lnTo>
                      <a:lnTo>
                        <a:pt x="5321" y="6235"/>
                      </a:lnTo>
                      <a:lnTo>
                        <a:pt x="4976" y="6317"/>
                      </a:lnTo>
                      <a:lnTo>
                        <a:pt x="4629" y="6389"/>
                      </a:lnTo>
                      <a:lnTo>
                        <a:pt x="4278" y="6446"/>
                      </a:lnTo>
                      <a:lnTo>
                        <a:pt x="3927" y="6490"/>
                      </a:lnTo>
                      <a:lnTo>
                        <a:pt x="3576" y="6522"/>
                      </a:lnTo>
                      <a:lnTo>
                        <a:pt x="3223" y="6542"/>
                      </a:lnTo>
                      <a:lnTo>
                        <a:pt x="2870" y="6548"/>
                      </a:lnTo>
                      <a:lnTo>
                        <a:pt x="2515" y="6542"/>
                      </a:lnTo>
                      <a:lnTo>
                        <a:pt x="2164" y="6522"/>
                      </a:lnTo>
                      <a:lnTo>
                        <a:pt x="1811" y="6490"/>
                      </a:lnTo>
                      <a:lnTo>
                        <a:pt x="1460" y="6446"/>
                      </a:lnTo>
                      <a:lnTo>
                        <a:pt x="1111" y="6389"/>
                      </a:lnTo>
                      <a:lnTo>
                        <a:pt x="762" y="6317"/>
                      </a:lnTo>
                      <a:lnTo>
                        <a:pt x="417" y="6235"/>
                      </a:lnTo>
                      <a:lnTo>
                        <a:pt x="74" y="6137"/>
                      </a:lnTo>
                      <a:lnTo>
                        <a:pt x="42" y="5938"/>
                      </a:lnTo>
                      <a:lnTo>
                        <a:pt x="18" y="5735"/>
                      </a:lnTo>
                      <a:lnTo>
                        <a:pt x="4" y="5529"/>
                      </a:lnTo>
                      <a:lnTo>
                        <a:pt x="0" y="5318"/>
                      </a:lnTo>
                      <a:lnTo>
                        <a:pt x="4" y="5091"/>
                      </a:lnTo>
                      <a:lnTo>
                        <a:pt x="20" y="4868"/>
                      </a:lnTo>
                      <a:lnTo>
                        <a:pt x="48" y="4646"/>
                      </a:lnTo>
                      <a:lnTo>
                        <a:pt x="84" y="4431"/>
                      </a:lnTo>
                      <a:lnTo>
                        <a:pt x="130" y="4220"/>
                      </a:lnTo>
                      <a:lnTo>
                        <a:pt x="183" y="4015"/>
                      </a:lnTo>
                      <a:lnTo>
                        <a:pt x="247" y="3815"/>
                      </a:lnTo>
                      <a:lnTo>
                        <a:pt x="321" y="3622"/>
                      </a:lnTo>
                      <a:lnTo>
                        <a:pt x="403" y="3434"/>
                      </a:lnTo>
                      <a:lnTo>
                        <a:pt x="491" y="3255"/>
                      </a:lnTo>
                      <a:lnTo>
                        <a:pt x="588" y="3082"/>
                      </a:lnTo>
                      <a:lnTo>
                        <a:pt x="692" y="2916"/>
                      </a:lnTo>
                      <a:lnTo>
                        <a:pt x="804" y="2759"/>
                      </a:lnTo>
                      <a:lnTo>
                        <a:pt x="923" y="2609"/>
                      </a:lnTo>
                      <a:lnTo>
                        <a:pt x="1047" y="2470"/>
                      </a:lnTo>
                      <a:lnTo>
                        <a:pt x="1179" y="2340"/>
                      </a:lnTo>
                      <a:lnTo>
                        <a:pt x="1314" y="2219"/>
                      </a:lnTo>
                      <a:lnTo>
                        <a:pt x="1458" y="2109"/>
                      </a:lnTo>
                      <a:lnTo>
                        <a:pt x="1606" y="2007"/>
                      </a:lnTo>
                      <a:lnTo>
                        <a:pt x="1757" y="1920"/>
                      </a:lnTo>
                      <a:lnTo>
                        <a:pt x="1717" y="1872"/>
                      </a:lnTo>
                      <a:lnTo>
                        <a:pt x="1685" y="1818"/>
                      </a:lnTo>
                      <a:lnTo>
                        <a:pt x="1659" y="1760"/>
                      </a:lnTo>
                      <a:lnTo>
                        <a:pt x="1645" y="1696"/>
                      </a:lnTo>
                      <a:lnTo>
                        <a:pt x="1639" y="1630"/>
                      </a:lnTo>
                      <a:lnTo>
                        <a:pt x="1645" y="1567"/>
                      </a:lnTo>
                      <a:lnTo>
                        <a:pt x="1659" y="1505"/>
                      </a:lnTo>
                      <a:lnTo>
                        <a:pt x="1683" y="1447"/>
                      </a:lnTo>
                      <a:lnTo>
                        <a:pt x="1715" y="1395"/>
                      </a:lnTo>
                      <a:lnTo>
                        <a:pt x="1755" y="1347"/>
                      </a:lnTo>
                      <a:lnTo>
                        <a:pt x="1801" y="1308"/>
                      </a:lnTo>
                      <a:lnTo>
                        <a:pt x="1853" y="1274"/>
                      </a:lnTo>
                      <a:lnTo>
                        <a:pt x="1909" y="1250"/>
                      </a:lnTo>
                      <a:lnTo>
                        <a:pt x="1971" y="1232"/>
                      </a:lnTo>
                      <a:lnTo>
                        <a:pt x="2034" y="1226"/>
                      </a:lnTo>
                      <a:lnTo>
                        <a:pt x="2014" y="1212"/>
                      </a:lnTo>
                      <a:lnTo>
                        <a:pt x="1990" y="1194"/>
                      </a:lnTo>
                      <a:lnTo>
                        <a:pt x="1959" y="1172"/>
                      </a:lnTo>
                      <a:lnTo>
                        <a:pt x="1921" y="1146"/>
                      </a:lnTo>
                      <a:lnTo>
                        <a:pt x="1879" y="1116"/>
                      </a:lnTo>
                      <a:lnTo>
                        <a:pt x="1833" y="1084"/>
                      </a:lnTo>
                      <a:lnTo>
                        <a:pt x="1785" y="1046"/>
                      </a:lnTo>
                      <a:lnTo>
                        <a:pt x="1733" y="1007"/>
                      </a:lnTo>
                      <a:lnTo>
                        <a:pt x="1679" y="965"/>
                      </a:lnTo>
                      <a:lnTo>
                        <a:pt x="1625" y="919"/>
                      </a:lnTo>
                      <a:lnTo>
                        <a:pt x="1570" y="873"/>
                      </a:lnTo>
                      <a:lnTo>
                        <a:pt x="1516" y="825"/>
                      </a:lnTo>
                      <a:lnTo>
                        <a:pt x="1462" y="773"/>
                      </a:lnTo>
                      <a:lnTo>
                        <a:pt x="1410" y="724"/>
                      </a:lnTo>
                      <a:lnTo>
                        <a:pt x="1362" y="672"/>
                      </a:lnTo>
                      <a:lnTo>
                        <a:pt x="1316" y="620"/>
                      </a:lnTo>
                      <a:lnTo>
                        <a:pt x="1274" y="566"/>
                      </a:lnTo>
                      <a:lnTo>
                        <a:pt x="1237" y="514"/>
                      </a:lnTo>
                      <a:lnTo>
                        <a:pt x="1205" y="462"/>
                      </a:lnTo>
                      <a:lnTo>
                        <a:pt x="1179" y="411"/>
                      </a:lnTo>
                      <a:lnTo>
                        <a:pt x="1161" y="361"/>
                      </a:lnTo>
                      <a:lnTo>
                        <a:pt x="1149" y="311"/>
                      </a:lnTo>
                      <a:lnTo>
                        <a:pt x="1145" y="265"/>
                      </a:lnTo>
                      <a:lnTo>
                        <a:pt x="1151" y="219"/>
                      </a:lnTo>
                      <a:lnTo>
                        <a:pt x="1167" y="177"/>
                      </a:lnTo>
                      <a:lnTo>
                        <a:pt x="1193" y="135"/>
                      </a:lnTo>
                      <a:lnTo>
                        <a:pt x="1229" y="98"/>
                      </a:lnTo>
                      <a:lnTo>
                        <a:pt x="1282" y="60"/>
                      </a:lnTo>
                      <a:lnTo>
                        <a:pt x="1342" y="32"/>
                      </a:lnTo>
                      <a:lnTo>
                        <a:pt x="1404" y="14"/>
                      </a:lnTo>
                      <a:lnTo>
                        <a:pt x="1472" y="2"/>
                      </a:lnTo>
                      <a:lnTo>
                        <a:pt x="1542" y="0"/>
                      </a:lnTo>
                      <a:lnTo>
                        <a:pt x="1614" y="4"/>
                      </a:lnTo>
                      <a:lnTo>
                        <a:pt x="1689" y="14"/>
                      </a:lnTo>
                      <a:lnTo>
                        <a:pt x="1765" y="30"/>
                      </a:lnTo>
                      <a:lnTo>
                        <a:pt x="1845" y="50"/>
                      </a:lnTo>
                      <a:lnTo>
                        <a:pt x="1923" y="74"/>
                      </a:lnTo>
                      <a:lnTo>
                        <a:pt x="2002" y="102"/>
                      </a:lnTo>
                      <a:lnTo>
                        <a:pt x="2082" y="130"/>
                      </a:lnTo>
                      <a:lnTo>
                        <a:pt x="2162" y="161"/>
                      </a:lnTo>
                      <a:lnTo>
                        <a:pt x="2240" y="193"/>
                      </a:lnTo>
                      <a:lnTo>
                        <a:pt x="2318" y="227"/>
                      </a:lnTo>
                      <a:lnTo>
                        <a:pt x="2393" y="257"/>
                      </a:lnTo>
                      <a:lnTo>
                        <a:pt x="2465" y="289"/>
                      </a:lnTo>
                      <a:lnTo>
                        <a:pt x="2535" y="317"/>
                      </a:lnTo>
                      <a:lnTo>
                        <a:pt x="2603" y="343"/>
                      </a:lnTo>
                      <a:lnTo>
                        <a:pt x="2665" y="365"/>
                      </a:lnTo>
                      <a:lnTo>
                        <a:pt x="2724" y="383"/>
                      </a:lnTo>
                      <a:lnTo>
                        <a:pt x="2778" y="395"/>
                      </a:lnTo>
                      <a:lnTo>
                        <a:pt x="2826" y="403"/>
                      </a:lnTo>
                      <a:lnTo>
                        <a:pt x="2870" y="403"/>
                      </a:lnTo>
                      <a:lnTo>
                        <a:pt x="2912" y="403"/>
                      </a:lnTo>
                      <a:lnTo>
                        <a:pt x="2962" y="395"/>
                      </a:lnTo>
                      <a:lnTo>
                        <a:pt x="3016" y="383"/>
                      </a:lnTo>
                      <a:lnTo>
                        <a:pt x="3073" y="365"/>
                      </a:lnTo>
                      <a:lnTo>
                        <a:pt x="3135" y="343"/>
                      </a:lnTo>
                      <a:lnTo>
                        <a:pt x="3203" y="317"/>
                      </a:lnTo>
                      <a:lnTo>
                        <a:pt x="3273" y="289"/>
                      </a:lnTo>
                      <a:lnTo>
                        <a:pt x="3345" y="257"/>
                      </a:lnTo>
                      <a:lnTo>
                        <a:pt x="3420" y="227"/>
                      </a:lnTo>
                      <a:lnTo>
                        <a:pt x="3498" y="193"/>
                      </a:lnTo>
                      <a:lnTo>
                        <a:pt x="3576" y="161"/>
                      </a:lnTo>
                      <a:lnTo>
                        <a:pt x="3656" y="130"/>
                      </a:lnTo>
                      <a:lnTo>
                        <a:pt x="3736" y="102"/>
                      </a:lnTo>
                      <a:lnTo>
                        <a:pt x="3815" y="74"/>
                      </a:lnTo>
                      <a:lnTo>
                        <a:pt x="3895" y="50"/>
                      </a:lnTo>
                      <a:lnTo>
                        <a:pt x="3973" y="30"/>
                      </a:lnTo>
                      <a:lnTo>
                        <a:pt x="4051" y="14"/>
                      </a:lnTo>
                      <a:lnTo>
                        <a:pt x="4125" y="4"/>
                      </a:lnTo>
                      <a:lnTo>
                        <a:pt x="4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02" name="Group 53">
              <a:extLst>
                <a:ext uri="{FF2B5EF4-FFF2-40B4-BE49-F238E27FC236}">
                  <a16:creationId xmlns:a16="http://schemas.microsoft.com/office/drawing/2014/main" id="{1CC77149-0E30-48AA-9411-2AB4497AD8A2}"/>
                </a:ext>
              </a:extLst>
            </p:cNvPr>
            <p:cNvGrpSpPr/>
            <p:nvPr/>
          </p:nvGrpSpPr>
          <p:grpSpPr>
            <a:xfrm>
              <a:off x="4205336" y="3603548"/>
              <a:ext cx="1720516" cy="1684421"/>
              <a:chOff x="4205336" y="3603548"/>
              <a:chExt cx="1720516" cy="1684421"/>
            </a:xfrm>
          </p:grpSpPr>
          <p:sp>
            <p:nvSpPr>
              <p:cNvPr id="111" name="Snip Diagonal Corner Rectangle 3">
                <a:extLst>
                  <a:ext uri="{FF2B5EF4-FFF2-40B4-BE49-F238E27FC236}">
                    <a16:creationId xmlns:a16="http://schemas.microsoft.com/office/drawing/2014/main" id="{F95AD9CA-7853-43C1-A68B-56B69BB4D9A2}"/>
                  </a:ext>
                </a:extLst>
              </p:cNvPr>
              <p:cNvSpPr/>
              <p:nvPr/>
            </p:nvSpPr>
            <p:spPr>
              <a:xfrm flipH="1" flipV="1">
                <a:off x="4205336" y="3603548"/>
                <a:ext cx="1720516" cy="1684421"/>
              </a:xfrm>
              <a:prstGeom prst="snip2Diag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24">
                <a:extLst>
                  <a:ext uri="{FF2B5EF4-FFF2-40B4-BE49-F238E27FC236}">
                    <a16:creationId xmlns:a16="http://schemas.microsoft.com/office/drawing/2014/main" id="{5F4E9D22-558D-4BE6-85C8-15270FEDB994}"/>
                  </a:ext>
                </a:extLst>
              </p:cNvPr>
              <p:cNvGrpSpPr>
                <a:grpSpLocks noChangeAspect="1"/>
              </p:cNvGrpSpPr>
              <p:nvPr/>
            </p:nvGrpSpPr>
            <p:grpSpPr bwMode="auto">
              <a:xfrm>
                <a:off x="4639019" y="4019598"/>
                <a:ext cx="853150" cy="852321"/>
                <a:chOff x="2291" y="617"/>
                <a:chExt cx="3089" cy="3086"/>
              </a:xfrm>
              <a:solidFill>
                <a:schemeClr val="bg1"/>
              </a:solidFill>
            </p:grpSpPr>
            <p:sp>
              <p:nvSpPr>
                <p:cNvPr id="113" name="Freeform 26">
                  <a:extLst>
                    <a:ext uri="{FF2B5EF4-FFF2-40B4-BE49-F238E27FC236}">
                      <a16:creationId xmlns:a16="http://schemas.microsoft.com/office/drawing/2014/main" id="{CB15F772-B05A-441E-BEF7-BA6AF1978430}"/>
                    </a:ext>
                  </a:extLst>
                </p:cNvPr>
                <p:cNvSpPr>
                  <a:spLocks/>
                </p:cNvSpPr>
                <p:nvPr/>
              </p:nvSpPr>
              <p:spPr bwMode="auto">
                <a:xfrm>
                  <a:off x="4176" y="1571"/>
                  <a:ext cx="200" cy="205"/>
                </a:xfrm>
                <a:custGeom>
                  <a:avLst/>
                  <a:gdLst>
                    <a:gd name="T0" fmla="*/ 224 w 399"/>
                    <a:gd name="T1" fmla="*/ 0 h 412"/>
                    <a:gd name="T2" fmla="*/ 259 w 399"/>
                    <a:gd name="T3" fmla="*/ 6 h 412"/>
                    <a:gd name="T4" fmla="*/ 293 w 399"/>
                    <a:gd name="T5" fmla="*/ 17 h 412"/>
                    <a:gd name="T6" fmla="*/ 323 w 399"/>
                    <a:gd name="T7" fmla="*/ 30 h 412"/>
                    <a:gd name="T8" fmla="*/ 350 w 399"/>
                    <a:gd name="T9" fmla="*/ 47 h 412"/>
                    <a:gd name="T10" fmla="*/ 370 w 399"/>
                    <a:gd name="T11" fmla="*/ 64 h 412"/>
                    <a:gd name="T12" fmla="*/ 387 w 399"/>
                    <a:gd name="T13" fmla="*/ 77 h 412"/>
                    <a:gd name="T14" fmla="*/ 399 w 399"/>
                    <a:gd name="T15" fmla="*/ 89 h 412"/>
                    <a:gd name="T16" fmla="*/ 75 w 399"/>
                    <a:gd name="T17" fmla="*/ 412 h 412"/>
                    <a:gd name="T18" fmla="*/ 50 w 399"/>
                    <a:gd name="T19" fmla="*/ 378 h 412"/>
                    <a:gd name="T20" fmla="*/ 30 w 399"/>
                    <a:gd name="T21" fmla="*/ 341 h 412"/>
                    <a:gd name="T22" fmla="*/ 15 w 399"/>
                    <a:gd name="T23" fmla="*/ 303 h 412"/>
                    <a:gd name="T24" fmla="*/ 3 w 399"/>
                    <a:gd name="T25" fmla="*/ 262 h 412"/>
                    <a:gd name="T26" fmla="*/ 0 w 399"/>
                    <a:gd name="T27" fmla="*/ 220 h 412"/>
                    <a:gd name="T28" fmla="*/ 3 w 399"/>
                    <a:gd name="T29" fmla="*/ 181 h 412"/>
                    <a:gd name="T30" fmla="*/ 17 w 399"/>
                    <a:gd name="T31" fmla="*/ 139 h 412"/>
                    <a:gd name="T32" fmla="*/ 35 w 399"/>
                    <a:gd name="T33" fmla="*/ 102 h 412"/>
                    <a:gd name="T34" fmla="*/ 65 w 399"/>
                    <a:gd name="T35" fmla="*/ 66 h 412"/>
                    <a:gd name="T36" fmla="*/ 107 w 399"/>
                    <a:gd name="T37" fmla="*/ 32 h 412"/>
                    <a:gd name="T38" fmla="*/ 146 w 399"/>
                    <a:gd name="T39" fmla="*/ 12 h 412"/>
                    <a:gd name="T40" fmla="*/ 186 w 399"/>
                    <a:gd name="T41" fmla="*/ 0 h 412"/>
                    <a:gd name="T42" fmla="*/ 224 w 399"/>
                    <a:gd name="T4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9" h="412">
                      <a:moveTo>
                        <a:pt x="224" y="0"/>
                      </a:moveTo>
                      <a:lnTo>
                        <a:pt x="259" y="6"/>
                      </a:lnTo>
                      <a:lnTo>
                        <a:pt x="293" y="17"/>
                      </a:lnTo>
                      <a:lnTo>
                        <a:pt x="323" y="30"/>
                      </a:lnTo>
                      <a:lnTo>
                        <a:pt x="350" y="47"/>
                      </a:lnTo>
                      <a:lnTo>
                        <a:pt x="370" y="64"/>
                      </a:lnTo>
                      <a:lnTo>
                        <a:pt x="387" y="77"/>
                      </a:lnTo>
                      <a:lnTo>
                        <a:pt x="399" y="89"/>
                      </a:lnTo>
                      <a:lnTo>
                        <a:pt x="75" y="412"/>
                      </a:lnTo>
                      <a:lnTo>
                        <a:pt x="50" y="378"/>
                      </a:lnTo>
                      <a:lnTo>
                        <a:pt x="30" y="341"/>
                      </a:lnTo>
                      <a:lnTo>
                        <a:pt x="15" y="303"/>
                      </a:lnTo>
                      <a:lnTo>
                        <a:pt x="3" y="262"/>
                      </a:lnTo>
                      <a:lnTo>
                        <a:pt x="0" y="220"/>
                      </a:lnTo>
                      <a:lnTo>
                        <a:pt x="3" y="181"/>
                      </a:lnTo>
                      <a:lnTo>
                        <a:pt x="17" y="139"/>
                      </a:lnTo>
                      <a:lnTo>
                        <a:pt x="35" y="102"/>
                      </a:lnTo>
                      <a:lnTo>
                        <a:pt x="65" y="66"/>
                      </a:lnTo>
                      <a:lnTo>
                        <a:pt x="107" y="32"/>
                      </a:lnTo>
                      <a:lnTo>
                        <a:pt x="146" y="12"/>
                      </a:lnTo>
                      <a:lnTo>
                        <a:pt x="186" y="0"/>
                      </a:lnTo>
                      <a:lnTo>
                        <a:pt x="2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
                  <a:extLst>
                    <a:ext uri="{FF2B5EF4-FFF2-40B4-BE49-F238E27FC236}">
                      <a16:creationId xmlns:a16="http://schemas.microsoft.com/office/drawing/2014/main" id="{CEC66FAA-44F9-4E34-9439-F47FD66DF79E}"/>
                    </a:ext>
                  </a:extLst>
                </p:cNvPr>
                <p:cNvSpPr>
                  <a:spLocks/>
                </p:cNvSpPr>
                <p:nvPr/>
              </p:nvSpPr>
              <p:spPr bwMode="auto">
                <a:xfrm>
                  <a:off x="3690" y="2340"/>
                  <a:ext cx="163" cy="221"/>
                </a:xfrm>
                <a:custGeom>
                  <a:avLst/>
                  <a:gdLst>
                    <a:gd name="T0" fmla="*/ 167 w 325"/>
                    <a:gd name="T1" fmla="*/ 0 h 442"/>
                    <a:gd name="T2" fmla="*/ 261 w 325"/>
                    <a:gd name="T3" fmla="*/ 96 h 442"/>
                    <a:gd name="T4" fmla="*/ 284 w 325"/>
                    <a:gd name="T5" fmla="*/ 122 h 442"/>
                    <a:gd name="T6" fmla="*/ 303 w 325"/>
                    <a:gd name="T7" fmla="*/ 148 h 442"/>
                    <a:gd name="T8" fmla="*/ 303 w 325"/>
                    <a:gd name="T9" fmla="*/ 148 h 442"/>
                    <a:gd name="T10" fmla="*/ 320 w 325"/>
                    <a:gd name="T11" fmla="*/ 190 h 442"/>
                    <a:gd name="T12" fmla="*/ 325 w 325"/>
                    <a:gd name="T13" fmla="*/ 231 h 442"/>
                    <a:gd name="T14" fmla="*/ 322 w 325"/>
                    <a:gd name="T15" fmla="*/ 274 h 442"/>
                    <a:gd name="T16" fmla="*/ 310 w 325"/>
                    <a:gd name="T17" fmla="*/ 318 h 442"/>
                    <a:gd name="T18" fmla="*/ 290 w 325"/>
                    <a:gd name="T19" fmla="*/ 355 h 442"/>
                    <a:gd name="T20" fmla="*/ 261 w 325"/>
                    <a:gd name="T21" fmla="*/ 391 h 442"/>
                    <a:gd name="T22" fmla="*/ 228 w 325"/>
                    <a:gd name="T23" fmla="*/ 419 h 442"/>
                    <a:gd name="T24" fmla="*/ 192 w 325"/>
                    <a:gd name="T25" fmla="*/ 436 h 442"/>
                    <a:gd name="T26" fmla="*/ 154 w 325"/>
                    <a:gd name="T27" fmla="*/ 442 h 442"/>
                    <a:gd name="T28" fmla="*/ 118 w 325"/>
                    <a:gd name="T29" fmla="*/ 438 h 442"/>
                    <a:gd name="T30" fmla="*/ 83 w 325"/>
                    <a:gd name="T31" fmla="*/ 421 h 442"/>
                    <a:gd name="T32" fmla="*/ 51 w 325"/>
                    <a:gd name="T33" fmla="*/ 395 h 442"/>
                    <a:gd name="T34" fmla="*/ 24 w 325"/>
                    <a:gd name="T35" fmla="*/ 363 h 442"/>
                    <a:gd name="T36" fmla="*/ 7 w 325"/>
                    <a:gd name="T37" fmla="*/ 327 h 442"/>
                    <a:gd name="T38" fmla="*/ 0 w 325"/>
                    <a:gd name="T39" fmla="*/ 289 h 442"/>
                    <a:gd name="T40" fmla="*/ 4 w 325"/>
                    <a:gd name="T41" fmla="*/ 250 h 442"/>
                    <a:gd name="T42" fmla="*/ 15 w 325"/>
                    <a:gd name="T43" fmla="*/ 207 h 442"/>
                    <a:gd name="T44" fmla="*/ 36 w 325"/>
                    <a:gd name="T45" fmla="*/ 162 h 442"/>
                    <a:gd name="T46" fmla="*/ 66 w 325"/>
                    <a:gd name="T47" fmla="*/ 115 h 442"/>
                    <a:gd name="T48" fmla="*/ 107 w 325"/>
                    <a:gd name="T49" fmla="*/ 64 h 442"/>
                    <a:gd name="T50" fmla="*/ 156 w 325"/>
                    <a:gd name="T51" fmla="*/ 11 h 442"/>
                    <a:gd name="T52" fmla="*/ 167 w 325"/>
                    <a:gd name="T5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5" h="442">
                      <a:moveTo>
                        <a:pt x="167" y="0"/>
                      </a:moveTo>
                      <a:lnTo>
                        <a:pt x="261" y="96"/>
                      </a:lnTo>
                      <a:lnTo>
                        <a:pt x="284" y="122"/>
                      </a:lnTo>
                      <a:lnTo>
                        <a:pt x="303" y="148"/>
                      </a:lnTo>
                      <a:lnTo>
                        <a:pt x="303" y="148"/>
                      </a:lnTo>
                      <a:lnTo>
                        <a:pt x="320" y="190"/>
                      </a:lnTo>
                      <a:lnTo>
                        <a:pt x="325" y="231"/>
                      </a:lnTo>
                      <a:lnTo>
                        <a:pt x="322" y="274"/>
                      </a:lnTo>
                      <a:lnTo>
                        <a:pt x="310" y="318"/>
                      </a:lnTo>
                      <a:lnTo>
                        <a:pt x="290" y="355"/>
                      </a:lnTo>
                      <a:lnTo>
                        <a:pt x="261" y="391"/>
                      </a:lnTo>
                      <a:lnTo>
                        <a:pt x="228" y="419"/>
                      </a:lnTo>
                      <a:lnTo>
                        <a:pt x="192" y="436"/>
                      </a:lnTo>
                      <a:lnTo>
                        <a:pt x="154" y="442"/>
                      </a:lnTo>
                      <a:lnTo>
                        <a:pt x="118" y="438"/>
                      </a:lnTo>
                      <a:lnTo>
                        <a:pt x="83" y="421"/>
                      </a:lnTo>
                      <a:lnTo>
                        <a:pt x="51" y="395"/>
                      </a:lnTo>
                      <a:lnTo>
                        <a:pt x="24" y="363"/>
                      </a:lnTo>
                      <a:lnTo>
                        <a:pt x="7" y="327"/>
                      </a:lnTo>
                      <a:lnTo>
                        <a:pt x="0" y="289"/>
                      </a:lnTo>
                      <a:lnTo>
                        <a:pt x="4" y="250"/>
                      </a:lnTo>
                      <a:lnTo>
                        <a:pt x="15" y="207"/>
                      </a:lnTo>
                      <a:lnTo>
                        <a:pt x="36" y="162"/>
                      </a:lnTo>
                      <a:lnTo>
                        <a:pt x="66" y="115"/>
                      </a:lnTo>
                      <a:lnTo>
                        <a:pt x="107" y="64"/>
                      </a:lnTo>
                      <a:lnTo>
                        <a:pt x="156" y="11"/>
                      </a:lnTo>
                      <a:lnTo>
                        <a:pt x="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
                  <a:extLst>
                    <a:ext uri="{FF2B5EF4-FFF2-40B4-BE49-F238E27FC236}">
                      <a16:creationId xmlns:a16="http://schemas.microsoft.com/office/drawing/2014/main" id="{593251C7-6146-4499-A603-57321D174F21}"/>
                    </a:ext>
                  </a:extLst>
                </p:cNvPr>
                <p:cNvSpPr>
                  <a:spLocks noEditPoints="1"/>
                </p:cNvSpPr>
                <p:nvPr/>
              </p:nvSpPr>
              <p:spPr bwMode="auto">
                <a:xfrm>
                  <a:off x="2291" y="617"/>
                  <a:ext cx="3089" cy="3086"/>
                </a:xfrm>
                <a:custGeom>
                  <a:avLst/>
                  <a:gdLst>
                    <a:gd name="T0" fmla="*/ 1163 w 6179"/>
                    <a:gd name="T1" fmla="*/ 3623 h 6172"/>
                    <a:gd name="T2" fmla="*/ 988 w 6179"/>
                    <a:gd name="T3" fmla="*/ 4089 h 6172"/>
                    <a:gd name="T4" fmla="*/ 1234 w 6179"/>
                    <a:gd name="T5" fmla="*/ 4461 h 6172"/>
                    <a:gd name="T6" fmla="*/ 1731 w 6179"/>
                    <a:gd name="T7" fmla="*/ 4446 h 6172"/>
                    <a:gd name="T8" fmla="*/ 2109 w 6179"/>
                    <a:gd name="T9" fmla="*/ 4328 h 6172"/>
                    <a:gd name="T10" fmla="*/ 2239 w 6179"/>
                    <a:gd name="T11" fmla="*/ 4521 h 6172"/>
                    <a:gd name="T12" fmla="*/ 1946 w 6179"/>
                    <a:gd name="T13" fmla="*/ 4839 h 6172"/>
                    <a:gd name="T14" fmla="*/ 1772 w 6179"/>
                    <a:gd name="T15" fmla="*/ 4952 h 6172"/>
                    <a:gd name="T16" fmla="*/ 2049 w 6179"/>
                    <a:gd name="T17" fmla="*/ 5155 h 6172"/>
                    <a:gd name="T18" fmla="*/ 2478 w 6179"/>
                    <a:gd name="T19" fmla="*/ 4775 h 6172"/>
                    <a:gd name="T20" fmla="*/ 2566 w 6179"/>
                    <a:gd name="T21" fmla="*/ 4245 h 6172"/>
                    <a:gd name="T22" fmla="*/ 2228 w 6179"/>
                    <a:gd name="T23" fmla="*/ 3946 h 6172"/>
                    <a:gd name="T24" fmla="*/ 1710 w 6179"/>
                    <a:gd name="T25" fmla="*/ 4057 h 6172"/>
                    <a:gd name="T26" fmla="*/ 1409 w 6179"/>
                    <a:gd name="T27" fmla="*/ 4102 h 6172"/>
                    <a:gd name="T28" fmla="*/ 1355 w 6179"/>
                    <a:gd name="T29" fmla="*/ 3910 h 6172"/>
                    <a:gd name="T30" fmla="*/ 1709 w 6179"/>
                    <a:gd name="T31" fmla="*/ 3610 h 6172"/>
                    <a:gd name="T32" fmla="*/ 1611 w 6179"/>
                    <a:gd name="T33" fmla="*/ 3341 h 6172"/>
                    <a:gd name="T34" fmla="*/ 2570 w 6179"/>
                    <a:gd name="T35" fmla="*/ 2935 h 6172"/>
                    <a:gd name="T36" fmla="*/ 2168 w 6179"/>
                    <a:gd name="T37" fmla="*/ 3337 h 6172"/>
                    <a:gd name="T38" fmla="*/ 2277 w 6179"/>
                    <a:gd name="T39" fmla="*/ 3606 h 6172"/>
                    <a:gd name="T40" fmla="*/ 2365 w 6179"/>
                    <a:gd name="T41" fmla="*/ 3512 h 6172"/>
                    <a:gd name="T42" fmla="*/ 2644 w 6179"/>
                    <a:gd name="T43" fmla="*/ 3232 h 6172"/>
                    <a:gd name="T44" fmla="*/ 2785 w 6179"/>
                    <a:gd name="T45" fmla="*/ 3286 h 6172"/>
                    <a:gd name="T46" fmla="*/ 2514 w 6179"/>
                    <a:gd name="T47" fmla="*/ 3670 h 6172"/>
                    <a:gd name="T48" fmla="*/ 2561 w 6179"/>
                    <a:gd name="T49" fmla="*/ 4089 h 6172"/>
                    <a:gd name="T50" fmla="*/ 2890 w 6179"/>
                    <a:gd name="T51" fmla="*/ 4253 h 6172"/>
                    <a:gd name="T52" fmla="*/ 3246 w 6179"/>
                    <a:gd name="T53" fmla="*/ 4012 h 6172"/>
                    <a:gd name="T54" fmla="*/ 3402 w 6179"/>
                    <a:gd name="T55" fmla="*/ 3818 h 6172"/>
                    <a:gd name="T56" fmla="*/ 3633 w 6179"/>
                    <a:gd name="T57" fmla="*/ 3570 h 6172"/>
                    <a:gd name="T58" fmla="*/ 3432 w 6179"/>
                    <a:gd name="T59" fmla="*/ 3384 h 6172"/>
                    <a:gd name="T60" fmla="*/ 2768 w 6179"/>
                    <a:gd name="T61" fmla="*/ 1940 h 6172"/>
                    <a:gd name="T62" fmla="*/ 2525 w 6179"/>
                    <a:gd name="T63" fmla="*/ 2226 h 6172"/>
                    <a:gd name="T64" fmla="*/ 4027 w 6179"/>
                    <a:gd name="T65" fmla="*/ 3215 h 6172"/>
                    <a:gd name="T66" fmla="*/ 4051 w 6179"/>
                    <a:gd name="T67" fmla="*/ 1607 h 6172"/>
                    <a:gd name="T68" fmla="*/ 3613 w 6179"/>
                    <a:gd name="T69" fmla="*/ 1842 h 6172"/>
                    <a:gd name="T70" fmla="*/ 3496 w 6179"/>
                    <a:gd name="T71" fmla="*/ 2331 h 6172"/>
                    <a:gd name="T72" fmla="*/ 3767 w 6179"/>
                    <a:gd name="T73" fmla="*/ 2750 h 6172"/>
                    <a:gd name="T74" fmla="*/ 4311 w 6179"/>
                    <a:gd name="T75" fmla="*/ 2863 h 6172"/>
                    <a:gd name="T76" fmla="*/ 4817 w 6179"/>
                    <a:gd name="T77" fmla="*/ 2412 h 6172"/>
                    <a:gd name="T78" fmla="*/ 4662 w 6179"/>
                    <a:gd name="T79" fmla="*/ 2166 h 6172"/>
                    <a:gd name="T80" fmla="*/ 4450 w 6179"/>
                    <a:gd name="T81" fmla="*/ 2425 h 6172"/>
                    <a:gd name="T82" fmla="*/ 4115 w 6179"/>
                    <a:gd name="T83" fmla="*/ 2549 h 6172"/>
                    <a:gd name="T84" fmla="*/ 4561 w 6179"/>
                    <a:gd name="T85" fmla="*/ 1886 h 6172"/>
                    <a:gd name="T86" fmla="*/ 4119 w 6179"/>
                    <a:gd name="T87" fmla="*/ 1613 h 6172"/>
                    <a:gd name="T88" fmla="*/ 4715 w 6179"/>
                    <a:gd name="T89" fmla="*/ 931 h 6172"/>
                    <a:gd name="T90" fmla="*/ 4623 w 6179"/>
                    <a:gd name="T91" fmla="*/ 1310 h 6172"/>
                    <a:gd name="T92" fmla="*/ 4924 w 6179"/>
                    <a:gd name="T93" fmla="*/ 1568 h 6172"/>
                    <a:gd name="T94" fmla="*/ 5287 w 6179"/>
                    <a:gd name="T95" fmla="*/ 1416 h 6172"/>
                    <a:gd name="T96" fmla="*/ 5317 w 6179"/>
                    <a:gd name="T97" fmla="*/ 1028 h 6172"/>
                    <a:gd name="T98" fmla="*/ 4982 w 6179"/>
                    <a:gd name="T99" fmla="*/ 820 h 6172"/>
                    <a:gd name="T100" fmla="*/ 5897 w 6179"/>
                    <a:gd name="T101" fmla="*/ 350 h 6172"/>
                    <a:gd name="T102" fmla="*/ 6139 w 6179"/>
                    <a:gd name="T103" fmla="*/ 2239 h 6172"/>
                    <a:gd name="T104" fmla="*/ 2068 w 6179"/>
                    <a:gd name="T105" fmla="*/ 6168 h 6172"/>
                    <a:gd name="T106" fmla="*/ 4 w 6179"/>
                    <a:gd name="T107" fmla="*/ 4106 h 6172"/>
                    <a:gd name="T108" fmla="*/ 3938 w 6179"/>
                    <a:gd name="T109" fmla="*/ 40 h 6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79" h="6172">
                      <a:moveTo>
                        <a:pt x="1573" y="3320"/>
                      </a:moveTo>
                      <a:lnTo>
                        <a:pt x="1558" y="3324"/>
                      </a:lnTo>
                      <a:lnTo>
                        <a:pt x="1470" y="3367"/>
                      </a:lnTo>
                      <a:lnTo>
                        <a:pt x="1385" y="3422"/>
                      </a:lnTo>
                      <a:lnTo>
                        <a:pt x="1302" y="3486"/>
                      </a:lnTo>
                      <a:lnTo>
                        <a:pt x="1221" y="3559"/>
                      </a:lnTo>
                      <a:lnTo>
                        <a:pt x="1163" y="3623"/>
                      </a:lnTo>
                      <a:lnTo>
                        <a:pt x="1112" y="3689"/>
                      </a:lnTo>
                      <a:lnTo>
                        <a:pt x="1071" y="3754"/>
                      </a:lnTo>
                      <a:lnTo>
                        <a:pt x="1037" y="3822"/>
                      </a:lnTo>
                      <a:lnTo>
                        <a:pt x="1010" y="3890"/>
                      </a:lnTo>
                      <a:lnTo>
                        <a:pt x="995" y="3957"/>
                      </a:lnTo>
                      <a:lnTo>
                        <a:pt x="988" y="4023"/>
                      </a:lnTo>
                      <a:lnTo>
                        <a:pt x="988" y="4089"/>
                      </a:lnTo>
                      <a:lnTo>
                        <a:pt x="999" y="4153"/>
                      </a:lnTo>
                      <a:lnTo>
                        <a:pt x="1018" y="4215"/>
                      </a:lnTo>
                      <a:lnTo>
                        <a:pt x="1046" y="4273"/>
                      </a:lnTo>
                      <a:lnTo>
                        <a:pt x="1082" y="4330"/>
                      </a:lnTo>
                      <a:lnTo>
                        <a:pt x="1129" y="4382"/>
                      </a:lnTo>
                      <a:lnTo>
                        <a:pt x="1180" y="4426"/>
                      </a:lnTo>
                      <a:lnTo>
                        <a:pt x="1234" y="4461"/>
                      </a:lnTo>
                      <a:lnTo>
                        <a:pt x="1293" y="4486"/>
                      </a:lnTo>
                      <a:lnTo>
                        <a:pt x="1355" y="4503"/>
                      </a:lnTo>
                      <a:lnTo>
                        <a:pt x="1421" y="4510"/>
                      </a:lnTo>
                      <a:lnTo>
                        <a:pt x="1492" y="4508"/>
                      </a:lnTo>
                      <a:lnTo>
                        <a:pt x="1567" y="4497"/>
                      </a:lnTo>
                      <a:lnTo>
                        <a:pt x="1646" y="4476"/>
                      </a:lnTo>
                      <a:lnTo>
                        <a:pt x="1731" y="4446"/>
                      </a:lnTo>
                      <a:lnTo>
                        <a:pt x="1820" y="4407"/>
                      </a:lnTo>
                      <a:lnTo>
                        <a:pt x="1883" y="4379"/>
                      </a:lnTo>
                      <a:lnTo>
                        <a:pt x="1940" y="4354"/>
                      </a:lnTo>
                      <a:lnTo>
                        <a:pt x="1991" y="4339"/>
                      </a:lnTo>
                      <a:lnTo>
                        <a:pt x="2036" y="4330"/>
                      </a:lnTo>
                      <a:lnTo>
                        <a:pt x="2075" y="4326"/>
                      </a:lnTo>
                      <a:lnTo>
                        <a:pt x="2109" y="4328"/>
                      </a:lnTo>
                      <a:lnTo>
                        <a:pt x="2139" y="4337"/>
                      </a:lnTo>
                      <a:lnTo>
                        <a:pt x="2168" y="4352"/>
                      </a:lnTo>
                      <a:lnTo>
                        <a:pt x="2194" y="4375"/>
                      </a:lnTo>
                      <a:lnTo>
                        <a:pt x="2218" y="4407"/>
                      </a:lnTo>
                      <a:lnTo>
                        <a:pt x="2235" y="4442"/>
                      </a:lnTo>
                      <a:lnTo>
                        <a:pt x="2241" y="4482"/>
                      </a:lnTo>
                      <a:lnTo>
                        <a:pt x="2239" y="4521"/>
                      </a:lnTo>
                      <a:lnTo>
                        <a:pt x="2226" y="4565"/>
                      </a:lnTo>
                      <a:lnTo>
                        <a:pt x="2203" y="4608"/>
                      </a:lnTo>
                      <a:lnTo>
                        <a:pt x="2173" y="4653"/>
                      </a:lnTo>
                      <a:lnTo>
                        <a:pt x="2132" y="4698"/>
                      </a:lnTo>
                      <a:lnTo>
                        <a:pt x="2075" y="4749"/>
                      </a:lnTo>
                      <a:lnTo>
                        <a:pt x="2013" y="4796"/>
                      </a:lnTo>
                      <a:lnTo>
                        <a:pt x="1946" y="4839"/>
                      </a:lnTo>
                      <a:lnTo>
                        <a:pt x="1874" y="4877"/>
                      </a:lnTo>
                      <a:lnTo>
                        <a:pt x="1799" y="4911"/>
                      </a:lnTo>
                      <a:lnTo>
                        <a:pt x="1791" y="4914"/>
                      </a:lnTo>
                      <a:lnTo>
                        <a:pt x="1784" y="4920"/>
                      </a:lnTo>
                      <a:lnTo>
                        <a:pt x="1778" y="4926"/>
                      </a:lnTo>
                      <a:lnTo>
                        <a:pt x="1774" y="4935"/>
                      </a:lnTo>
                      <a:lnTo>
                        <a:pt x="1772" y="4952"/>
                      </a:lnTo>
                      <a:lnTo>
                        <a:pt x="1778" y="4969"/>
                      </a:lnTo>
                      <a:lnTo>
                        <a:pt x="1906" y="5179"/>
                      </a:lnTo>
                      <a:lnTo>
                        <a:pt x="1919" y="5194"/>
                      </a:lnTo>
                      <a:lnTo>
                        <a:pt x="1936" y="5200"/>
                      </a:lnTo>
                      <a:lnTo>
                        <a:pt x="1955" y="5198"/>
                      </a:lnTo>
                      <a:lnTo>
                        <a:pt x="1998" y="5179"/>
                      </a:lnTo>
                      <a:lnTo>
                        <a:pt x="2049" y="5155"/>
                      </a:lnTo>
                      <a:lnTo>
                        <a:pt x="2104" y="5125"/>
                      </a:lnTo>
                      <a:lnTo>
                        <a:pt x="2160" y="5087"/>
                      </a:lnTo>
                      <a:lnTo>
                        <a:pt x="2220" y="5044"/>
                      </a:lnTo>
                      <a:lnTo>
                        <a:pt x="2280" y="4995"/>
                      </a:lnTo>
                      <a:lnTo>
                        <a:pt x="2341" y="4939"/>
                      </a:lnTo>
                      <a:lnTo>
                        <a:pt x="2416" y="4856"/>
                      </a:lnTo>
                      <a:lnTo>
                        <a:pt x="2478" y="4775"/>
                      </a:lnTo>
                      <a:lnTo>
                        <a:pt x="2529" y="4693"/>
                      </a:lnTo>
                      <a:lnTo>
                        <a:pt x="2565" y="4610"/>
                      </a:lnTo>
                      <a:lnTo>
                        <a:pt x="2589" y="4527"/>
                      </a:lnTo>
                      <a:lnTo>
                        <a:pt x="2598" y="4444"/>
                      </a:lnTo>
                      <a:lnTo>
                        <a:pt x="2598" y="4377"/>
                      </a:lnTo>
                      <a:lnTo>
                        <a:pt x="2587" y="4309"/>
                      </a:lnTo>
                      <a:lnTo>
                        <a:pt x="2566" y="4245"/>
                      </a:lnTo>
                      <a:lnTo>
                        <a:pt x="2538" y="4185"/>
                      </a:lnTo>
                      <a:lnTo>
                        <a:pt x="2501" y="4127"/>
                      </a:lnTo>
                      <a:lnTo>
                        <a:pt x="2454" y="4074"/>
                      </a:lnTo>
                      <a:lnTo>
                        <a:pt x="2403" y="4029"/>
                      </a:lnTo>
                      <a:lnTo>
                        <a:pt x="2348" y="3991"/>
                      </a:lnTo>
                      <a:lnTo>
                        <a:pt x="2290" y="3965"/>
                      </a:lnTo>
                      <a:lnTo>
                        <a:pt x="2228" y="3946"/>
                      </a:lnTo>
                      <a:lnTo>
                        <a:pt x="2164" y="3937"/>
                      </a:lnTo>
                      <a:lnTo>
                        <a:pt x="2094" y="3937"/>
                      </a:lnTo>
                      <a:lnTo>
                        <a:pt x="2023" y="3946"/>
                      </a:lnTo>
                      <a:lnTo>
                        <a:pt x="1946" y="3965"/>
                      </a:lnTo>
                      <a:lnTo>
                        <a:pt x="1863" y="3991"/>
                      </a:lnTo>
                      <a:lnTo>
                        <a:pt x="1778" y="4027"/>
                      </a:lnTo>
                      <a:lnTo>
                        <a:pt x="1710" y="4057"/>
                      </a:lnTo>
                      <a:lnTo>
                        <a:pt x="1650" y="4082"/>
                      </a:lnTo>
                      <a:lnTo>
                        <a:pt x="1596" y="4102"/>
                      </a:lnTo>
                      <a:lnTo>
                        <a:pt x="1549" y="4115"/>
                      </a:lnTo>
                      <a:lnTo>
                        <a:pt x="1507" y="4123"/>
                      </a:lnTo>
                      <a:lnTo>
                        <a:pt x="1471" y="4123"/>
                      </a:lnTo>
                      <a:lnTo>
                        <a:pt x="1438" y="4117"/>
                      </a:lnTo>
                      <a:lnTo>
                        <a:pt x="1409" y="4102"/>
                      </a:lnTo>
                      <a:lnTo>
                        <a:pt x="1381" y="4082"/>
                      </a:lnTo>
                      <a:lnTo>
                        <a:pt x="1364" y="4061"/>
                      </a:lnTo>
                      <a:lnTo>
                        <a:pt x="1351" y="4036"/>
                      </a:lnTo>
                      <a:lnTo>
                        <a:pt x="1344" y="4010"/>
                      </a:lnTo>
                      <a:lnTo>
                        <a:pt x="1340" y="3978"/>
                      </a:lnTo>
                      <a:lnTo>
                        <a:pt x="1344" y="3946"/>
                      </a:lnTo>
                      <a:lnTo>
                        <a:pt x="1355" y="3910"/>
                      </a:lnTo>
                      <a:lnTo>
                        <a:pt x="1375" y="3871"/>
                      </a:lnTo>
                      <a:lnTo>
                        <a:pt x="1404" y="3831"/>
                      </a:lnTo>
                      <a:lnTo>
                        <a:pt x="1441" y="3788"/>
                      </a:lnTo>
                      <a:lnTo>
                        <a:pt x="1502" y="3734"/>
                      </a:lnTo>
                      <a:lnTo>
                        <a:pt x="1567" y="3685"/>
                      </a:lnTo>
                      <a:lnTo>
                        <a:pt x="1635" y="3643"/>
                      </a:lnTo>
                      <a:lnTo>
                        <a:pt x="1709" y="3610"/>
                      </a:lnTo>
                      <a:lnTo>
                        <a:pt x="1716" y="3606"/>
                      </a:lnTo>
                      <a:lnTo>
                        <a:pt x="1724" y="3600"/>
                      </a:lnTo>
                      <a:lnTo>
                        <a:pt x="1727" y="3593"/>
                      </a:lnTo>
                      <a:lnTo>
                        <a:pt x="1731" y="3585"/>
                      </a:lnTo>
                      <a:lnTo>
                        <a:pt x="1735" y="3568"/>
                      </a:lnTo>
                      <a:lnTo>
                        <a:pt x="1729" y="3551"/>
                      </a:lnTo>
                      <a:lnTo>
                        <a:pt x="1611" y="3341"/>
                      </a:lnTo>
                      <a:lnTo>
                        <a:pt x="1599" y="3330"/>
                      </a:lnTo>
                      <a:lnTo>
                        <a:pt x="1588" y="3322"/>
                      </a:lnTo>
                      <a:lnTo>
                        <a:pt x="1573" y="3320"/>
                      </a:lnTo>
                      <a:close/>
                      <a:moveTo>
                        <a:pt x="2781" y="2895"/>
                      </a:moveTo>
                      <a:lnTo>
                        <a:pt x="2709" y="2895"/>
                      </a:lnTo>
                      <a:lnTo>
                        <a:pt x="2640" y="2908"/>
                      </a:lnTo>
                      <a:lnTo>
                        <a:pt x="2570" y="2935"/>
                      </a:lnTo>
                      <a:lnTo>
                        <a:pt x="2499" y="2972"/>
                      </a:lnTo>
                      <a:lnTo>
                        <a:pt x="2429" y="3023"/>
                      </a:lnTo>
                      <a:lnTo>
                        <a:pt x="2360" y="3085"/>
                      </a:lnTo>
                      <a:lnTo>
                        <a:pt x="2297" y="3153"/>
                      </a:lnTo>
                      <a:lnTo>
                        <a:pt x="2245" y="3219"/>
                      </a:lnTo>
                      <a:lnTo>
                        <a:pt x="2201" y="3281"/>
                      </a:lnTo>
                      <a:lnTo>
                        <a:pt x="2168" y="3337"/>
                      </a:lnTo>
                      <a:lnTo>
                        <a:pt x="2141" y="3390"/>
                      </a:lnTo>
                      <a:lnTo>
                        <a:pt x="2121" y="3435"/>
                      </a:lnTo>
                      <a:lnTo>
                        <a:pt x="2107" y="3471"/>
                      </a:lnTo>
                      <a:lnTo>
                        <a:pt x="2104" y="3491"/>
                      </a:lnTo>
                      <a:lnTo>
                        <a:pt x="2111" y="3508"/>
                      </a:lnTo>
                      <a:lnTo>
                        <a:pt x="2126" y="3521"/>
                      </a:lnTo>
                      <a:lnTo>
                        <a:pt x="2277" y="3606"/>
                      </a:lnTo>
                      <a:lnTo>
                        <a:pt x="2294" y="3610"/>
                      </a:lnTo>
                      <a:lnTo>
                        <a:pt x="2312" y="3608"/>
                      </a:lnTo>
                      <a:lnTo>
                        <a:pt x="2320" y="3604"/>
                      </a:lnTo>
                      <a:lnTo>
                        <a:pt x="2328" y="3598"/>
                      </a:lnTo>
                      <a:lnTo>
                        <a:pt x="2333" y="3591"/>
                      </a:lnTo>
                      <a:lnTo>
                        <a:pt x="2337" y="3583"/>
                      </a:lnTo>
                      <a:lnTo>
                        <a:pt x="2365" y="3512"/>
                      </a:lnTo>
                      <a:lnTo>
                        <a:pt x="2403" y="3442"/>
                      </a:lnTo>
                      <a:lnTo>
                        <a:pt x="2448" y="3378"/>
                      </a:lnTo>
                      <a:lnTo>
                        <a:pt x="2499" y="3322"/>
                      </a:lnTo>
                      <a:lnTo>
                        <a:pt x="2540" y="3284"/>
                      </a:lnTo>
                      <a:lnTo>
                        <a:pt x="2576" y="3258"/>
                      </a:lnTo>
                      <a:lnTo>
                        <a:pt x="2612" y="3241"/>
                      </a:lnTo>
                      <a:lnTo>
                        <a:pt x="2644" y="3232"/>
                      </a:lnTo>
                      <a:lnTo>
                        <a:pt x="2672" y="3230"/>
                      </a:lnTo>
                      <a:lnTo>
                        <a:pt x="2698" y="3232"/>
                      </a:lnTo>
                      <a:lnTo>
                        <a:pt x="2721" y="3239"/>
                      </a:lnTo>
                      <a:lnTo>
                        <a:pt x="2741" y="3251"/>
                      </a:lnTo>
                      <a:lnTo>
                        <a:pt x="2758" y="3262"/>
                      </a:lnTo>
                      <a:lnTo>
                        <a:pt x="2772" y="3275"/>
                      </a:lnTo>
                      <a:lnTo>
                        <a:pt x="2785" y="3286"/>
                      </a:lnTo>
                      <a:lnTo>
                        <a:pt x="2777" y="3294"/>
                      </a:lnTo>
                      <a:lnTo>
                        <a:pt x="2732" y="3343"/>
                      </a:lnTo>
                      <a:lnTo>
                        <a:pt x="2683" y="3397"/>
                      </a:lnTo>
                      <a:lnTo>
                        <a:pt x="2634" y="3459"/>
                      </a:lnTo>
                      <a:lnTo>
                        <a:pt x="2589" y="3525"/>
                      </a:lnTo>
                      <a:lnTo>
                        <a:pt x="2548" y="3595"/>
                      </a:lnTo>
                      <a:lnTo>
                        <a:pt x="2514" y="3670"/>
                      </a:lnTo>
                      <a:lnTo>
                        <a:pt x="2493" y="3736"/>
                      </a:lnTo>
                      <a:lnTo>
                        <a:pt x="2482" y="3800"/>
                      </a:lnTo>
                      <a:lnTo>
                        <a:pt x="2478" y="3863"/>
                      </a:lnTo>
                      <a:lnTo>
                        <a:pt x="2486" y="3924"/>
                      </a:lnTo>
                      <a:lnTo>
                        <a:pt x="2503" y="3982"/>
                      </a:lnTo>
                      <a:lnTo>
                        <a:pt x="2527" y="4036"/>
                      </a:lnTo>
                      <a:lnTo>
                        <a:pt x="2561" y="4089"/>
                      </a:lnTo>
                      <a:lnTo>
                        <a:pt x="2604" y="4140"/>
                      </a:lnTo>
                      <a:lnTo>
                        <a:pt x="2644" y="4174"/>
                      </a:lnTo>
                      <a:lnTo>
                        <a:pt x="2687" y="4202"/>
                      </a:lnTo>
                      <a:lnTo>
                        <a:pt x="2734" y="4224"/>
                      </a:lnTo>
                      <a:lnTo>
                        <a:pt x="2783" y="4241"/>
                      </a:lnTo>
                      <a:lnTo>
                        <a:pt x="2836" y="4251"/>
                      </a:lnTo>
                      <a:lnTo>
                        <a:pt x="2890" y="4253"/>
                      </a:lnTo>
                      <a:lnTo>
                        <a:pt x="2945" y="4245"/>
                      </a:lnTo>
                      <a:lnTo>
                        <a:pt x="2999" y="4230"/>
                      </a:lnTo>
                      <a:lnTo>
                        <a:pt x="3054" y="4206"/>
                      </a:lnTo>
                      <a:lnTo>
                        <a:pt x="3106" y="4170"/>
                      </a:lnTo>
                      <a:lnTo>
                        <a:pt x="3159" y="4125"/>
                      </a:lnTo>
                      <a:lnTo>
                        <a:pt x="3206" y="4070"/>
                      </a:lnTo>
                      <a:lnTo>
                        <a:pt x="3246" y="4012"/>
                      </a:lnTo>
                      <a:lnTo>
                        <a:pt x="3276" y="3954"/>
                      </a:lnTo>
                      <a:lnTo>
                        <a:pt x="3295" y="3892"/>
                      </a:lnTo>
                      <a:lnTo>
                        <a:pt x="3304" y="3828"/>
                      </a:lnTo>
                      <a:lnTo>
                        <a:pt x="3302" y="3766"/>
                      </a:lnTo>
                      <a:lnTo>
                        <a:pt x="3308" y="3760"/>
                      </a:lnTo>
                      <a:lnTo>
                        <a:pt x="3385" y="3813"/>
                      </a:lnTo>
                      <a:lnTo>
                        <a:pt x="3402" y="3818"/>
                      </a:lnTo>
                      <a:lnTo>
                        <a:pt x="3421" y="3818"/>
                      </a:lnTo>
                      <a:lnTo>
                        <a:pt x="3438" y="3807"/>
                      </a:lnTo>
                      <a:lnTo>
                        <a:pt x="3626" y="3619"/>
                      </a:lnTo>
                      <a:lnTo>
                        <a:pt x="3635" y="3604"/>
                      </a:lnTo>
                      <a:lnTo>
                        <a:pt x="3637" y="3587"/>
                      </a:lnTo>
                      <a:lnTo>
                        <a:pt x="3635" y="3580"/>
                      </a:lnTo>
                      <a:lnTo>
                        <a:pt x="3633" y="3570"/>
                      </a:lnTo>
                      <a:lnTo>
                        <a:pt x="3628" y="3565"/>
                      </a:lnTo>
                      <a:lnTo>
                        <a:pt x="3622" y="3557"/>
                      </a:lnTo>
                      <a:lnTo>
                        <a:pt x="3582" y="3525"/>
                      </a:lnTo>
                      <a:lnTo>
                        <a:pt x="3543" y="3489"/>
                      </a:lnTo>
                      <a:lnTo>
                        <a:pt x="3503" y="3454"/>
                      </a:lnTo>
                      <a:lnTo>
                        <a:pt x="3466" y="3418"/>
                      </a:lnTo>
                      <a:lnTo>
                        <a:pt x="3432" y="3384"/>
                      </a:lnTo>
                      <a:lnTo>
                        <a:pt x="3127" y="3079"/>
                      </a:lnTo>
                      <a:lnTo>
                        <a:pt x="3058" y="3017"/>
                      </a:lnTo>
                      <a:lnTo>
                        <a:pt x="2990" y="2969"/>
                      </a:lnTo>
                      <a:lnTo>
                        <a:pt x="2920" y="2931"/>
                      </a:lnTo>
                      <a:lnTo>
                        <a:pt x="2851" y="2907"/>
                      </a:lnTo>
                      <a:lnTo>
                        <a:pt x="2781" y="2895"/>
                      </a:lnTo>
                      <a:close/>
                      <a:moveTo>
                        <a:pt x="2768" y="1940"/>
                      </a:moveTo>
                      <a:lnTo>
                        <a:pt x="2753" y="1942"/>
                      </a:lnTo>
                      <a:lnTo>
                        <a:pt x="2740" y="1951"/>
                      </a:lnTo>
                      <a:lnTo>
                        <a:pt x="2525" y="2168"/>
                      </a:lnTo>
                      <a:lnTo>
                        <a:pt x="2516" y="2181"/>
                      </a:lnTo>
                      <a:lnTo>
                        <a:pt x="2512" y="2196"/>
                      </a:lnTo>
                      <a:lnTo>
                        <a:pt x="2516" y="2211"/>
                      </a:lnTo>
                      <a:lnTo>
                        <a:pt x="2525" y="2226"/>
                      </a:lnTo>
                      <a:lnTo>
                        <a:pt x="3742" y="3442"/>
                      </a:lnTo>
                      <a:lnTo>
                        <a:pt x="3757" y="3452"/>
                      </a:lnTo>
                      <a:lnTo>
                        <a:pt x="3773" y="3455"/>
                      </a:lnTo>
                      <a:lnTo>
                        <a:pt x="3788" y="3452"/>
                      </a:lnTo>
                      <a:lnTo>
                        <a:pt x="3801" y="3442"/>
                      </a:lnTo>
                      <a:lnTo>
                        <a:pt x="4017" y="3228"/>
                      </a:lnTo>
                      <a:lnTo>
                        <a:pt x="4027" y="3215"/>
                      </a:lnTo>
                      <a:lnTo>
                        <a:pt x="4028" y="3200"/>
                      </a:lnTo>
                      <a:lnTo>
                        <a:pt x="4027" y="3183"/>
                      </a:lnTo>
                      <a:lnTo>
                        <a:pt x="4017" y="3170"/>
                      </a:lnTo>
                      <a:lnTo>
                        <a:pt x="2798" y="1951"/>
                      </a:lnTo>
                      <a:lnTo>
                        <a:pt x="2785" y="1942"/>
                      </a:lnTo>
                      <a:lnTo>
                        <a:pt x="2768" y="1940"/>
                      </a:lnTo>
                      <a:close/>
                      <a:moveTo>
                        <a:pt x="4051" y="1607"/>
                      </a:moveTo>
                      <a:lnTo>
                        <a:pt x="3983" y="1611"/>
                      </a:lnTo>
                      <a:lnTo>
                        <a:pt x="3916" y="1626"/>
                      </a:lnTo>
                      <a:lnTo>
                        <a:pt x="3852" y="1649"/>
                      </a:lnTo>
                      <a:lnTo>
                        <a:pt x="3789" y="1683"/>
                      </a:lnTo>
                      <a:lnTo>
                        <a:pt x="3729" y="1724"/>
                      </a:lnTo>
                      <a:lnTo>
                        <a:pt x="3671" y="1775"/>
                      </a:lnTo>
                      <a:lnTo>
                        <a:pt x="3613" y="1842"/>
                      </a:lnTo>
                      <a:lnTo>
                        <a:pt x="3566" y="1910"/>
                      </a:lnTo>
                      <a:lnTo>
                        <a:pt x="3530" y="1980"/>
                      </a:lnTo>
                      <a:lnTo>
                        <a:pt x="3503" y="2051"/>
                      </a:lnTo>
                      <a:lnTo>
                        <a:pt x="3488" y="2121"/>
                      </a:lnTo>
                      <a:lnTo>
                        <a:pt x="3483" y="2192"/>
                      </a:lnTo>
                      <a:lnTo>
                        <a:pt x="3485" y="2262"/>
                      </a:lnTo>
                      <a:lnTo>
                        <a:pt x="3496" y="2331"/>
                      </a:lnTo>
                      <a:lnTo>
                        <a:pt x="3515" y="2397"/>
                      </a:lnTo>
                      <a:lnTo>
                        <a:pt x="3539" y="2463"/>
                      </a:lnTo>
                      <a:lnTo>
                        <a:pt x="3571" y="2525"/>
                      </a:lnTo>
                      <a:lnTo>
                        <a:pt x="3609" y="2583"/>
                      </a:lnTo>
                      <a:lnTo>
                        <a:pt x="3650" y="2638"/>
                      </a:lnTo>
                      <a:lnTo>
                        <a:pt x="3697" y="2688"/>
                      </a:lnTo>
                      <a:lnTo>
                        <a:pt x="3767" y="2750"/>
                      </a:lnTo>
                      <a:lnTo>
                        <a:pt x="3840" y="2803"/>
                      </a:lnTo>
                      <a:lnTo>
                        <a:pt x="3916" y="2843"/>
                      </a:lnTo>
                      <a:lnTo>
                        <a:pt x="3993" y="2871"/>
                      </a:lnTo>
                      <a:lnTo>
                        <a:pt x="4072" y="2888"/>
                      </a:lnTo>
                      <a:lnTo>
                        <a:pt x="4151" y="2891"/>
                      </a:lnTo>
                      <a:lnTo>
                        <a:pt x="4232" y="2884"/>
                      </a:lnTo>
                      <a:lnTo>
                        <a:pt x="4311" y="2863"/>
                      </a:lnTo>
                      <a:lnTo>
                        <a:pt x="4390" y="2831"/>
                      </a:lnTo>
                      <a:lnTo>
                        <a:pt x="4467" y="2788"/>
                      </a:lnTo>
                      <a:lnTo>
                        <a:pt x="4542" y="2734"/>
                      </a:lnTo>
                      <a:lnTo>
                        <a:pt x="4614" y="2668"/>
                      </a:lnTo>
                      <a:lnTo>
                        <a:pt x="4691" y="2583"/>
                      </a:lnTo>
                      <a:lnTo>
                        <a:pt x="4760" y="2499"/>
                      </a:lnTo>
                      <a:lnTo>
                        <a:pt x="4817" y="2412"/>
                      </a:lnTo>
                      <a:lnTo>
                        <a:pt x="4864" y="2327"/>
                      </a:lnTo>
                      <a:lnTo>
                        <a:pt x="4868" y="2309"/>
                      </a:lnTo>
                      <a:lnTo>
                        <a:pt x="4864" y="2290"/>
                      </a:lnTo>
                      <a:lnTo>
                        <a:pt x="4851" y="2275"/>
                      </a:lnTo>
                      <a:lnTo>
                        <a:pt x="4694" y="2171"/>
                      </a:lnTo>
                      <a:lnTo>
                        <a:pt x="4679" y="2164"/>
                      </a:lnTo>
                      <a:lnTo>
                        <a:pt x="4662" y="2166"/>
                      </a:lnTo>
                      <a:lnTo>
                        <a:pt x="4655" y="2168"/>
                      </a:lnTo>
                      <a:lnTo>
                        <a:pt x="4647" y="2171"/>
                      </a:lnTo>
                      <a:lnTo>
                        <a:pt x="4642" y="2177"/>
                      </a:lnTo>
                      <a:lnTo>
                        <a:pt x="4636" y="2185"/>
                      </a:lnTo>
                      <a:lnTo>
                        <a:pt x="4583" y="2267"/>
                      </a:lnTo>
                      <a:lnTo>
                        <a:pt x="4521" y="2346"/>
                      </a:lnTo>
                      <a:lnTo>
                        <a:pt x="4450" y="2425"/>
                      </a:lnTo>
                      <a:lnTo>
                        <a:pt x="4403" y="2468"/>
                      </a:lnTo>
                      <a:lnTo>
                        <a:pt x="4354" y="2502"/>
                      </a:lnTo>
                      <a:lnTo>
                        <a:pt x="4303" y="2529"/>
                      </a:lnTo>
                      <a:lnTo>
                        <a:pt x="4254" y="2547"/>
                      </a:lnTo>
                      <a:lnTo>
                        <a:pt x="4207" y="2557"/>
                      </a:lnTo>
                      <a:lnTo>
                        <a:pt x="4160" y="2557"/>
                      </a:lnTo>
                      <a:lnTo>
                        <a:pt x="4115" y="2549"/>
                      </a:lnTo>
                      <a:lnTo>
                        <a:pt x="4074" y="2532"/>
                      </a:lnTo>
                      <a:lnTo>
                        <a:pt x="4034" y="2506"/>
                      </a:lnTo>
                      <a:lnTo>
                        <a:pt x="4576" y="1965"/>
                      </a:lnTo>
                      <a:lnTo>
                        <a:pt x="4587" y="1948"/>
                      </a:lnTo>
                      <a:lnTo>
                        <a:pt x="4587" y="1927"/>
                      </a:lnTo>
                      <a:lnTo>
                        <a:pt x="4580" y="1910"/>
                      </a:lnTo>
                      <a:lnTo>
                        <a:pt x="4561" y="1886"/>
                      </a:lnTo>
                      <a:lnTo>
                        <a:pt x="4535" y="1856"/>
                      </a:lnTo>
                      <a:lnTo>
                        <a:pt x="4503" y="1822"/>
                      </a:lnTo>
                      <a:lnTo>
                        <a:pt x="4431" y="1758"/>
                      </a:lnTo>
                      <a:lnTo>
                        <a:pt x="4356" y="1705"/>
                      </a:lnTo>
                      <a:lnTo>
                        <a:pt x="4279" y="1662"/>
                      </a:lnTo>
                      <a:lnTo>
                        <a:pt x="4200" y="1632"/>
                      </a:lnTo>
                      <a:lnTo>
                        <a:pt x="4119" y="1613"/>
                      </a:lnTo>
                      <a:lnTo>
                        <a:pt x="4051" y="1607"/>
                      </a:lnTo>
                      <a:close/>
                      <a:moveTo>
                        <a:pt x="4982" y="820"/>
                      </a:moveTo>
                      <a:lnTo>
                        <a:pt x="4924" y="825"/>
                      </a:lnTo>
                      <a:lnTo>
                        <a:pt x="4868" y="839"/>
                      </a:lnTo>
                      <a:lnTo>
                        <a:pt x="4813" y="859"/>
                      </a:lnTo>
                      <a:lnTo>
                        <a:pt x="4762" y="891"/>
                      </a:lnTo>
                      <a:lnTo>
                        <a:pt x="4715" y="931"/>
                      </a:lnTo>
                      <a:lnTo>
                        <a:pt x="4676" y="978"/>
                      </a:lnTo>
                      <a:lnTo>
                        <a:pt x="4646" y="1028"/>
                      </a:lnTo>
                      <a:lnTo>
                        <a:pt x="4623" y="1083"/>
                      </a:lnTo>
                      <a:lnTo>
                        <a:pt x="4610" y="1139"/>
                      </a:lnTo>
                      <a:lnTo>
                        <a:pt x="4606" y="1196"/>
                      </a:lnTo>
                      <a:lnTo>
                        <a:pt x="4610" y="1254"/>
                      </a:lnTo>
                      <a:lnTo>
                        <a:pt x="4623" y="1310"/>
                      </a:lnTo>
                      <a:lnTo>
                        <a:pt x="4646" y="1365"/>
                      </a:lnTo>
                      <a:lnTo>
                        <a:pt x="4676" y="1416"/>
                      </a:lnTo>
                      <a:lnTo>
                        <a:pt x="4715" y="1461"/>
                      </a:lnTo>
                      <a:lnTo>
                        <a:pt x="4762" y="1502"/>
                      </a:lnTo>
                      <a:lnTo>
                        <a:pt x="4813" y="1532"/>
                      </a:lnTo>
                      <a:lnTo>
                        <a:pt x="4868" y="1555"/>
                      </a:lnTo>
                      <a:lnTo>
                        <a:pt x="4924" y="1568"/>
                      </a:lnTo>
                      <a:lnTo>
                        <a:pt x="4982" y="1572"/>
                      </a:lnTo>
                      <a:lnTo>
                        <a:pt x="5039" y="1568"/>
                      </a:lnTo>
                      <a:lnTo>
                        <a:pt x="5095" y="1555"/>
                      </a:lnTo>
                      <a:lnTo>
                        <a:pt x="5150" y="1532"/>
                      </a:lnTo>
                      <a:lnTo>
                        <a:pt x="5201" y="1502"/>
                      </a:lnTo>
                      <a:lnTo>
                        <a:pt x="5248" y="1463"/>
                      </a:lnTo>
                      <a:lnTo>
                        <a:pt x="5287" y="1416"/>
                      </a:lnTo>
                      <a:lnTo>
                        <a:pt x="5317" y="1365"/>
                      </a:lnTo>
                      <a:lnTo>
                        <a:pt x="5340" y="1310"/>
                      </a:lnTo>
                      <a:lnTo>
                        <a:pt x="5353" y="1254"/>
                      </a:lnTo>
                      <a:lnTo>
                        <a:pt x="5357" y="1196"/>
                      </a:lnTo>
                      <a:lnTo>
                        <a:pt x="5353" y="1139"/>
                      </a:lnTo>
                      <a:lnTo>
                        <a:pt x="5340" y="1083"/>
                      </a:lnTo>
                      <a:lnTo>
                        <a:pt x="5317" y="1028"/>
                      </a:lnTo>
                      <a:lnTo>
                        <a:pt x="5287" y="978"/>
                      </a:lnTo>
                      <a:lnTo>
                        <a:pt x="5248" y="931"/>
                      </a:lnTo>
                      <a:lnTo>
                        <a:pt x="5201" y="891"/>
                      </a:lnTo>
                      <a:lnTo>
                        <a:pt x="5150" y="859"/>
                      </a:lnTo>
                      <a:lnTo>
                        <a:pt x="5095" y="839"/>
                      </a:lnTo>
                      <a:lnTo>
                        <a:pt x="5039" y="825"/>
                      </a:lnTo>
                      <a:lnTo>
                        <a:pt x="4982" y="820"/>
                      </a:lnTo>
                      <a:close/>
                      <a:moveTo>
                        <a:pt x="4057" y="0"/>
                      </a:moveTo>
                      <a:lnTo>
                        <a:pt x="4100" y="2"/>
                      </a:lnTo>
                      <a:lnTo>
                        <a:pt x="5739" y="248"/>
                      </a:lnTo>
                      <a:lnTo>
                        <a:pt x="5786" y="259"/>
                      </a:lnTo>
                      <a:lnTo>
                        <a:pt x="5829" y="282"/>
                      </a:lnTo>
                      <a:lnTo>
                        <a:pt x="5867" y="312"/>
                      </a:lnTo>
                      <a:lnTo>
                        <a:pt x="5897" y="350"/>
                      </a:lnTo>
                      <a:lnTo>
                        <a:pt x="5919" y="393"/>
                      </a:lnTo>
                      <a:lnTo>
                        <a:pt x="5931" y="440"/>
                      </a:lnTo>
                      <a:lnTo>
                        <a:pt x="6175" y="2076"/>
                      </a:lnTo>
                      <a:lnTo>
                        <a:pt x="6179" y="2119"/>
                      </a:lnTo>
                      <a:lnTo>
                        <a:pt x="6173" y="2162"/>
                      </a:lnTo>
                      <a:lnTo>
                        <a:pt x="6160" y="2202"/>
                      </a:lnTo>
                      <a:lnTo>
                        <a:pt x="6139" y="2239"/>
                      </a:lnTo>
                      <a:lnTo>
                        <a:pt x="6111" y="2273"/>
                      </a:lnTo>
                      <a:lnTo>
                        <a:pt x="2275" y="6106"/>
                      </a:lnTo>
                      <a:lnTo>
                        <a:pt x="2239" y="6134"/>
                      </a:lnTo>
                      <a:lnTo>
                        <a:pt x="2200" y="6157"/>
                      </a:lnTo>
                      <a:lnTo>
                        <a:pt x="2156" y="6168"/>
                      </a:lnTo>
                      <a:lnTo>
                        <a:pt x="2113" y="6172"/>
                      </a:lnTo>
                      <a:lnTo>
                        <a:pt x="2068" y="6168"/>
                      </a:lnTo>
                      <a:lnTo>
                        <a:pt x="2026" y="6157"/>
                      </a:lnTo>
                      <a:lnTo>
                        <a:pt x="1987" y="6134"/>
                      </a:lnTo>
                      <a:lnTo>
                        <a:pt x="1951" y="6106"/>
                      </a:lnTo>
                      <a:lnTo>
                        <a:pt x="68" y="4224"/>
                      </a:lnTo>
                      <a:lnTo>
                        <a:pt x="38" y="4189"/>
                      </a:lnTo>
                      <a:lnTo>
                        <a:pt x="17" y="4149"/>
                      </a:lnTo>
                      <a:lnTo>
                        <a:pt x="4" y="4106"/>
                      </a:lnTo>
                      <a:lnTo>
                        <a:pt x="0" y="4063"/>
                      </a:lnTo>
                      <a:lnTo>
                        <a:pt x="4" y="4019"/>
                      </a:lnTo>
                      <a:lnTo>
                        <a:pt x="17" y="3976"/>
                      </a:lnTo>
                      <a:lnTo>
                        <a:pt x="38" y="3937"/>
                      </a:lnTo>
                      <a:lnTo>
                        <a:pt x="68" y="3901"/>
                      </a:lnTo>
                      <a:lnTo>
                        <a:pt x="3904" y="68"/>
                      </a:lnTo>
                      <a:lnTo>
                        <a:pt x="3938" y="40"/>
                      </a:lnTo>
                      <a:lnTo>
                        <a:pt x="3976" y="19"/>
                      </a:lnTo>
                      <a:lnTo>
                        <a:pt x="4015" y="6"/>
                      </a:lnTo>
                      <a:lnTo>
                        <a:pt x="40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03" name="Group 63">
              <a:extLst>
                <a:ext uri="{FF2B5EF4-FFF2-40B4-BE49-F238E27FC236}">
                  <a16:creationId xmlns:a16="http://schemas.microsoft.com/office/drawing/2014/main" id="{B5346502-A646-4DE3-BE64-4E50C8FAC69F}"/>
                </a:ext>
              </a:extLst>
            </p:cNvPr>
            <p:cNvGrpSpPr/>
            <p:nvPr/>
          </p:nvGrpSpPr>
          <p:grpSpPr>
            <a:xfrm>
              <a:off x="6266148" y="3603547"/>
              <a:ext cx="1720516" cy="1684421"/>
              <a:chOff x="6266148" y="3603547"/>
              <a:chExt cx="1720516" cy="1684421"/>
            </a:xfrm>
          </p:grpSpPr>
          <p:sp>
            <p:nvSpPr>
              <p:cNvPr id="104" name="Snip Diagonal Corner Rectangle 4">
                <a:extLst>
                  <a:ext uri="{FF2B5EF4-FFF2-40B4-BE49-F238E27FC236}">
                    <a16:creationId xmlns:a16="http://schemas.microsoft.com/office/drawing/2014/main" id="{7EFEB884-C8A0-4ECB-8342-41653FEDDEB5}"/>
                  </a:ext>
                </a:extLst>
              </p:cNvPr>
              <p:cNvSpPr/>
              <p:nvPr/>
            </p:nvSpPr>
            <p:spPr>
              <a:xfrm flipV="1">
                <a:off x="6266148" y="3603547"/>
                <a:ext cx="1720516" cy="1684421"/>
              </a:xfrm>
              <a:prstGeom prst="snip2Diag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31">
                <a:extLst>
                  <a:ext uri="{FF2B5EF4-FFF2-40B4-BE49-F238E27FC236}">
                    <a16:creationId xmlns:a16="http://schemas.microsoft.com/office/drawing/2014/main" id="{A0154431-CF0C-40F9-A7E5-817BBFCB8562}"/>
                  </a:ext>
                </a:extLst>
              </p:cNvPr>
              <p:cNvGrpSpPr>
                <a:grpSpLocks noChangeAspect="1"/>
              </p:cNvGrpSpPr>
              <p:nvPr/>
            </p:nvGrpSpPr>
            <p:grpSpPr bwMode="auto">
              <a:xfrm>
                <a:off x="6671215" y="3990843"/>
                <a:ext cx="910383" cy="909828"/>
                <a:chOff x="2198" y="519"/>
                <a:chExt cx="3280" cy="3278"/>
              </a:xfrm>
              <a:solidFill>
                <a:schemeClr val="bg1"/>
              </a:solidFill>
            </p:grpSpPr>
            <p:sp>
              <p:nvSpPr>
                <p:cNvPr id="106" name="Freeform 33">
                  <a:extLst>
                    <a:ext uri="{FF2B5EF4-FFF2-40B4-BE49-F238E27FC236}">
                      <a16:creationId xmlns:a16="http://schemas.microsoft.com/office/drawing/2014/main" id="{CE7A2DF2-1649-4C87-9DB6-0B19B72BBBFA}"/>
                    </a:ext>
                  </a:extLst>
                </p:cNvPr>
                <p:cNvSpPr>
                  <a:spLocks/>
                </p:cNvSpPr>
                <p:nvPr/>
              </p:nvSpPr>
              <p:spPr bwMode="auto">
                <a:xfrm>
                  <a:off x="2198" y="1134"/>
                  <a:ext cx="2870" cy="1844"/>
                </a:xfrm>
                <a:custGeom>
                  <a:avLst/>
                  <a:gdLst>
                    <a:gd name="T0" fmla="*/ 0 w 5740"/>
                    <a:gd name="T1" fmla="*/ 0 h 3688"/>
                    <a:gd name="T2" fmla="*/ 1159 w 5740"/>
                    <a:gd name="T3" fmla="*/ 0 h 3688"/>
                    <a:gd name="T4" fmla="*/ 2595 w 5740"/>
                    <a:gd name="T5" fmla="*/ 3277 h 3688"/>
                    <a:gd name="T6" fmla="*/ 5740 w 5740"/>
                    <a:gd name="T7" fmla="*/ 3277 h 3688"/>
                    <a:gd name="T8" fmla="*/ 5740 w 5740"/>
                    <a:gd name="T9" fmla="*/ 3688 h 3688"/>
                    <a:gd name="T10" fmla="*/ 2326 w 5740"/>
                    <a:gd name="T11" fmla="*/ 3688 h 3688"/>
                    <a:gd name="T12" fmla="*/ 892 w 5740"/>
                    <a:gd name="T13" fmla="*/ 408 h 3688"/>
                    <a:gd name="T14" fmla="*/ 0 w 5740"/>
                    <a:gd name="T15" fmla="*/ 408 h 3688"/>
                    <a:gd name="T16" fmla="*/ 0 w 5740"/>
                    <a:gd name="T17" fmla="*/ 0 h 3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0" h="3688">
                      <a:moveTo>
                        <a:pt x="0" y="0"/>
                      </a:moveTo>
                      <a:lnTo>
                        <a:pt x="1159" y="0"/>
                      </a:lnTo>
                      <a:lnTo>
                        <a:pt x="2595" y="3277"/>
                      </a:lnTo>
                      <a:lnTo>
                        <a:pt x="5740" y="3277"/>
                      </a:lnTo>
                      <a:lnTo>
                        <a:pt x="5740" y="3688"/>
                      </a:lnTo>
                      <a:lnTo>
                        <a:pt x="2326" y="3688"/>
                      </a:lnTo>
                      <a:lnTo>
                        <a:pt x="892" y="408"/>
                      </a:lnTo>
                      <a:lnTo>
                        <a:pt x="0" y="40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4">
                  <a:extLst>
                    <a:ext uri="{FF2B5EF4-FFF2-40B4-BE49-F238E27FC236}">
                      <a16:creationId xmlns:a16="http://schemas.microsoft.com/office/drawing/2014/main" id="{ECA56A01-FA39-4DD2-AFF8-5664A6779DE2}"/>
                    </a:ext>
                  </a:extLst>
                </p:cNvPr>
                <p:cNvSpPr>
                  <a:spLocks/>
                </p:cNvSpPr>
                <p:nvPr/>
              </p:nvSpPr>
              <p:spPr bwMode="auto">
                <a:xfrm>
                  <a:off x="3428" y="3182"/>
                  <a:ext cx="615" cy="615"/>
                </a:xfrm>
                <a:custGeom>
                  <a:avLst/>
                  <a:gdLst>
                    <a:gd name="T0" fmla="*/ 617 w 1231"/>
                    <a:gd name="T1" fmla="*/ 0 h 1230"/>
                    <a:gd name="T2" fmla="*/ 698 w 1231"/>
                    <a:gd name="T3" fmla="*/ 6 h 1230"/>
                    <a:gd name="T4" fmla="*/ 780 w 1231"/>
                    <a:gd name="T5" fmla="*/ 22 h 1230"/>
                    <a:gd name="T6" fmla="*/ 856 w 1231"/>
                    <a:gd name="T7" fmla="*/ 50 h 1230"/>
                    <a:gd name="T8" fmla="*/ 926 w 1231"/>
                    <a:gd name="T9" fmla="*/ 84 h 1230"/>
                    <a:gd name="T10" fmla="*/ 992 w 1231"/>
                    <a:gd name="T11" fmla="*/ 130 h 1230"/>
                    <a:gd name="T12" fmla="*/ 1051 w 1231"/>
                    <a:gd name="T13" fmla="*/ 182 h 1230"/>
                    <a:gd name="T14" fmla="*/ 1103 w 1231"/>
                    <a:gd name="T15" fmla="*/ 239 h 1230"/>
                    <a:gd name="T16" fmla="*/ 1147 w 1231"/>
                    <a:gd name="T17" fmla="*/ 305 h 1230"/>
                    <a:gd name="T18" fmla="*/ 1183 w 1231"/>
                    <a:gd name="T19" fmla="*/ 377 h 1230"/>
                    <a:gd name="T20" fmla="*/ 1209 w 1231"/>
                    <a:gd name="T21" fmla="*/ 453 h 1230"/>
                    <a:gd name="T22" fmla="*/ 1225 w 1231"/>
                    <a:gd name="T23" fmla="*/ 532 h 1230"/>
                    <a:gd name="T24" fmla="*/ 1231 w 1231"/>
                    <a:gd name="T25" fmla="*/ 616 h 1230"/>
                    <a:gd name="T26" fmla="*/ 1225 w 1231"/>
                    <a:gd name="T27" fmla="*/ 698 h 1230"/>
                    <a:gd name="T28" fmla="*/ 1209 w 1231"/>
                    <a:gd name="T29" fmla="*/ 780 h 1230"/>
                    <a:gd name="T30" fmla="*/ 1183 w 1231"/>
                    <a:gd name="T31" fmla="*/ 855 h 1230"/>
                    <a:gd name="T32" fmla="*/ 1147 w 1231"/>
                    <a:gd name="T33" fmla="*/ 925 h 1230"/>
                    <a:gd name="T34" fmla="*/ 1103 w 1231"/>
                    <a:gd name="T35" fmla="*/ 991 h 1230"/>
                    <a:gd name="T36" fmla="*/ 1051 w 1231"/>
                    <a:gd name="T37" fmla="*/ 1051 h 1230"/>
                    <a:gd name="T38" fmla="*/ 992 w 1231"/>
                    <a:gd name="T39" fmla="*/ 1102 h 1230"/>
                    <a:gd name="T40" fmla="*/ 926 w 1231"/>
                    <a:gd name="T41" fmla="*/ 1146 h 1230"/>
                    <a:gd name="T42" fmla="*/ 856 w 1231"/>
                    <a:gd name="T43" fmla="*/ 1182 h 1230"/>
                    <a:gd name="T44" fmla="*/ 780 w 1231"/>
                    <a:gd name="T45" fmla="*/ 1208 h 1230"/>
                    <a:gd name="T46" fmla="*/ 698 w 1231"/>
                    <a:gd name="T47" fmla="*/ 1224 h 1230"/>
                    <a:gd name="T48" fmla="*/ 617 w 1231"/>
                    <a:gd name="T49" fmla="*/ 1230 h 1230"/>
                    <a:gd name="T50" fmla="*/ 533 w 1231"/>
                    <a:gd name="T51" fmla="*/ 1224 h 1230"/>
                    <a:gd name="T52" fmla="*/ 453 w 1231"/>
                    <a:gd name="T53" fmla="*/ 1208 h 1230"/>
                    <a:gd name="T54" fmla="*/ 377 w 1231"/>
                    <a:gd name="T55" fmla="*/ 1182 h 1230"/>
                    <a:gd name="T56" fmla="*/ 305 w 1231"/>
                    <a:gd name="T57" fmla="*/ 1146 h 1230"/>
                    <a:gd name="T58" fmla="*/ 240 w 1231"/>
                    <a:gd name="T59" fmla="*/ 1102 h 1230"/>
                    <a:gd name="T60" fmla="*/ 182 w 1231"/>
                    <a:gd name="T61" fmla="*/ 1051 h 1230"/>
                    <a:gd name="T62" fmla="*/ 130 w 1231"/>
                    <a:gd name="T63" fmla="*/ 991 h 1230"/>
                    <a:gd name="T64" fmla="*/ 84 w 1231"/>
                    <a:gd name="T65" fmla="*/ 925 h 1230"/>
                    <a:gd name="T66" fmla="*/ 50 w 1231"/>
                    <a:gd name="T67" fmla="*/ 855 h 1230"/>
                    <a:gd name="T68" fmla="*/ 22 w 1231"/>
                    <a:gd name="T69" fmla="*/ 780 h 1230"/>
                    <a:gd name="T70" fmla="*/ 6 w 1231"/>
                    <a:gd name="T71" fmla="*/ 698 h 1230"/>
                    <a:gd name="T72" fmla="*/ 0 w 1231"/>
                    <a:gd name="T73" fmla="*/ 616 h 1230"/>
                    <a:gd name="T74" fmla="*/ 6 w 1231"/>
                    <a:gd name="T75" fmla="*/ 532 h 1230"/>
                    <a:gd name="T76" fmla="*/ 22 w 1231"/>
                    <a:gd name="T77" fmla="*/ 453 h 1230"/>
                    <a:gd name="T78" fmla="*/ 50 w 1231"/>
                    <a:gd name="T79" fmla="*/ 377 h 1230"/>
                    <a:gd name="T80" fmla="*/ 84 w 1231"/>
                    <a:gd name="T81" fmla="*/ 305 h 1230"/>
                    <a:gd name="T82" fmla="*/ 130 w 1231"/>
                    <a:gd name="T83" fmla="*/ 239 h 1230"/>
                    <a:gd name="T84" fmla="*/ 182 w 1231"/>
                    <a:gd name="T85" fmla="*/ 182 h 1230"/>
                    <a:gd name="T86" fmla="*/ 240 w 1231"/>
                    <a:gd name="T87" fmla="*/ 130 h 1230"/>
                    <a:gd name="T88" fmla="*/ 305 w 1231"/>
                    <a:gd name="T89" fmla="*/ 84 h 1230"/>
                    <a:gd name="T90" fmla="*/ 377 w 1231"/>
                    <a:gd name="T91" fmla="*/ 50 h 1230"/>
                    <a:gd name="T92" fmla="*/ 453 w 1231"/>
                    <a:gd name="T93" fmla="*/ 22 h 1230"/>
                    <a:gd name="T94" fmla="*/ 533 w 1231"/>
                    <a:gd name="T95" fmla="*/ 6 h 1230"/>
                    <a:gd name="T96" fmla="*/ 617 w 1231"/>
                    <a:gd name="T97"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1" h="1230">
                      <a:moveTo>
                        <a:pt x="617" y="0"/>
                      </a:moveTo>
                      <a:lnTo>
                        <a:pt x="698" y="6"/>
                      </a:lnTo>
                      <a:lnTo>
                        <a:pt x="780" y="22"/>
                      </a:lnTo>
                      <a:lnTo>
                        <a:pt x="856" y="50"/>
                      </a:lnTo>
                      <a:lnTo>
                        <a:pt x="926" y="84"/>
                      </a:lnTo>
                      <a:lnTo>
                        <a:pt x="992" y="130"/>
                      </a:lnTo>
                      <a:lnTo>
                        <a:pt x="1051" y="182"/>
                      </a:lnTo>
                      <a:lnTo>
                        <a:pt x="1103" y="239"/>
                      </a:lnTo>
                      <a:lnTo>
                        <a:pt x="1147" y="305"/>
                      </a:lnTo>
                      <a:lnTo>
                        <a:pt x="1183" y="377"/>
                      </a:lnTo>
                      <a:lnTo>
                        <a:pt x="1209" y="453"/>
                      </a:lnTo>
                      <a:lnTo>
                        <a:pt x="1225" y="532"/>
                      </a:lnTo>
                      <a:lnTo>
                        <a:pt x="1231" y="616"/>
                      </a:lnTo>
                      <a:lnTo>
                        <a:pt x="1225" y="698"/>
                      </a:lnTo>
                      <a:lnTo>
                        <a:pt x="1209" y="780"/>
                      </a:lnTo>
                      <a:lnTo>
                        <a:pt x="1183" y="855"/>
                      </a:lnTo>
                      <a:lnTo>
                        <a:pt x="1147" y="925"/>
                      </a:lnTo>
                      <a:lnTo>
                        <a:pt x="1103" y="991"/>
                      </a:lnTo>
                      <a:lnTo>
                        <a:pt x="1051" y="1051"/>
                      </a:lnTo>
                      <a:lnTo>
                        <a:pt x="992" y="1102"/>
                      </a:lnTo>
                      <a:lnTo>
                        <a:pt x="926" y="1146"/>
                      </a:lnTo>
                      <a:lnTo>
                        <a:pt x="856" y="1182"/>
                      </a:lnTo>
                      <a:lnTo>
                        <a:pt x="780" y="1208"/>
                      </a:lnTo>
                      <a:lnTo>
                        <a:pt x="698" y="1224"/>
                      </a:lnTo>
                      <a:lnTo>
                        <a:pt x="617" y="1230"/>
                      </a:lnTo>
                      <a:lnTo>
                        <a:pt x="533" y="1224"/>
                      </a:lnTo>
                      <a:lnTo>
                        <a:pt x="453" y="1208"/>
                      </a:lnTo>
                      <a:lnTo>
                        <a:pt x="377" y="1182"/>
                      </a:lnTo>
                      <a:lnTo>
                        <a:pt x="305" y="1146"/>
                      </a:lnTo>
                      <a:lnTo>
                        <a:pt x="240" y="1102"/>
                      </a:lnTo>
                      <a:lnTo>
                        <a:pt x="182" y="1051"/>
                      </a:lnTo>
                      <a:lnTo>
                        <a:pt x="130" y="991"/>
                      </a:lnTo>
                      <a:lnTo>
                        <a:pt x="84" y="925"/>
                      </a:lnTo>
                      <a:lnTo>
                        <a:pt x="50" y="855"/>
                      </a:lnTo>
                      <a:lnTo>
                        <a:pt x="22" y="780"/>
                      </a:lnTo>
                      <a:lnTo>
                        <a:pt x="6" y="698"/>
                      </a:lnTo>
                      <a:lnTo>
                        <a:pt x="0" y="616"/>
                      </a:lnTo>
                      <a:lnTo>
                        <a:pt x="6" y="532"/>
                      </a:lnTo>
                      <a:lnTo>
                        <a:pt x="22" y="453"/>
                      </a:lnTo>
                      <a:lnTo>
                        <a:pt x="50" y="377"/>
                      </a:lnTo>
                      <a:lnTo>
                        <a:pt x="84" y="305"/>
                      </a:lnTo>
                      <a:lnTo>
                        <a:pt x="130" y="239"/>
                      </a:lnTo>
                      <a:lnTo>
                        <a:pt x="182" y="182"/>
                      </a:lnTo>
                      <a:lnTo>
                        <a:pt x="240" y="130"/>
                      </a:lnTo>
                      <a:lnTo>
                        <a:pt x="305" y="84"/>
                      </a:lnTo>
                      <a:lnTo>
                        <a:pt x="377" y="50"/>
                      </a:lnTo>
                      <a:lnTo>
                        <a:pt x="453" y="22"/>
                      </a:lnTo>
                      <a:lnTo>
                        <a:pt x="533" y="6"/>
                      </a:lnTo>
                      <a:lnTo>
                        <a:pt x="6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5">
                  <a:extLst>
                    <a:ext uri="{FF2B5EF4-FFF2-40B4-BE49-F238E27FC236}">
                      <a16:creationId xmlns:a16="http://schemas.microsoft.com/office/drawing/2014/main" id="{41CF3EC2-CE44-4ACB-8EE8-332B7330D912}"/>
                    </a:ext>
                  </a:extLst>
                </p:cNvPr>
                <p:cNvSpPr>
                  <a:spLocks/>
                </p:cNvSpPr>
                <p:nvPr/>
              </p:nvSpPr>
              <p:spPr bwMode="auto">
                <a:xfrm>
                  <a:off x="4453" y="3182"/>
                  <a:ext cx="615" cy="615"/>
                </a:xfrm>
                <a:custGeom>
                  <a:avLst/>
                  <a:gdLst>
                    <a:gd name="T0" fmla="*/ 614 w 1230"/>
                    <a:gd name="T1" fmla="*/ 0 h 1230"/>
                    <a:gd name="T2" fmla="*/ 698 w 1230"/>
                    <a:gd name="T3" fmla="*/ 6 h 1230"/>
                    <a:gd name="T4" fmla="*/ 778 w 1230"/>
                    <a:gd name="T5" fmla="*/ 22 h 1230"/>
                    <a:gd name="T6" fmla="*/ 853 w 1230"/>
                    <a:gd name="T7" fmla="*/ 50 h 1230"/>
                    <a:gd name="T8" fmla="*/ 925 w 1230"/>
                    <a:gd name="T9" fmla="*/ 84 h 1230"/>
                    <a:gd name="T10" fmla="*/ 991 w 1230"/>
                    <a:gd name="T11" fmla="*/ 130 h 1230"/>
                    <a:gd name="T12" fmla="*/ 1049 w 1230"/>
                    <a:gd name="T13" fmla="*/ 182 h 1230"/>
                    <a:gd name="T14" fmla="*/ 1101 w 1230"/>
                    <a:gd name="T15" fmla="*/ 239 h 1230"/>
                    <a:gd name="T16" fmla="*/ 1146 w 1230"/>
                    <a:gd name="T17" fmla="*/ 305 h 1230"/>
                    <a:gd name="T18" fmla="*/ 1180 w 1230"/>
                    <a:gd name="T19" fmla="*/ 377 h 1230"/>
                    <a:gd name="T20" fmla="*/ 1208 w 1230"/>
                    <a:gd name="T21" fmla="*/ 453 h 1230"/>
                    <a:gd name="T22" fmla="*/ 1224 w 1230"/>
                    <a:gd name="T23" fmla="*/ 532 h 1230"/>
                    <a:gd name="T24" fmla="*/ 1230 w 1230"/>
                    <a:gd name="T25" fmla="*/ 616 h 1230"/>
                    <a:gd name="T26" fmla="*/ 1224 w 1230"/>
                    <a:gd name="T27" fmla="*/ 698 h 1230"/>
                    <a:gd name="T28" fmla="*/ 1208 w 1230"/>
                    <a:gd name="T29" fmla="*/ 780 h 1230"/>
                    <a:gd name="T30" fmla="*/ 1180 w 1230"/>
                    <a:gd name="T31" fmla="*/ 855 h 1230"/>
                    <a:gd name="T32" fmla="*/ 1146 w 1230"/>
                    <a:gd name="T33" fmla="*/ 925 h 1230"/>
                    <a:gd name="T34" fmla="*/ 1101 w 1230"/>
                    <a:gd name="T35" fmla="*/ 991 h 1230"/>
                    <a:gd name="T36" fmla="*/ 1049 w 1230"/>
                    <a:gd name="T37" fmla="*/ 1051 h 1230"/>
                    <a:gd name="T38" fmla="*/ 991 w 1230"/>
                    <a:gd name="T39" fmla="*/ 1102 h 1230"/>
                    <a:gd name="T40" fmla="*/ 925 w 1230"/>
                    <a:gd name="T41" fmla="*/ 1146 h 1230"/>
                    <a:gd name="T42" fmla="*/ 853 w 1230"/>
                    <a:gd name="T43" fmla="*/ 1182 h 1230"/>
                    <a:gd name="T44" fmla="*/ 778 w 1230"/>
                    <a:gd name="T45" fmla="*/ 1208 h 1230"/>
                    <a:gd name="T46" fmla="*/ 698 w 1230"/>
                    <a:gd name="T47" fmla="*/ 1224 h 1230"/>
                    <a:gd name="T48" fmla="*/ 614 w 1230"/>
                    <a:gd name="T49" fmla="*/ 1230 h 1230"/>
                    <a:gd name="T50" fmla="*/ 532 w 1230"/>
                    <a:gd name="T51" fmla="*/ 1224 h 1230"/>
                    <a:gd name="T52" fmla="*/ 450 w 1230"/>
                    <a:gd name="T53" fmla="*/ 1208 h 1230"/>
                    <a:gd name="T54" fmla="*/ 375 w 1230"/>
                    <a:gd name="T55" fmla="*/ 1182 h 1230"/>
                    <a:gd name="T56" fmla="*/ 305 w 1230"/>
                    <a:gd name="T57" fmla="*/ 1146 h 1230"/>
                    <a:gd name="T58" fmla="*/ 239 w 1230"/>
                    <a:gd name="T59" fmla="*/ 1102 h 1230"/>
                    <a:gd name="T60" fmla="*/ 179 w 1230"/>
                    <a:gd name="T61" fmla="*/ 1051 h 1230"/>
                    <a:gd name="T62" fmla="*/ 127 w 1230"/>
                    <a:gd name="T63" fmla="*/ 991 h 1230"/>
                    <a:gd name="T64" fmla="*/ 83 w 1230"/>
                    <a:gd name="T65" fmla="*/ 925 h 1230"/>
                    <a:gd name="T66" fmla="*/ 48 w 1230"/>
                    <a:gd name="T67" fmla="*/ 855 h 1230"/>
                    <a:gd name="T68" fmla="*/ 22 w 1230"/>
                    <a:gd name="T69" fmla="*/ 780 h 1230"/>
                    <a:gd name="T70" fmla="*/ 6 w 1230"/>
                    <a:gd name="T71" fmla="*/ 698 h 1230"/>
                    <a:gd name="T72" fmla="*/ 0 w 1230"/>
                    <a:gd name="T73" fmla="*/ 616 h 1230"/>
                    <a:gd name="T74" fmla="*/ 6 w 1230"/>
                    <a:gd name="T75" fmla="*/ 532 h 1230"/>
                    <a:gd name="T76" fmla="*/ 22 w 1230"/>
                    <a:gd name="T77" fmla="*/ 453 h 1230"/>
                    <a:gd name="T78" fmla="*/ 48 w 1230"/>
                    <a:gd name="T79" fmla="*/ 377 h 1230"/>
                    <a:gd name="T80" fmla="*/ 83 w 1230"/>
                    <a:gd name="T81" fmla="*/ 305 h 1230"/>
                    <a:gd name="T82" fmla="*/ 127 w 1230"/>
                    <a:gd name="T83" fmla="*/ 239 h 1230"/>
                    <a:gd name="T84" fmla="*/ 179 w 1230"/>
                    <a:gd name="T85" fmla="*/ 182 h 1230"/>
                    <a:gd name="T86" fmla="*/ 239 w 1230"/>
                    <a:gd name="T87" fmla="*/ 130 h 1230"/>
                    <a:gd name="T88" fmla="*/ 305 w 1230"/>
                    <a:gd name="T89" fmla="*/ 84 h 1230"/>
                    <a:gd name="T90" fmla="*/ 375 w 1230"/>
                    <a:gd name="T91" fmla="*/ 50 h 1230"/>
                    <a:gd name="T92" fmla="*/ 450 w 1230"/>
                    <a:gd name="T93" fmla="*/ 22 h 1230"/>
                    <a:gd name="T94" fmla="*/ 532 w 1230"/>
                    <a:gd name="T95" fmla="*/ 6 h 1230"/>
                    <a:gd name="T96" fmla="*/ 614 w 1230"/>
                    <a:gd name="T97"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0" h="1230">
                      <a:moveTo>
                        <a:pt x="614" y="0"/>
                      </a:moveTo>
                      <a:lnTo>
                        <a:pt x="698" y="6"/>
                      </a:lnTo>
                      <a:lnTo>
                        <a:pt x="778" y="22"/>
                      </a:lnTo>
                      <a:lnTo>
                        <a:pt x="853" y="50"/>
                      </a:lnTo>
                      <a:lnTo>
                        <a:pt x="925" y="84"/>
                      </a:lnTo>
                      <a:lnTo>
                        <a:pt x="991" y="130"/>
                      </a:lnTo>
                      <a:lnTo>
                        <a:pt x="1049" y="182"/>
                      </a:lnTo>
                      <a:lnTo>
                        <a:pt x="1101" y="239"/>
                      </a:lnTo>
                      <a:lnTo>
                        <a:pt x="1146" y="305"/>
                      </a:lnTo>
                      <a:lnTo>
                        <a:pt x="1180" y="377"/>
                      </a:lnTo>
                      <a:lnTo>
                        <a:pt x="1208" y="453"/>
                      </a:lnTo>
                      <a:lnTo>
                        <a:pt x="1224" y="532"/>
                      </a:lnTo>
                      <a:lnTo>
                        <a:pt x="1230" y="616"/>
                      </a:lnTo>
                      <a:lnTo>
                        <a:pt x="1224" y="698"/>
                      </a:lnTo>
                      <a:lnTo>
                        <a:pt x="1208" y="780"/>
                      </a:lnTo>
                      <a:lnTo>
                        <a:pt x="1180" y="855"/>
                      </a:lnTo>
                      <a:lnTo>
                        <a:pt x="1146" y="925"/>
                      </a:lnTo>
                      <a:lnTo>
                        <a:pt x="1101" y="991"/>
                      </a:lnTo>
                      <a:lnTo>
                        <a:pt x="1049" y="1051"/>
                      </a:lnTo>
                      <a:lnTo>
                        <a:pt x="991" y="1102"/>
                      </a:lnTo>
                      <a:lnTo>
                        <a:pt x="925" y="1146"/>
                      </a:lnTo>
                      <a:lnTo>
                        <a:pt x="853" y="1182"/>
                      </a:lnTo>
                      <a:lnTo>
                        <a:pt x="778" y="1208"/>
                      </a:lnTo>
                      <a:lnTo>
                        <a:pt x="698" y="1224"/>
                      </a:lnTo>
                      <a:lnTo>
                        <a:pt x="614" y="1230"/>
                      </a:lnTo>
                      <a:lnTo>
                        <a:pt x="532" y="1224"/>
                      </a:lnTo>
                      <a:lnTo>
                        <a:pt x="450" y="1208"/>
                      </a:lnTo>
                      <a:lnTo>
                        <a:pt x="375" y="1182"/>
                      </a:lnTo>
                      <a:lnTo>
                        <a:pt x="305" y="1146"/>
                      </a:lnTo>
                      <a:lnTo>
                        <a:pt x="239" y="1102"/>
                      </a:lnTo>
                      <a:lnTo>
                        <a:pt x="179" y="1051"/>
                      </a:lnTo>
                      <a:lnTo>
                        <a:pt x="127" y="991"/>
                      </a:lnTo>
                      <a:lnTo>
                        <a:pt x="83" y="925"/>
                      </a:lnTo>
                      <a:lnTo>
                        <a:pt x="48" y="855"/>
                      </a:lnTo>
                      <a:lnTo>
                        <a:pt x="22" y="780"/>
                      </a:lnTo>
                      <a:lnTo>
                        <a:pt x="6" y="698"/>
                      </a:lnTo>
                      <a:lnTo>
                        <a:pt x="0" y="616"/>
                      </a:lnTo>
                      <a:lnTo>
                        <a:pt x="6" y="532"/>
                      </a:lnTo>
                      <a:lnTo>
                        <a:pt x="22" y="453"/>
                      </a:lnTo>
                      <a:lnTo>
                        <a:pt x="48" y="377"/>
                      </a:lnTo>
                      <a:lnTo>
                        <a:pt x="83" y="305"/>
                      </a:lnTo>
                      <a:lnTo>
                        <a:pt x="127" y="239"/>
                      </a:lnTo>
                      <a:lnTo>
                        <a:pt x="179" y="182"/>
                      </a:lnTo>
                      <a:lnTo>
                        <a:pt x="239" y="130"/>
                      </a:lnTo>
                      <a:lnTo>
                        <a:pt x="305" y="84"/>
                      </a:lnTo>
                      <a:lnTo>
                        <a:pt x="375" y="50"/>
                      </a:lnTo>
                      <a:lnTo>
                        <a:pt x="450" y="22"/>
                      </a:lnTo>
                      <a:lnTo>
                        <a:pt x="532" y="6"/>
                      </a:lnTo>
                      <a:lnTo>
                        <a:pt x="6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6">
                  <a:extLst>
                    <a:ext uri="{FF2B5EF4-FFF2-40B4-BE49-F238E27FC236}">
                      <a16:creationId xmlns:a16="http://schemas.microsoft.com/office/drawing/2014/main" id="{AC930450-FA60-49EA-954C-8A4ABAD038F2}"/>
                    </a:ext>
                  </a:extLst>
                </p:cNvPr>
                <p:cNvSpPr>
                  <a:spLocks/>
                </p:cNvSpPr>
                <p:nvPr/>
              </p:nvSpPr>
              <p:spPr bwMode="auto">
                <a:xfrm>
                  <a:off x="3223" y="1544"/>
                  <a:ext cx="2081" cy="1024"/>
                </a:xfrm>
                <a:custGeom>
                  <a:avLst/>
                  <a:gdLst>
                    <a:gd name="T0" fmla="*/ 0 w 4163"/>
                    <a:gd name="T1" fmla="*/ 0 h 2049"/>
                    <a:gd name="T2" fmla="*/ 1343 w 4163"/>
                    <a:gd name="T3" fmla="*/ 0 h 2049"/>
                    <a:gd name="T4" fmla="*/ 1397 w 4163"/>
                    <a:gd name="T5" fmla="*/ 132 h 2049"/>
                    <a:gd name="T6" fmla="*/ 1458 w 4163"/>
                    <a:gd name="T7" fmla="*/ 257 h 2049"/>
                    <a:gd name="T8" fmla="*/ 1528 w 4163"/>
                    <a:gd name="T9" fmla="*/ 379 h 2049"/>
                    <a:gd name="T10" fmla="*/ 1608 w 4163"/>
                    <a:gd name="T11" fmla="*/ 492 h 2049"/>
                    <a:gd name="T12" fmla="*/ 1696 w 4163"/>
                    <a:gd name="T13" fmla="*/ 602 h 2049"/>
                    <a:gd name="T14" fmla="*/ 1791 w 4163"/>
                    <a:gd name="T15" fmla="*/ 702 h 2049"/>
                    <a:gd name="T16" fmla="*/ 1895 w 4163"/>
                    <a:gd name="T17" fmla="*/ 795 h 2049"/>
                    <a:gd name="T18" fmla="*/ 2005 w 4163"/>
                    <a:gd name="T19" fmla="*/ 883 h 2049"/>
                    <a:gd name="T20" fmla="*/ 2121 w 4163"/>
                    <a:gd name="T21" fmla="*/ 959 h 2049"/>
                    <a:gd name="T22" fmla="*/ 2242 w 4163"/>
                    <a:gd name="T23" fmla="*/ 1029 h 2049"/>
                    <a:gd name="T24" fmla="*/ 2370 w 4163"/>
                    <a:gd name="T25" fmla="*/ 1088 h 2049"/>
                    <a:gd name="T26" fmla="*/ 2502 w 4163"/>
                    <a:gd name="T27" fmla="*/ 1138 h 2049"/>
                    <a:gd name="T28" fmla="*/ 2639 w 4163"/>
                    <a:gd name="T29" fmla="*/ 1176 h 2049"/>
                    <a:gd name="T30" fmla="*/ 2781 w 4163"/>
                    <a:gd name="T31" fmla="*/ 1206 h 2049"/>
                    <a:gd name="T32" fmla="*/ 2926 w 4163"/>
                    <a:gd name="T33" fmla="*/ 1224 h 2049"/>
                    <a:gd name="T34" fmla="*/ 3074 w 4163"/>
                    <a:gd name="T35" fmla="*/ 1230 h 2049"/>
                    <a:gd name="T36" fmla="*/ 3210 w 4163"/>
                    <a:gd name="T37" fmla="*/ 1224 h 2049"/>
                    <a:gd name="T38" fmla="*/ 3341 w 4163"/>
                    <a:gd name="T39" fmla="*/ 1210 h 2049"/>
                    <a:gd name="T40" fmla="*/ 3471 w 4163"/>
                    <a:gd name="T41" fmla="*/ 1186 h 2049"/>
                    <a:gd name="T42" fmla="*/ 3597 w 4163"/>
                    <a:gd name="T43" fmla="*/ 1152 h 2049"/>
                    <a:gd name="T44" fmla="*/ 3718 w 4163"/>
                    <a:gd name="T45" fmla="*/ 1110 h 2049"/>
                    <a:gd name="T46" fmla="*/ 3836 w 4163"/>
                    <a:gd name="T47" fmla="*/ 1061 h 2049"/>
                    <a:gd name="T48" fmla="*/ 3950 w 4163"/>
                    <a:gd name="T49" fmla="*/ 1003 h 2049"/>
                    <a:gd name="T50" fmla="*/ 4059 w 4163"/>
                    <a:gd name="T51" fmla="*/ 939 h 2049"/>
                    <a:gd name="T52" fmla="*/ 4163 w 4163"/>
                    <a:gd name="T53" fmla="*/ 867 h 2049"/>
                    <a:gd name="T54" fmla="*/ 3690 w 4163"/>
                    <a:gd name="T55" fmla="*/ 2049 h 2049"/>
                    <a:gd name="T56" fmla="*/ 820 w 4163"/>
                    <a:gd name="T57" fmla="*/ 2049 h 2049"/>
                    <a:gd name="T58" fmla="*/ 0 w 4163"/>
                    <a:gd name="T59" fmla="*/ 0 h 2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63" h="2049">
                      <a:moveTo>
                        <a:pt x="0" y="0"/>
                      </a:moveTo>
                      <a:lnTo>
                        <a:pt x="1343" y="0"/>
                      </a:lnTo>
                      <a:lnTo>
                        <a:pt x="1397" y="132"/>
                      </a:lnTo>
                      <a:lnTo>
                        <a:pt x="1458" y="257"/>
                      </a:lnTo>
                      <a:lnTo>
                        <a:pt x="1528" y="379"/>
                      </a:lnTo>
                      <a:lnTo>
                        <a:pt x="1608" y="492"/>
                      </a:lnTo>
                      <a:lnTo>
                        <a:pt x="1696" y="602"/>
                      </a:lnTo>
                      <a:lnTo>
                        <a:pt x="1791" y="702"/>
                      </a:lnTo>
                      <a:lnTo>
                        <a:pt x="1895" y="795"/>
                      </a:lnTo>
                      <a:lnTo>
                        <a:pt x="2005" y="883"/>
                      </a:lnTo>
                      <a:lnTo>
                        <a:pt x="2121" y="959"/>
                      </a:lnTo>
                      <a:lnTo>
                        <a:pt x="2242" y="1029"/>
                      </a:lnTo>
                      <a:lnTo>
                        <a:pt x="2370" y="1088"/>
                      </a:lnTo>
                      <a:lnTo>
                        <a:pt x="2502" y="1138"/>
                      </a:lnTo>
                      <a:lnTo>
                        <a:pt x="2639" y="1176"/>
                      </a:lnTo>
                      <a:lnTo>
                        <a:pt x="2781" y="1206"/>
                      </a:lnTo>
                      <a:lnTo>
                        <a:pt x="2926" y="1224"/>
                      </a:lnTo>
                      <a:lnTo>
                        <a:pt x="3074" y="1230"/>
                      </a:lnTo>
                      <a:lnTo>
                        <a:pt x="3210" y="1224"/>
                      </a:lnTo>
                      <a:lnTo>
                        <a:pt x="3341" y="1210"/>
                      </a:lnTo>
                      <a:lnTo>
                        <a:pt x="3471" y="1186"/>
                      </a:lnTo>
                      <a:lnTo>
                        <a:pt x="3597" y="1152"/>
                      </a:lnTo>
                      <a:lnTo>
                        <a:pt x="3718" y="1110"/>
                      </a:lnTo>
                      <a:lnTo>
                        <a:pt x="3836" y="1061"/>
                      </a:lnTo>
                      <a:lnTo>
                        <a:pt x="3950" y="1003"/>
                      </a:lnTo>
                      <a:lnTo>
                        <a:pt x="4059" y="939"/>
                      </a:lnTo>
                      <a:lnTo>
                        <a:pt x="4163" y="867"/>
                      </a:lnTo>
                      <a:lnTo>
                        <a:pt x="3690" y="2049"/>
                      </a:lnTo>
                      <a:lnTo>
                        <a:pt x="820" y="204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7">
                  <a:extLst>
                    <a:ext uri="{FF2B5EF4-FFF2-40B4-BE49-F238E27FC236}">
                      <a16:creationId xmlns:a16="http://schemas.microsoft.com/office/drawing/2014/main" id="{B4A08182-621A-4C37-AD31-55ED3393BE45}"/>
                    </a:ext>
                  </a:extLst>
                </p:cNvPr>
                <p:cNvSpPr>
                  <a:spLocks noEditPoints="1"/>
                </p:cNvSpPr>
                <p:nvPr/>
              </p:nvSpPr>
              <p:spPr bwMode="auto">
                <a:xfrm>
                  <a:off x="4043" y="519"/>
                  <a:ext cx="1435" cy="1434"/>
                </a:xfrm>
                <a:custGeom>
                  <a:avLst/>
                  <a:gdLst>
                    <a:gd name="T0" fmla="*/ 1217 w 2870"/>
                    <a:gd name="T1" fmla="*/ 1579 h 2868"/>
                    <a:gd name="T2" fmla="*/ 493 w 2870"/>
                    <a:gd name="T3" fmla="*/ 1435 h 2868"/>
                    <a:gd name="T4" fmla="*/ 2377 w 2870"/>
                    <a:gd name="T5" fmla="*/ 1001 h 2868"/>
                    <a:gd name="T6" fmla="*/ 1434 w 2870"/>
                    <a:gd name="T7" fmla="*/ 0 h 2868"/>
                    <a:gd name="T8" fmla="*/ 1693 w 2870"/>
                    <a:gd name="T9" fmla="*/ 24 h 2868"/>
                    <a:gd name="T10" fmla="*/ 1935 w 2870"/>
                    <a:gd name="T11" fmla="*/ 90 h 2868"/>
                    <a:gd name="T12" fmla="*/ 2158 w 2870"/>
                    <a:gd name="T13" fmla="*/ 195 h 2868"/>
                    <a:gd name="T14" fmla="*/ 2359 w 2870"/>
                    <a:gd name="T15" fmla="*/ 337 h 2868"/>
                    <a:gd name="T16" fmla="*/ 2533 w 2870"/>
                    <a:gd name="T17" fmla="*/ 510 h 2868"/>
                    <a:gd name="T18" fmla="*/ 2675 w 2870"/>
                    <a:gd name="T19" fmla="*/ 712 h 2868"/>
                    <a:gd name="T20" fmla="*/ 2780 w 2870"/>
                    <a:gd name="T21" fmla="*/ 935 h 2868"/>
                    <a:gd name="T22" fmla="*/ 2846 w 2870"/>
                    <a:gd name="T23" fmla="*/ 1176 h 2868"/>
                    <a:gd name="T24" fmla="*/ 2870 w 2870"/>
                    <a:gd name="T25" fmla="*/ 1435 h 2868"/>
                    <a:gd name="T26" fmla="*/ 2846 w 2870"/>
                    <a:gd name="T27" fmla="*/ 1692 h 2868"/>
                    <a:gd name="T28" fmla="*/ 2780 w 2870"/>
                    <a:gd name="T29" fmla="*/ 1936 h 2868"/>
                    <a:gd name="T30" fmla="*/ 2675 w 2870"/>
                    <a:gd name="T31" fmla="*/ 2159 h 2868"/>
                    <a:gd name="T32" fmla="*/ 2533 w 2870"/>
                    <a:gd name="T33" fmla="*/ 2358 h 2868"/>
                    <a:gd name="T34" fmla="*/ 2359 w 2870"/>
                    <a:gd name="T35" fmla="*/ 2532 h 2868"/>
                    <a:gd name="T36" fmla="*/ 2158 w 2870"/>
                    <a:gd name="T37" fmla="*/ 2673 h 2868"/>
                    <a:gd name="T38" fmla="*/ 1935 w 2870"/>
                    <a:gd name="T39" fmla="*/ 2779 h 2868"/>
                    <a:gd name="T40" fmla="*/ 1693 w 2870"/>
                    <a:gd name="T41" fmla="*/ 2844 h 2868"/>
                    <a:gd name="T42" fmla="*/ 1434 w 2870"/>
                    <a:gd name="T43" fmla="*/ 2868 h 2868"/>
                    <a:gd name="T44" fmla="*/ 1177 w 2870"/>
                    <a:gd name="T45" fmla="*/ 2844 h 2868"/>
                    <a:gd name="T46" fmla="*/ 933 w 2870"/>
                    <a:gd name="T47" fmla="*/ 2779 h 2868"/>
                    <a:gd name="T48" fmla="*/ 710 w 2870"/>
                    <a:gd name="T49" fmla="*/ 2673 h 2868"/>
                    <a:gd name="T50" fmla="*/ 510 w 2870"/>
                    <a:gd name="T51" fmla="*/ 2532 h 2868"/>
                    <a:gd name="T52" fmla="*/ 337 w 2870"/>
                    <a:gd name="T53" fmla="*/ 2358 h 2868"/>
                    <a:gd name="T54" fmla="*/ 195 w 2870"/>
                    <a:gd name="T55" fmla="*/ 2159 h 2868"/>
                    <a:gd name="T56" fmla="*/ 90 w 2870"/>
                    <a:gd name="T57" fmla="*/ 1936 h 2868"/>
                    <a:gd name="T58" fmla="*/ 24 w 2870"/>
                    <a:gd name="T59" fmla="*/ 1692 h 2868"/>
                    <a:gd name="T60" fmla="*/ 0 w 2870"/>
                    <a:gd name="T61" fmla="*/ 1435 h 2868"/>
                    <a:gd name="T62" fmla="*/ 24 w 2870"/>
                    <a:gd name="T63" fmla="*/ 1176 h 2868"/>
                    <a:gd name="T64" fmla="*/ 90 w 2870"/>
                    <a:gd name="T65" fmla="*/ 935 h 2868"/>
                    <a:gd name="T66" fmla="*/ 195 w 2870"/>
                    <a:gd name="T67" fmla="*/ 712 h 2868"/>
                    <a:gd name="T68" fmla="*/ 337 w 2870"/>
                    <a:gd name="T69" fmla="*/ 510 h 2868"/>
                    <a:gd name="T70" fmla="*/ 510 w 2870"/>
                    <a:gd name="T71" fmla="*/ 337 h 2868"/>
                    <a:gd name="T72" fmla="*/ 710 w 2870"/>
                    <a:gd name="T73" fmla="*/ 195 h 2868"/>
                    <a:gd name="T74" fmla="*/ 933 w 2870"/>
                    <a:gd name="T75" fmla="*/ 90 h 2868"/>
                    <a:gd name="T76" fmla="*/ 1177 w 2870"/>
                    <a:gd name="T77" fmla="*/ 24 h 2868"/>
                    <a:gd name="T78" fmla="*/ 1434 w 2870"/>
                    <a:gd name="T79" fmla="*/ 0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0" h="2868">
                      <a:moveTo>
                        <a:pt x="2086" y="710"/>
                      </a:moveTo>
                      <a:lnTo>
                        <a:pt x="1217" y="1579"/>
                      </a:lnTo>
                      <a:lnTo>
                        <a:pt x="782" y="1144"/>
                      </a:lnTo>
                      <a:lnTo>
                        <a:pt x="493" y="1435"/>
                      </a:lnTo>
                      <a:lnTo>
                        <a:pt x="1217" y="2159"/>
                      </a:lnTo>
                      <a:lnTo>
                        <a:pt x="2377" y="1001"/>
                      </a:lnTo>
                      <a:lnTo>
                        <a:pt x="2086" y="710"/>
                      </a:lnTo>
                      <a:close/>
                      <a:moveTo>
                        <a:pt x="1434" y="0"/>
                      </a:moveTo>
                      <a:lnTo>
                        <a:pt x="1566" y="6"/>
                      </a:lnTo>
                      <a:lnTo>
                        <a:pt x="1693" y="24"/>
                      </a:lnTo>
                      <a:lnTo>
                        <a:pt x="1817" y="52"/>
                      </a:lnTo>
                      <a:lnTo>
                        <a:pt x="1935" y="90"/>
                      </a:lnTo>
                      <a:lnTo>
                        <a:pt x="2050" y="138"/>
                      </a:lnTo>
                      <a:lnTo>
                        <a:pt x="2158" y="195"/>
                      </a:lnTo>
                      <a:lnTo>
                        <a:pt x="2262" y="263"/>
                      </a:lnTo>
                      <a:lnTo>
                        <a:pt x="2359" y="337"/>
                      </a:lnTo>
                      <a:lnTo>
                        <a:pt x="2449" y="421"/>
                      </a:lnTo>
                      <a:lnTo>
                        <a:pt x="2533" y="510"/>
                      </a:lnTo>
                      <a:lnTo>
                        <a:pt x="2607" y="608"/>
                      </a:lnTo>
                      <a:lnTo>
                        <a:pt x="2675" y="712"/>
                      </a:lnTo>
                      <a:lnTo>
                        <a:pt x="2732" y="819"/>
                      </a:lnTo>
                      <a:lnTo>
                        <a:pt x="2780" y="935"/>
                      </a:lnTo>
                      <a:lnTo>
                        <a:pt x="2818" y="1052"/>
                      </a:lnTo>
                      <a:lnTo>
                        <a:pt x="2846" y="1176"/>
                      </a:lnTo>
                      <a:lnTo>
                        <a:pt x="2864" y="1304"/>
                      </a:lnTo>
                      <a:lnTo>
                        <a:pt x="2870" y="1435"/>
                      </a:lnTo>
                      <a:lnTo>
                        <a:pt x="2864" y="1565"/>
                      </a:lnTo>
                      <a:lnTo>
                        <a:pt x="2846" y="1692"/>
                      </a:lnTo>
                      <a:lnTo>
                        <a:pt x="2818" y="1816"/>
                      </a:lnTo>
                      <a:lnTo>
                        <a:pt x="2780" y="1936"/>
                      </a:lnTo>
                      <a:lnTo>
                        <a:pt x="2732" y="2049"/>
                      </a:lnTo>
                      <a:lnTo>
                        <a:pt x="2675" y="2159"/>
                      </a:lnTo>
                      <a:lnTo>
                        <a:pt x="2607" y="2260"/>
                      </a:lnTo>
                      <a:lnTo>
                        <a:pt x="2533" y="2358"/>
                      </a:lnTo>
                      <a:lnTo>
                        <a:pt x="2449" y="2448"/>
                      </a:lnTo>
                      <a:lnTo>
                        <a:pt x="2359" y="2532"/>
                      </a:lnTo>
                      <a:lnTo>
                        <a:pt x="2262" y="2605"/>
                      </a:lnTo>
                      <a:lnTo>
                        <a:pt x="2158" y="2673"/>
                      </a:lnTo>
                      <a:lnTo>
                        <a:pt x="2050" y="2731"/>
                      </a:lnTo>
                      <a:lnTo>
                        <a:pt x="1935" y="2779"/>
                      </a:lnTo>
                      <a:lnTo>
                        <a:pt x="1817" y="2817"/>
                      </a:lnTo>
                      <a:lnTo>
                        <a:pt x="1693" y="2844"/>
                      </a:lnTo>
                      <a:lnTo>
                        <a:pt x="1566" y="2862"/>
                      </a:lnTo>
                      <a:lnTo>
                        <a:pt x="1434" y="2868"/>
                      </a:lnTo>
                      <a:lnTo>
                        <a:pt x="1304" y="2862"/>
                      </a:lnTo>
                      <a:lnTo>
                        <a:pt x="1177" y="2844"/>
                      </a:lnTo>
                      <a:lnTo>
                        <a:pt x="1053" y="2817"/>
                      </a:lnTo>
                      <a:lnTo>
                        <a:pt x="933" y="2779"/>
                      </a:lnTo>
                      <a:lnTo>
                        <a:pt x="820" y="2731"/>
                      </a:lnTo>
                      <a:lnTo>
                        <a:pt x="710" y="2673"/>
                      </a:lnTo>
                      <a:lnTo>
                        <a:pt x="606" y="2605"/>
                      </a:lnTo>
                      <a:lnTo>
                        <a:pt x="510" y="2532"/>
                      </a:lnTo>
                      <a:lnTo>
                        <a:pt x="421" y="2448"/>
                      </a:lnTo>
                      <a:lnTo>
                        <a:pt x="337" y="2358"/>
                      </a:lnTo>
                      <a:lnTo>
                        <a:pt x="263" y="2260"/>
                      </a:lnTo>
                      <a:lnTo>
                        <a:pt x="195" y="2159"/>
                      </a:lnTo>
                      <a:lnTo>
                        <a:pt x="138" y="2049"/>
                      </a:lnTo>
                      <a:lnTo>
                        <a:pt x="90" y="1936"/>
                      </a:lnTo>
                      <a:lnTo>
                        <a:pt x="52" y="1816"/>
                      </a:lnTo>
                      <a:lnTo>
                        <a:pt x="24" y="1692"/>
                      </a:lnTo>
                      <a:lnTo>
                        <a:pt x="6" y="1565"/>
                      </a:lnTo>
                      <a:lnTo>
                        <a:pt x="0" y="1435"/>
                      </a:lnTo>
                      <a:lnTo>
                        <a:pt x="6" y="1304"/>
                      </a:lnTo>
                      <a:lnTo>
                        <a:pt x="24" y="1176"/>
                      </a:lnTo>
                      <a:lnTo>
                        <a:pt x="52" y="1052"/>
                      </a:lnTo>
                      <a:lnTo>
                        <a:pt x="90" y="935"/>
                      </a:lnTo>
                      <a:lnTo>
                        <a:pt x="138" y="819"/>
                      </a:lnTo>
                      <a:lnTo>
                        <a:pt x="195" y="712"/>
                      </a:lnTo>
                      <a:lnTo>
                        <a:pt x="263" y="608"/>
                      </a:lnTo>
                      <a:lnTo>
                        <a:pt x="337" y="510"/>
                      </a:lnTo>
                      <a:lnTo>
                        <a:pt x="421" y="421"/>
                      </a:lnTo>
                      <a:lnTo>
                        <a:pt x="510" y="337"/>
                      </a:lnTo>
                      <a:lnTo>
                        <a:pt x="606" y="263"/>
                      </a:lnTo>
                      <a:lnTo>
                        <a:pt x="710" y="195"/>
                      </a:lnTo>
                      <a:lnTo>
                        <a:pt x="820" y="138"/>
                      </a:lnTo>
                      <a:lnTo>
                        <a:pt x="933" y="90"/>
                      </a:lnTo>
                      <a:lnTo>
                        <a:pt x="1053" y="52"/>
                      </a:lnTo>
                      <a:lnTo>
                        <a:pt x="1177" y="24"/>
                      </a:lnTo>
                      <a:lnTo>
                        <a:pt x="1304" y="6"/>
                      </a:lnTo>
                      <a:lnTo>
                        <a:pt x="14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26" name="Group 69">
            <a:extLst>
              <a:ext uri="{FF2B5EF4-FFF2-40B4-BE49-F238E27FC236}">
                <a16:creationId xmlns:a16="http://schemas.microsoft.com/office/drawing/2014/main" id="{8D3DFA5D-B2A4-43B2-BEBC-F3097AA8711D}"/>
              </a:ext>
            </a:extLst>
          </p:cNvPr>
          <p:cNvGrpSpPr/>
          <p:nvPr/>
        </p:nvGrpSpPr>
        <p:grpSpPr>
          <a:xfrm>
            <a:off x="816053" y="1437229"/>
            <a:ext cx="1760844" cy="764763"/>
            <a:chOff x="1037808" y="1570031"/>
            <a:chExt cx="2827232" cy="828043"/>
          </a:xfrm>
        </p:grpSpPr>
        <p:grpSp>
          <p:nvGrpSpPr>
            <p:cNvPr id="127" name="Group 17">
              <a:extLst>
                <a:ext uri="{FF2B5EF4-FFF2-40B4-BE49-F238E27FC236}">
                  <a16:creationId xmlns:a16="http://schemas.microsoft.com/office/drawing/2014/main" id="{F3266109-C42C-4A84-BAB8-475FA65DE429}"/>
                </a:ext>
              </a:extLst>
            </p:cNvPr>
            <p:cNvGrpSpPr/>
            <p:nvPr/>
          </p:nvGrpSpPr>
          <p:grpSpPr>
            <a:xfrm>
              <a:off x="1037808" y="1570031"/>
              <a:ext cx="2827232" cy="396663"/>
              <a:chOff x="854185" y="4572537"/>
              <a:chExt cx="2827232" cy="396663"/>
            </a:xfrm>
            <a:solidFill>
              <a:schemeClr val="accent2"/>
            </a:solidFill>
          </p:grpSpPr>
          <p:sp>
            <p:nvSpPr>
              <p:cNvPr id="129" name="Pentagon 13">
                <a:extLst>
                  <a:ext uri="{FF2B5EF4-FFF2-40B4-BE49-F238E27FC236}">
                    <a16:creationId xmlns:a16="http://schemas.microsoft.com/office/drawing/2014/main" id="{BAD7EF14-E1E0-4B45-AB3C-6AB82043343C}"/>
                  </a:ext>
                </a:extLst>
              </p:cNvPr>
              <p:cNvSpPr/>
              <p:nvPr/>
            </p:nvSpPr>
            <p:spPr>
              <a:xfrm flipH="1">
                <a:off x="1376564" y="4572537"/>
                <a:ext cx="2304853" cy="396663"/>
              </a:xfrm>
              <a:prstGeom prst="homePlate">
                <a:avLst>
                  <a:gd name="adj" fmla="val 32797"/>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Chevron 14">
                <a:extLst>
                  <a:ext uri="{FF2B5EF4-FFF2-40B4-BE49-F238E27FC236}">
                    <a16:creationId xmlns:a16="http://schemas.microsoft.com/office/drawing/2014/main" id="{06F7118B-E8FA-448F-932D-0520468A12A5}"/>
                  </a:ext>
                </a:extLst>
              </p:cNvPr>
              <p:cNvSpPr/>
              <p:nvPr/>
            </p:nvSpPr>
            <p:spPr>
              <a:xfrm flipH="1">
                <a:off x="1114603" y="4572537"/>
                <a:ext cx="258875" cy="39666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Chevron 16">
                <a:extLst>
                  <a:ext uri="{FF2B5EF4-FFF2-40B4-BE49-F238E27FC236}">
                    <a16:creationId xmlns:a16="http://schemas.microsoft.com/office/drawing/2014/main" id="{4A8F9DF0-35B5-427E-B8B5-3DCD6A3C9A88}"/>
                  </a:ext>
                </a:extLst>
              </p:cNvPr>
              <p:cNvSpPr/>
              <p:nvPr/>
            </p:nvSpPr>
            <p:spPr>
              <a:xfrm flipH="1">
                <a:off x="854185" y="4572537"/>
                <a:ext cx="258875" cy="39666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8" name="Rectangle 127">
              <a:extLst>
                <a:ext uri="{FF2B5EF4-FFF2-40B4-BE49-F238E27FC236}">
                  <a16:creationId xmlns:a16="http://schemas.microsoft.com/office/drawing/2014/main" id="{827D6D42-22D2-4109-9783-D7C753AF0576}"/>
                </a:ext>
              </a:extLst>
            </p:cNvPr>
            <p:cNvSpPr/>
            <p:nvPr/>
          </p:nvSpPr>
          <p:spPr>
            <a:xfrm>
              <a:off x="1252905" y="1991447"/>
              <a:ext cx="2612135" cy="406627"/>
            </a:xfrm>
            <a:prstGeom prst="rect">
              <a:avLst/>
            </a:prstGeom>
          </p:spPr>
          <p:txBody>
            <a:bodyPr wrap="square">
              <a:spAutoFit/>
            </a:bodyPr>
            <a:lstStyle/>
            <a:p>
              <a:pPr algn="r">
                <a:lnSpc>
                  <a:spcPct val="150000"/>
                </a:lnSpc>
              </a:pPr>
              <a:r>
                <a:rPr lang="en-US" dirty="0">
                  <a:solidFill>
                    <a:schemeClr val="tx1">
                      <a:lumMod val="85000"/>
                      <a:lumOff val="15000"/>
                    </a:schemeClr>
                  </a:solidFill>
                </a:rPr>
                <a:t>Market value</a:t>
              </a:r>
            </a:p>
          </p:txBody>
        </p:sp>
      </p:grpSp>
      <p:grpSp>
        <p:nvGrpSpPr>
          <p:cNvPr id="132" name="Group 71">
            <a:extLst>
              <a:ext uri="{FF2B5EF4-FFF2-40B4-BE49-F238E27FC236}">
                <a16:creationId xmlns:a16="http://schemas.microsoft.com/office/drawing/2014/main" id="{BE4D73F1-9E58-4AB7-8A81-AFF04CF7A4E1}"/>
              </a:ext>
            </a:extLst>
          </p:cNvPr>
          <p:cNvGrpSpPr/>
          <p:nvPr/>
        </p:nvGrpSpPr>
        <p:grpSpPr>
          <a:xfrm>
            <a:off x="855052" y="2812070"/>
            <a:ext cx="1760844" cy="1002523"/>
            <a:chOff x="1037808" y="3603546"/>
            <a:chExt cx="2827232" cy="1459602"/>
          </a:xfrm>
        </p:grpSpPr>
        <p:grpSp>
          <p:nvGrpSpPr>
            <p:cNvPr id="133" name="Group 18">
              <a:extLst>
                <a:ext uri="{FF2B5EF4-FFF2-40B4-BE49-F238E27FC236}">
                  <a16:creationId xmlns:a16="http://schemas.microsoft.com/office/drawing/2014/main" id="{F37C3FC9-9D75-4DB8-8F13-6218258545B7}"/>
                </a:ext>
              </a:extLst>
            </p:cNvPr>
            <p:cNvGrpSpPr/>
            <p:nvPr/>
          </p:nvGrpSpPr>
          <p:grpSpPr>
            <a:xfrm>
              <a:off x="1037808" y="3603546"/>
              <a:ext cx="2827232" cy="396663"/>
              <a:chOff x="854185" y="4572537"/>
              <a:chExt cx="2827232" cy="396663"/>
            </a:xfrm>
            <a:solidFill>
              <a:schemeClr val="accent6">
                <a:lumMod val="60000"/>
                <a:lumOff val="40000"/>
              </a:schemeClr>
            </a:solidFill>
          </p:grpSpPr>
          <p:sp>
            <p:nvSpPr>
              <p:cNvPr id="135" name="Pentagon 19">
                <a:extLst>
                  <a:ext uri="{FF2B5EF4-FFF2-40B4-BE49-F238E27FC236}">
                    <a16:creationId xmlns:a16="http://schemas.microsoft.com/office/drawing/2014/main" id="{EC89F5AC-1146-4682-BCC6-8FA95D36CD92}"/>
                  </a:ext>
                </a:extLst>
              </p:cNvPr>
              <p:cNvSpPr/>
              <p:nvPr/>
            </p:nvSpPr>
            <p:spPr>
              <a:xfrm flipH="1">
                <a:off x="1376564" y="4572537"/>
                <a:ext cx="2304853" cy="396663"/>
              </a:xfrm>
              <a:prstGeom prst="homePlate">
                <a:avLst>
                  <a:gd name="adj" fmla="val 3279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hevron 20">
                <a:extLst>
                  <a:ext uri="{FF2B5EF4-FFF2-40B4-BE49-F238E27FC236}">
                    <a16:creationId xmlns:a16="http://schemas.microsoft.com/office/drawing/2014/main" id="{6877E2AF-CA5E-4BC2-A9B8-3F555A5F08C0}"/>
                  </a:ext>
                </a:extLst>
              </p:cNvPr>
              <p:cNvSpPr/>
              <p:nvPr/>
            </p:nvSpPr>
            <p:spPr>
              <a:xfrm flipH="1">
                <a:off x="1114603" y="4572537"/>
                <a:ext cx="258875" cy="39666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Chevron 21">
                <a:extLst>
                  <a:ext uri="{FF2B5EF4-FFF2-40B4-BE49-F238E27FC236}">
                    <a16:creationId xmlns:a16="http://schemas.microsoft.com/office/drawing/2014/main" id="{F7CE6CD2-1F9A-41E4-890A-1D10E4846E3F}"/>
                  </a:ext>
                </a:extLst>
              </p:cNvPr>
              <p:cNvSpPr/>
              <p:nvPr/>
            </p:nvSpPr>
            <p:spPr>
              <a:xfrm flipH="1">
                <a:off x="854185" y="4572537"/>
                <a:ext cx="258875" cy="39666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4" name="Rectangle 133">
              <a:extLst>
                <a:ext uri="{FF2B5EF4-FFF2-40B4-BE49-F238E27FC236}">
                  <a16:creationId xmlns:a16="http://schemas.microsoft.com/office/drawing/2014/main" id="{F88818AF-9316-4B1E-85BB-4B7A10BCEF57}"/>
                </a:ext>
              </a:extLst>
            </p:cNvPr>
            <p:cNvSpPr/>
            <p:nvPr/>
          </p:nvSpPr>
          <p:spPr>
            <a:xfrm>
              <a:off x="1252905" y="4045866"/>
              <a:ext cx="2612135" cy="1017282"/>
            </a:xfrm>
            <a:prstGeom prst="rect">
              <a:avLst/>
            </a:prstGeom>
          </p:spPr>
          <p:txBody>
            <a:bodyPr wrap="square">
              <a:spAutoFit/>
            </a:bodyPr>
            <a:lstStyle/>
            <a:p>
              <a:pPr algn="r">
                <a:lnSpc>
                  <a:spcPct val="150000"/>
                </a:lnSpc>
              </a:pPr>
              <a:r>
                <a:rPr lang="en-US" kern="0" dirty="0">
                  <a:solidFill>
                    <a:schemeClr val="tx1">
                      <a:lumMod val="85000"/>
                      <a:lumOff val="15000"/>
                    </a:schemeClr>
                  </a:solidFill>
                  <a:latin typeface="Arial" pitchFamily="34" charset="0"/>
                  <a:cs typeface="Arial" pitchFamily="34" charset="0"/>
                </a:rPr>
                <a:t>Sales</a:t>
              </a:r>
            </a:p>
            <a:p>
              <a:pPr algn="r">
                <a:lnSpc>
                  <a:spcPct val="150000"/>
                </a:lnSpc>
              </a:pPr>
              <a:endParaRPr lang="en-US" dirty="0">
                <a:solidFill>
                  <a:schemeClr val="tx1">
                    <a:lumMod val="85000"/>
                    <a:lumOff val="15000"/>
                  </a:schemeClr>
                </a:solidFill>
              </a:endParaRPr>
            </a:p>
          </p:txBody>
        </p:sp>
      </p:grpSp>
      <p:grpSp>
        <p:nvGrpSpPr>
          <p:cNvPr id="138" name="Group 70">
            <a:extLst>
              <a:ext uri="{FF2B5EF4-FFF2-40B4-BE49-F238E27FC236}">
                <a16:creationId xmlns:a16="http://schemas.microsoft.com/office/drawing/2014/main" id="{85DA8F97-212B-44DC-92F6-DB5C571C36F5}"/>
              </a:ext>
            </a:extLst>
          </p:cNvPr>
          <p:cNvGrpSpPr/>
          <p:nvPr/>
        </p:nvGrpSpPr>
        <p:grpSpPr>
          <a:xfrm>
            <a:off x="6099173" y="1427441"/>
            <a:ext cx="1760844" cy="665001"/>
            <a:chOff x="8326960" y="1570031"/>
            <a:chExt cx="2827232" cy="968192"/>
          </a:xfrm>
        </p:grpSpPr>
        <p:grpSp>
          <p:nvGrpSpPr>
            <p:cNvPr id="139" name="Group 22">
              <a:extLst>
                <a:ext uri="{FF2B5EF4-FFF2-40B4-BE49-F238E27FC236}">
                  <a16:creationId xmlns:a16="http://schemas.microsoft.com/office/drawing/2014/main" id="{F3899A65-6E17-446A-95B3-4B687F0CD188}"/>
                </a:ext>
              </a:extLst>
            </p:cNvPr>
            <p:cNvGrpSpPr/>
            <p:nvPr/>
          </p:nvGrpSpPr>
          <p:grpSpPr>
            <a:xfrm flipH="1">
              <a:off x="8326960" y="1570031"/>
              <a:ext cx="2827232" cy="396663"/>
              <a:chOff x="854185" y="4572537"/>
              <a:chExt cx="2827232" cy="396663"/>
            </a:xfrm>
            <a:solidFill>
              <a:schemeClr val="accent1">
                <a:lumMod val="60000"/>
                <a:lumOff val="40000"/>
              </a:schemeClr>
            </a:solidFill>
          </p:grpSpPr>
          <p:sp>
            <p:nvSpPr>
              <p:cNvPr id="141" name="Pentagon 23">
                <a:extLst>
                  <a:ext uri="{FF2B5EF4-FFF2-40B4-BE49-F238E27FC236}">
                    <a16:creationId xmlns:a16="http://schemas.microsoft.com/office/drawing/2014/main" id="{191E9FAB-9A95-49B7-8B22-A0BE7337A2B4}"/>
                  </a:ext>
                </a:extLst>
              </p:cNvPr>
              <p:cNvSpPr/>
              <p:nvPr/>
            </p:nvSpPr>
            <p:spPr>
              <a:xfrm flipH="1">
                <a:off x="1376564" y="4572537"/>
                <a:ext cx="2304853" cy="396663"/>
              </a:xfrm>
              <a:prstGeom prst="homePlate">
                <a:avLst>
                  <a:gd name="adj" fmla="val 32797"/>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Chevron 24">
                <a:extLst>
                  <a:ext uri="{FF2B5EF4-FFF2-40B4-BE49-F238E27FC236}">
                    <a16:creationId xmlns:a16="http://schemas.microsoft.com/office/drawing/2014/main" id="{B1A5FE27-4323-45EA-AA37-A486F77C2B81}"/>
                  </a:ext>
                </a:extLst>
              </p:cNvPr>
              <p:cNvSpPr/>
              <p:nvPr/>
            </p:nvSpPr>
            <p:spPr>
              <a:xfrm flipH="1">
                <a:off x="1114603" y="4572537"/>
                <a:ext cx="258875" cy="39666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Chevron 25">
                <a:extLst>
                  <a:ext uri="{FF2B5EF4-FFF2-40B4-BE49-F238E27FC236}">
                    <a16:creationId xmlns:a16="http://schemas.microsoft.com/office/drawing/2014/main" id="{00478615-6393-41D2-9554-4ED81178511F}"/>
                  </a:ext>
                </a:extLst>
              </p:cNvPr>
              <p:cNvSpPr/>
              <p:nvPr/>
            </p:nvSpPr>
            <p:spPr>
              <a:xfrm flipH="1">
                <a:off x="854185" y="4572537"/>
                <a:ext cx="258875" cy="39666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0" name="Rectangle 139">
              <a:extLst>
                <a:ext uri="{FF2B5EF4-FFF2-40B4-BE49-F238E27FC236}">
                  <a16:creationId xmlns:a16="http://schemas.microsoft.com/office/drawing/2014/main" id="{D5D13949-8D0E-4B03-939D-D77A216F0880}"/>
                </a:ext>
              </a:extLst>
            </p:cNvPr>
            <p:cNvSpPr/>
            <p:nvPr/>
          </p:nvSpPr>
          <p:spPr>
            <a:xfrm>
              <a:off x="8326960" y="1991447"/>
              <a:ext cx="2612135" cy="546776"/>
            </a:xfrm>
            <a:prstGeom prst="rect">
              <a:avLst/>
            </a:prstGeom>
          </p:spPr>
          <p:txBody>
            <a:bodyPr wrap="square">
              <a:spAutoFit/>
            </a:bodyPr>
            <a:lstStyle/>
            <a:p>
              <a:pPr>
                <a:lnSpc>
                  <a:spcPct val="150000"/>
                </a:lnSpc>
              </a:pPr>
              <a:r>
                <a:rPr lang="en-US" dirty="0">
                  <a:solidFill>
                    <a:schemeClr val="tx1">
                      <a:lumMod val="85000"/>
                      <a:lumOff val="15000"/>
                    </a:schemeClr>
                  </a:solidFill>
                </a:rPr>
                <a:t>Cost</a:t>
              </a:r>
            </a:p>
          </p:txBody>
        </p:sp>
      </p:grpSp>
      <p:grpSp>
        <p:nvGrpSpPr>
          <p:cNvPr id="144" name="Group 72">
            <a:extLst>
              <a:ext uri="{FF2B5EF4-FFF2-40B4-BE49-F238E27FC236}">
                <a16:creationId xmlns:a16="http://schemas.microsoft.com/office/drawing/2014/main" id="{FF1801F7-A685-429F-BD48-450B55879438}"/>
              </a:ext>
            </a:extLst>
          </p:cNvPr>
          <p:cNvGrpSpPr/>
          <p:nvPr/>
        </p:nvGrpSpPr>
        <p:grpSpPr>
          <a:xfrm>
            <a:off x="6202758" y="2795371"/>
            <a:ext cx="1760844" cy="641566"/>
            <a:chOff x="8326960" y="3603547"/>
            <a:chExt cx="2827232" cy="934073"/>
          </a:xfrm>
        </p:grpSpPr>
        <p:grpSp>
          <p:nvGrpSpPr>
            <p:cNvPr id="145" name="Group 26">
              <a:extLst>
                <a:ext uri="{FF2B5EF4-FFF2-40B4-BE49-F238E27FC236}">
                  <a16:creationId xmlns:a16="http://schemas.microsoft.com/office/drawing/2014/main" id="{36235C27-C7AC-4548-854B-D8E84E637823}"/>
                </a:ext>
              </a:extLst>
            </p:cNvPr>
            <p:cNvGrpSpPr/>
            <p:nvPr/>
          </p:nvGrpSpPr>
          <p:grpSpPr>
            <a:xfrm flipH="1">
              <a:off x="8326960" y="3603547"/>
              <a:ext cx="2827232" cy="396663"/>
              <a:chOff x="854185" y="4572537"/>
              <a:chExt cx="2827232" cy="396663"/>
            </a:xfrm>
            <a:solidFill>
              <a:schemeClr val="accent3"/>
            </a:solidFill>
          </p:grpSpPr>
          <p:sp>
            <p:nvSpPr>
              <p:cNvPr id="147" name="Pentagon 27">
                <a:extLst>
                  <a:ext uri="{FF2B5EF4-FFF2-40B4-BE49-F238E27FC236}">
                    <a16:creationId xmlns:a16="http://schemas.microsoft.com/office/drawing/2014/main" id="{C352373D-D45F-4957-8385-C180C845CED1}"/>
                  </a:ext>
                </a:extLst>
              </p:cNvPr>
              <p:cNvSpPr/>
              <p:nvPr/>
            </p:nvSpPr>
            <p:spPr>
              <a:xfrm flipH="1">
                <a:off x="1376564" y="4572537"/>
                <a:ext cx="2304853" cy="396663"/>
              </a:xfrm>
              <a:prstGeom prst="homePlate">
                <a:avLst>
                  <a:gd name="adj" fmla="val 32797"/>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hevron 28">
                <a:extLst>
                  <a:ext uri="{FF2B5EF4-FFF2-40B4-BE49-F238E27FC236}">
                    <a16:creationId xmlns:a16="http://schemas.microsoft.com/office/drawing/2014/main" id="{3A904F70-ADE6-4C80-8D27-CE1816109E9D}"/>
                  </a:ext>
                </a:extLst>
              </p:cNvPr>
              <p:cNvSpPr/>
              <p:nvPr/>
            </p:nvSpPr>
            <p:spPr>
              <a:xfrm flipH="1">
                <a:off x="1114603" y="4572537"/>
                <a:ext cx="258875" cy="39666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hevron 29">
                <a:extLst>
                  <a:ext uri="{FF2B5EF4-FFF2-40B4-BE49-F238E27FC236}">
                    <a16:creationId xmlns:a16="http://schemas.microsoft.com/office/drawing/2014/main" id="{048F6472-D790-486D-AFCB-607CDCEDE80A}"/>
                  </a:ext>
                </a:extLst>
              </p:cNvPr>
              <p:cNvSpPr/>
              <p:nvPr/>
            </p:nvSpPr>
            <p:spPr>
              <a:xfrm flipH="1">
                <a:off x="854185" y="4572537"/>
                <a:ext cx="258875" cy="39666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6" name="Rectangle 145">
              <a:extLst>
                <a:ext uri="{FF2B5EF4-FFF2-40B4-BE49-F238E27FC236}">
                  <a16:creationId xmlns:a16="http://schemas.microsoft.com/office/drawing/2014/main" id="{4612F9FC-A2D5-4A92-BF73-AB30921B46C8}"/>
                </a:ext>
              </a:extLst>
            </p:cNvPr>
            <p:cNvSpPr/>
            <p:nvPr/>
          </p:nvSpPr>
          <p:spPr>
            <a:xfrm>
              <a:off x="8326960" y="3990844"/>
              <a:ext cx="2612135" cy="546776"/>
            </a:xfrm>
            <a:prstGeom prst="rect">
              <a:avLst/>
            </a:prstGeom>
          </p:spPr>
          <p:txBody>
            <a:bodyPr wrap="square">
              <a:spAutoFit/>
            </a:bodyPr>
            <a:lstStyle/>
            <a:p>
              <a:pPr>
                <a:lnSpc>
                  <a:spcPct val="150000"/>
                </a:lnSpc>
              </a:pPr>
              <a:r>
                <a:rPr lang="en-US" dirty="0">
                  <a:solidFill>
                    <a:schemeClr val="tx1">
                      <a:lumMod val="85000"/>
                      <a:lumOff val="15000"/>
                    </a:schemeClr>
                  </a:solidFill>
                </a:rPr>
                <a:t>Revenue</a:t>
              </a:r>
            </a:p>
          </p:txBody>
        </p:sp>
      </p:grpSp>
    </p:spTree>
    <p:extLst>
      <p:ext uri="{BB962C8B-B14F-4D97-AF65-F5344CB8AC3E}">
        <p14:creationId xmlns:p14="http://schemas.microsoft.com/office/powerpoint/2010/main" val="29886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9D4B344-5CA6-46EE-9FE4-112B78536B11}"/>
              </a:ext>
            </a:extLst>
          </p:cNvPr>
          <p:cNvSpPr>
            <a:spLocks noGrp="1"/>
          </p:cNvSpPr>
          <p:nvPr>
            <p:ph type="body" idx="1"/>
          </p:nvPr>
        </p:nvSpPr>
        <p:spPr>
          <a:xfrm>
            <a:off x="741862" y="1544138"/>
            <a:ext cx="7886700" cy="3263504"/>
          </a:xfrm>
        </p:spPr>
        <p:txBody>
          <a:bodyPr/>
          <a:lstStyle/>
          <a:p>
            <a:pPr marL="139700" indent="0">
              <a:buNone/>
            </a:pPr>
            <a:r>
              <a:rPr lang="fr-FR" sz="3200" dirty="0" err="1">
                <a:latin typeface="Bell MT" panose="02020503060305020303" pitchFamily="18" charset="0"/>
              </a:rPr>
              <a:t>Thanks</a:t>
            </a:r>
            <a:r>
              <a:rPr lang="fr-FR" sz="3200">
                <a:latin typeface="Bell MT" panose="02020503060305020303" pitchFamily="18" charset="0"/>
              </a:rPr>
              <a:t> for </a:t>
            </a:r>
            <a:r>
              <a:rPr lang="fr-FR" sz="3200" dirty="0" err="1">
                <a:latin typeface="Bell MT" panose="02020503060305020303" pitchFamily="18" charset="0"/>
              </a:rPr>
              <a:t>your</a:t>
            </a:r>
            <a:r>
              <a:rPr lang="fr-FR" sz="3200" dirty="0">
                <a:latin typeface="Bell MT" panose="02020503060305020303" pitchFamily="18" charset="0"/>
              </a:rPr>
              <a:t> attention</a:t>
            </a:r>
          </a:p>
          <a:p>
            <a:endParaRPr lang="fr-FR" dirty="0"/>
          </a:p>
        </p:txBody>
      </p:sp>
      <p:sp>
        <p:nvSpPr>
          <p:cNvPr id="5" name="Titre 4">
            <a:extLst>
              <a:ext uri="{FF2B5EF4-FFF2-40B4-BE49-F238E27FC236}">
                <a16:creationId xmlns:a16="http://schemas.microsoft.com/office/drawing/2014/main" id="{45187C2E-E424-47E9-B22B-E0475E22D8B4}"/>
              </a:ext>
            </a:extLst>
          </p:cNvPr>
          <p:cNvSpPr>
            <a:spLocks noGrp="1"/>
          </p:cNvSpPr>
          <p:nvPr>
            <p:ph type="title"/>
          </p:nvPr>
        </p:nvSpPr>
        <p:spPr/>
        <p:txBody>
          <a:bodyPr/>
          <a:lstStyle/>
          <a:p>
            <a:r>
              <a:rPr lang="fr-FR" dirty="0" err="1"/>
              <a:t>Acknowledgement</a:t>
            </a:r>
            <a:endParaRPr lang="fr-FR" dirty="0"/>
          </a:p>
        </p:txBody>
      </p:sp>
      <p:pic>
        <p:nvPicPr>
          <p:cNvPr id="7" name="Image 6" descr="Une image contenant dessin&#10;&#10;Description générée automatiquement">
            <a:extLst>
              <a:ext uri="{FF2B5EF4-FFF2-40B4-BE49-F238E27FC236}">
                <a16:creationId xmlns:a16="http://schemas.microsoft.com/office/drawing/2014/main" id="{2ADC2317-76DC-479A-8C0F-29048F00E590}"/>
              </a:ext>
            </a:extLst>
          </p:cNvPr>
          <p:cNvPicPr>
            <a:picLocks noChangeAspect="1"/>
          </p:cNvPicPr>
          <p:nvPr/>
        </p:nvPicPr>
        <p:blipFill>
          <a:blip r:embed="rId2"/>
          <a:stretch>
            <a:fillRect/>
          </a:stretch>
        </p:blipFill>
        <p:spPr>
          <a:xfrm>
            <a:off x="6834187" y="3239691"/>
            <a:ext cx="1567951" cy="1567951"/>
          </a:xfrm>
          <a:prstGeom prst="rect">
            <a:avLst/>
          </a:prstGeom>
        </p:spPr>
      </p:pic>
    </p:spTree>
    <p:extLst>
      <p:ext uri="{BB962C8B-B14F-4D97-AF65-F5344CB8AC3E}">
        <p14:creationId xmlns:p14="http://schemas.microsoft.com/office/powerpoint/2010/main" val="60814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852321" y="470673"/>
            <a:ext cx="5605629"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fr" dirty="0">
                <a:latin typeface="Calibri Light" panose="020F0302020204030204" pitchFamily="34" charset="0"/>
                <a:cs typeface="Calibri Light" panose="020F0302020204030204" pitchFamily="34" charset="0"/>
              </a:rPr>
              <a:t>Challenge</a:t>
            </a:r>
            <a:r>
              <a:rPr lang="fr" sz="4000" dirty="0"/>
              <a:t>		</a:t>
            </a:r>
            <a:endParaRPr sz="4000" dirty="0"/>
          </a:p>
        </p:txBody>
      </p:sp>
      <p:sp>
        <p:nvSpPr>
          <p:cNvPr id="179" name="Google Shape;179;p33"/>
          <p:cNvSpPr txBox="1">
            <a:spLocks noGrp="1"/>
          </p:cNvSpPr>
          <p:nvPr>
            <p:ph type="body" idx="1"/>
          </p:nvPr>
        </p:nvSpPr>
        <p:spPr>
          <a:xfrm>
            <a:off x="1043122" y="1736880"/>
            <a:ext cx="4851000" cy="2588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600"/>
              <a:buNone/>
            </a:pPr>
            <a:r>
              <a:rPr lang="fr" sz="3600" b="1" dirty="0"/>
              <a:t> Aircraft with no wires !!</a:t>
            </a:r>
            <a:endParaRPr sz="1100" dirty="0"/>
          </a:p>
        </p:txBody>
      </p:sp>
      <p:sp>
        <p:nvSpPr>
          <p:cNvPr id="180" name="Google Shape;180;p33"/>
          <p:cNvSpPr/>
          <p:nvPr/>
        </p:nvSpPr>
        <p:spPr>
          <a:xfrm>
            <a:off x="7566660" y="0"/>
            <a:ext cx="1577340" cy="5143500"/>
          </a:xfrm>
          <a:prstGeom prst="rect">
            <a:avLst/>
          </a:prstGeom>
          <a:solidFill>
            <a:srgbClr val="B7B7B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81" name="Google Shape;181;p33"/>
          <p:cNvSpPr/>
          <p:nvPr/>
        </p:nvSpPr>
        <p:spPr>
          <a:xfrm>
            <a:off x="6686550" y="1769185"/>
            <a:ext cx="1605129" cy="1605129"/>
          </a:xfrm>
          <a:prstGeom prst="ellipse">
            <a:avLst/>
          </a:prstGeom>
          <a:solidFill>
            <a:srgbClr val="FFFFFF"/>
          </a:solidFill>
          <a:ln w="22225" cap="flat" cmpd="sng">
            <a:solidFill>
              <a:srgbClr val="B7B7B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82" name="Google Shape;182;p33"/>
          <p:cNvPicPr preferRelativeResize="0"/>
          <p:nvPr/>
        </p:nvPicPr>
        <p:blipFill rotWithShape="1">
          <a:blip r:embed="rId3">
            <a:alphaModFix/>
          </a:blip>
          <a:srcRect/>
          <a:stretch/>
        </p:blipFill>
        <p:spPr>
          <a:xfrm>
            <a:off x="7060490" y="2143126"/>
            <a:ext cx="857249" cy="857249"/>
          </a:xfrm>
          <a:prstGeom prst="rect">
            <a:avLst/>
          </a:prstGeom>
          <a:noFill/>
          <a:ln w="9525" cap="flat" cmpd="sng">
            <a:solidFill>
              <a:srgbClr val="FFFFFF"/>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fr" dirty="0">
                <a:latin typeface="Calibri Light" panose="020F0302020204030204" pitchFamily="34" charset="0"/>
                <a:cs typeface="Calibri Light" panose="020F0302020204030204" pitchFamily="34" charset="0"/>
              </a:rPr>
              <a:t>Problems</a:t>
            </a:r>
            <a:r>
              <a:rPr lang="fr" sz="3000" dirty="0"/>
              <a:t>		</a:t>
            </a:r>
            <a:endParaRPr sz="3000" dirty="0"/>
          </a:p>
        </p:txBody>
      </p:sp>
      <p:grpSp>
        <p:nvGrpSpPr>
          <p:cNvPr id="188" name="Google Shape;188;p34"/>
          <p:cNvGrpSpPr/>
          <p:nvPr/>
        </p:nvGrpSpPr>
        <p:grpSpPr>
          <a:xfrm>
            <a:off x="1055459" y="2271881"/>
            <a:ext cx="7033080" cy="1458179"/>
            <a:chOff x="569079" y="1203549"/>
            <a:chExt cx="9377440" cy="1944239"/>
          </a:xfrm>
        </p:grpSpPr>
        <p:sp>
          <p:nvSpPr>
            <p:cNvPr id="189" name="Google Shape;189;p34"/>
            <p:cNvSpPr/>
            <p:nvPr/>
          </p:nvSpPr>
          <p:spPr>
            <a:xfrm>
              <a:off x="1138979" y="1203549"/>
              <a:ext cx="932563" cy="932563"/>
            </a:xfrm>
            <a:prstGeom prst="rect">
              <a:avLst/>
            </a:prstGeom>
            <a:blipFill rotWithShape="1">
              <a:blip r:embed="rId3">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0" name="Google Shape;190;p34"/>
            <p:cNvSpPr/>
            <p:nvPr/>
          </p:nvSpPr>
          <p:spPr>
            <a:xfrm>
              <a:off x="569079" y="2427788"/>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191;p34"/>
            <p:cNvSpPr txBox="1"/>
            <p:nvPr/>
          </p:nvSpPr>
          <p:spPr>
            <a:xfrm>
              <a:off x="569079" y="2427788"/>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300"/>
                <a:buFont typeface="Calibri"/>
                <a:buNone/>
              </a:pPr>
              <a:r>
                <a:rPr lang="fr" sz="2300" b="0" i="0" u="none" strike="noStrike" cap="none">
                  <a:solidFill>
                    <a:schemeClr val="dk1"/>
                  </a:solidFill>
                  <a:latin typeface="Calibri"/>
                  <a:ea typeface="Calibri"/>
                  <a:cs typeface="Calibri"/>
                  <a:sym typeface="Calibri"/>
                </a:rPr>
                <a:t>Weight</a:t>
              </a:r>
              <a:endParaRPr sz="2300" b="0" i="0" u="none" strike="noStrike" cap="none">
                <a:solidFill>
                  <a:schemeClr val="dk1"/>
                </a:solidFill>
                <a:latin typeface="Calibri"/>
                <a:ea typeface="Calibri"/>
                <a:cs typeface="Calibri"/>
                <a:sym typeface="Calibri"/>
              </a:endParaRPr>
            </a:p>
          </p:txBody>
        </p:sp>
        <p:sp>
          <p:nvSpPr>
            <p:cNvPr id="192" name="Google Shape;192;p34"/>
            <p:cNvSpPr/>
            <p:nvPr/>
          </p:nvSpPr>
          <p:spPr>
            <a:xfrm>
              <a:off x="3574005" y="1203549"/>
              <a:ext cx="932563" cy="932563"/>
            </a:xfrm>
            <a:prstGeom prst="rect">
              <a:avLst/>
            </a:prstGeom>
            <a:blipFill rotWithShape="1">
              <a:blip r:embed="rId4">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3" name="Google Shape;193;p34"/>
            <p:cNvSpPr/>
            <p:nvPr/>
          </p:nvSpPr>
          <p:spPr>
            <a:xfrm>
              <a:off x="3004105" y="2427788"/>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194;p34"/>
            <p:cNvSpPr txBox="1"/>
            <p:nvPr/>
          </p:nvSpPr>
          <p:spPr>
            <a:xfrm>
              <a:off x="3004105" y="2427788"/>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300"/>
                <a:buFont typeface="Calibri"/>
                <a:buNone/>
              </a:pPr>
              <a:r>
                <a:rPr lang="fr" sz="2300" b="0" i="0" u="none" strike="noStrike" cap="none">
                  <a:solidFill>
                    <a:schemeClr val="dk1"/>
                  </a:solidFill>
                  <a:latin typeface="Calibri"/>
                  <a:ea typeface="Calibri"/>
                  <a:cs typeface="Calibri"/>
                  <a:sym typeface="Calibri"/>
                </a:rPr>
                <a:t>Failures</a:t>
              </a:r>
              <a:endParaRPr sz="2300" b="0" i="0" u="none" strike="noStrike" cap="none">
                <a:solidFill>
                  <a:schemeClr val="dk1"/>
                </a:solidFill>
                <a:latin typeface="Calibri"/>
                <a:ea typeface="Calibri"/>
                <a:cs typeface="Calibri"/>
                <a:sym typeface="Calibri"/>
              </a:endParaRPr>
            </a:p>
          </p:txBody>
        </p:sp>
        <p:sp>
          <p:nvSpPr>
            <p:cNvPr id="195" name="Google Shape;195;p34"/>
            <p:cNvSpPr/>
            <p:nvPr/>
          </p:nvSpPr>
          <p:spPr>
            <a:xfrm>
              <a:off x="6009031" y="1203549"/>
              <a:ext cx="932563" cy="932563"/>
            </a:xfrm>
            <a:prstGeom prst="rect">
              <a:avLst/>
            </a:prstGeom>
            <a:blipFill rotWithShape="1">
              <a:blip r:embed="rId5">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6" name="Google Shape;196;p34"/>
            <p:cNvSpPr/>
            <p:nvPr/>
          </p:nvSpPr>
          <p:spPr>
            <a:xfrm>
              <a:off x="5439131" y="2427788"/>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7" name="Google Shape;197;p34"/>
            <p:cNvSpPr txBox="1"/>
            <p:nvPr/>
          </p:nvSpPr>
          <p:spPr>
            <a:xfrm>
              <a:off x="5439131" y="2427788"/>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300"/>
                <a:buFont typeface="Calibri"/>
                <a:buNone/>
              </a:pPr>
              <a:r>
                <a:rPr lang="fr" sz="2300" b="0" i="0" u="none" strike="noStrike" cap="none">
                  <a:solidFill>
                    <a:schemeClr val="dk1"/>
                  </a:solidFill>
                  <a:latin typeface="Calibri"/>
                  <a:ea typeface="Calibri"/>
                  <a:cs typeface="Calibri"/>
                  <a:sym typeface="Calibri"/>
                </a:rPr>
                <a:t>Cost</a:t>
              </a:r>
              <a:endParaRPr sz="2300" b="0" i="0" u="none" strike="noStrike" cap="none">
                <a:solidFill>
                  <a:schemeClr val="dk1"/>
                </a:solidFill>
                <a:latin typeface="Calibri"/>
                <a:ea typeface="Calibri"/>
                <a:cs typeface="Calibri"/>
                <a:sym typeface="Calibri"/>
              </a:endParaRPr>
            </a:p>
          </p:txBody>
        </p:sp>
        <p:sp>
          <p:nvSpPr>
            <p:cNvPr id="198" name="Google Shape;198;p34"/>
            <p:cNvSpPr/>
            <p:nvPr/>
          </p:nvSpPr>
          <p:spPr>
            <a:xfrm>
              <a:off x="8444057" y="1203549"/>
              <a:ext cx="932563" cy="932563"/>
            </a:xfrm>
            <a:prstGeom prst="rect">
              <a:avLst/>
            </a:prstGeom>
            <a:blipFill rotWithShape="1">
              <a:blip r:embed="rId6">
                <a:alphaModFix/>
              </a:blip>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199;p34"/>
            <p:cNvSpPr/>
            <p:nvPr/>
          </p:nvSpPr>
          <p:spPr>
            <a:xfrm>
              <a:off x="7874157" y="2427788"/>
              <a:ext cx="2072362" cy="720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200;p34"/>
            <p:cNvSpPr txBox="1"/>
            <p:nvPr/>
          </p:nvSpPr>
          <p:spPr>
            <a:xfrm>
              <a:off x="7874157" y="2427788"/>
              <a:ext cx="207236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2300"/>
                <a:buFont typeface="Calibri"/>
                <a:buNone/>
              </a:pPr>
              <a:r>
                <a:rPr lang="fr" sz="2300" b="0" i="0" u="none" strike="noStrike" cap="none">
                  <a:solidFill>
                    <a:schemeClr val="dk1"/>
                  </a:solidFill>
                  <a:latin typeface="Calibri"/>
                  <a:ea typeface="Calibri"/>
                  <a:cs typeface="Calibri"/>
                  <a:sym typeface="Calibri"/>
                </a:rPr>
                <a:t>Performance</a:t>
              </a:r>
              <a:endParaRPr sz="23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a:buSzPts val="3300"/>
            </a:pPr>
            <a:r>
              <a:rPr lang="fr" dirty="0">
                <a:latin typeface="Calibri Light" panose="020F0302020204030204" pitchFamily="34" charset="0"/>
                <a:cs typeface="Calibri Light" panose="020F0302020204030204" pitchFamily="34" charset="0"/>
              </a:rPr>
              <a:t>Solution</a:t>
            </a:r>
            <a:endParaRPr dirty="0">
              <a:latin typeface="Calibri Light" panose="020F0302020204030204" pitchFamily="34" charset="0"/>
              <a:cs typeface="Calibri Light" panose="020F0302020204030204" pitchFamily="34" charset="0"/>
            </a:endParaRPr>
          </a:p>
        </p:txBody>
      </p:sp>
      <p:pic>
        <p:nvPicPr>
          <p:cNvPr id="207" name="Google Shape;207;p35" descr="Concept of a wireless aircraft&#10;"/>
          <p:cNvPicPr preferRelativeResize="0">
            <a:picLocks noGrp="1"/>
          </p:cNvPicPr>
          <p:nvPr>
            <p:ph type="body" idx="1"/>
          </p:nvPr>
        </p:nvPicPr>
        <p:blipFill rotWithShape="1">
          <a:blip r:embed="rId4">
            <a:alphaModFix/>
          </a:blip>
          <a:srcRect/>
          <a:stretch/>
        </p:blipFill>
        <p:spPr>
          <a:xfrm>
            <a:off x="2951973" y="964074"/>
            <a:ext cx="5792230" cy="3905582"/>
          </a:xfrm>
          <a:prstGeom prst="rect">
            <a:avLst/>
          </a:prstGeom>
          <a:noFill/>
          <a:ln>
            <a:noFill/>
          </a:ln>
        </p:spPr>
      </p:pic>
      <p:sp>
        <p:nvSpPr>
          <p:cNvPr id="208" name="Google Shape;208;p35"/>
          <p:cNvSpPr txBox="1"/>
          <p:nvPr/>
        </p:nvSpPr>
        <p:spPr>
          <a:xfrm>
            <a:off x="48990" y="2571750"/>
            <a:ext cx="2757192" cy="3347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 sz="1700" b="0" i="0" u="none" strike="noStrike" cap="none">
                <a:solidFill>
                  <a:schemeClr val="dk1"/>
                </a:solidFill>
                <a:latin typeface="Calibri"/>
                <a:ea typeface="Calibri"/>
                <a:cs typeface="Calibri"/>
                <a:sym typeface="Calibri"/>
              </a:rPr>
              <a:t>Concept of a wireless aircraft</a:t>
            </a:r>
            <a:endParaRPr sz="1700">
              <a:solidFill>
                <a:schemeClr val="dk1"/>
              </a:solidFill>
              <a:latin typeface="Calibri"/>
              <a:ea typeface="Calibri"/>
              <a:cs typeface="Calibri"/>
              <a:sym typeface="Calibri"/>
            </a:endParaRPr>
          </a:p>
        </p:txBody>
      </p:sp>
      <p:cxnSp>
        <p:nvCxnSpPr>
          <p:cNvPr id="209" name="Google Shape;209;p35"/>
          <p:cNvCxnSpPr/>
          <p:nvPr/>
        </p:nvCxnSpPr>
        <p:spPr>
          <a:xfrm>
            <a:off x="2806182" y="1063690"/>
            <a:ext cx="0" cy="3805967"/>
          </a:xfrm>
          <a:prstGeom prst="straightConnector1">
            <a:avLst/>
          </a:prstGeom>
          <a:noFill/>
          <a:ln w="9525" cap="flat" cmpd="sng">
            <a:solidFill>
              <a:schemeClr val="dk1"/>
            </a:solidFill>
            <a:prstDash val="solid"/>
            <a:miter lim="800000"/>
            <a:headEnd type="none" w="sm" len="sm"/>
            <a:tailEnd type="none" w="sm" len="sm"/>
          </a:ln>
        </p:spPr>
      </p:cxn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buSzPts val="3300"/>
            </a:pPr>
            <a:r>
              <a:rPr lang="fr" dirty="0">
                <a:latin typeface="Calibri Light" panose="020F0302020204030204" pitchFamily="34" charset="0"/>
                <a:cs typeface="Calibri Light" panose="020F0302020204030204" pitchFamily="34" charset="0"/>
              </a:rPr>
              <a:t>How To ?</a:t>
            </a:r>
            <a:endParaRPr dirty="0">
              <a:latin typeface="Calibri Light" panose="020F0302020204030204" pitchFamily="34" charset="0"/>
              <a:cs typeface="Calibri Light" panose="020F0302020204030204" pitchFamily="34" charset="0"/>
            </a:endParaRPr>
          </a:p>
        </p:txBody>
      </p:sp>
      <p:pic>
        <p:nvPicPr>
          <p:cNvPr id="216" name="Google Shape;216;p36" descr="Une image contenant équipement électronique, circuit&#10;&#10;Description générée automatiquement"/>
          <p:cNvPicPr preferRelativeResize="0"/>
          <p:nvPr/>
        </p:nvPicPr>
        <p:blipFill rotWithShape="1">
          <a:blip r:embed="rId3">
            <a:alphaModFix/>
          </a:blip>
          <a:srcRect/>
          <a:stretch/>
        </p:blipFill>
        <p:spPr>
          <a:xfrm>
            <a:off x="713792" y="1224101"/>
            <a:ext cx="7193888" cy="2695297"/>
          </a:xfrm>
          <a:prstGeom prst="rect">
            <a:avLst/>
          </a:prstGeom>
          <a:noFill/>
          <a:ln>
            <a:noFill/>
          </a:ln>
        </p:spPr>
      </p:pic>
      <p:sp>
        <p:nvSpPr>
          <p:cNvPr id="217" name="Google Shape;217;p36"/>
          <p:cNvSpPr txBox="1"/>
          <p:nvPr/>
        </p:nvSpPr>
        <p:spPr>
          <a:xfrm>
            <a:off x="923731" y="4043361"/>
            <a:ext cx="3009122" cy="6924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 sz="1400" dirty="0">
                <a:solidFill>
                  <a:schemeClr val="dk1"/>
                </a:solidFill>
                <a:latin typeface="Calibri"/>
                <a:ea typeface="Calibri"/>
                <a:cs typeface="Calibri"/>
                <a:sym typeface="Calibri"/>
              </a:rPr>
              <a:t>Fig (a): Hardware implementation of the wireless sensing system on a printed circuit board .</a:t>
            </a:r>
            <a:endParaRPr sz="1400" dirty="0">
              <a:solidFill>
                <a:schemeClr val="dk1"/>
              </a:solidFill>
              <a:latin typeface="Calibri"/>
              <a:ea typeface="Calibri"/>
              <a:cs typeface="Calibri"/>
              <a:sym typeface="Calibri"/>
            </a:endParaRPr>
          </a:p>
        </p:txBody>
      </p:sp>
      <p:sp>
        <p:nvSpPr>
          <p:cNvPr id="218" name="Google Shape;218;p36"/>
          <p:cNvSpPr txBox="1"/>
          <p:nvPr/>
        </p:nvSpPr>
        <p:spPr>
          <a:xfrm>
            <a:off x="4572000" y="4043361"/>
            <a:ext cx="3009122" cy="4847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 sz="1400" dirty="0">
                <a:solidFill>
                  <a:schemeClr val="dk1"/>
                </a:solidFill>
                <a:latin typeface="Calibri"/>
                <a:ea typeface="Calibri"/>
                <a:cs typeface="Calibri"/>
                <a:sym typeface="Calibri"/>
              </a:rPr>
              <a:t>Fig (b): illustration of the device for practical installation (b).</a:t>
            </a:r>
            <a:endParaRPr sz="14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585116" y="370297"/>
            <a:ext cx="7420600" cy="773412"/>
          </a:xfrm>
          <a:prstGeom prst="rect">
            <a:avLst/>
          </a:prstGeom>
          <a:noFill/>
          <a:ln>
            <a:noFill/>
          </a:ln>
        </p:spPr>
        <p:txBody>
          <a:bodyPr spcFirstLastPara="1" wrap="square" lIns="68575" tIns="34275" rIns="68575" bIns="34275" anchor="b" anchorCtr="0">
            <a:noAutofit/>
          </a:bodyPr>
          <a:lstStyle/>
          <a:p>
            <a:pPr>
              <a:buSzPts val="3300"/>
            </a:pPr>
            <a:r>
              <a:rPr lang="fr" dirty="0">
                <a:latin typeface="Calibri Light" panose="020F0302020204030204" pitchFamily="34" charset="0"/>
                <a:cs typeface="Calibri Light" panose="020F0302020204030204" pitchFamily="34" charset="0"/>
              </a:rPr>
              <a:t>Technological solution</a:t>
            </a:r>
            <a:endParaRPr dirty="0">
              <a:latin typeface="Calibri Light" panose="020F0302020204030204" pitchFamily="34" charset="0"/>
              <a:cs typeface="Calibri Light" panose="020F0302020204030204" pitchFamily="34" charset="0"/>
            </a:endParaRPr>
          </a:p>
        </p:txBody>
      </p:sp>
      <p:pic>
        <p:nvPicPr>
          <p:cNvPr id="225" name="Google Shape;225;p37" descr="Une image contenant mètre, noir&#10;&#10;Description générée automatiquement"/>
          <p:cNvPicPr preferRelativeResize="0"/>
          <p:nvPr/>
        </p:nvPicPr>
        <p:blipFill rotWithShape="1">
          <a:blip r:embed="rId3">
            <a:alphaModFix/>
          </a:blip>
          <a:srcRect b="13980"/>
          <a:stretch/>
        </p:blipFill>
        <p:spPr>
          <a:xfrm>
            <a:off x="1135720" y="2247438"/>
            <a:ext cx="3802037" cy="1455361"/>
          </a:xfrm>
          <a:prstGeom prst="rect">
            <a:avLst/>
          </a:prstGeom>
          <a:noFill/>
          <a:ln>
            <a:noFill/>
          </a:ln>
        </p:spPr>
      </p:pic>
      <p:sp>
        <p:nvSpPr>
          <p:cNvPr id="226" name="Google Shape;226;p37"/>
          <p:cNvSpPr/>
          <p:nvPr/>
        </p:nvSpPr>
        <p:spPr>
          <a:xfrm rot="10800000">
            <a:off x="585115" y="1413034"/>
            <a:ext cx="2456751" cy="2139981"/>
          </a:xfrm>
          <a:custGeom>
            <a:avLst/>
            <a:gdLst/>
            <a:ahLst/>
            <a:cxnLst/>
            <a:rect l="l" t="t" r="r" b="b"/>
            <a:pathLst>
              <a:path w="3275668" h="2853308" extrusionOk="0">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27" name="Google Shape;227;p37"/>
          <p:cNvSpPr/>
          <p:nvPr/>
        </p:nvSpPr>
        <p:spPr>
          <a:xfrm>
            <a:off x="3041866" y="2416897"/>
            <a:ext cx="2432214" cy="2121117"/>
          </a:xfrm>
          <a:custGeom>
            <a:avLst/>
            <a:gdLst/>
            <a:ahLst/>
            <a:cxnLst/>
            <a:rect l="l" t="t" r="r" b="b"/>
            <a:pathLst>
              <a:path w="3242952" h="2828156" extrusionOk="0">
                <a:moveTo>
                  <a:pt x="2837178" y="0"/>
                </a:moveTo>
                <a:lnTo>
                  <a:pt x="3242952" y="0"/>
                </a:lnTo>
                <a:lnTo>
                  <a:pt x="3242952" y="2828156"/>
                </a:lnTo>
                <a:lnTo>
                  <a:pt x="0" y="2828156"/>
                </a:lnTo>
                <a:lnTo>
                  <a:pt x="0" y="2442859"/>
                </a:lnTo>
                <a:lnTo>
                  <a:pt x="2837178" y="2443295"/>
                </a:lnTo>
                <a:close/>
              </a:path>
            </a:pathLst>
          </a:custGeom>
          <a:solidFill>
            <a:srgbClr val="4C4C4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28" name="Google Shape;228;p37"/>
          <p:cNvSpPr txBox="1">
            <a:spLocks noGrp="1"/>
          </p:cNvSpPr>
          <p:nvPr>
            <p:ph type="body" idx="1"/>
          </p:nvPr>
        </p:nvSpPr>
        <p:spPr>
          <a:xfrm>
            <a:off x="5836029" y="1709363"/>
            <a:ext cx="2720297" cy="2540359"/>
          </a:xfrm>
          <a:prstGeom prst="rect">
            <a:avLst/>
          </a:prstGeom>
          <a:noFill/>
          <a:ln>
            <a:noFill/>
          </a:ln>
        </p:spPr>
        <p:txBody>
          <a:bodyPr spcFirstLastPara="1" wrap="square" lIns="68575" tIns="34275" rIns="68575" bIns="34275" anchor="ctr" anchorCtr="0">
            <a:noAutofit/>
          </a:bodyPr>
          <a:lstStyle/>
          <a:p>
            <a:pPr marL="177800" lvl="0" indent="-177800" algn="l" rtl="0">
              <a:lnSpc>
                <a:spcPct val="90000"/>
              </a:lnSpc>
              <a:spcBef>
                <a:spcPts val="0"/>
              </a:spcBef>
              <a:spcAft>
                <a:spcPts val="0"/>
              </a:spcAft>
              <a:buClr>
                <a:schemeClr val="dk1"/>
              </a:buClr>
              <a:buSzPts val="1800"/>
              <a:buChar char="•"/>
            </a:pPr>
            <a:r>
              <a:rPr lang="fr" sz="1800" i="1"/>
              <a:t>Jeeva Wireless is revolutionizing the way devices communicate. This solution provide Wi-Fi, Bluetooth, and long range connectivity at </a:t>
            </a:r>
            <a:r>
              <a:rPr lang="fr" sz="1800" b="1" i="1"/>
              <a:t>10,000x less </a:t>
            </a:r>
            <a:r>
              <a:rPr lang="fr" sz="1800" i="1"/>
              <a:t>power than the best solutions currently on the market.</a:t>
            </a:r>
            <a:endParaRPr sz="1800"/>
          </a:p>
        </p:txBody>
      </p:sp>
      <p:sp>
        <p:nvSpPr>
          <p:cNvPr id="229" name="Google Shape;229;p37"/>
          <p:cNvSpPr txBox="1"/>
          <p:nvPr/>
        </p:nvSpPr>
        <p:spPr>
          <a:xfrm>
            <a:off x="293915" y="4684325"/>
            <a:ext cx="5418822" cy="4847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 sz="1400" dirty="0">
                <a:solidFill>
                  <a:schemeClr val="dk1"/>
                </a:solidFill>
                <a:latin typeface="Calibri"/>
                <a:ea typeface="Calibri"/>
                <a:cs typeface="Calibri"/>
                <a:sym typeface="Calibri"/>
              </a:rPr>
              <a:t>Ressource: </a:t>
            </a:r>
            <a:r>
              <a:rPr lang="fr" sz="1400" u="sng" dirty="0">
                <a:solidFill>
                  <a:schemeClr val="hlink"/>
                </a:solidFill>
                <a:latin typeface="Calibri"/>
                <a:ea typeface="Calibri"/>
                <a:cs typeface="Calibri"/>
                <a:sym typeface="Calibri"/>
                <a:hlinkClick r:id="rId4"/>
              </a:rPr>
              <a:t>https://ntrs.nasa.gov/archive/nasa/casi.ntrs.nasa.gov/20180004760.pdf</a:t>
            </a:r>
            <a:endParaRPr sz="1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buSzPts val="3300"/>
            </a:pPr>
            <a:r>
              <a:rPr lang="fr" dirty="0">
                <a:latin typeface="Calibri Light" panose="020F0302020204030204" pitchFamily="34" charset="0"/>
                <a:cs typeface="Calibri Light" panose="020F0302020204030204" pitchFamily="34" charset="0"/>
              </a:rPr>
              <a:t>Monitoring display</a:t>
            </a:r>
            <a:endParaRPr dirty="0">
              <a:latin typeface="Calibri Light" panose="020F0302020204030204" pitchFamily="34" charset="0"/>
              <a:cs typeface="Calibri Light" panose="020F0302020204030204" pitchFamily="34" charset="0"/>
            </a:endParaRPr>
          </a:p>
        </p:txBody>
      </p:sp>
      <p:pic>
        <p:nvPicPr>
          <p:cNvPr id="235" name="Google Shape;235;p38" descr="Une image contenant intérieur, table, éléments, guichet&#10;&#10;Description générée automatiquement"/>
          <p:cNvPicPr preferRelativeResize="0">
            <a:picLocks noGrp="1"/>
          </p:cNvPicPr>
          <p:nvPr>
            <p:ph type="body" idx="1"/>
          </p:nvPr>
        </p:nvPicPr>
        <p:blipFill rotWithShape="1">
          <a:blip r:embed="rId3">
            <a:alphaModFix/>
          </a:blip>
          <a:srcRect/>
          <a:stretch/>
        </p:blipFill>
        <p:spPr>
          <a:xfrm>
            <a:off x="2121973" y="1369219"/>
            <a:ext cx="4900055" cy="32635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9"/>
          <p:cNvPicPr preferRelativeResize="0">
            <a:picLocks noGrp="1"/>
          </p:cNvPicPr>
          <p:nvPr>
            <p:ph type="body" idx="1"/>
          </p:nvPr>
        </p:nvPicPr>
        <p:blipFill rotWithShape="1">
          <a:blip r:embed="rId3">
            <a:alphaModFix/>
          </a:blip>
          <a:srcRect/>
          <a:stretch/>
        </p:blipFill>
        <p:spPr>
          <a:xfrm>
            <a:off x="4359728" y="1210647"/>
            <a:ext cx="4460032" cy="3721991"/>
          </a:xfrm>
          <a:prstGeom prst="rect">
            <a:avLst/>
          </a:prstGeom>
          <a:noFill/>
          <a:ln>
            <a:noFill/>
          </a:ln>
        </p:spPr>
      </p:pic>
      <p:sp>
        <p:nvSpPr>
          <p:cNvPr id="241" name="Google Shape;241;p39"/>
          <p:cNvSpPr txBox="1"/>
          <p:nvPr/>
        </p:nvSpPr>
        <p:spPr>
          <a:xfrm>
            <a:off x="324240" y="3131818"/>
            <a:ext cx="3867539" cy="110799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 sz="1400">
                <a:solidFill>
                  <a:schemeClr val="dk1"/>
                </a:solidFill>
                <a:latin typeface="Calibri"/>
                <a:ea typeface="Calibri"/>
                <a:cs typeface="Calibri"/>
                <a:sym typeface="Calibri"/>
              </a:rPr>
              <a:t>Instantaneous and average stored energy for different sensors under impacts applied on different locations with the same input energy. The impact location can be identified by the variation of the colour distribution.</a:t>
            </a:r>
            <a:endParaRPr sz="1400">
              <a:solidFill>
                <a:schemeClr val="dk1"/>
              </a:solidFill>
              <a:latin typeface="Calibri"/>
              <a:ea typeface="Calibri"/>
              <a:cs typeface="Calibri"/>
              <a:sym typeface="Calibri"/>
            </a:endParaRPr>
          </a:p>
        </p:txBody>
      </p:sp>
      <p:sp>
        <p:nvSpPr>
          <p:cNvPr id="242" name="Google Shape;242;p3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a:buSzPts val="3300"/>
            </a:pPr>
            <a:r>
              <a:rPr lang="fr" dirty="0">
                <a:latin typeface="Calibri Light" panose="020F0302020204030204" pitchFamily="34" charset="0"/>
                <a:cs typeface="Calibri Light" panose="020F0302020204030204" pitchFamily="34" charset="0"/>
              </a:rPr>
              <a:t>Monitoring display</a:t>
            </a:r>
            <a:endParaRPr dirty="0">
              <a:latin typeface="Calibri Light" panose="020F0302020204030204" pitchFamily="34" charset="0"/>
              <a:cs typeface="Calibri Light" panose="020F03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40"/>
          <p:cNvPicPr preferRelativeResize="0">
            <a:picLocks noGrp="1"/>
          </p:cNvPicPr>
          <p:nvPr>
            <p:ph type="body" idx="1"/>
          </p:nvPr>
        </p:nvPicPr>
        <p:blipFill rotWithShape="1">
          <a:blip r:embed="rId3">
            <a:alphaModFix/>
          </a:blip>
          <a:srcRect/>
          <a:stretch/>
        </p:blipFill>
        <p:spPr>
          <a:xfrm>
            <a:off x="4100804" y="1448579"/>
            <a:ext cx="4964465" cy="3421078"/>
          </a:xfrm>
          <a:prstGeom prst="rect">
            <a:avLst/>
          </a:prstGeom>
          <a:noFill/>
          <a:ln>
            <a:noFill/>
          </a:ln>
        </p:spPr>
      </p:pic>
      <p:sp>
        <p:nvSpPr>
          <p:cNvPr id="248" name="Google Shape;248;p40"/>
          <p:cNvSpPr txBox="1"/>
          <p:nvPr/>
        </p:nvSpPr>
        <p:spPr>
          <a:xfrm>
            <a:off x="334736" y="3470988"/>
            <a:ext cx="3374182" cy="4847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fr" sz="1400">
                <a:solidFill>
                  <a:schemeClr val="dk1"/>
                </a:solidFill>
                <a:latin typeface="Calibri"/>
                <a:ea typeface="Calibri"/>
                <a:cs typeface="Calibri"/>
                <a:sym typeface="Calibri"/>
              </a:rPr>
              <a:t>Results of the classification of impact events based on the recorded impact response.</a:t>
            </a:r>
            <a:endParaRPr sz="1400">
              <a:solidFill>
                <a:schemeClr val="dk1"/>
              </a:solidFill>
              <a:latin typeface="Calibri"/>
              <a:ea typeface="Calibri"/>
              <a:cs typeface="Calibri"/>
              <a:sym typeface="Calibri"/>
            </a:endParaRPr>
          </a:p>
        </p:txBody>
      </p:sp>
      <p:sp>
        <p:nvSpPr>
          <p:cNvPr id="249" name="Google Shape;249;p4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fr" dirty="0">
                <a:latin typeface="Calibri Light" panose="020F0302020204030204" pitchFamily="34" charset="0"/>
                <a:cs typeface="Calibri Light" panose="020F0302020204030204" pitchFamily="34" charset="0"/>
              </a:rPr>
              <a:t>Monitoring display</a:t>
            </a:r>
            <a:endParaRPr dirty="0">
              <a:latin typeface="Calibri Light" panose="020F0302020204030204" pitchFamily="34" charset="0"/>
              <a:cs typeface="Calibri Light" panose="020F030202020403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TotalTime>
  <Words>347</Words>
  <Application>Microsoft Office PowerPoint</Application>
  <PresentationFormat>Affichage à l'écran (16:9)</PresentationFormat>
  <Paragraphs>52</Paragraphs>
  <Slides>14</Slides>
  <Notes>13</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14</vt:i4>
      </vt:variant>
    </vt:vector>
  </HeadingPairs>
  <TitlesOfParts>
    <vt:vector size="23" baseType="lpstr">
      <vt:lpstr>Calibri Light</vt:lpstr>
      <vt:lpstr>Bell MT</vt:lpstr>
      <vt:lpstr>Lucida Sans</vt:lpstr>
      <vt:lpstr>Calibri</vt:lpstr>
      <vt:lpstr>Century</vt:lpstr>
      <vt:lpstr>Arial</vt:lpstr>
      <vt:lpstr>Simple Light</vt:lpstr>
      <vt:lpstr>Office Theme</vt:lpstr>
      <vt:lpstr>Thème Office</vt:lpstr>
      <vt:lpstr>Présentation PowerPoint</vt:lpstr>
      <vt:lpstr>Challenge  </vt:lpstr>
      <vt:lpstr>Problems  </vt:lpstr>
      <vt:lpstr>Solution</vt:lpstr>
      <vt:lpstr>How To ?</vt:lpstr>
      <vt:lpstr>Technological solution</vt:lpstr>
      <vt:lpstr>Monitoring display</vt:lpstr>
      <vt:lpstr>Monitoring display</vt:lpstr>
      <vt:lpstr>Monitoring display</vt:lpstr>
      <vt:lpstr>WHAT ABOUT SECURITY ?</vt:lpstr>
      <vt:lpstr>What to consider ?</vt:lpstr>
      <vt:lpstr>Solutions</vt:lpstr>
      <vt:lpstr>Business Model</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houssam ziouany</dc:creator>
  <cp:lastModifiedBy>houssam ziouany</cp:lastModifiedBy>
  <cp:revision>4</cp:revision>
  <dcterms:created xsi:type="dcterms:W3CDTF">2019-10-20T10:42:51Z</dcterms:created>
  <dcterms:modified xsi:type="dcterms:W3CDTF">2019-10-20T10:48:28Z</dcterms:modified>
</cp:coreProperties>
</file>