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Source Code Pro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gytNKjYhUt7cI+eHvyABjKE+Eu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SourceCodePr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regular.fntdata"/><Relationship Id="rId25" Type="http://schemas.openxmlformats.org/officeDocument/2006/relationships/font" Target="fonts/SourceCodePro-boldItalic.fntdata"/><Relationship Id="rId28" Type="http://customschemas.google.com/relationships/presentationmetadata" Target="metadata"/><Relationship Id="rId27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3832a100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3832a100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3832a100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3832a100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93832a100e_0_49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93832a100e_0_49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g93832a100e_0_49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g93832a100e_0_49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g93832a100e_0_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g93832a100e_0_9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g93832a100e_0_9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g93832a100e_0_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g93832a100e_0_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3832a100e_0_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93832a100e_0_5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g93832a100e_0_5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g93832a100e_0_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g93832a100e_0_59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g93832a100e_0_5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g93832a100e_0_5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93832a100e_0_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g93832a100e_0_6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g93832a100e_0_6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g93832a100e_0_64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93832a100e_0_64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g93832a100e_0_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93832a100e_0_7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g93832a100e_0_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g93832a100e_0_73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g93832a100e_0_73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g93832a100e_0_73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g93832a100e_0_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93832a100e_0_7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g93832a100e_0_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93832a100e_0_8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g93832a100e_0_8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g93832a100e_0_8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g93832a100e_0_8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g93832a100e_0_8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93832a100e_0_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93832a100e_0_8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g93832a100e_0_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93832a100e_0_4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g93832a100e_0_4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g93832a100e_0_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3832a100e_0_155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Modèles de Machine Learning</a:t>
            </a:r>
            <a:endParaRPr/>
          </a:p>
        </p:txBody>
      </p:sp>
      <p:sp>
        <p:nvSpPr>
          <p:cNvPr id="63" name="Google Shape;63;g93832a100e_0_155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Régression linéaire simple et multiple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/>
          <p:nvPr/>
        </p:nvSpPr>
        <p:spPr>
          <a:xfrm>
            <a:off x="465404" y="1733026"/>
            <a:ext cx="533100" cy="533100"/>
          </a:xfrm>
          <a:prstGeom prst="ellipse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4F9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0"/>
          <p:cNvSpPr txBox="1"/>
          <p:nvPr>
            <p:ph idx="4294967295" type="ctrTitle"/>
          </p:nvPr>
        </p:nvSpPr>
        <p:spPr>
          <a:xfrm>
            <a:off x="1118949" y="1733000"/>
            <a:ext cx="64995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500" u="none" cap="none" strike="noStrik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Régression</a:t>
            </a:r>
            <a:r>
              <a:rPr b="1" i="0" lang="en" sz="2500" u="none" cap="none" strike="noStrik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" sz="2500" u="none" cap="none" strike="noStrik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linéaire simple</a:t>
            </a:r>
            <a:endParaRPr b="1" i="0" sz="2500" u="none" cap="none" strike="noStrik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10"/>
          <p:cNvSpPr txBox="1"/>
          <p:nvPr>
            <p:ph idx="4294967295" type="ctrTitle"/>
          </p:nvPr>
        </p:nvSpPr>
        <p:spPr>
          <a:xfrm>
            <a:off x="443522" y="1733171"/>
            <a:ext cx="576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400" u="none" cap="none" strike="noStrik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2400" u="none" cap="none" strike="noStrik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0"/>
          <p:cNvSpPr/>
          <p:nvPr/>
        </p:nvSpPr>
        <p:spPr>
          <a:xfrm>
            <a:off x="487285" y="2648779"/>
            <a:ext cx="533100" cy="533100"/>
          </a:xfrm>
          <a:prstGeom prst="ellipse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4F9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0"/>
          <p:cNvSpPr txBox="1"/>
          <p:nvPr>
            <p:ph idx="4294967295" type="ctrTitle"/>
          </p:nvPr>
        </p:nvSpPr>
        <p:spPr>
          <a:xfrm>
            <a:off x="1158549" y="2648775"/>
            <a:ext cx="64203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500" u="none" cap="none" strike="noStrik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Régression linéaire multiple</a:t>
            </a:r>
            <a:endParaRPr b="1" i="0" sz="2500" u="none" cap="none" strike="noStrik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10"/>
          <p:cNvSpPr txBox="1"/>
          <p:nvPr>
            <p:ph idx="4294967295" type="ctrTitle"/>
          </p:nvPr>
        </p:nvSpPr>
        <p:spPr>
          <a:xfrm>
            <a:off x="465403" y="2648924"/>
            <a:ext cx="576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400" u="none" cap="none" strike="noStrik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2400" u="none" cap="none" strike="noStrik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10"/>
          <p:cNvSpPr/>
          <p:nvPr/>
        </p:nvSpPr>
        <p:spPr>
          <a:xfrm>
            <a:off x="487285" y="3563179"/>
            <a:ext cx="533100" cy="533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0"/>
          <p:cNvSpPr txBox="1"/>
          <p:nvPr>
            <p:ph idx="4294967295" type="ctrTitle"/>
          </p:nvPr>
        </p:nvSpPr>
        <p:spPr>
          <a:xfrm>
            <a:off x="1158549" y="3563175"/>
            <a:ext cx="64203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500" u="none" cap="none" strike="noStrik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Évaluer un modèle de régression</a:t>
            </a:r>
            <a:endParaRPr b="1" i="0" sz="2500" u="none" cap="none" strike="noStrik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10"/>
          <p:cNvSpPr txBox="1"/>
          <p:nvPr>
            <p:ph idx="4294967295" type="ctrTitle"/>
          </p:nvPr>
        </p:nvSpPr>
        <p:spPr>
          <a:xfrm>
            <a:off x="465403" y="3563324"/>
            <a:ext cx="576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400" u="none" cap="none" strike="noStrik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2400" u="none" cap="none" strike="noStrik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/>
          <p:nvPr>
            <p:ph idx="4294967295" type="ctrTitle"/>
          </p:nvPr>
        </p:nvSpPr>
        <p:spPr>
          <a:xfrm>
            <a:off x="443525" y="403300"/>
            <a:ext cx="73029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500" u="none" cap="none" strike="noStrik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Evaluer votre modèle - R2 </a:t>
            </a:r>
            <a:endParaRPr b="1" i="0" sz="2500" u="none" cap="none" strike="noStrik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" name="Google Shape;1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0113" y="1326963"/>
            <a:ext cx="5749725" cy="248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>
            <p:ph idx="4294967295" type="ctrTitle"/>
          </p:nvPr>
        </p:nvSpPr>
        <p:spPr>
          <a:xfrm>
            <a:off x="443525" y="403300"/>
            <a:ext cx="73029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500" u="none" cap="none" strike="noStrik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Evaluer votre modèle - R2 Ajusté </a:t>
            </a:r>
            <a:endParaRPr b="1" i="0" sz="2500" u="none" cap="none" strike="noStrik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525" y="1750700"/>
            <a:ext cx="8086924" cy="16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3832a100e_0_9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/>
          <p:nvPr/>
        </p:nvSpPr>
        <p:spPr>
          <a:xfrm>
            <a:off x="465404" y="1656826"/>
            <a:ext cx="533100" cy="533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>
            <p:ph idx="4294967295" type="ctrTitle"/>
          </p:nvPr>
        </p:nvSpPr>
        <p:spPr>
          <a:xfrm>
            <a:off x="1118949" y="1656800"/>
            <a:ext cx="64995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500" u="none" cap="none" strike="noStrik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Régression linéaire simple</a:t>
            </a:r>
            <a:endParaRPr b="1" i="0" sz="2500" u="none" cap="none" strike="noStrik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2"/>
          <p:cNvSpPr txBox="1"/>
          <p:nvPr>
            <p:ph idx="4294967295" type="ctrTitle"/>
          </p:nvPr>
        </p:nvSpPr>
        <p:spPr>
          <a:xfrm>
            <a:off x="443522" y="1656971"/>
            <a:ext cx="576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400" u="none" cap="none" strike="noStrik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2400" u="none" cap="none" strike="noStrik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487285" y="2648779"/>
            <a:ext cx="533100" cy="533100"/>
          </a:xfrm>
          <a:prstGeom prst="ellipse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4F9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 txBox="1"/>
          <p:nvPr>
            <p:ph idx="4294967295" type="ctrTitle"/>
          </p:nvPr>
        </p:nvSpPr>
        <p:spPr>
          <a:xfrm>
            <a:off x="1158549" y="2648775"/>
            <a:ext cx="64203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500" u="none" cap="none" strike="noStrik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Régression linéaire multiple</a:t>
            </a:r>
            <a:endParaRPr b="1" i="0" sz="2500" u="none" cap="none" strike="noStrik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2"/>
          <p:cNvSpPr txBox="1"/>
          <p:nvPr>
            <p:ph idx="4294967295" type="ctrTitle"/>
          </p:nvPr>
        </p:nvSpPr>
        <p:spPr>
          <a:xfrm>
            <a:off x="465403" y="2648924"/>
            <a:ext cx="576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400" u="none" cap="none" strike="noStrik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2400" u="none" cap="none" strike="noStrik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487285" y="3563179"/>
            <a:ext cx="533100" cy="533100"/>
          </a:xfrm>
          <a:prstGeom prst="ellipse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4F9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/>
          <p:nvPr>
            <p:ph idx="4294967295" type="ctrTitle"/>
          </p:nvPr>
        </p:nvSpPr>
        <p:spPr>
          <a:xfrm>
            <a:off x="1158549" y="3563175"/>
            <a:ext cx="64203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500" u="none" cap="none" strike="noStrik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Évaluer un modèle de régression</a:t>
            </a:r>
            <a:endParaRPr b="1" i="0" sz="2500" u="none" cap="none" strike="noStrik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2"/>
          <p:cNvSpPr txBox="1"/>
          <p:nvPr>
            <p:ph idx="4294967295" type="ctrTitle"/>
          </p:nvPr>
        </p:nvSpPr>
        <p:spPr>
          <a:xfrm>
            <a:off x="465403" y="3563324"/>
            <a:ext cx="576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400" u="none" cap="none" strike="noStrik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2400" u="none" cap="none" strike="noStrik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idx="4294967295" type="ctrTitle"/>
          </p:nvPr>
        </p:nvSpPr>
        <p:spPr>
          <a:xfrm>
            <a:off x="44351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500" u="none" cap="none" strike="noStrik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Régression Linéaire Simple</a:t>
            </a:r>
            <a:endParaRPr b="1" i="0" sz="2500" u="none" cap="none" strike="noStrik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76110ZHVUS.png" id="82" name="Google Shape;8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7350" y="1312912"/>
            <a:ext cx="4215000" cy="30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875" y="2371877"/>
            <a:ext cx="2913675" cy="7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idx="4294967295" type="ctrTitle"/>
          </p:nvPr>
        </p:nvSpPr>
        <p:spPr>
          <a:xfrm>
            <a:off x="44351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500" u="none" cap="none" strike="noStrik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Méthode des moindres carrés</a:t>
            </a:r>
            <a:endParaRPr b="1" i="0" sz="2500" u="none" cap="none" strike="noStrik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3050" y="1763496"/>
            <a:ext cx="5905500" cy="1714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>
            <p:ph idx="4294967295" type="ctrTitle"/>
          </p:nvPr>
        </p:nvSpPr>
        <p:spPr>
          <a:xfrm>
            <a:off x="443525" y="403300"/>
            <a:ext cx="73029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500" u="none" cap="none" strike="noStrik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Hypothèses pour une régression linéaire - Simple </a:t>
            </a:r>
            <a:endParaRPr b="1" i="0" sz="2500" u="none" cap="none" strike="noStrik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5"/>
          <p:cNvSpPr txBox="1"/>
          <p:nvPr>
            <p:ph idx="4294967295" type="ctrTitle"/>
          </p:nvPr>
        </p:nvSpPr>
        <p:spPr>
          <a:xfrm>
            <a:off x="822750" y="1746900"/>
            <a:ext cx="7614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000" u="none" cap="none" strike="noStrik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Linéarité</a:t>
            </a:r>
            <a:endParaRPr b="0" i="0" sz="2000" u="none" cap="none" strike="noStrik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5"/>
          <p:cNvSpPr txBox="1"/>
          <p:nvPr>
            <p:ph idx="4294967295" type="ctrTitle"/>
          </p:nvPr>
        </p:nvSpPr>
        <p:spPr>
          <a:xfrm>
            <a:off x="822750" y="2444193"/>
            <a:ext cx="7614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000" u="none" cap="none" strike="noStrik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Homoscedasticité</a:t>
            </a:r>
            <a:endParaRPr b="0" i="0" sz="2000" u="none" cap="none" strike="noStrik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5"/>
          <p:cNvSpPr txBox="1"/>
          <p:nvPr>
            <p:ph idx="4294967295" type="ctrTitle"/>
          </p:nvPr>
        </p:nvSpPr>
        <p:spPr>
          <a:xfrm>
            <a:off x="822750" y="3212366"/>
            <a:ext cx="7614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000" u="none" cap="none" strike="noStrik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Normalités des variables</a:t>
            </a:r>
            <a:endParaRPr b="0" i="0" sz="2000" u="none" cap="none" strike="noStrik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/>
          <p:nvPr/>
        </p:nvSpPr>
        <p:spPr>
          <a:xfrm>
            <a:off x="465404" y="1733026"/>
            <a:ext cx="533100" cy="533100"/>
          </a:xfrm>
          <a:prstGeom prst="ellipse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4F9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"/>
          <p:cNvSpPr txBox="1"/>
          <p:nvPr>
            <p:ph idx="4294967295" type="ctrTitle"/>
          </p:nvPr>
        </p:nvSpPr>
        <p:spPr>
          <a:xfrm>
            <a:off x="1118949" y="1733000"/>
            <a:ext cx="64995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500" u="none" cap="none" strike="noStrik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Régression</a:t>
            </a:r>
            <a:r>
              <a:rPr b="1" i="0" lang="en" sz="2500" u="none" cap="none" strike="noStrik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" sz="2500" u="none" cap="none" strike="noStrik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linéaire simple</a:t>
            </a:r>
            <a:endParaRPr b="1" i="0" sz="2500" u="none" cap="none" strike="noStrik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6"/>
          <p:cNvSpPr txBox="1"/>
          <p:nvPr>
            <p:ph idx="4294967295" type="ctrTitle"/>
          </p:nvPr>
        </p:nvSpPr>
        <p:spPr>
          <a:xfrm>
            <a:off x="443522" y="1733171"/>
            <a:ext cx="576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400" u="none" cap="none" strike="noStrik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2400" u="none" cap="none" strike="noStrik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6"/>
          <p:cNvSpPr/>
          <p:nvPr/>
        </p:nvSpPr>
        <p:spPr>
          <a:xfrm>
            <a:off x="487285" y="2648779"/>
            <a:ext cx="533100" cy="533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6"/>
          <p:cNvSpPr txBox="1"/>
          <p:nvPr>
            <p:ph idx="4294967295" type="ctrTitle"/>
          </p:nvPr>
        </p:nvSpPr>
        <p:spPr>
          <a:xfrm>
            <a:off x="1158549" y="2648775"/>
            <a:ext cx="64203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500" u="none" cap="none" strike="noStrik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Régression linéaire multiple</a:t>
            </a:r>
            <a:endParaRPr b="1" i="0" sz="2500" u="none" cap="none" strike="noStrik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6"/>
          <p:cNvSpPr txBox="1"/>
          <p:nvPr>
            <p:ph idx="4294967295" type="ctrTitle"/>
          </p:nvPr>
        </p:nvSpPr>
        <p:spPr>
          <a:xfrm>
            <a:off x="465403" y="2648924"/>
            <a:ext cx="576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400" u="none" cap="none" strike="noStrik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2400" u="none" cap="none" strike="noStrik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6"/>
          <p:cNvSpPr/>
          <p:nvPr/>
        </p:nvSpPr>
        <p:spPr>
          <a:xfrm>
            <a:off x="487285" y="3563179"/>
            <a:ext cx="533100" cy="533100"/>
          </a:xfrm>
          <a:prstGeom prst="ellipse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4F9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"/>
          <p:cNvSpPr txBox="1"/>
          <p:nvPr>
            <p:ph idx="4294967295" type="ctrTitle"/>
          </p:nvPr>
        </p:nvSpPr>
        <p:spPr>
          <a:xfrm>
            <a:off x="1158549" y="3563175"/>
            <a:ext cx="64203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500" u="none" cap="none" strike="noStrik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Évaluer un modèle de régression</a:t>
            </a:r>
            <a:endParaRPr b="1" i="0" sz="2500" u="none" cap="none" strike="noStrik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6"/>
          <p:cNvSpPr txBox="1"/>
          <p:nvPr>
            <p:ph idx="4294967295" type="ctrTitle"/>
          </p:nvPr>
        </p:nvSpPr>
        <p:spPr>
          <a:xfrm>
            <a:off x="465403" y="3563324"/>
            <a:ext cx="576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400" u="none" cap="none" strike="noStrik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2400" u="none" cap="none" strike="noStrik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>
            <p:ph idx="4294967295" type="ctrTitle"/>
          </p:nvPr>
        </p:nvSpPr>
        <p:spPr>
          <a:xfrm>
            <a:off x="44351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500" u="none" cap="none" strike="noStrik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Régression Linéaire multiple</a:t>
            </a:r>
            <a:endParaRPr b="1" i="0" sz="2500" u="none" cap="none" strike="noStrik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" name="Google Shape;11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5075" y="1390659"/>
            <a:ext cx="413385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>
            <p:ph idx="4294967295" type="ctrTitle"/>
          </p:nvPr>
        </p:nvSpPr>
        <p:spPr>
          <a:xfrm>
            <a:off x="443525" y="403300"/>
            <a:ext cx="73029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500" u="none" cap="none" strike="noStrik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Hypothèses pour une régression linéaire - Multiple </a:t>
            </a:r>
            <a:endParaRPr b="1" i="0" sz="2500" u="none" cap="none" strike="noStrik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8"/>
          <p:cNvSpPr txBox="1"/>
          <p:nvPr>
            <p:ph idx="4294967295" type="ctrTitle"/>
          </p:nvPr>
        </p:nvSpPr>
        <p:spPr>
          <a:xfrm>
            <a:off x="897000" y="1921150"/>
            <a:ext cx="7614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000" u="none" cap="none" strike="noStrik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Tout ce qu’il y dans la régression linéaire simple</a:t>
            </a:r>
            <a:endParaRPr b="0" i="0" sz="2000" u="none" cap="none" strike="noStrik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8"/>
          <p:cNvSpPr txBox="1"/>
          <p:nvPr>
            <p:ph idx="4294967295" type="ctrTitle"/>
          </p:nvPr>
        </p:nvSpPr>
        <p:spPr>
          <a:xfrm>
            <a:off x="897000" y="2618443"/>
            <a:ext cx="7614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000" u="none" cap="none" strike="noStrik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Non-colinéarité</a:t>
            </a:r>
            <a:endParaRPr b="0" i="0" sz="2000" u="none" cap="none" strike="noStrik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/>
          <p:nvPr>
            <p:ph idx="4294967295" type="ctrTitle"/>
          </p:nvPr>
        </p:nvSpPr>
        <p:spPr>
          <a:xfrm>
            <a:off x="443525" y="403300"/>
            <a:ext cx="73029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500" u="none" cap="none" strike="noStrik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Variables factices - </a:t>
            </a:r>
            <a:r>
              <a:rPr b="1" i="1" lang="en" sz="2500" u="none" cap="none" strike="noStrik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Dummy Variables</a:t>
            </a:r>
            <a:endParaRPr b="1" i="0" sz="2500" u="none" cap="none" strike="noStrik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9"/>
          <p:cNvSpPr txBox="1"/>
          <p:nvPr>
            <p:ph idx="4294967295" type="ctrTitle"/>
          </p:nvPr>
        </p:nvSpPr>
        <p:spPr>
          <a:xfrm>
            <a:off x="896850" y="2183950"/>
            <a:ext cx="7614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000" u="none" cap="none" strike="noStrik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Variables catégoriques encodées en 0 et 1</a:t>
            </a:r>
            <a:endParaRPr b="0" i="0" sz="2000" u="none" cap="none" strike="noStrik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