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Source Code Pro"/>
      <p:regular r:id="rId19"/>
      <p:bold r:id="rId20"/>
      <p:italic r:id="rId21"/>
      <p:boldItalic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hRgypbnRz/QeFIxSiD99SqCj9y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22" Type="http://schemas.openxmlformats.org/officeDocument/2006/relationships/font" Target="fonts/SourceCodePro-boldItalic.fntdata"/><Relationship Id="rId21" Type="http://schemas.openxmlformats.org/officeDocument/2006/relationships/font" Target="fonts/SourceCodePro-italic.fntdata"/><Relationship Id="rId24" Type="http://schemas.openxmlformats.org/officeDocument/2006/relationships/font" Target="fonts/Oswald-bold.fntdata"/><Relationship Id="rId23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10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19" Type="http://schemas.openxmlformats.org/officeDocument/2006/relationships/font" Target="fonts/SourceCodePro-regular.fntdata"/><Relationship Id="rId18" Type="http://schemas.openxmlformats.org/officeDocument/2006/relationships/font" Target="fonts/Montserra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3d623a844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3d623a84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3d623a844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3d623a844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93d623a844_0_6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g93d623a844_0_6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g93d623a844_0_6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g93d623a844_0_6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g93d623a844_0_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g93d623a844_0_104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g93d623a844_0_10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g93d623a844_0_10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g93d623a844_0_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3d623a844_0_10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93d623a844_0_68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g93d623a844_0_68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g93d623a844_0_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g93d623a844_0_72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g93d623a844_0_7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g93d623a844_0_7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g93d623a844_0_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g93d623a844_0_7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g93d623a844_0_7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g93d623a844_0_7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g93d623a844_0_7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g93d623a844_0_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93d623a844_0_8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g93d623a844_0_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g93d623a844_0_86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g93d623a844_0_86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g93d623a844_0_86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g93d623a844_0_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93d623a844_0_91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g93d623a844_0_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93d623a844_0_94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g93d623a844_0_94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g93d623a844_0_94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g93d623a844_0_94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g93d623a844_0_9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g93d623a844_0_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93d623a844_0_10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g93d623a844_0_1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93d623a844_0_5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g93d623a844_0_5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g93d623a844_0_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3d623a844_0_111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Modèles de Machine Learning</a:t>
            </a:r>
            <a:endParaRPr/>
          </a:p>
        </p:txBody>
      </p:sp>
      <p:sp>
        <p:nvSpPr>
          <p:cNvPr id="63" name="Google Shape;63;g93d623a844_0_111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Régression logistique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3d623a844_0_169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/>
          <p:nvPr/>
        </p:nvSpPr>
        <p:spPr>
          <a:xfrm>
            <a:off x="465404" y="1007176"/>
            <a:ext cx="533100" cy="533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"/>
          <p:cNvSpPr txBox="1"/>
          <p:nvPr>
            <p:ph idx="4294967295" type="ctrTitle"/>
          </p:nvPr>
        </p:nvSpPr>
        <p:spPr>
          <a:xfrm>
            <a:off x="1118949" y="1007150"/>
            <a:ext cx="64995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" sz="2500" u="none" cap="none" strike="noStrik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Régressions Logistiques</a:t>
            </a:r>
            <a:endParaRPr b="1" i="0" sz="2500" u="none" cap="none" strike="noStrike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2"/>
          <p:cNvSpPr txBox="1"/>
          <p:nvPr>
            <p:ph idx="4294967295" type="ctrTitle"/>
          </p:nvPr>
        </p:nvSpPr>
        <p:spPr>
          <a:xfrm>
            <a:off x="443522" y="1007321"/>
            <a:ext cx="576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" sz="2400" u="none" cap="none" strike="noStrik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i="0" sz="2400" u="none" cap="none" strike="noStrike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2"/>
          <p:cNvSpPr/>
          <p:nvPr/>
        </p:nvSpPr>
        <p:spPr>
          <a:xfrm>
            <a:off x="487285" y="2151529"/>
            <a:ext cx="533100" cy="533100"/>
          </a:xfrm>
          <a:prstGeom prst="ellipse">
            <a:avLst/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4F9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 txBox="1"/>
          <p:nvPr>
            <p:ph idx="4294967295" type="ctrTitle"/>
          </p:nvPr>
        </p:nvSpPr>
        <p:spPr>
          <a:xfrm>
            <a:off x="1158549" y="2151525"/>
            <a:ext cx="64203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" sz="2500" u="none" cap="none" strike="noStrike">
                <a:solidFill>
                  <a:srgbClr val="6F878C"/>
                </a:solidFill>
                <a:latin typeface="Montserrat"/>
                <a:ea typeface="Montserrat"/>
                <a:cs typeface="Montserrat"/>
                <a:sym typeface="Montserrat"/>
              </a:rPr>
              <a:t>Faux-positifs et faux-négatifs</a:t>
            </a:r>
            <a:endParaRPr b="1" i="0" sz="2500" u="none" cap="none" strike="noStrike">
              <a:solidFill>
                <a:srgbClr val="6F87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2"/>
          <p:cNvSpPr txBox="1"/>
          <p:nvPr>
            <p:ph idx="4294967295" type="ctrTitle"/>
          </p:nvPr>
        </p:nvSpPr>
        <p:spPr>
          <a:xfrm>
            <a:off x="465403" y="2151674"/>
            <a:ext cx="576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" sz="2400" u="none" cap="none" strike="noStrike">
                <a:solidFill>
                  <a:srgbClr val="6F878C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i="0" sz="2400" u="none" cap="none" strike="noStrike">
              <a:solidFill>
                <a:srgbClr val="6F87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2"/>
          <p:cNvSpPr/>
          <p:nvPr/>
        </p:nvSpPr>
        <p:spPr>
          <a:xfrm>
            <a:off x="465410" y="3192454"/>
            <a:ext cx="533100" cy="533100"/>
          </a:xfrm>
          <a:prstGeom prst="ellipse">
            <a:avLst/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4F9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"/>
          <p:cNvSpPr txBox="1"/>
          <p:nvPr>
            <p:ph idx="4294967295" type="ctrTitle"/>
          </p:nvPr>
        </p:nvSpPr>
        <p:spPr>
          <a:xfrm>
            <a:off x="1136674" y="3192450"/>
            <a:ext cx="64203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" sz="2500" u="none" cap="none" strike="noStrike">
                <a:solidFill>
                  <a:srgbClr val="6F878C"/>
                </a:solidFill>
                <a:latin typeface="Montserrat"/>
                <a:ea typeface="Montserrat"/>
                <a:cs typeface="Montserrat"/>
                <a:sym typeface="Montserrat"/>
              </a:rPr>
              <a:t>Matrices de confusion</a:t>
            </a:r>
            <a:endParaRPr b="1" i="0" sz="2500" u="none" cap="none" strike="noStrike">
              <a:solidFill>
                <a:srgbClr val="6F87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2"/>
          <p:cNvSpPr txBox="1"/>
          <p:nvPr>
            <p:ph idx="4294967295" type="ctrTitle"/>
          </p:nvPr>
        </p:nvSpPr>
        <p:spPr>
          <a:xfrm>
            <a:off x="443528" y="3192599"/>
            <a:ext cx="576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" sz="2400" u="none" cap="none" strike="noStrike">
                <a:solidFill>
                  <a:srgbClr val="6F878C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i="0" sz="2400" u="none" cap="none" strike="noStrike">
              <a:solidFill>
                <a:srgbClr val="6F87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/>
          <p:nvPr>
            <p:ph idx="4294967295" type="ctrTitle"/>
          </p:nvPr>
        </p:nvSpPr>
        <p:spPr>
          <a:xfrm>
            <a:off x="44351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" sz="2500" u="none" cap="none" strike="noStrik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Régression Logistique</a:t>
            </a:r>
            <a:endParaRPr b="1" i="0" sz="2500" u="none" cap="none" strike="noStrike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2" name="Google Shape;8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3050" y="1120925"/>
            <a:ext cx="3685225" cy="345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/>
          <p:nvPr>
            <p:ph idx="4294967295" type="ctrTitle"/>
          </p:nvPr>
        </p:nvSpPr>
        <p:spPr>
          <a:xfrm>
            <a:off x="44351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" sz="2500" u="none" cap="none" strike="noStrik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Mathématiquement</a:t>
            </a:r>
            <a:endParaRPr b="1" i="0" sz="2500" u="none" cap="none" strike="noStrike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8" name="Google Shape;8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3025" y="1974821"/>
            <a:ext cx="7258200" cy="1714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/>
          <p:nvPr/>
        </p:nvSpPr>
        <p:spPr>
          <a:xfrm>
            <a:off x="465404" y="1007176"/>
            <a:ext cx="533100" cy="533100"/>
          </a:xfrm>
          <a:prstGeom prst="ellipse">
            <a:avLst/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6F87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5"/>
          <p:cNvSpPr txBox="1"/>
          <p:nvPr>
            <p:ph idx="4294967295" type="ctrTitle"/>
          </p:nvPr>
        </p:nvSpPr>
        <p:spPr>
          <a:xfrm>
            <a:off x="1118949" y="1007150"/>
            <a:ext cx="64995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" sz="2500" u="none" cap="none" strike="noStrike">
                <a:solidFill>
                  <a:srgbClr val="6F878C"/>
                </a:solidFill>
                <a:latin typeface="Montserrat"/>
                <a:ea typeface="Montserrat"/>
                <a:cs typeface="Montserrat"/>
                <a:sym typeface="Montserrat"/>
              </a:rPr>
              <a:t>Régressions Logistiques</a:t>
            </a:r>
            <a:endParaRPr b="1" i="0" sz="2500" u="none" cap="none" strike="noStrike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5"/>
          <p:cNvSpPr txBox="1"/>
          <p:nvPr>
            <p:ph idx="4294967295" type="ctrTitle"/>
          </p:nvPr>
        </p:nvSpPr>
        <p:spPr>
          <a:xfrm>
            <a:off x="443525" y="1007325"/>
            <a:ext cx="576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" sz="2400" u="none" cap="none" strike="noStrike">
                <a:solidFill>
                  <a:srgbClr val="6F878C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i="0" sz="2400" u="none" cap="none" strike="noStrike">
              <a:solidFill>
                <a:srgbClr val="6F87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5"/>
          <p:cNvSpPr/>
          <p:nvPr/>
        </p:nvSpPr>
        <p:spPr>
          <a:xfrm>
            <a:off x="487285" y="2151529"/>
            <a:ext cx="533100" cy="533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5"/>
          <p:cNvSpPr txBox="1"/>
          <p:nvPr>
            <p:ph idx="4294967295" type="ctrTitle"/>
          </p:nvPr>
        </p:nvSpPr>
        <p:spPr>
          <a:xfrm>
            <a:off x="1158549" y="2151525"/>
            <a:ext cx="64203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" sz="2500" u="none" cap="none" strike="noStrik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Faux-positifs et faux-négatifs</a:t>
            </a:r>
            <a:endParaRPr b="1" i="0" sz="2500" u="none" cap="none" strike="noStrike">
              <a:solidFill>
                <a:srgbClr val="6F87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5"/>
          <p:cNvSpPr txBox="1"/>
          <p:nvPr>
            <p:ph idx="4294967295" type="ctrTitle"/>
          </p:nvPr>
        </p:nvSpPr>
        <p:spPr>
          <a:xfrm>
            <a:off x="465403" y="2151674"/>
            <a:ext cx="576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" sz="2400" u="none" cap="none" strike="noStrik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i="0" sz="2400" u="none" cap="none" strike="noStrike">
              <a:solidFill>
                <a:srgbClr val="6F87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5"/>
          <p:cNvSpPr/>
          <p:nvPr/>
        </p:nvSpPr>
        <p:spPr>
          <a:xfrm>
            <a:off x="465410" y="3192454"/>
            <a:ext cx="533100" cy="533100"/>
          </a:xfrm>
          <a:prstGeom prst="ellipse">
            <a:avLst/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4F9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5"/>
          <p:cNvSpPr txBox="1"/>
          <p:nvPr>
            <p:ph idx="4294967295" type="ctrTitle"/>
          </p:nvPr>
        </p:nvSpPr>
        <p:spPr>
          <a:xfrm>
            <a:off x="1136674" y="3192450"/>
            <a:ext cx="64203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" sz="2500" u="none" cap="none" strike="noStrike">
                <a:solidFill>
                  <a:srgbClr val="6F878C"/>
                </a:solidFill>
                <a:latin typeface="Montserrat"/>
                <a:ea typeface="Montserrat"/>
                <a:cs typeface="Montserrat"/>
                <a:sym typeface="Montserrat"/>
              </a:rPr>
              <a:t>Matrices de confusion</a:t>
            </a:r>
            <a:endParaRPr b="1" i="0" sz="2500" u="none" cap="none" strike="noStrike">
              <a:solidFill>
                <a:srgbClr val="6F87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5"/>
          <p:cNvSpPr txBox="1"/>
          <p:nvPr>
            <p:ph idx="4294967295" type="ctrTitle"/>
          </p:nvPr>
        </p:nvSpPr>
        <p:spPr>
          <a:xfrm>
            <a:off x="443528" y="3192599"/>
            <a:ext cx="576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" sz="2400" u="none" cap="none" strike="noStrike">
                <a:solidFill>
                  <a:srgbClr val="6F878C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i="0" sz="2400" u="none" cap="none" strike="noStrike">
              <a:solidFill>
                <a:srgbClr val="6F87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 txBox="1"/>
          <p:nvPr>
            <p:ph idx="4294967295" type="ctrTitle"/>
          </p:nvPr>
        </p:nvSpPr>
        <p:spPr>
          <a:xfrm>
            <a:off x="443525" y="403300"/>
            <a:ext cx="73029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" sz="2500" u="none" cap="none" strike="noStrik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Faux-positifs</a:t>
            </a:r>
            <a:endParaRPr b="1" i="0" sz="2500" u="none" cap="none" strike="noStrike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6"/>
          <p:cNvSpPr txBox="1"/>
          <p:nvPr>
            <p:ph idx="4294967295" type="ctrTitle"/>
          </p:nvPr>
        </p:nvSpPr>
        <p:spPr>
          <a:xfrm>
            <a:off x="797725" y="2143843"/>
            <a:ext cx="76149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000" u="none" cap="none" strike="noStrik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Prédit qu’un événement se passe mais se trompe</a:t>
            </a:r>
            <a:endParaRPr b="0" i="0" sz="2000" u="none" cap="none" strike="noStrike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/>
          <p:nvPr>
            <p:ph idx="4294967295" type="ctrTitle"/>
          </p:nvPr>
        </p:nvSpPr>
        <p:spPr>
          <a:xfrm>
            <a:off x="443525" y="403300"/>
            <a:ext cx="73029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" sz="2500" u="none" cap="none" strike="noStrik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Faux-négatif</a:t>
            </a:r>
            <a:endParaRPr b="1" i="0" sz="2500" u="none" cap="none" strike="noStrike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7"/>
          <p:cNvSpPr txBox="1"/>
          <p:nvPr>
            <p:ph idx="4294967295" type="ctrTitle"/>
          </p:nvPr>
        </p:nvSpPr>
        <p:spPr>
          <a:xfrm>
            <a:off x="797725" y="2143843"/>
            <a:ext cx="76149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000" u="none" cap="none" strike="noStrik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Prédit qu’un événement ne se passe pas mais se trompe</a:t>
            </a:r>
            <a:endParaRPr b="0" i="0" sz="2000" u="none" cap="none" strike="noStrike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/>
          <p:nvPr/>
        </p:nvSpPr>
        <p:spPr>
          <a:xfrm>
            <a:off x="465404" y="1007176"/>
            <a:ext cx="533100" cy="533100"/>
          </a:xfrm>
          <a:prstGeom prst="ellipse">
            <a:avLst/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6F87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8"/>
          <p:cNvSpPr txBox="1"/>
          <p:nvPr>
            <p:ph idx="4294967295" type="ctrTitle"/>
          </p:nvPr>
        </p:nvSpPr>
        <p:spPr>
          <a:xfrm>
            <a:off x="1118949" y="1007150"/>
            <a:ext cx="64995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" sz="2500" u="none" cap="none" strike="noStrike">
                <a:solidFill>
                  <a:srgbClr val="6F878C"/>
                </a:solidFill>
                <a:latin typeface="Montserrat"/>
                <a:ea typeface="Montserrat"/>
                <a:cs typeface="Montserrat"/>
                <a:sym typeface="Montserrat"/>
              </a:rPr>
              <a:t>Régressions Logistiques</a:t>
            </a:r>
            <a:endParaRPr b="1" i="0" sz="2500" u="none" cap="none" strike="noStrike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8"/>
          <p:cNvSpPr txBox="1"/>
          <p:nvPr>
            <p:ph idx="4294967295" type="ctrTitle"/>
          </p:nvPr>
        </p:nvSpPr>
        <p:spPr>
          <a:xfrm>
            <a:off x="443525" y="1007325"/>
            <a:ext cx="576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" sz="2400" u="none" cap="none" strike="noStrike">
                <a:solidFill>
                  <a:srgbClr val="6F878C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i="0" sz="2400" u="none" cap="none" strike="noStrike">
              <a:solidFill>
                <a:srgbClr val="6F87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8"/>
          <p:cNvSpPr/>
          <p:nvPr/>
        </p:nvSpPr>
        <p:spPr>
          <a:xfrm>
            <a:off x="487285" y="2151529"/>
            <a:ext cx="533100" cy="533100"/>
          </a:xfrm>
          <a:prstGeom prst="ellipse">
            <a:avLst/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6F87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8"/>
          <p:cNvSpPr txBox="1"/>
          <p:nvPr>
            <p:ph idx="4294967295" type="ctrTitle"/>
          </p:nvPr>
        </p:nvSpPr>
        <p:spPr>
          <a:xfrm>
            <a:off x="1158549" y="2151525"/>
            <a:ext cx="64203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" sz="2500" u="none" cap="none" strike="noStrike">
                <a:solidFill>
                  <a:srgbClr val="6F878C"/>
                </a:solidFill>
                <a:latin typeface="Montserrat"/>
                <a:ea typeface="Montserrat"/>
                <a:cs typeface="Montserrat"/>
                <a:sym typeface="Montserrat"/>
              </a:rPr>
              <a:t>Faux-positifs et faux-négatifs</a:t>
            </a:r>
            <a:endParaRPr b="1" i="0" sz="2500" u="none" cap="none" strike="noStrike">
              <a:solidFill>
                <a:srgbClr val="6F87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8"/>
          <p:cNvSpPr txBox="1"/>
          <p:nvPr>
            <p:ph idx="4294967295" type="ctrTitle"/>
          </p:nvPr>
        </p:nvSpPr>
        <p:spPr>
          <a:xfrm>
            <a:off x="465403" y="2151674"/>
            <a:ext cx="576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" sz="2400" u="none" cap="none" strike="noStrike">
                <a:solidFill>
                  <a:srgbClr val="6F878C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i="0" sz="2400" u="none" cap="none" strike="noStrike">
              <a:solidFill>
                <a:srgbClr val="6F87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8"/>
          <p:cNvSpPr/>
          <p:nvPr/>
        </p:nvSpPr>
        <p:spPr>
          <a:xfrm>
            <a:off x="465410" y="3192454"/>
            <a:ext cx="533100" cy="533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8"/>
          <p:cNvSpPr txBox="1"/>
          <p:nvPr>
            <p:ph idx="4294967295" type="ctrTitle"/>
          </p:nvPr>
        </p:nvSpPr>
        <p:spPr>
          <a:xfrm>
            <a:off x="1136674" y="3192450"/>
            <a:ext cx="64203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" sz="2500" u="none" cap="none" strike="noStrik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Matrices de confusion</a:t>
            </a:r>
            <a:endParaRPr b="1" i="0" sz="2500" u="none" cap="none" strike="noStrike">
              <a:solidFill>
                <a:srgbClr val="6F87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8"/>
          <p:cNvSpPr txBox="1"/>
          <p:nvPr>
            <p:ph idx="4294967295" type="ctrTitle"/>
          </p:nvPr>
        </p:nvSpPr>
        <p:spPr>
          <a:xfrm>
            <a:off x="443528" y="3192599"/>
            <a:ext cx="576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" sz="2400" u="none" cap="none" strike="noStrik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i="0" sz="2400" u="none" cap="none" strike="noStrike">
              <a:solidFill>
                <a:srgbClr val="6F87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 txBox="1"/>
          <p:nvPr>
            <p:ph idx="4294967295" type="ctrTitle"/>
          </p:nvPr>
        </p:nvSpPr>
        <p:spPr>
          <a:xfrm>
            <a:off x="44351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" sz="2500" u="none" cap="none" strike="noStrike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Matrice de confusion</a:t>
            </a:r>
            <a:endParaRPr b="1" i="0" sz="2500" u="none" cap="none" strike="noStrike">
              <a:solidFill>
                <a:srgbClr val="1F435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2" name="Google Shape;13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2650" y="1452700"/>
            <a:ext cx="4638600" cy="2647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