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9" r:id="rId5"/>
    <p:sldId id="280" r:id="rId6"/>
    <p:sldId id="283" r:id="rId7"/>
    <p:sldId id="281" r:id="rId8"/>
    <p:sldId id="282" r:id="rId9"/>
    <p:sldId id="284" r:id="rId10"/>
    <p:sldId id="289" r:id="rId11"/>
    <p:sldId id="290" r:id="rId12"/>
    <p:sldId id="287" r:id="rId13"/>
    <p:sldId id="286" r:id="rId14"/>
    <p:sldId id="291" r:id="rId15"/>
    <p:sldId id="277" r:id="rId16"/>
    <p:sldId id="285" r:id="rId17"/>
    <p:sldId id="278" r:id="rId18"/>
  </p:sldIdLst>
  <p:sldSz cx="9144000" cy="5143500" type="screen16x9"/>
  <p:notesSz cx="9144000" cy="514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9"/>
    <p:restoredTop sz="89212"/>
  </p:normalViewPr>
  <p:slideViewPr>
    <p:cSldViewPr>
      <p:cViewPr varScale="1">
        <p:scale>
          <a:sx n="160" d="100"/>
          <a:sy n="160" d="100"/>
        </p:scale>
        <p:origin x="6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C4298-7836-8340-9543-4736A1E1B4AA}" type="datetimeFigureOut">
              <a:rPr kumimoji="1" lang="zh-TW" altLang="en-US" smtClean="0"/>
              <a:t>2023/11/18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4266-CD43-5A45-83A0-5EC9C22174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382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4266-CD43-5A45-83A0-5EC9C2217485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10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4266-CD43-5A45-83A0-5EC9C2217485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2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以 </a:t>
            </a:r>
            <a:r>
              <a:rPr kumimoji="1" lang="en-US" altLang="zh-TW" dirty="0"/>
              <a:t>SMF </a:t>
            </a:r>
            <a:r>
              <a:rPr kumimoji="1" lang="zh-TW" altLang="en-US" dirty="0"/>
              <a:t>為例講解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4266-CD43-5A45-83A0-5EC9C2217485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355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4266-CD43-5A45-83A0-5EC9C2217485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592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4266-CD43-5A45-83A0-5EC9C2217485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792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4266-CD43-5A45-83A0-5EC9C2217485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169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369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48867"/>
            <a:ext cx="9144000" cy="4226560"/>
          </a:xfrm>
          <a:custGeom>
            <a:avLst/>
            <a:gdLst/>
            <a:ahLst/>
            <a:cxnLst/>
            <a:rect l="l" t="t" r="r" b="b"/>
            <a:pathLst>
              <a:path w="9144000" h="4226560">
                <a:moveTo>
                  <a:pt x="0" y="4226052"/>
                </a:moveTo>
                <a:lnTo>
                  <a:pt x="9144000" y="4226052"/>
                </a:lnTo>
                <a:lnTo>
                  <a:pt x="9144000" y="0"/>
                </a:lnTo>
                <a:lnTo>
                  <a:pt x="0" y="0"/>
                </a:lnTo>
                <a:lnTo>
                  <a:pt x="0" y="4226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074919"/>
            <a:ext cx="9144000" cy="68580"/>
          </a:xfrm>
          <a:custGeom>
            <a:avLst/>
            <a:gdLst/>
            <a:ahLst/>
            <a:cxnLst/>
            <a:rect l="l" t="t" r="r" b="b"/>
            <a:pathLst>
              <a:path w="9144000" h="68579">
                <a:moveTo>
                  <a:pt x="9144000" y="0"/>
                </a:moveTo>
                <a:lnTo>
                  <a:pt x="0" y="0"/>
                </a:lnTo>
                <a:lnTo>
                  <a:pt x="0" y="68579"/>
                </a:lnTo>
                <a:lnTo>
                  <a:pt x="9144000" y="68579"/>
                </a:lnTo>
                <a:lnTo>
                  <a:pt x="9144000" y="0"/>
                </a:lnTo>
                <a:close/>
              </a:path>
            </a:pathLst>
          </a:custGeom>
          <a:solidFill>
            <a:srgbClr val="030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012" y="746758"/>
            <a:ext cx="7958328" cy="43113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4291" y="122682"/>
            <a:ext cx="8535416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369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48867"/>
            <a:ext cx="9144000" cy="4226560"/>
          </a:xfrm>
          <a:custGeom>
            <a:avLst/>
            <a:gdLst/>
            <a:ahLst/>
            <a:cxnLst/>
            <a:rect l="l" t="t" r="r" b="b"/>
            <a:pathLst>
              <a:path w="9144000" h="4226560">
                <a:moveTo>
                  <a:pt x="0" y="4226052"/>
                </a:moveTo>
                <a:lnTo>
                  <a:pt x="9144000" y="4226052"/>
                </a:lnTo>
                <a:lnTo>
                  <a:pt x="9144000" y="0"/>
                </a:lnTo>
                <a:lnTo>
                  <a:pt x="0" y="0"/>
                </a:lnTo>
                <a:lnTo>
                  <a:pt x="0" y="4226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074919"/>
            <a:ext cx="9144000" cy="68580"/>
          </a:xfrm>
          <a:custGeom>
            <a:avLst/>
            <a:gdLst/>
            <a:ahLst/>
            <a:cxnLst/>
            <a:rect l="l" t="t" r="r" b="b"/>
            <a:pathLst>
              <a:path w="9144000" h="68579">
                <a:moveTo>
                  <a:pt x="9144000" y="0"/>
                </a:moveTo>
                <a:lnTo>
                  <a:pt x="0" y="0"/>
                </a:lnTo>
                <a:lnTo>
                  <a:pt x="0" y="68579"/>
                </a:lnTo>
                <a:lnTo>
                  <a:pt x="9144000" y="68579"/>
                </a:lnTo>
                <a:lnTo>
                  <a:pt x="9144000" y="0"/>
                </a:lnTo>
                <a:close/>
              </a:path>
            </a:pathLst>
          </a:custGeom>
          <a:solidFill>
            <a:srgbClr val="030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8746" y="2146503"/>
            <a:ext cx="7366507" cy="605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865119"/>
            <a:ext cx="9144000" cy="2278380"/>
          </a:xfrm>
          <a:custGeom>
            <a:avLst/>
            <a:gdLst/>
            <a:ahLst/>
            <a:cxnLst/>
            <a:rect l="l" t="t" r="r" b="b"/>
            <a:pathLst>
              <a:path w="9144000" h="2278379">
                <a:moveTo>
                  <a:pt x="9144000" y="0"/>
                </a:moveTo>
                <a:lnTo>
                  <a:pt x="0" y="0"/>
                </a:lnTo>
                <a:lnTo>
                  <a:pt x="0" y="2278380"/>
                </a:lnTo>
                <a:lnTo>
                  <a:pt x="9144000" y="227838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12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2517" y="3016130"/>
            <a:ext cx="6238240" cy="1861407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lang="en" sz="3600" b="1" dirty="0">
                <a:solidFill>
                  <a:srgbClr val="FFFFFF"/>
                </a:solidFill>
                <a:latin typeface="Arial"/>
                <a:cs typeface="Arial"/>
              </a:rPr>
              <a:t>How to start contributing to free5GC</a:t>
            </a:r>
            <a:endParaRPr lang="en"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" sz="1800" b="1" spc="-5" dirty="0">
                <a:solidFill>
                  <a:srgbClr val="FFFFFF"/>
                </a:solidFill>
                <a:latin typeface="Arial"/>
                <a:cs typeface="Arial"/>
              </a:rPr>
              <a:t>Yi Chen, Software Engineer @ </a:t>
            </a:r>
            <a:r>
              <a:rPr lang="en" sz="1800" b="1" spc="-5" dirty="0" err="1">
                <a:solidFill>
                  <a:srgbClr val="FFFFFF"/>
                </a:solidFill>
                <a:latin typeface="Arial"/>
                <a:cs typeface="Arial"/>
              </a:rPr>
              <a:t>Saviah</a:t>
            </a:r>
            <a:endParaRPr lang="en" sz="18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" b="1" spc="-5" dirty="0">
                <a:solidFill>
                  <a:srgbClr val="FFFFFF"/>
                </a:solidFill>
                <a:latin typeface="Arial"/>
                <a:cs typeface="Arial"/>
              </a:rPr>
              <a:t>You-Sheng Liu, NYCU</a:t>
            </a:r>
            <a:endParaRPr lang="en"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944" y="1900427"/>
            <a:ext cx="6870192" cy="81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91" y="122682"/>
            <a:ext cx="62489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tabLst>
                <a:tab pos="354965" algn="l"/>
                <a:tab pos="355600" algn="l"/>
              </a:tabLst>
            </a:pPr>
            <a:r>
              <a:rPr lang="en" altLang="zh-TW" sz="2400" b="0" i="0" dirty="0">
                <a:effectLst/>
                <a:latin typeface="Roboto" panose="02000000000000000000" pitchFamily="2" charset="0"/>
              </a:rPr>
              <a:t>free5GC implementation details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251EEA8-0746-97E2-BC45-A172E5FFB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45" y="1054186"/>
            <a:ext cx="5433111" cy="3035127"/>
          </a:xfrm>
          <a:prstGeom prst="rect">
            <a:avLst/>
          </a:prstGeom>
        </p:spPr>
      </p:pic>
      <p:sp>
        <p:nvSpPr>
          <p:cNvPr id="4" name="object 8">
            <a:extLst>
              <a:ext uri="{FF2B5EF4-FFF2-40B4-BE49-F238E27FC236}">
                <a16:creationId xmlns:a16="http://schemas.microsoft.com/office/drawing/2014/main" id="{08CB535F-BB82-8D2C-3B84-1001F5255DCB}"/>
              </a:ext>
            </a:extLst>
          </p:cNvPr>
          <p:cNvSpPr txBox="1"/>
          <p:nvPr/>
        </p:nvSpPr>
        <p:spPr>
          <a:xfrm>
            <a:off x="457200" y="661280"/>
            <a:ext cx="8686799" cy="453585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1600" dirty="0" err="1">
                <a:latin typeface="Roboto" panose="02000000000000000000" pitchFamily="2" charset="0"/>
              </a:rPr>
              <a:t>Cmd</a:t>
            </a:r>
            <a:endParaRPr lang="en" altLang="zh-TW" sz="1600" dirty="0">
              <a:latin typeface="Roboto" panose="02000000000000000000" pitchFamily="2" charset="0"/>
            </a:endParaRP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1600" dirty="0">
                <a:latin typeface="Roboto" panose="02000000000000000000" pitchFamily="2" charset="0"/>
              </a:rPr>
              <a:t>Entry point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1600" b="0" i="0" dirty="0">
                <a:effectLst/>
                <a:latin typeface="Roboto" panose="02000000000000000000" pitchFamily="2" charset="0"/>
              </a:rPr>
              <a:t>Internal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1600" dirty="0">
                <a:latin typeface="Roboto" panose="02000000000000000000" pitchFamily="2" charset="0"/>
              </a:rPr>
              <a:t>Context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1600" b="0" i="0" dirty="0">
                <a:effectLst/>
                <a:latin typeface="Roboto" panose="02000000000000000000" pitchFamily="2" charset="0"/>
              </a:rPr>
              <a:t>Logger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1600" dirty="0" err="1">
                <a:latin typeface="Roboto" panose="02000000000000000000" pitchFamily="2" charset="0"/>
              </a:rPr>
              <a:t>Pfcp</a:t>
            </a:r>
            <a:endParaRPr lang="en" altLang="zh-TW" sz="1600" dirty="0">
              <a:latin typeface="Roboto" panose="02000000000000000000" pitchFamily="2" charset="0"/>
            </a:endParaRP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1600" b="0" i="0" dirty="0" err="1">
                <a:effectLst/>
                <a:latin typeface="Roboto" panose="02000000000000000000" pitchFamily="2" charset="0"/>
              </a:rPr>
              <a:t>Sbi</a:t>
            </a:r>
            <a:endParaRPr lang="en" altLang="zh-TW" sz="1600" b="0" i="0" dirty="0">
              <a:effectLst/>
              <a:latin typeface="Roboto" panose="02000000000000000000" pitchFamily="2" charset="0"/>
            </a:endParaRP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1600" dirty="0">
                <a:latin typeface="Roboto" panose="02000000000000000000" pitchFamily="2" charset="0"/>
              </a:rPr>
              <a:t>Pkg</a:t>
            </a:r>
            <a:endParaRPr lang="en" altLang="zh-TW" sz="1600" b="0" i="0" dirty="0">
              <a:effectLst/>
              <a:latin typeface="Roboto" panose="02000000000000000000" pitchFamily="2" charset="0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1600" b="0" i="0" dirty="0">
                <a:effectLst/>
                <a:latin typeface="Roboto" panose="02000000000000000000" pitchFamily="2" charset="0"/>
              </a:rPr>
              <a:t>Pkg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1600" dirty="0">
                <a:latin typeface="Roboto" panose="02000000000000000000" pitchFamily="2" charset="0"/>
              </a:rPr>
              <a:t>Service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1600" b="0" i="0" dirty="0">
                <a:effectLst/>
                <a:latin typeface="Roboto" panose="02000000000000000000" pitchFamily="2" charset="0"/>
              </a:rPr>
              <a:t>Association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1600" dirty="0">
                <a:latin typeface="Roboto" panose="02000000000000000000" pitchFamily="2" charset="0"/>
              </a:rPr>
              <a:t>Factory</a:t>
            </a:r>
            <a:endParaRPr lang="en" altLang="zh-TW" sz="1600" b="0" i="0" dirty="0">
              <a:effectLst/>
              <a:latin typeface="Roboto" panose="02000000000000000000" pitchFamily="2" charset="0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" sz="1600" dirty="0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6947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63795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Live 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38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91" y="122682"/>
            <a:ext cx="26675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/>
              <a:t>How to Contribute?</a:t>
            </a:r>
            <a:endParaRPr sz="2400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3ECB9832-2B9A-9686-F0AD-794505031640}"/>
              </a:ext>
            </a:extLst>
          </p:cNvPr>
          <p:cNvSpPr txBox="1"/>
          <p:nvPr/>
        </p:nvSpPr>
        <p:spPr>
          <a:xfrm>
            <a:off x="457200" y="661280"/>
            <a:ext cx="8686799" cy="3284232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dirty="0">
                <a:latin typeface="Roboto" panose="02000000000000000000" pitchFamily="2" charset="0"/>
              </a:rPr>
              <a:t>Network Function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dirty="0">
                <a:latin typeface="Roboto" panose="02000000000000000000" pitchFamily="2" charset="0"/>
              </a:rPr>
              <a:t>Dedicated interface(s)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dirty="0">
                <a:latin typeface="Roboto" panose="02000000000000000000" pitchFamily="2" charset="0"/>
              </a:rPr>
              <a:t>SBI service(s)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dirty="0">
                <a:latin typeface="Roboto" panose="02000000000000000000" pitchFamily="2" charset="0"/>
              </a:rPr>
              <a:t>Functionality, Reliability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Deployment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Host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Docker Compose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val="43483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91" y="122682"/>
            <a:ext cx="26675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/>
              <a:t>How to Contribute?</a:t>
            </a:r>
            <a:endParaRPr sz="2400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3ECB9832-2B9A-9686-F0AD-794505031640}"/>
              </a:ext>
            </a:extLst>
          </p:cNvPr>
          <p:cNvSpPr txBox="1"/>
          <p:nvPr/>
        </p:nvSpPr>
        <p:spPr>
          <a:xfrm>
            <a:off x="457200" y="661280"/>
            <a:ext cx="8686799" cy="3694601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OAM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UI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Backend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Test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Integration test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Unit Test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Fuzzing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Data Plane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Linux Kernel</a:t>
            </a:r>
            <a:endParaRPr lang="en" sz="2000" dirty="0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87279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91" y="122682"/>
            <a:ext cx="26675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/>
              <a:t>How to Contribute?</a:t>
            </a:r>
            <a:endParaRPr sz="2400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3ECB9832-2B9A-9686-F0AD-794505031640}"/>
              </a:ext>
            </a:extLst>
          </p:cNvPr>
          <p:cNvSpPr txBox="1"/>
          <p:nvPr/>
        </p:nvSpPr>
        <p:spPr>
          <a:xfrm>
            <a:off x="457200" y="661280"/>
            <a:ext cx="8686799" cy="287386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Protocol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NGAP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NAS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PFCP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GTP-U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Blog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Use cases</a:t>
            </a:r>
            <a:endParaRPr lang="en" sz="2000" dirty="0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4251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63795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Q &amp; A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63795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85" dirty="0"/>
              <a:t> </a:t>
            </a:r>
            <a:r>
              <a:rPr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59924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369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4291" y="122682"/>
            <a:ext cx="1330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7350" y="661281"/>
            <a:ext cx="5446649" cy="392030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陳毅（</a:t>
            </a:r>
            <a:r>
              <a:rPr lang="en-US" altLang="zh-TW" sz="2400" dirty="0">
                <a:latin typeface="Heiti SC Medium" pitchFamily="2" charset="-128"/>
                <a:ea typeface="Heiti SC Medium" pitchFamily="2" charset="-128"/>
              </a:rPr>
              <a:t>Ian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）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400" dirty="0">
                <a:latin typeface="Arial MT"/>
                <a:cs typeface="Arial MT"/>
              </a:rPr>
              <a:t>SDE @ </a:t>
            </a:r>
            <a:r>
              <a:rPr lang="en" sz="2400" dirty="0" err="1">
                <a:latin typeface="Arial MT"/>
                <a:cs typeface="Arial MT"/>
              </a:rPr>
              <a:t>Saviah（禾薪科技</a:t>
            </a:r>
            <a:r>
              <a:rPr lang="en" sz="2400" dirty="0">
                <a:latin typeface="Arial MT"/>
                <a:cs typeface="Arial MT"/>
              </a:rPr>
              <a:t>）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400" dirty="0">
                <a:latin typeface="Arial MT"/>
                <a:cs typeface="Arial MT"/>
              </a:rPr>
              <a:t>free5GC/SD-CORE Contributor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400" dirty="0">
                <a:latin typeface="Arial MT"/>
                <a:cs typeface="Arial MT"/>
              </a:rPr>
              <a:t>Book Author</a:t>
            </a:r>
          </a:p>
          <a:p>
            <a:pPr marL="1270000" lvl="2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Heiti SC Medium" pitchFamily="2" charset="-128"/>
                <a:ea typeface="Heiti SC Medium" pitchFamily="2" charset="-128"/>
              </a:rPr>
              <a:t>EN</a:t>
            </a:r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 帶你入門</a:t>
            </a:r>
            <a:r>
              <a:rPr lang="en-US" altLang="zh-TW" sz="2000" dirty="0">
                <a:latin typeface="Heiti SC Medium" pitchFamily="2" charset="-128"/>
                <a:ea typeface="Heiti SC Medium" pitchFamily="2" charset="-128"/>
              </a:rPr>
              <a:t> 5G </a:t>
            </a:r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核心網路</a:t>
            </a:r>
            <a:endParaRPr lang="en-US" altLang="zh-TW" sz="2000" dirty="0">
              <a:latin typeface="Heiti SC Medium" pitchFamily="2" charset="-128"/>
              <a:ea typeface="Heiti SC Medium" pitchFamily="2" charset="-128"/>
            </a:endParaRPr>
          </a:p>
          <a:p>
            <a:pPr marL="1270000" lvl="2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Heiti SC Medium" pitchFamily="2" charset="-128"/>
                <a:ea typeface="Heiti SC Medium" pitchFamily="2" charset="-128"/>
              </a:rPr>
              <a:t>EN </a:t>
            </a:r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帶你寫個作業系統</a:t>
            </a:r>
            <a:endParaRPr lang="en" sz="2000" dirty="0">
              <a:latin typeface="Heiti SC Medium" pitchFamily="2" charset="-128"/>
              <a:ea typeface="Heiti SC Medium" pitchFamily="2" charset="-128"/>
            </a:endParaRP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400" dirty="0">
                <a:latin typeface="Arial MT"/>
                <a:cs typeface="Arial MT"/>
              </a:rPr>
              <a:t>Speaker at COSCUP/SITCON/GDG </a:t>
            </a:r>
            <a:r>
              <a:rPr lang="en" sz="2400" dirty="0" err="1">
                <a:latin typeface="Arial MT"/>
                <a:cs typeface="Arial MT"/>
              </a:rPr>
              <a:t>DevFest</a:t>
            </a:r>
            <a:r>
              <a:rPr lang="en" sz="2400" dirty="0">
                <a:latin typeface="Arial MT"/>
                <a:cs typeface="Arial MT"/>
              </a:rPr>
              <a:t>…</a:t>
            </a:r>
          </a:p>
        </p:txBody>
      </p:sp>
      <p:pic>
        <p:nvPicPr>
          <p:cNvPr id="11" name="圖片 10" descr="一張含有 人員, 人的臉孔, 手錶, 服裝 的圖片&#10;&#10;自動產生的描述">
            <a:extLst>
              <a:ext uri="{FF2B5EF4-FFF2-40B4-BE49-F238E27FC236}">
                <a16:creationId xmlns:a16="http://schemas.microsoft.com/office/drawing/2014/main" id="{FDF7E1F1-4A8F-A114-0618-55B9E7BF5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96020"/>
            <a:ext cx="272415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91" y="122682"/>
            <a:ext cx="26675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/>
              <a:t>Outline</a:t>
            </a:r>
            <a:endParaRPr sz="2400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CA1737E8-0941-B1BA-B172-BBBE03AF9DD3}"/>
              </a:ext>
            </a:extLst>
          </p:cNvPr>
          <p:cNvSpPr txBox="1"/>
          <p:nvPr/>
        </p:nvSpPr>
        <p:spPr>
          <a:xfrm>
            <a:off x="457200" y="661280"/>
            <a:ext cx="8686799" cy="2053126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b="0" i="0" dirty="0">
                <a:effectLst/>
                <a:latin typeface="Roboto" panose="02000000000000000000" pitchFamily="2" charset="0"/>
              </a:rPr>
              <a:t>What is the free5GC?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dirty="0">
                <a:latin typeface="Roboto" panose="02000000000000000000" pitchFamily="2" charset="0"/>
              </a:rPr>
              <a:t>5GC Overview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b="0" i="0" dirty="0">
                <a:effectLst/>
                <a:latin typeface="Roboto" panose="02000000000000000000" pitchFamily="2" charset="0"/>
              </a:rPr>
              <a:t>free5GC implementation details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dirty="0">
                <a:latin typeface="Roboto" panose="02000000000000000000" pitchFamily="2" charset="0"/>
              </a:rPr>
              <a:t>How to contribute?</a:t>
            </a:r>
            <a:endParaRPr lang="en" altLang="zh-TW" sz="2000" b="0" i="0" dirty="0">
              <a:effectLst/>
              <a:latin typeface="Roboto" panose="02000000000000000000" pitchFamily="2" charset="0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  <a:cs typeface="Arial MT"/>
              </a:rPr>
              <a:t>Q&amp;A</a:t>
            </a:r>
            <a:endParaRPr lang="en"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91" y="122682"/>
            <a:ext cx="26675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/>
              <a:t>What is free5GC?</a:t>
            </a:r>
            <a:endParaRPr sz="2400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CA1737E8-0941-B1BA-B172-BBBE03AF9DD3}"/>
              </a:ext>
            </a:extLst>
          </p:cNvPr>
          <p:cNvSpPr txBox="1"/>
          <p:nvPr/>
        </p:nvSpPr>
        <p:spPr>
          <a:xfrm>
            <a:off x="457200" y="661280"/>
            <a:ext cx="8686799" cy="2771271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b="0" i="0" dirty="0">
                <a:effectLst/>
                <a:latin typeface="Roboto" panose="02000000000000000000" pitchFamily="2" charset="0"/>
              </a:rPr>
              <a:t>The free5GC is an open-source project for 5th generation (5G) mobile core networks.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dirty="0">
                <a:latin typeface="Roboto" panose="02000000000000000000" pitchFamily="2" charset="0"/>
              </a:rPr>
              <a:t>Major contributors are from National Yang Ming Chiao Tung University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Arial MT"/>
                <a:cs typeface="Arial MT"/>
              </a:rPr>
              <a:t>Currently, we’re working on: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dirty="0">
                <a:latin typeface="Arial MT"/>
                <a:cs typeface="Arial MT"/>
              </a:rPr>
              <a:t>Upgrade to </a:t>
            </a:r>
            <a:r>
              <a:rPr lang="en" sz="2000" dirty="0">
                <a:latin typeface="Arial MT"/>
                <a:cs typeface="Arial MT"/>
              </a:rPr>
              <a:t>3GPP release 17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Arial MT"/>
                <a:cs typeface="Arial MT"/>
              </a:rPr>
              <a:t>Support OAuth 2.0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Arial MT"/>
                <a:cs typeface="Arial MT"/>
              </a:rPr>
              <a:t>Support Converged Charging</a:t>
            </a:r>
          </a:p>
        </p:txBody>
      </p:sp>
      <p:pic>
        <p:nvPicPr>
          <p:cNvPr id="6146" name="Picture 2" descr="Q20126C free5GC專案捐款計畫(5G/6G Open-Source Project “free5GC”) | 信用卡_線上捐款|  國立陽明交通大學線上捐款">
            <a:extLst>
              <a:ext uri="{FF2B5EF4-FFF2-40B4-BE49-F238E27FC236}">
                <a16:creationId xmlns:a16="http://schemas.microsoft.com/office/drawing/2014/main" id="{EA2A29F4-B165-7062-48C8-3A427E7A1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460" y="3165547"/>
            <a:ext cx="1397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2ACEA43-0E69-FFEA-668D-A9814154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795" y="4454739"/>
            <a:ext cx="1822330" cy="605539"/>
          </a:xfrm>
          <a:prstGeom prst="rect">
            <a:avLst/>
          </a:prstGeom>
        </p:spPr>
      </p:pic>
      <p:pic>
        <p:nvPicPr>
          <p:cNvPr id="6152" name="Picture 8" descr="Nephio R2 Technical Summit | Linux Foundation Events">
            <a:extLst>
              <a:ext uri="{FF2B5EF4-FFF2-40B4-BE49-F238E27FC236}">
                <a16:creationId xmlns:a16="http://schemas.microsoft.com/office/drawing/2014/main" id="{8BE50D8A-C2D9-B721-1413-81826D036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781" y="2217070"/>
            <a:ext cx="998358" cy="7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F80E8ED2-9393-E8C6-CE51-4C59AE849E1C}"/>
              </a:ext>
            </a:extLst>
          </p:cNvPr>
          <p:cNvCxnSpPr>
            <a:cxnSpLocks/>
          </p:cNvCxnSpPr>
          <p:nvPr/>
        </p:nvCxnSpPr>
        <p:spPr>
          <a:xfrm flipV="1">
            <a:off x="7447960" y="3070423"/>
            <a:ext cx="0" cy="474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5381A01F-9A97-7DB5-DC52-0576A82B5DD9}"/>
              </a:ext>
            </a:extLst>
          </p:cNvPr>
          <p:cNvCxnSpPr>
            <a:cxnSpLocks/>
          </p:cNvCxnSpPr>
          <p:nvPr/>
        </p:nvCxnSpPr>
        <p:spPr>
          <a:xfrm>
            <a:off x="7447960" y="3954190"/>
            <a:ext cx="0" cy="4283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701059-6020-C65E-DD78-858FDABBAE8E}"/>
              </a:ext>
            </a:extLst>
          </p:cNvPr>
          <p:cNvSpPr txBox="1"/>
          <p:nvPr/>
        </p:nvSpPr>
        <p:spPr>
          <a:xfrm>
            <a:off x="7611420" y="3110285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b="1" dirty="0"/>
              <a:t>Use Case</a:t>
            </a:r>
            <a:endParaRPr kumimoji="1" lang="zh-TW" altLang="en-US" sz="16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C3F1F6E-6657-0DB4-739B-FF9C5DBE9411}"/>
              </a:ext>
            </a:extLst>
          </p:cNvPr>
          <p:cNvSpPr txBox="1"/>
          <p:nvPr/>
        </p:nvSpPr>
        <p:spPr>
          <a:xfrm>
            <a:off x="7611420" y="3995464"/>
            <a:ext cx="149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b="1" dirty="0"/>
              <a:t>Integrated with</a:t>
            </a:r>
            <a:endParaRPr kumimoji="1"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290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91" y="122682"/>
            <a:ext cx="26675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/>
              <a:t>5GC Overview</a:t>
            </a:r>
            <a:endParaRPr sz="2400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CA1737E8-0941-B1BA-B172-BBBE03AF9DD3}"/>
              </a:ext>
            </a:extLst>
          </p:cNvPr>
          <p:cNvSpPr txBox="1"/>
          <p:nvPr/>
        </p:nvSpPr>
        <p:spPr>
          <a:xfrm>
            <a:off x="457200" y="661280"/>
            <a:ext cx="8686799" cy="154016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b="0" i="0" dirty="0">
                <a:effectLst/>
                <a:latin typeface="Roboto" panose="02000000000000000000" pitchFamily="2" charset="0"/>
              </a:rPr>
              <a:t>All of the Network Functions communicate with each other via SBA.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Arial MT"/>
                <a:cs typeface="Arial MT"/>
              </a:rPr>
              <a:t>Each Network Function exposes its service interface to provide the dedicated service.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Arial MT"/>
              </a:rPr>
              <a:t>Proprietary hardware is not needed (leverage from NFV).</a:t>
            </a:r>
          </a:p>
        </p:txBody>
      </p:sp>
      <p:pic>
        <p:nvPicPr>
          <p:cNvPr id="1026" name="Picture 2" descr="3GPP's 5G Core (5GC) user plane functions and interfaces in the user plane and towards control plane functions. [2]">
            <a:extLst>
              <a:ext uri="{FF2B5EF4-FFF2-40B4-BE49-F238E27FC236}">
                <a16:creationId xmlns:a16="http://schemas.microsoft.com/office/drawing/2014/main" id="{B199644B-8222-EB3A-6136-2D2F09D4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5550"/>
            <a:ext cx="3942851" cy="234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production of 3GPP TS 23.501, Fig. 8.2.1.3-1: Control Plane between the 5G-AN and the SMF">
            <a:extLst>
              <a:ext uri="{FF2B5EF4-FFF2-40B4-BE49-F238E27FC236}">
                <a16:creationId xmlns:a16="http://schemas.microsoft.com/office/drawing/2014/main" id="{4AFBD75B-D0DA-4A33-C063-63DD1C1D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76550"/>
            <a:ext cx="2854577" cy="120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76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91" y="122682"/>
            <a:ext cx="26675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/>
              <a:t>5GC Overview</a:t>
            </a:r>
            <a:endParaRPr sz="2400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CA1737E8-0941-B1BA-B172-BBBE03AF9DD3}"/>
              </a:ext>
            </a:extLst>
          </p:cNvPr>
          <p:cNvSpPr txBox="1"/>
          <p:nvPr/>
        </p:nvSpPr>
        <p:spPr>
          <a:xfrm>
            <a:off x="457200" y="661280"/>
            <a:ext cx="8686799" cy="410497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dirty="0">
                <a:latin typeface="Roboto" panose="02000000000000000000" pitchFamily="2" charset="0"/>
              </a:rPr>
              <a:t>AMF (Access and Mobility Management Function)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SMF (Session Management Function)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UPF (User Plane Function)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AUSF (Authentication Server Function)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NSSF (Network Slice Selection Function)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PCF (Policy Control Function)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UDR (Unified Data Repository)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UDM (Unified Data Management)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NRF (Network Repository Function)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sz="2000" dirty="0">
                <a:latin typeface="Roboto" panose="02000000000000000000" pitchFamily="2" charset="0"/>
              </a:rPr>
              <a:t>CHF (Charging Function)</a:t>
            </a:r>
            <a:endParaRPr lang="en" sz="2000" dirty="0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1560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91" y="122682"/>
            <a:ext cx="26675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/>
              <a:t>5GC Overview</a:t>
            </a:r>
            <a:endParaRPr sz="2400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CA1737E8-0941-B1BA-B172-BBBE03AF9DD3}"/>
              </a:ext>
            </a:extLst>
          </p:cNvPr>
          <p:cNvSpPr txBox="1"/>
          <p:nvPr/>
        </p:nvSpPr>
        <p:spPr>
          <a:xfrm>
            <a:off x="457200" y="661280"/>
            <a:ext cx="8686799" cy="2053126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b="0" i="0" dirty="0">
                <a:effectLst/>
                <a:latin typeface="Roboto" panose="02000000000000000000" pitchFamily="2" charset="0"/>
              </a:rPr>
              <a:t>Service-Based Interface procedure type: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dirty="0">
                <a:latin typeface="Roboto" panose="02000000000000000000" pitchFamily="2" charset="0"/>
              </a:rPr>
              <a:t>Query (Resource)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b="0" i="0" dirty="0">
                <a:effectLst/>
                <a:latin typeface="Roboto" panose="02000000000000000000" pitchFamily="2" charset="0"/>
              </a:rPr>
              <a:t>Subscription</a:t>
            </a:r>
          </a:p>
          <a:p>
            <a:pPr marL="812800" lvl="1" indent="-342900"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" altLang="zh-TW" sz="2000" dirty="0">
                <a:latin typeface="Roboto" panose="02000000000000000000" pitchFamily="2" charset="0"/>
              </a:rPr>
              <a:t>Notification</a:t>
            </a:r>
            <a:endParaRPr lang="en" altLang="zh-TW" sz="2000" b="0" i="0" dirty="0">
              <a:effectLst/>
              <a:latin typeface="Roboto" panose="02000000000000000000" pitchFamily="2" charset="0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" sz="2000" dirty="0">
              <a:latin typeface="Arial MT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8D86393-B488-DB37-8F0D-869A3894A325}"/>
              </a:ext>
            </a:extLst>
          </p:cNvPr>
          <p:cNvGrpSpPr/>
          <p:nvPr/>
        </p:nvGrpSpPr>
        <p:grpSpPr>
          <a:xfrm>
            <a:off x="4534088" y="2690626"/>
            <a:ext cx="4144304" cy="1515719"/>
            <a:chOff x="3221399" y="514417"/>
            <a:chExt cx="4144304" cy="1515719"/>
          </a:xfrm>
        </p:grpSpPr>
        <p:cxnSp>
          <p:nvCxnSpPr>
            <p:cNvPr id="4" name="直線箭頭接點 3">
              <a:extLst>
                <a:ext uri="{FF2B5EF4-FFF2-40B4-BE49-F238E27FC236}">
                  <a16:creationId xmlns:a16="http://schemas.microsoft.com/office/drawing/2014/main" id="{8982FAF9-C769-7628-20FE-DB14CF92E3F9}"/>
                </a:ext>
              </a:extLst>
            </p:cNvPr>
            <p:cNvCxnSpPr>
              <a:cxnSpLocks/>
            </p:cNvCxnSpPr>
            <p:nvPr/>
          </p:nvCxnSpPr>
          <p:spPr>
            <a:xfrm>
              <a:off x="3689399" y="1602884"/>
              <a:ext cx="3200345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9499B3C1-F63B-4F26-F4AB-9CDD1871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1399" y="514417"/>
              <a:ext cx="936000" cy="46035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  <a:latin typeface="Times" pitchFamily="2" charset="0"/>
                </a:rPr>
                <a:t>AUSF</a:t>
              </a:r>
            </a:p>
            <a:p>
              <a:pPr algn="ctr"/>
              <a:r>
                <a:rPr kumimoji="1" lang="en-US" altLang="zh-TW" sz="1100" dirty="0">
                  <a:solidFill>
                    <a:schemeClr val="tx1"/>
                  </a:solidFill>
                  <a:latin typeface="Times" pitchFamily="2" charset="0"/>
                </a:rPr>
                <a:t>(consumer)</a:t>
              </a: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46A6632-706C-0A7C-7B6E-7EAE03E1568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3689399" y="974768"/>
              <a:ext cx="0" cy="10553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C013D257-72AF-7EBD-8163-13C9A51A2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9703" y="514417"/>
              <a:ext cx="936000" cy="46035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  <a:latin typeface="Times" pitchFamily="2" charset="0"/>
                </a:rPr>
                <a:t>UDM</a:t>
              </a:r>
            </a:p>
            <a:p>
              <a:pPr algn="ctr"/>
              <a:r>
                <a:rPr kumimoji="1" lang="en-US" altLang="zh-TW" sz="1100" dirty="0">
                  <a:solidFill>
                    <a:schemeClr val="tx1"/>
                  </a:solidFill>
                  <a:latin typeface="Times" pitchFamily="2" charset="0"/>
                </a:rPr>
                <a:t>(producer)</a:t>
              </a:r>
              <a:endParaRPr kumimoji="1" lang="zh-TW" altLang="en-US" sz="11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CDADCEE0-63DB-525E-7965-6200D116DBC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897703" y="974768"/>
              <a:ext cx="0" cy="10553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DDCCD9AE-44F1-FE9D-3655-88536EA77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399" y="1255545"/>
              <a:ext cx="32083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2B14F73-40D4-6A39-51EE-7659821AF535}"/>
                </a:ext>
              </a:extLst>
            </p:cNvPr>
            <p:cNvSpPr txBox="1"/>
            <p:nvPr/>
          </p:nvSpPr>
          <p:spPr>
            <a:xfrm>
              <a:off x="4113580" y="1018317"/>
              <a:ext cx="2185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 err="1">
                  <a:latin typeface="Times" pitchFamily="2" charset="0"/>
                </a:rPr>
                <a:t>Nudm_UEAuthentication_Get</a:t>
              </a:r>
              <a:r>
                <a:rPr kumimoji="1" lang="en-US" altLang="zh-TW" sz="1000" dirty="0">
                  <a:latin typeface="Times" pitchFamily="2" charset="0"/>
                </a:rPr>
                <a:t> Request</a:t>
              </a:r>
              <a:endParaRPr kumimoji="1" lang="zh-TW" altLang="en-US" sz="1000" dirty="0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05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91" y="122682"/>
            <a:ext cx="41153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/>
              <a:t>5GC Overview - Registration</a:t>
            </a:r>
            <a:endParaRPr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6D12E4-7CD6-5F31-0DF9-F151ADDEE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6"/>
          <a:stretch/>
        </p:blipFill>
        <p:spPr bwMode="auto">
          <a:xfrm>
            <a:off x="895522" y="1428750"/>
            <a:ext cx="30194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5E786FC-00A5-92FB-B285-2536E5E6F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4"/>
          <a:stretch/>
        </p:blipFill>
        <p:spPr bwMode="auto">
          <a:xfrm>
            <a:off x="4953000" y="1428750"/>
            <a:ext cx="3016800" cy="285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7A133F7-8DBE-E081-2075-1FC22DCB7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" b="95591"/>
          <a:stretch/>
        </p:blipFill>
        <p:spPr bwMode="auto">
          <a:xfrm>
            <a:off x="4953000" y="1200150"/>
            <a:ext cx="3016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77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91" y="122682"/>
            <a:ext cx="62489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buClr>
                <a:srgbClr val="2BC3F3"/>
              </a:buClr>
              <a:tabLst>
                <a:tab pos="354965" algn="l"/>
                <a:tab pos="355600" algn="l"/>
              </a:tabLst>
            </a:pPr>
            <a:r>
              <a:rPr lang="en" altLang="zh-TW" sz="2400" b="0" i="0" dirty="0">
                <a:effectLst/>
                <a:latin typeface="Roboto" panose="02000000000000000000" pitchFamily="2" charset="0"/>
              </a:rPr>
              <a:t>free5GC implementation details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EA0940-1DEC-9F82-BF18-D3EF220F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998533"/>
            <a:ext cx="7543800" cy="314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6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1908</TotalTime>
  <Words>350</Words>
  <Application>Microsoft Macintosh PowerPoint</Application>
  <PresentationFormat>如螢幕大小 (16:9)</PresentationFormat>
  <Paragraphs>103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Arial MT</vt:lpstr>
      <vt:lpstr>Heiti SC Medium</vt:lpstr>
      <vt:lpstr>Arial</vt:lpstr>
      <vt:lpstr>Calibri</vt:lpstr>
      <vt:lpstr>Roboto</vt:lpstr>
      <vt:lpstr>Times</vt:lpstr>
      <vt:lpstr>Office Theme</vt:lpstr>
      <vt:lpstr>PowerPoint 簡報</vt:lpstr>
      <vt:lpstr>PowerPoint 簡報</vt:lpstr>
      <vt:lpstr>Outline</vt:lpstr>
      <vt:lpstr>What is free5GC?</vt:lpstr>
      <vt:lpstr>5GC Overview</vt:lpstr>
      <vt:lpstr>5GC Overview</vt:lpstr>
      <vt:lpstr>5GC Overview</vt:lpstr>
      <vt:lpstr>5GC Overview - Registration</vt:lpstr>
      <vt:lpstr>free5GC implementation details</vt:lpstr>
      <vt:lpstr>free5GC implementation details</vt:lpstr>
      <vt:lpstr>Live Demo</vt:lpstr>
      <vt:lpstr>How to Contribute?</vt:lpstr>
      <vt:lpstr>How to Contribute?</vt:lpstr>
      <vt:lpstr>How to Contribute?</vt:lpstr>
      <vt:lpstr>Q &amp; A</vt:lpstr>
      <vt:lpstr>Thank you!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陳毅</cp:lastModifiedBy>
  <cp:revision>33</cp:revision>
  <dcterms:created xsi:type="dcterms:W3CDTF">2023-11-16T06:53:56Z</dcterms:created>
  <dcterms:modified xsi:type="dcterms:W3CDTF">2023-11-18T16:52:21Z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2023-11-16T00:00:00Z</vt:filetime>
  </property>
</Properties>
</file>