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  <p:sldMasterId id="2147483712" r:id="rId2"/>
  </p:sldMasterIdLst>
  <p:notesMasterIdLst>
    <p:notesMasterId r:id="rId123"/>
  </p:notesMasterIdLst>
  <p:handoutMasterIdLst>
    <p:handoutMasterId r:id="rId124"/>
  </p:handoutMasterIdLst>
  <p:sldIdLst>
    <p:sldId id="280" r:id="rId3"/>
    <p:sldId id="256" r:id="rId4"/>
    <p:sldId id="257" r:id="rId5"/>
    <p:sldId id="258" r:id="rId6"/>
    <p:sldId id="259" r:id="rId7"/>
    <p:sldId id="354" r:id="rId8"/>
    <p:sldId id="335" r:id="rId9"/>
    <p:sldId id="591" r:id="rId10"/>
    <p:sldId id="593" r:id="rId11"/>
    <p:sldId id="473" r:id="rId12"/>
    <p:sldId id="594" r:id="rId13"/>
    <p:sldId id="592" r:id="rId14"/>
    <p:sldId id="262" r:id="rId15"/>
    <p:sldId id="333" r:id="rId16"/>
    <p:sldId id="348" r:id="rId17"/>
    <p:sldId id="595" r:id="rId18"/>
    <p:sldId id="482" r:id="rId19"/>
    <p:sldId id="483" r:id="rId20"/>
    <p:sldId id="263" r:id="rId21"/>
    <p:sldId id="268" r:id="rId22"/>
    <p:sldId id="597" r:id="rId23"/>
    <p:sldId id="598" r:id="rId24"/>
    <p:sldId id="599" r:id="rId25"/>
    <p:sldId id="270" r:id="rId26"/>
    <p:sldId id="600" r:id="rId27"/>
    <p:sldId id="271" r:id="rId28"/>
    <p:sldId id="488" r:id="rId29"/>
    <p:sldId id="552" r:id="rId30"/>
    <p:sldId id="490" r:id="rId31"/>
    <p:sldId id="491" r:id="rId32"/>
    <p:sldId id="492" r:id="rId33"/>
    <p:sldId id="272" r:id="rId34"/>
    <p:sldId id="596" r:id="rId35"/>
    <p:sldId id="275" r:id="rId36"/>
    <p:sldId id="276" r:id="rId37"/>
    <p:sldId id="343" r:id="rId38"/>
    <p:sldId id="278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22" r:id="rId47"/>
    <p:sldId id="623" r:id="rId48"/>
    <p:sldId id="624" r:id="rId49"/>
    <p:sldId id="625" r:id="rId50"/>
    <p:sldId id="626" r:id="rId51"/>
    <p:sldId id="627" r:id="rId52"/>
    <p:sldId id="633" r:id="rId53"/>
    <p:sldId id="628" r:id="rId54"/>
    <p:sldId id="612" r:id="rId55"/>
    <p:sldId id="646" r:id="rId56"/>
    <p:sldId id="647" r:id="rId57"/>
    <p:sldId id="648" r:id="rId58"/>
    <p:sldId id="701" r:id="rId59"/>
    <p:sldId id="702" r:id="rId60"/>
    <p:sldId id="634" r:id="rId61"/>
    <p:sldId id="279" r:id="rId62"/>
    <p:sldId id="284" r:id="rId63"/>
    <p:sldId id="651" r:id="rId64"/>
    <p:sldId id="285" r:id="rId65"/>
    <p:sldId id="652" r:id="rId66"/>
    <p:sldId id="703" r:id="rId67"/>
    <p:sldId id="654" r:id="rId68"/>
    <p:sldId id="670" r:id="rId69"/>
    <p:sldId id="705" r:id="rId70"/>
    <p:sldId id="290" r:id="rId71"/>
    <p:sldId id="704" r:id="rId72"/>
    <p:sldId id="653" r:id="rId73"/>
    <p:sldId id="287" r:id="rId74"/>
    <p:sldId id="264" r:id="rId75"/>
    <p:sldId id="288" r:id="rId76"/>
    <p:sldId id="660" r:id="rId77"/>
    <p:sldId id="661" r:id="rId78"/>
    <p:sldId id="681" r:id="rId79"/>
    <p:sldId id="682" r:id="rId80"/>
    <p:sldId id="683" r:id="rId81"/>
    <p:sldId id="289" r:id="rId82"/>
    <p:sldId id="291" r:id="rId83"/>
    <p:sldId id="293" r:id="rId84"/>
    <p:sldId id="292" r:id="rId85"/>
    <p:sldId id="294" r:id="rId86"/>
    <p:sldId id="686" r:id="rId87"/>
    <p:sldId id="687" r:id="rId88"/>
    <p:sldId id="688" r:id="rId89"/>
    <p:sldId id="689" r:id="rId90"/>
    <p:sldId id="690" r:id="rId91"/>
    <p:sldId id="691" r:id="rId92"/>
    <p:sldId id="692" r:id="rId93"/>
    <p:sldId id="693" r:id="rId94"/>
    <p:sldId id="694" r:id="rId95"/>
    <p:sldId id="695" r:id="rId96"/>
    <p:sldId id="696" r:id="rId97"/>
    <p:sldId id="697" r:id="rId98"/>
    <p:sldId id="698" r:id="rId99"/>
    <p:sldId id="699" r:id="rId100"/>
    <p:sldId id="700" r:id="rId101"/>
    <p:sldId id="295" r:id="rId102"/>
    <p:sldId id="336" r:id="rId103"/>
    <p:sldId id="296" r:id="rId104"/>
    <p:sldId id="297" r:id="rId105"/>
    <p:sldId id="298" r:id="rId106"/>
    <p:sldId id="299" r:id="rId107"/>
    <p:sldId id="301" r:id="rId108"/>
    <p:sldId id="302" r:id="rId109"/>
    <p:sldId id="303" r:id="rId110"/>
    <p:sldId id="351" r:id="rId111"/>
    <p:sldId id="353" r:id="rId112"/>
    <p:sldId id="352" r:id="rId113"/>
    <p:sldId id="337" r:id="rId114"/>
    <p:sldId id="305" r:id="rId115"/>
    <p:sldId id="338" r:id="rId116"/>
    <p:sldId id="306" r:id="rId117"/>
    <p:sldId id="339" r:id="rId118"/>
    <p:sldId id="340" r:id="rId119"/>
    <p:sldId id="341" r:id="rId120"/>
    <p:sldId id="523" r:id="rId121"/>
    <p:sldId id="345" r:id="rId1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arsh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 autoAdjust="0"/>
    <p:restoredTop sz="95504" autoAdjust="0"/>
  </p:normalViewPr>
  <p:slideViewPr>
    <p:cSldViewPr snapToGrid="0">
      <p:cViewPr varScale="1">
        <p:scale>
          <a:sx n="91" d="100"/>
          <a:sy n="91" d="100"/>
        </p:scale>
        <p:origin x="732" y="33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-218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handoutMaster" Target="handoutMasters/handout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9.wmf"/><Relationship Id="rId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39.w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DB2181B-E54C-4F7D-828E-C6BB88B2B4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500A3D3E-3B9F-4F2B-8B09-23A299C017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7E4C7654-1B54-4A37-AC60-803002579E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3B4ABD65-F634-4ACD-966B-A100C6CE6E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9E1B3E4F-0577-4B47-B590-7F49BCE4C9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A9A0508-B3FF-4645-A369-FC408FEF4F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3CA0AB-2F53-4004-94F6-2DA8EB7D19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8131FBB-A6AB-4D65-BD75-099CB998E8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BFB9DD1-C6D8-4E27-BB95-45BEF468E5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F9DEC7B-823B-4BD1-8DD0-4BF36F1593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4A85F55-4CD0-4D60-A0B8-0B1D99AB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218424F7-8EBB-4782-8136-7A345F343A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99C687F-85B1-45E9-9FB7-501F7BFBF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EA5526-08BF-4F51-B2B7-358E784FAE09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CF61D2-CE55-4CE7-9CA3-7DD6C27E9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36479E6-166D-47DC-85EB-FBBA73505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E531195-C8C5-4D67-8388-DC88E14BEC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395D1C1-873D-41E2-8270-7784817C66CB}" type="slidenum">
              <a:rPr lang="en-US" altLang="zh-CN" sz="1300">
                <a:latin typeface="Times New Roman" panose="02020603050405020304" pitchFamily="18" charset="0"/>
              </a:rPr>
              <a:pPr algn="r"/>
              <a:t>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4B335E7-EF4F-4DFD-A7BE-07E6C7342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ED16D39-49A7-4322-A69E-3F6CD77FF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52A0FA7-008E-4E5F-B971-45A4BE13D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ADF112-9C78-4FB1-A588-B487879C8899}" type="slidenum">
              <a:rPr lang="en-US" altLang="zh-CN" sz="1300">
                <a:latin typeface="Times New Roman" panose="02020603050405020304" pitchFamily="18" charset="0"/>
              </a:rPr>
              <a:pPr/>
              <a:t>19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16C71FD-A51F-4251-8AD3-E20838715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5FD1F8A-D979-4C67-A018-3947C5585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0CC1612-6D4E-4D3C-A964-36B435250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54EE10-934F-4C8E-9719-0E64C41F6F78}" type="slidenum">
              <a:rPr lang="en-US" altLang="zh-CN" sz="1300">
                <a:latin typeface="Times New Roman" panose="02020603050405020304" pitchFamily="18" charset="0"/>
              </a:rPr>
              <a:pPr/>
              <a:t>20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B9F7DE2-0772-4811-B4DA-882E4E39C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AB60E0-5CAE-423D-9C17-F326AF7FA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0CC1612-6D4E-4D3C-A964-36B435250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54EE10-934F-4C8E-9719-0E64C41F6F78}" type="slidenum">
              <a:rPr lang="en-US" altLang="zh-CN" sz="130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B9F7DE2-0772-4811-B4DA-882E4E39C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AB60E0-5CAE-423D-9C17-F326AF7FA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543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C8F86B4-9B4F-4DD0-8E11-F43CB1718F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3B1A025-F38C-447D-86FE-0EFC87A9038E}" type="slidenum">
              <a:rPr lang="en-US" altLang="zh-CN" sz="1300"/>
              <a:pPr algn="r"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F45E31-00CB-482D-A3D8-D06810D20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1A34CB-B3A0-435A-AC3C-89E942597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C8F86B4-9B4F-4DD0-8E11-F43CB1718F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3B1A025-F38C-447D-86FE-0EFC87A9038E}" type="slidenum">
              <a:rPr lang="en-US" altLang="zh-CN" sz="1300"/>
              <a:pPr algn="r"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F45E31-00CB-482D-A3D8-D06810D20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1A34CB-B3A0-435A-AC3C-89E942597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04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862C806-2A47-4C41-83D4-CD4155B3A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04C5B8-A8E3-4476-BC30-B82F510AD12D}" type="slidenum">
              <a:rPr lang="en-US" altLang="zh-CN" sz="1300">
                <a:latin typeface="Times New Roman" panose="02020603050405020304" pitchFamily="18" charset="0"/>
              </a:rPr>
              <a:pPr/>
              <a:t>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F2989D4-C7FE-4177-BA34-C7A317409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EF11B51-FBFD-4BFD-9D41-DCD97868C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862C806-2A47-4C41-83D4-CD4155B3A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04C5B8-A8E3-4476-BC30-B82F510AD12D}" type="slidenum">
              <a:rPr lang="en-US" altLang="zh-CN" sz="1300">
                <a:latin typeface="Times New Roman" panose="02020603050405020304" pitchFamily="18" charset="0"/>
              </a:rPr>
              <a:pPr/>
              <a:t>25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F2989D4-C7FE-4177-BA34-C7A317409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EF11B51-FBFD-4BFD-9D41-DCD97868C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5108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D078192-B093-4BAF-A21D-B351EBD46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9ECD40-74E8-44DA-A0D8-67BE357DF862}" type="slidenum">
              <a:rPr lang="en-US" altLang="zh-CN" sz="1300">
                <a:latin typeface="Times New Roman" panose="02020603050405020304" pitchFamily="18" charset="0"/>
              </a:rPr>
              <a:pPr/>
              <a:t>26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BE943C5-4CC9-46C7-B5F3-5AB9D0D1E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C9DE428-4F3A-404F-A9F8-5BAA2CC6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E55DED57-73A7-45D8-9D68-DEB55807C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0F3982-F7BD-4EAB-A9E2-89E8D0027A5B}" type="slidenum">
              <a:rPr lang="en-US" altLang="zh-CN" sz="1300">
                <a:latin typeface="Times New Roman" panose="02020603050405020304" pitchFamily="18" charset="0"/>
              </a:rPr>
              <a:pPr/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D06DE72-F4FF-4E0A-A4E0-4D8125DC2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D7E9306-F85E-4EF5-B83F-8BE5E5E90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68BD129-BB11-4A98-BACF-BB0ED9C67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11376A-5779-4F13-BB5F-26A28CED1EA3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749BC61-7F87-40F9-B378-AF296951A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B72EA78-5A52-4919-948F-69FCC1C36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3A55182-2D75-4DA6-9A1D-3E8DFEB125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900B81-0646-4658-88EB-AA96E4F33EC1}" type="slidenum">
              <a:rPr lang="en-US" altLang="zh-CN" sz="130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46FD2B5-2810-4721-8C4B-B9FD37FAB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BA5EFFF-0D95-4265-A497-A2FCE3EAC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7EA1450-66AE-4751-B328-AD4E4E62E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ED7B30-B1D8-4530-91EE-FE770B728B19}" type="slidenum">
              <a:rPr lang="en-US" altLang="zh-CN" sz="130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122CB92-E77D-47D9-8393-14660048C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0F4E729-5F50-400C-B921-06521F905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1D04507D-10CA-43DD-964F-9EC7F257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D55452-CBE5-45C7-ABA2-DEE479C93130}" type="slidenum">
              <a:rPr lang="en-US" altLang="zh-CN" sz="130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BBF4265-700D-4DE1-A854-A9414E73B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3FBE78-CEE6-4F3F-95B8-2EAEE1B82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0EE4A0D-5FF8-4FA4-AA87-CF896F42E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BDC6CB-B35F-456A-864E-D0FD753496E5}" type="slidenum">
              <a:rPr lang="en-US" altLang="zh-CN" sz="1300">
                <a:latin typeface="Times New Roman" panose="02020603050405020304" pitchFamily="18" charset="0"/>
              </a:rPr>
              <a:pPr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7557114-C3C6-4093-B1B6-73FD9DAF6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5F7DB08-38AA-4BA2-BE77-DC399A9EA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FE9273A-E52A-43E7-A47B-28CBAB651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55DEBE-37B8-4646-A8C6-A70D5C06BB08}" type="slidenum">
              <a:rPr lang="en-US" altLang="zh-CN" sz="130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DD69438-DAB7-4030-8205-E82015E35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53A3C32-0552-4786-9240-3E8D036A0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14B205B-AFB5-42DB-A9F3-4339AEAF8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24DAF1-EC98-451E-8159-29CE462DD9D9}" type="slidenum">
              <a:rPr lang="en-US" altLang="zh-CN" sz="1300">
                <a:latin typeface="Times New Roman" panose="02020603050405020304" pitchFamily="18" charset="0"/>
              </a:rPr>
              <a:pPr/>
              <a:t>58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4C922E2-6790-47F2-AD2E-DA2505342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7AD5FC-9007-4AA5-99DF-E469BC6B3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BAEE662-135C-4B94-981F-BE28C072A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0645F9-D3A8-439B-BBED-3C423A3E306F}" type="slidenum">
              <a:rPr lang="en-US" altLang="zh-CN" sz="1300">
                <a:latin typeface="Times New Roman" panose="02020603050405020304" pitchFamily="18" charset="0"/>
              </a:rPr>
              <a:pPr/>
              <a:t>60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8BD5699-988D-4764-9DA3-3DBB111EC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D5D6F0E-29C5-46DE-956D-646E66BE0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F9DEEFAC-C224-4744-8B84-E0E7A2150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A35CDF-B14D-47A8-B20C-901408254D32}" type="slidenum">
              <a:rPr lang="en-US" altLang="zh-CN" sz="1300">
                <a:latin typeface="Times New Roman" panose="02020603050405020304" pitchFamily="18" charset="0"/>
              </a:rPr>
              <a:pPr/>
              <a:t>61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1540F381-D169-484D-B19B-D4990A7D5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56FC715-FB3F-4BC4-B85E-9D6262F9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A435CD9-A4B6-4F43-9236-48AEF80C9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0E1970-725E-457D-BC02-4FF222FB5E55}" type="slidenum">
              <a:rPr lang="en-US" altLang="zh-CN" sz="1300">
                <a:latin typeface="Times New Roman" panose="02020603050405020304" pitchFamily="18" charset="0"/>
              </a:rPr>
              <a:pPr/>
              <a:t>63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5C76C29-E32A-434B-9E13-0491770B1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3E29BBB-7A91-47D2-915D-AF91F3BA8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A435CD9-A4B6-4F43-9236-48AEF80C9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0E1970-725E-457D-BC02-4FF222FB5E55}" type="slidenum">
              <a:rPr lang="en-US" altLang="zh-CN" sz="1300">
                <a:latin typeface="Times New Roman" panose="02020603050405020304" pitchFamily="18" charset="0"/>
              </a:rPr>
              <a:pPr/>
              <a:t>64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5C76C29-E32A-434B-9E13-0491770B1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3E29BBB-7A91-47D2-915D-AF91F3BA8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87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CF5EE2-1C63-4E7F-B125-1806A1CA7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A0B812-418E-4E90-AE7C-6D1D3CD885D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4A9336A-C29A-493D-A866-D3F66B0DF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D57F022-C13F-4359-B6EF-CE96367EF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5E3E94-C88A-44AE-8553-285435E9B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1C2478-5F11-4175-B796-92D2E9B5AE1F}" type="slidenum">
              <a:rPr lang="en-US" altLang="zh-CN" sz="130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5B68C7-20CB-4008-8525-C67A350D8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DBF2CF5-AFED-4FA0-AD99-81E1BFCD3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5E3E94-C88A-44AE-8553-285435E9B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1C2478-5F11-4175-B796-92D2E9B5AE1F}" type="slidenum">
              <a:rPr lang="en-US" altLang="zh-CN" sz="1300">
                <a:latin typeface="Times New Roman" panose="02020603050405020304" pitchFamily="18" charset="0"/>
              </a:rPr>
              <a:pPr/>
              <a:t>70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5B68C7-20CB-4008-8525-C67A350D8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DBF2CF5-AFED-4FA0-AD99-81E1BFCD3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035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34D075E0-9EB3-4617-BF75-22CF4DD54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350DE5-DCD7-4033-9081-9FD54129FBF5}" type="slidenum">
              <a:rPr lang="en-US" altLang="zh-CN" sz="1300">
                <a:latin typeface="Times New Roman" panose="02020603050405020304" pitchFamily="18" charset="0"/>
              </a:rPr>
              <a:pPr/>
              <a:t>71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670503F-AED5-4917-BE30-D3A5357FC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76E26AF-1C42-47D0-8665-749F82AED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743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34D075E0-9EB3-4617-BF75-22CF4DD54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350DE5-DCD7-4033-9081-9FD54129FBF5}" type="slidenum">
              <a:rPr lang="en-US" altLang="zh-CN" sz="1300">
                <a:latin typeface="Times New Roman" panose="02020603050405020304" pitchFamily="18" charset="0"/>
              </a:rPr>
              <a:pPr/>
              <a:t>72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670503F-AED5-4917-BE30-D3A5357FC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76E26AF-1C42-47D0-8665-749F82AED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45A30F0A-EAC9-42B8-A92B-41306CD1A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27C847-49A1-4D4A-98FD-3FCC2A3BCF58}" type="slidenum">
              <a:rPr lang="en-US" altLang="zh-CN" sz="1300">
                <a:latin typeface="Times New Roman" panose="02020603050405020304" pitchFamily="18" charset="0"/>
              </a:rPr>
              <a:pPr/>
              <a:t>73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D1A1788-3D28-47A7-AECE-CFE0E3DF5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1B63AD3-1B36-439F-B820-139E0D322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47757F11-17C6-4263-9E84-15F2F8169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943079-BD84-4446-B02A-8CF81FF8ABBB}" type="slidenum">
              <a:rPr lang="en-US" altLang="zh-CN" sz="1300">
                <a:latin typeface="Times New Roman" panose="02020603050405020304" pitchFamily="18" charset="0"/>
              </a:rPr>
              <a:pPr/>
              <a:t>74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2645DD3-D92A-4122-98FB-FBBD2FDF8D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C5A5BBD-6945-4005-BE47-FE7C1945D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297299EA-3641-438F-BA91-3CCF68759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AD7BEA-0A4F-4E78-945C-09554DA38D74}" type="slidenum">
              <a:rPr lang="en-US" altLang="zh-CN" sz="1300">
                <a:latin typeface="Times New Roman" panose="02020603050405020304" pitchFamily="18" charset="0"/>
              </a:rPr>
              <a:pPr/>
              <a:t>80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6C90DE2-C8AD-493F-BCE8-9AA881903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F58055A-12B9-432D-BC2C-6CDCB8FE6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2AE853D6-0334-48E4-8726-A01BAE688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6C8A96-4FB3-4DEB-A36A-E4E7B67B0B5F}" type="slidenum">
              <a:rPr lang="en-US" altLang="zh-CN" sz="1300">
                <a:latin typeface="Times New Roman" panose="02020603050405020304" pitchFamily="18" charset="0"/>
              </a:rPr>
              <a:pPr/>
              <a:t>81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538FFD7-F904-4AE8-A6DF-CA44A6A56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EE1CA11-6ADF-4EF5-94FA-9794DA015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4DA09AB1-FBD0-40EF-AB91-487BFF5E61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0BC9E-4C2A-44C0-B314-487048881EDD}" type="slidenum">
              <a:rPr lang="en-US" altLang="zh-CN" sz="1300">
                <a:latin typeface="Times New Roman" panose="02020603050405020304" pitchFamily="18" charset="0"/>
              </a:rPr>
              <a:pPr/>
              <a:t>82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DAC24C81-EDBB-4089-BE83-928DA03EC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35F9AB-E022-49A6-AB84-2A05CB82D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9754B550-8B52-40A1-81AD-5C751F1F5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536407-A9F1-4354-832F-BC7199E81200}" type="slidenum">
              <a:rPr lang="en-US" altLang="zh-CN" sz="1300">
                <a:latin typeface="Times New Roman" panose="02020603050405020304" pitchFamily="18" charset="0"/>
              </a:rPr>
              <a:pPr/>
              <a:t>83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E8503E7-C86B-4F81-A450-0FEF13963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EA0B83D-1BF2-4894-9D80-F2975E6B1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F3AA1A3D-624D-440A-B06D-4ACB713C1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9716A2-A374-4477-AF83-ADFE041EA594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4268E14-F49B-4E23-8F96-7E11A8045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3004EEB-B31B-4A49-9562-2AFAD7829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A707C77E-4453-490F-8DB6-DB5F730A9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10EF3-AACF-44E4-AD71-E46FD5F3A6B6}" type="slidenum">
              <a:rPr lang="en-US" altLang="zh-CN" sz="1300">
                <a:latin typeface="Times New Roman" panose="02020603050405020304" pitchFamily="18" charset="0"/>
              </a:rPr>
              <a:pPr/>
              <a:t>84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9EFCFEC-7046-4D2A-B85F-4897062C3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7CDE0CE-E600-4BEF-B6C5-2A7DEFC1E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B7063B3B-239F-4F96-AB40-AEE5FB909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E1039F-F2FC-4FB2-89BD-0863B9FF343E}" type="slidenum">
              <a:rPr lang="en-US" altLang="zh-CN" sz="1300">
                <a:latin typeface="Times New Roman" panose="02020603050405020304" pitchFamily="18" charset="0"/>
              </a:rPr>
              <a:pPr/>
              <a:t>100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51A0B9B-CA99-47F9-85A7-C04E8F8F0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2D82C90-FBB7-4B94-BC1E-E3115B1E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1CE8FE81-E688-4929-9B88-2314210A7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1561AD-EBE0-4F2B-98A7-AADF788371C8}" type="slidenum">
              <a:rPr lang="en-US" altLang="zh-CN" sz="1300">
                <a:latin typeface="Times New Roman" panose="02020603050405020304" pitchFamily="18" charset="0"/>
              </a:rPr>
              <a:pPr/>
              <a:t>101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7EFA3F3-1839-4DB0-89DD-E33839DE5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9C217CB-7DBC-48BF-B7B0-2F94C6844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63401EFE-8825-46D0-AE64-8CDFDEA06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E151E6-4A98-436B-A167-9361EFA8E9DB}" type="slidenum">
              <a:rPr lang="en-US" altLang="zh-CN" sz="1300">
                <a:latin typeface="Times New Roman" panose="02020603050405020304" pitchFamily="18" charset="0"/>
              </a:rPr>
              <a:pPr/>
              <a:t>102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CD1A4B8-B882-4392-B0DD-258AC1AA1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DF090F1-0B30-4F1C-A9D4-8DCB2B92A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6B149EB-52F5-477E-81A8-57DD88A98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6DFF32-38F5-40E8-A3CE-AA5A83954DDE}" type="slidenum">
              <a:rPr lang="en-US" altLang="zh-CN" sz="1300">
                <a:latin typeface="Times New Roman" panose="02020603050405020304" pitchFamily="18" charset="0"/>
              </a:rPr>
              <a:pPr/>
              <a:t>103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69AEF1D-379E-4815-9F45-7B80BB706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294EA3D-5847-47B4-8496-42D5B342F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099F5A2C-B912-4CD0-A322-9BC561108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6820C-4694-48BF-BF85-A2A56CE01614}" type="slidenum">
              <a:rPr lang="en-US" altLang="zh-CN" sz="1300">
                <a:latin typeface="Times New Roman" panose="02020603050405020304" pitchFamily="18" charset="0"/>
              </a:rPr>
              <a:pPr/>
              <a:t>104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D3C7DAA-DCAE-4CF2-A61D-BC9BD979D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E1EB128-73F9-44FD-A1D9-E02442D98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F69EFF0C-DADE-4315-AFA9-084447EAB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0AB202-FC8C-4694-9A03-5CF5C5D87FD4}" type="slidenum">
              <a:rPr lang="en-US" altLang="zh-CN" sz="1300">
                <a:latin typeface="Times New Roman" panose="02020603050405020304" pitchFamily="18" charset="0"/>
              </a:rPr>
              <a:pPr/>
              <a:t>105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8DC3B0E-CE35-48F0-A58A-94A3D3680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0B989ED-E268-4EF9-84C8-8F606F260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F60D1550-26B0-4287-AC18-DD57E9239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B1D57C-55ED-425D-A343-DD1D1B8F0206}" type="slidenum">
              <a:rPr lang="en-US" altLang="zh-CN" sz="1300">
                <a:latin typeface="Times New Roman" panose="02020603050405020304" pitchFamily="18" charset="0"/>
              </a:rPr>
              <a:pPr/>
              <a:t>106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B00ABF2C-DA50-48AE-85A5-6A8E8CD5A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3373DE7-57E2-47FF-A5B0-4EBC17837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C5042D02-1C52-40AC-8D1E-841AD1CB0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AC116F-50A1-4AFF-BDC9-81AE78F8BC6C}" type="slidenum">
              <a:rPr lang="en-US" altLang="zh-CN" sz="1300">
                <a:latin typeface="Times New Roman" panose="02020603050405020304" pitchFamily="18" charset="0"/>
              </a:rPr>
              <a:pPr/>
              <a:t>107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D7EFC35-C990-4B6B-9A53-C464D28A8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303A4AC-D273-4B65-9425-A0D4ED745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8649FAB9-DE8E-441C-988C-1F502C0A4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57239F-9364-42DD-B39B-7A711DAE41A8}" type="slidenum">
              <a:rPr lang="en-US" altLang="zh-CN" sz="1300">
                <a:latin typeface="Times New Roman" panose="02020603050405020304" pitchFamily="18" charset="0"/>
              </a:rPr>
              <a:pPr/>
              <a:t>108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CB8CA750-3064-482E-A693-34285D416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6F8D6C7-77DA-4BE7-B79F-E2798B0FB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425D7DC4-4D4F-4BDA-B3AC-10930AEDE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20BC9-DF1F-4CAB-AE25-98E5E8A3C0D8}" type="slidenum">
              <a:rPr lang="en-US" altLang="zh-CN" sz="130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4980C92-1BD1-49BD-B78D-86A21AC08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5B48495-E358-4D57-85E0-EF9F69E0F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03782F48-BDD1-43A1-9C2D-45908BFDDB0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1E75E40-084A-42BB-B64F-6BE7B2830718}" type="slidenum">
              <a:rPr lang="en-US" altLang="zh-CN" sz="1300">
                <a:latin typeface="Times New Roman" panose="02020603050405020304" pitchFamily="18" charset="0"/>
              </a:rPr>
              <a:pPr algn="r"/>
              <a:t>109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3711247-2440-4CDF-A944-8572B8080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AC7B0CF-AEC0-4720-81CF-771446740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EF906468-EC6E-44F4-A91F-8CA1A36B124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00C75E3-B5C4-4525-B7F8-A07FEE45AAA9}" type="slidenum">
              <a:rPr lang="en-US" altLang="zh-CN" sz="1300">
                <a:latin typeface="Times New Roman" panose="02020603050405020304" pitchFamily="18" charset="0"/>
              </a:rPr>
              <a:pPr algn="r"/>
              <a:t>111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B1C6850-74FB-4122-83A7-C4369319C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10F4CFF-77EA-4F85-8DD5-1BBA0377C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8A5CC969-CDE1-4E73-82FF-04F110E1A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E5C032-E9C7-47DC-83D5-81D06214B476}" type="slidenum">
              <a:rPr lang="en-US" altLang="zh-CN" sz="1300">
                <a:latin typeface="Times New Roman" panose="02020603050405020304" pitchFamily="18" charset="0"/>
              </a:rPr>
              <a:pPr/>
              <a:t>112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8641120-2212-4844-85C0-FAD312F1A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5CE384A-534E-49BB-A4D7-DD103567F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790A6CA-789F-48B7-AB5A-8E090CD32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3630CA-B980-412F-877F-782774DCE9AA}" type="slidenum">
              <a:rPr lang="en-US" altLang="zh-CN" sz="1300">
                <a:latin typeface="Times New Roman" panose="02020603050405020304" pitchFamily="18" charset="0"/>
              </a:rPr>
              <a:pPr/>
              <a:t>113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757A678-9413-4E3D-B0F8-E7B2BF351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7CB6C4C-C7F6-44C5-B4D2-7E0B193D7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FEB3EBFE-2B7F-41E5-99BA-8E768DCE4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5384C0-0B08-4737-BABF-F375AA2F69C6}" type="slidenum">
              <a:rPr lang="en-US" altLang="zh-CN" sz="1300">
                <a:latin typeface="Times New Roman" panose="02020603050405020304" pitchFamily="18" charset="0"/>
              </a:rPr>
              <a:pPr/>
              <a:t>114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D1F76C81-9074-4502-BC5B-27B17438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6F5F05E-C339-49A6-AC5A-7A2E6845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C4EE1FE7-A039-4B32-80FA-E08F061C0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26F2B8-EFEC-4CCC-8DAF-C6341D6A7C2E}" type="slidenum">
              <a:rPr lang="en-US" altLang="zh-CN" sz="1300">
                <a:latin typeface="Times New Roman" panose="02020603050405020304" pitchFamily="18" charset="0"/>
              </a:rPr>
              <a:pPr/>
              <a:t>115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37D43FF-13EB-4C6D-BBA8-2D4376B3A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8285012-6D54-4ECC-9DB8-08AF27454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ECD4661F-F280-47F5-9340-D2753E51A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F324CE-61DC-4B61-89A1-D6C05035E487}" type="slidenum">
              <a:rPr lang="en-US" altLang="zh-CN" sz="1300">
                <a:latin typeface="Times New Roman" panose="02020603050405020304" pitchFamily="18" charset="0"/>
              </a:rPr>
              <a:pPr/>
              <a:t>116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C4FFE11-1099-4871-8AC5-EE78E1CD2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7646B46-1452-4B14-AFEE-C86CDEF63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CC719E84-A8AB-46FD-A847-0FA9C9862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540F8D-5EA3-4BAA-A70B-AEB825EE2984}" type="slidenum">
              <a:rPr lang="en-US" altLang="zh-CN" sz="1300">
                <a:latin typeface="Times New Roman" panose="02020603050405020304" pitchFamily="18" charset="0"/>
              </a:rPr>
              <a:pPr/>
              <a:t>117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E1A19251-FECA-431A-9740-42B673FE4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056DE75-2C6B-4D55-A2E7-887A01EE5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F5962359-6095-4442-9292-622B4F4B2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5E3B0C-E55D-45CB-8F9D-42BDE54D06B7}" type="slidenum">
              <a:rPr lang="en-US" altLang="zh-CN" sz="1300">
                <a:latin typeface="Times New Roman" panose="02020603050405020304" pitchFamily="18" charset="0"/>
              </a:rPr>
              <a:pPr/>
              <a:t>118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F4EB008-B702-4A71-B03D-0D5EF6578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9959F3C-56BE-41EC-910A-76DF0391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5A13B77D-94C6-4EF2-8627-71214F38E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D81B7A-A976-468D-BDEB-0D6445501AFB}" type="slidenum">
              <a:rPr lang="en-US" altLang="zh-CN" sz="1300">
                <a:latin typeface="Times New Roman" panose="02020603050405020304" pitchFamily="18" charset="0"/>
              </a:rPr>
              <a:pPr/>
              <a:t>120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9A4B027-E852-4CFF-B836-E67E97AC4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2DB8419-7171-4C40-AF98-741B61D01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425D7DC4-4D4F-4BDA-B3AC-10930AEDE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220BC9-DF1F-4CAB-AE25-98E5E8A3C0D8}" type="slidenum">
              <a:rPr lang="en-US" altLang="zh-CN" sz="1300">
                <a:latin typeface="Times New Roman" panose="02020603050405020304" pitchFamily="18" charset="0"/>
              </a:rPr>
              <a:pPr/>
              <a:t>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4980C92-1BD1-49BD-B78D-86A21AC08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5B48495-E358-4D57-85E0-EF9F69E0F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529DA2DF-882B-45D5-8353-DF19C5AE6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C47700-84DB-46AA-8E45-D21DE394E340}" type="slidenum">
              <a:rPr lang="en-US" altLang="zh-CN" sz="1300">
                <a:latin typeface="Times New Roman" panose="02020603050405020304" pitchFamily="18" charset="0"/>
              </a:rPr>
              <a:pPr/>
              <a:t>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5070AA8-BE82-404E-9A16-DAC523C0E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CC440A5-2211-48B2-BA3C-2D5D5350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4F41284-D17C-4D82-989E-7D40336D4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48B27A-C996-47BC-84F9-D5342FD2B7C9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8DA7A3D-E42B-477C-AF04-CD405C6FE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FBB9A2-BF78-41DA-B3E2-F109E6D63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DA558CF-23B9-44D9-9624-4A7017BF4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657CD0-8EBB-4D46-9295-732B0A9E2A7F}" type="slidenum">
              <a:rPr lang="en-US" altLang="zh-CN" sz="1300">
                <a:latin typeface="Times New Roman" panose="02020603050405020304" pitchFamily="18" charset="0"/>
              </a:rPr>
              <a:pPr/>
              <a:t>14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E99C95D-C2D0-49FA-AE29-A7B1F6F11C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FBDD0F-CA0F-4A41-A1B0-0F4685D82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1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sp>
        <p:nvSpPr>
          <p:cNvPr id="5" name="Default_Title"/>
          <p:cNvSpPr txBox="1">
            <a:spLocks noChangeArrowheads="1"/>
          </p:cNvSpPr>
          <p:nvPr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Dr. CHEN Jian</a:t>
            </a:r>
          </a:p>
          <a:p>
            <a:pPr algn="ctr" eaLnBrk="1" hangingPunct="1">
              <a:defRPr/>
            </a:pPr>
            <a:r>
              <a:rPr lang="en-US" altLang="zh-CN" sz="200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Professor</a:t>
            </a:r>
            <a:endParaRPr lang="en-US" altLang="zh-CN" sz="2000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ellachen@scut.edu.cn</a:t>
            </a:r>
          </a:p>
        </p:txBody>
      </p:sp>
      <p:sp>
        <p:nvSpPr>
          <p:cNvPr id="6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pic>
        <p:nvPicPr>
          <p:cNvPr id="7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9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51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8564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3913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3BB886-8710-4C66-BC54-AAAD7D2E79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55C6DF-C832-49B0-8FFA-21606C24B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C1CC361-0A6D-4FEA-834A-A17F497B42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27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>
            <a:extLst>
              <a:ext uri="{FF2B5EF4-FFF2-40B4-BE49-F238E27FC236}">
                <a16:creationId xmlns:a16="http://schemas.microsoft.com/office/drawing/2014/main" id="{C3EC2EA8-92BD-4331-9638-9407056AC68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>
            <a:extLst>
              <a:ext uri="{FF2B5EF4-FFF2-40B4-BE49-F238E27FC236}">
                <a16:creationId xmlns:a16="http://schemas.microsoft.com/office/drawing/2014/main" id="{2D596255-6A90-4099-8968-CD8F24D3ED8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 dirty="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6FAA9F8B-8002-4BB6-82AD-AEAB3C55508E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79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364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ACDA3-A7B1-4B2B-97DC-93A50FEA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069EE-A657-4291-8E15-D69D746E6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97DBC-8C1E-48E0-BAC6-7BEE7D6A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268F2-06F7-4A16-9E2F-5D135627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93991-76AE-41A6-91E1-DD50707D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9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72834-3425-4C7F-8AF5-B57449C4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C4C32-C2B4-47CF-85EC-BD23094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09E97-A2FF-42D1-A63F-51B57EA2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D6C15-2D7C-4C70-B95E-0C2EFB3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C6AE4-6559-4984-A7C6-B83EC10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4B9AB-1AF3-48F4-A4C3-E3A4BC8D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3CCBC-EF21-45A3-A255-EDB8909F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6137F-102A-4D7B-A207-DAF89A6A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6D256-6CE3-4AE1-A565-8AFBCE58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466E8-21B8-42B1-AD23-B77273B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86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DDD1-BEC0-45FD-8EB4-676998B1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3148-C02B-4D85-ABF8-7FE543384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9C7DE-CCF3-4D8F-BD29-5BC32BD3D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A1006-F2E7-4B98-9C53-94A3086B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6FA11-D229-45F4-B59F-DB5F6E01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F7623-90BD-41F2-A82C-8057507D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6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480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1B2B-342D-47A1-8825-F845EFCD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ADF01-8BB0-4F1A-934E-27470277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6619C-3D24-4C32-AFDF-FA59EB43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C7D1D-9BEA-4097-B842-F732C954F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1DB27F-08F8-432B-B6E2-5ED9348C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A4374-8227-4F35-9038-31F399F1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30A1A-AD15-4A69-B1D9-556D3EBE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85F5A-5E0E-4871-9ACE-3C967E6B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8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2AC3F-5EB4-424F-847F-7E4FF47F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AD2CB2-A093-49AB-9AF1-5C428B10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F5CB4-9BC0-4807-A232-CF8B564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C9F8A-D43E-4CB2-B983-8EBAD6FE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3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708E9-27DC-4196-80AB-B1F17967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DB5EC-052E-42D5-97EB-DBCF7EC9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80660-017D-4C3A-BB60-286F004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06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EEA95-3261-42E5-9614-AD3497CD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D7BF3-A501-4644-ACB5-E803DA92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A49F-2B17-4EA5-AAA9-03013557C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509EC-0075-41C8-8243-8141C16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CF60-BBB8-4272-AE06-B56D1888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D223B-E875-4CA3-B714-FEB157C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C847-515F-4636-B415-69F2DBB2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7D2FE-7217-4DA9-96B3-669C2A94F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B11DC-4857-4FD4-BC0C-E6D9A205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1D13D-B717-4B51-8C7A-8BCC3E9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49BFD-0549-45FA-B784-E0EED55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36DE1-3D58-41CA-BA51-E0011467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53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F8AD-328F-4BF1-B595-D15D76CD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1D1398-73D4-4F61-ACCF-3125CF7A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12BE5-FDBD-4B7C-8583-F72ED0F9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A7F92-BC7A-452D-87FA-BAE345E6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772E4-B02F-403D-9BE8-3832DDCD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15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A74C67-0740-416C-B5D9-F2B9B68F0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674E51-3D66-45D8-9681-74A99997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9814C-8DBA-4600-A27B-A4F82BAF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9E70E-C66C-48D0-92BB-0682B0A5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13FFD-DC74-488D-B13F-1461786B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6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14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800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570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24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68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-36002" y="6613525"/>
            <a:ext cx="5180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panose="02010600030101010101" pitchFamily="2" charset="-122"/>
              </a:rPr>
              <a:t>12.</a:t>
            </a:r>
            <a:fld id="{D809473D-21E1-4360-A66A-12F2DD6BC465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1030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sp>
        <p:nvSpPr>
          <p:cNvPr id="1031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pic>
        <p:nvPicPr>
          <p:cNvPr id="1032" name="Picture 12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9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1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24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3FA5BD-7F76-4666-B4E6-7CBFBA2E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07C5-069F-4293-BD81-55E280BE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949DB-1DCC-4D92-8974-CC706A76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9977F-1F6B-4711-A1E9-25D9E364FE6A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9D9C1-F5AC-4621-BE2E-CF4F6E718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9D50-1A91-4111-90B7-32D32F642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37248-C924-4363-B0C3-9665230DE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9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81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1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3.emf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2.bin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3.bin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3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4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7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3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74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6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76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7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78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9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9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79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9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9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7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42133A-7274-4ED7-AD00-7B4CF1B25A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Chapter 12: Query Processing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89"/>
    </mc:Choice>
    <mc:Fallback xmlns="">
      <p:transition spd="slow" advTm="319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DE54DD83-A503-4ADE-AA14-1B45121E4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（查询优化）</a:t>
            </a:r>
          </a:p>
        </p:txBody>
      </p:sp>
      <p:sp>
        <p:nvSpPr>
          <p:cNvPr id="676869" name="Rectangle 5">
            <a:extLst>
              <a:ext uri="{FF2B5EF4-FFF2-40B4-BE49-F238E27FC236}">
                <a16:creationId xmlns:a16="http://schemas.microsoft.com/office/drawing/2014/main" id="{AE6D96FE-50D0-4263-94E3-636D09DFF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424862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9900"/>
              </a:buClr>
              <a:buSzPct val="70000"/>
            </a:pPr>
            <a:r>
              <a:rPr lang="en-US" altLang="zh-CN" sz="2400" b="0" i="1">
                <a:solidFill>
                  <a:srgbClr val="0000FF"/>
                </a:solidFill>
                <a:latin typeface="Times New Roman" panose="02020603050405020304" pitchFamily="18" charset="0"/>
              </a:rPr>
              <a:t>Query:  Find the names of all customers with an account at a Brooklyn branch whose account balance is less than $1000.</a:t>
            </a:r>
            <a:br>
              <a:rPr lang="en-US" altLang="zh-CN" sz="2400" b="0" i="1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customer_name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((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branch_city = “Brooklyn”   balance &lt; 1000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branch     (account      depositor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)))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FF9900"/>
              </a:buClr>
              <a:buSzPct val="70000"/>
            </a:pP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优化策略</a:t>
            </a:r>
            <a:r>
              <a:rPr lang="en-US" alt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 </a:t>
            </a:r>
            <a:r>
              <a:rPr lang="en-US" altLang="zh-CN" sz="2400" b="0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branch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的记录数不会太多，根据自然连接运算的结合律</a:t>
            </a:r>
            <a: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:</a:t>
            </a:r>
            <a:b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customer_name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((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branch_city = “Brooklyn”   balance &lt; 1000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branch     account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))      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depositor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FF9900"/>
              </a:buClr>
              <a:buSzPct val="70000"/>
            </a:pPr>
            <a:r>
              <a:rPr lang="zh-CN" alt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优化策略</a:t>
            </a:r>
            <a:r>
              <a:rPr lang="en-US" alt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4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及早进行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“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选择</a:t>
            </a:r>
            <a:r>
              <a:rPr lang="zh-CN" altLang="en-US" sz="2400" b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400" b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”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操作，可减少中间结果</a:t>
            </a:r>
            <a:b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zh-CN" altLang="en-US" sz="2400" b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branch_city = “Brooklyn”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branch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      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balance &lt; 1000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account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AD0E018-0A45-4455-B96C-C9D645D414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3338" y="242887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B5F2DD6A-0407-4991-8B39-5FF6AF2B53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56226" y="24288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1" name="AutoShape 9">
            <a:extLst>
              <a:ext uri="{FF2B5EF4-FFF2-40B4-BE49-F238E27FC236}">
                <a16:creationId xmlns:a16="http://schemas.microsoft.com/office/drawing/2014/main" id="{7E73EBE7-7AAB-46ED-A8E0-AA5405ED60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3337" y="44719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2" name="AutoShape 10">
            <a:extLst>
              <a:ext uri="{FF2B5EF4-FFF2-40B4-BE49-F238E27FC236}">
                <a16:creationId xmlns:a16="http://schemas.microsoft.com/office/drawing/2014/main" id="{D7515377-DF70-4B31-947F-B55D9B0ECB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27662" y="44719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AutoShape 11">
            <a:extLst>
              <a:ext uri="{FF2B5EF4-FFF2-40B4-BE49-F238E27FC236}">
                <a16:creationId xmlns:a16="http://schemas.microsoft.com/office/drawing/2014/main" id="{1D31DC46-CFE4-4C51-B0AE-01310CA807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8526" y="552450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C3AF388B-B49F-47F8-A267-D9C59A19C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Hash-Join algorithm (Cont.)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A30FCA2A-6F3A-4FDC-819F-9CF3F82E7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The value </a:t>
            </a:r>
            <a:r>
              <a:rPr lang="en-US" altLang="zh-CN" sz="2000" i="1">
                <a:ea typeface="ＭＳ Ｐゴシック" panose="020B0600070205080204" pitchFamily="34" charset="-128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</a:rPr>
              <a:t> and the hash function </a:t>
            </a:r>
            <a:r>
              <a:rPr lang="en-US" altLang="zh-CN" sz="2000" i="1">
                <a:ea typeface="ＭＳ Ｐゴシック" panose="020B0600070205080204" pitchFamily="34" charset="-128"/>
              </a:rPr>
              <a:t>h</a:t>
            </a:r>
            <a:r>
              <a:rPr lang="en-US" altLang="zh-CN" sz="2000">
                <a:ea typeface="ＭＳ Ｐゴシック" panose="020B0600070205080204" pitchFamily="34" charset="-128"/>
              </a:rPr>
              <a:t> is chosen such that each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should fit in memory.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Typically n is chosen as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000">
                <a:ea typeface="ＭＳ Ｐゴシック" panose="020B0600070205080204" pitchFamily="34" charset="-128"/>
              </a:rPr>
              <a:t>b</a:t>
            </a:r>
            <a:r>
              <a:rPr lang="en-US" altLang="zh-CN" sz="2800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</a:rPr>
              <a:t>/M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zh-CN" sz="2000">
                <a:ea typeface="ＭＳ Ｐゴシック" panose="020B0600070205080204" pitchFamily="34" charset="-128"/>
              </a:rPr>
              <a:t> * f  where f is 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fudge factor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, typically around 1.2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The probe relation partitions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need not fit in memory</a:t>
            </a:r>
          </a:p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Recursive partitioning</a:t>
            </a:r>
            <a:r>
              <a:rPr lang="en-US" altLang="zh-CN" sz="2000" b="1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required if number of partitions </a:t>
            </a:r>
            <a:r>
              <a:rPr lang="en-US" altLang="zh-CN" sz="2000" i="1">
                <a:ea typeface="ＭＳ Ｐゴシック" panose="020B0600070205080204" pitchFamily="34" charset="-128"/>
              </a:rPr>
              <a:t>n </a:t>
            </a:r>
            <a:r>
              <a:rPr lang="en-US" altLang="zh-CN" sz="2000">
                <a:ea typeface="ＭＳ Ｐゴシック" panose="020B0600070205080204" pitchFamily="34" charset="-128"/>
              </a:rPr>
              <a:t>is greater than number of pages </a:t>
            </a:r>
            <a:r>
              <a:rPr lang="en-US" altLang="zh-CN" sz="2000" i="1">
                <a:ea typeface="ＭＳ Ｐゴシック" panose="020B0600070205080204" pitchFamily="34" charset="-128"/>
              </a:rPr>
              <a:t>M</a:t>
            </a:r>
            <a:r>
              <a:rPr lang="en-US" altLang="zh-CN" sz="2000">
                <a:ea typeface="ＭＳ Ｐゴシック" panose="020B0600070205080204" pitchFamily="34" charset="-128"/>
              </a:rPr>
              <a:t> of memory.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instead of partitioning </a:t>
            </a:r>
            <a:r>
              <a:rPr lang="en-US" altLang="zh-CN" sz="2000" i="1">
                <a:ea typeface="ＭＳ Ｐゴシック" panose="020B0600070205080204" pitchFamily="34" charset="-128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</a:rPr>
              <a:t> ways, use</a:t>
            </a:r>
            <a:r>
              <a:rPr lang="en-US" altLang="zh-CN" sz="2000" i="1">
                <a:ea typeface="ＭＳ Ｐゴシック" panose="020B0600070205080204" pitchFamily="34" charset="-128"/>
              </a:rPr>
              <a:t>  M – </a:t>
            </a:r>
            <a:r>
              <a:rPr lang="en-US" altLang="zh-CN" sz="2000">
                <a:ea typeface="ＭＳ Ｐゴシック" panose="020B0600070205080204" pitchFamily="34" charset="-128"/>
              </a:rPr>
              <a:t>1 partitions for s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Further partition the </a:t>
            </a:r>
            <a:r>
              <a:rPr lang="en-US" altLang="zh-CN" sz="2000" i="1">
                <a:ea typeface="ＭＳ Ｐゴシック" panose="020B0600070205080204" pitchFamily="34" charset="-128"/>
              </a:rPr>
              <a:t>M – </a:t>
            </a:r>
            <a:r>
              <a:rPr lang="en-US" altLang="zh-CN" sz="2000">
                <a:ea typeface="ＭＳ Ｐゴシック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Use same partitioning method 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47C9E1DF-10FE-4BD1-8704-73D656712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Handling of Overflows</a:t>
            </a:r>
          </a:p>
        </p:txBody>
      </p:sp>
      <p:sp>
        <p:nvSpPr>
          <p:cNvPr id="89090" name="Rectangle 1027">
            <a:extLst>
              <a:ext uri="{FF2B5EF4-FFF2-40B4-BE49-F238E27FC236}">
                <a16:creationId xmlns:a16="http://schemas.microsoft.com/office/drawing/2014/main" id="{82887B63-73E2-4428-8996-36DF4CA03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>
                <a:ea typeface="ＭＳ Ｐゴシック" panose="020B0600070205080204" pitchFamily="34" charset="-128"/>
              </a:rPr>
              <a:t>Partitioning is said to be </a:t>
            </a:r>
            <a:r>
              <a:rPr lang="en-US" altLang="zh-CN" b="1">
                <a:solidFill>
                  <a:srgbClr val="3366CC"/>
                </a:solidFill>
                <a:ea typeface="ＭＳ Ｐゴシック" panose="020B0600070205080204" pitchFamily="34" charset="-128"/>
              </a:rPr>
              <a:t>skewed</a:t>
            </a:r>
            <a:r>
              <a:rPr lang="en-US" altLang="zh-CN">
                <a:ea typeface="ＭＳ Ｐゴシック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zh-CN" b="1">
                <a:solidFill>
                  <a:srgbClr val="3366CC"/>
                </a:solidFill>
                <a:ea typeface="ＭＳ Ｐゴシック" panose="020B0600070205080204" pitchFamily="34" charset="-128"/>
              </a:rPr>
              <a:t>Hash-table overflow</a:t>
            </a:r>
            <a:r>
              <a:rPr lang="en-US" altLang="zh-CN">
                <a:ea typeface="ＭＳ Ｐゴシック" panose="020B0600070205080204" pitchFamily="34" charset="-128"/>
              </a:rPr>
              <a:t> occurs in partition </a:t>
            </a:r>
            <a:r>
              <a:rPr lang="en-US" altLang="zh-CN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if </a:t>
            </a:r>
            <a:r>
              <a:rPr lang="en-US" altLang="zh-CN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Bad hash function</a:t>
            </a:r>
          </a:p>
          <a:p>
            <a:r>
              <a:rPr lang="en-US" altLang="zh-CN" b="1">
                <a:solidFill>
                  <a:srgbClr val="3366CC"/>
                </a:solidFill>
                <a:ea typeface="ＭＳ Ｐゴシック" panose="020B0600070205080204" pitchFamily="34" charset="-128"/>
              </a:rPr>
              <a:t>Overflow resolution</a:t>
            </a:r>
            <a:r>
              <a:rPr lang="en-US" altLang="zh-CN">
                <a:ea typeface="ＭＳ Ｐゴシック" panose="020B0600070205080204" pitchFamily="34" charset="-128"/>
              </a:rPr>
              <a:t> can be done in build phase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Partition </a:t>
            </a:r>
            <a:r>
              <a:rPr lang="en-US" altLang="zh-CN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Partition </a:t>
            </a:r>
            <a:r>
              <a:rPr lang="en-US" altLang="zh-CN" i="1">
                <a:ea typeface="ＭＳ Ｐゴシック" panose="020B0600070205080204" pitchFamily="34" charset="-128"/>
              </a:rPr>
              <a:t>r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>
                <a:ea typeface="ＭＳ Ｐゴシック" panose="020B0600070205080204" pitchFamily="34" charset="-128"/>
              </a:rPr>
              <a:t> must be similarly partitioned.</a:t>
            </a:r>
          </a:p>
          <a:p>
            <a:r>
              <a:rPr lang="en-US" altLang="zh-CN" b="1">
                <a:solidFill>
                  <a:srgbClr val="3366CC"/>
                </a:solidFill>
                <a:ea typeface="ＭＳ Ｐゴシック" panose="020B0600070205080204" pitchFamily="34" charset="-128"/>
              </a:rPr>
              <a:t>Overflow avoidance</a:t>
            </a:r>
            <a:r>
              <a:rPr lang="en-US" altLang="zh-CN">
                <a:ea typeface="ＭＳ Ｐゴシック" panose="020B0600070205080204" pitchFamily="34" charset="-128"/>
              </a:rPr>
              <a:t> performs partitioning carefully to avoid overflows during build phase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E.g. partition build relation into many partitions, then combine them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937B8BC1-B7E1-4495-9603-5C272DE0B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Cost of Hash-Join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E761E43D-C889-47C6-A684-9623C155C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</a:rPr>
              <a:t>If recursive partitioning is not required: cost of hash join is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          3(</a:t>
            </a:r>
            <a:r>
              <a:rPr lang="en-US" altLang="zh-CN" sz="2000" i="1"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+</a:t>
            </a:r>
            <a:r>
              <a:rPr lang="en-US" altLang="zh-CN" sz="2000" i="1">
                <a:ea typeface="ＭＳ Ｐゴシック" panose="020B0600070205080204" pitchFamily="34" charset="-128"/>
              </a:rPr>
              <a:t> b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</a:rPr>
              <a:t>)</a:t>
            </a:r>
            <a:r>
              <a:rPr lang="en-US" altLang="zh-CN" sz="2000">
                <a:ea typeface="ＭＳ Ｐゴシック" panose="020B0600070205080204" pitchFamily="34" charset="-128"/>
              </a:rPr>
              <a:t> +4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24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h 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        2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(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zh-CN" sz="2400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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zh-CN" sz="2000">
                <a:ea typeface="ＭＳ Ｐゴシック" panose="020B0600070205080204" pitchFamily="34" charset="-128"/>
              </a:rPr>
              <a:t>2</a:t>
            </a:r>
            <a:r>
              <a:rPr lang="en-US" altLang="zh-CN" sz="2000" i="1">
                <a:ea typeface="ＭＳ Ｐゴシック" panose="020B0600070205080204" pitchFamily="34" charset="-128"/>
              </a:rPr>
              <a:t>(b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</a:rPr>
              <a:t> + b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</a:rPr>
              <a:t>)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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+ 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 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     2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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zh-CN" sz="2400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2E8F6C14-F95A-4D2F-AC6B-9DFD1FC56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Example of Cost of Hash-Join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00C93FE2-4E91-4725-B924-493F88BF0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>
              <a:ea typeface="ＭＳ Ｐゴシック" panose="020B0600070205080204" pitchFamily="34" charset="-128"/>
            </a:endParaRPr>
          </a:p>
          <a:p>
            <a:r>
              <a:rPr lang="en-US" altLang="zh-CN" sz="2000" dirty="0">
                <a:ea typeface="ＭＳ Ｐゴシック" panose="020B0600070205080204" pitchFamily="34" charset="-128"/>
              </a:rPr>
              <a:t>Assume that memory size is 20 blocks</a:t>
            </a:r>
          </a:p>
          <a:p>
            <a:r>
              <a:rPr lang="en-US" altLang="zh-CN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</a:rPr>
              <a:t>instructor</a:t>
            </a:r>
            <a:r>
              <a:rPr lang="en-US" altLang="zh-CN" sz="2000" dirty="0">
                <a:ea typeface="ＭＳ Ｐゴシック" panose="020B0600070205080204" pitchFamily="34" charset="-128"/>
              </a:rPr>
              <a:t>= 100 and </a:t>
            </a:r>
            <a:r>
              <a:rPr lang="en-US" altLang="zh-CN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</a:rPr>
              <a:t>teaches</a:t>
            </a:r>
            <a:r>
              <a:rPr lang="en-US" altLang="zh-CN" sz="24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= 400.</a:t>
            </a:r>
          </a:p>
          <a:p>
            <a:r>
              <a:rPr lang="en-US" altLang="zh-CN" sz="2000" i="1" dirty="0">
                <a:ea typeface="ＭＳ Ｐゴシック" panose="020B0600070205080204" pitchFamily="34" charset="-128"/>
              </a:rPr>
              <a:t>instructor </a:t>
            </a:r>
            <a:r>
              <a:rPr lang="en-US" altLang="zh-CN" sz="2000" dirty="0">
                <a:ea typeface="ＭＳ Ｐゴシック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 sz="2000" dirty="0">
                <a:ea typeface="ＭＳ Ｐゴシック" panose="020B0600070205080204" pitchFamily="34" charset="-128"/>
              </a:rPr>
              <a:t>Similarly, partition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teaches</a:t>
            </a:r>
            <a:r>
              <a:rPr lang="en-US" altLang="zh-CN" sz="2000" dirty="0">
                <a:ea typeface="ＭＳ Ｐゴシック" panose="020B0600070205080204" pitchFamily="34" charset="-128"/>
              </a:rPr>
              <a:t> into five </a:t>
            </a:r>
            <a:r>
              <a:rPr lang="en-US" altLang="zh-CN" sz="2000" dirty="0" err="1">
                <a:ea typeface="ＭＳ Ｐゴシック" panose="020B0600070205080204" pitchFamily="34" charset="-128"/>
              </a:rPr>
              <a:t>partitions,each</a:t>
            </a:r>
            <a:r>
              <a:rPr lang="en-US" altLang="zh-CN" sz="2000" dirty="0">
                <a:ea typeface="ＭＳ Ｐゴシック" panose="020B0600070205080204" pitchFamily="34" charset="-128"/>
              </a:rPr>
              <a:t> of size 80.  This is also done in one pass.</a:t>
            </a:r>
          </a:p>
          <a:p>
            <a:r>
              <a:rPr lang="en-US" altLang="zh-CN" sz="2000" dirty="0">
                <a:ea typeface="ＭＳ Ｐゴシック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</a:rPr>
              <a:t>3(100 + 400) = 1500 block transfers  +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2(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zh-CN" sz="2000" dirty="0">
              <a:ea typeface="ＭＳ Ｐゴシック" panose="020B0600070205080204" pitchFamily="34" charset="-128"/>
            </a:endParaRP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372C252B-8F62-4B28-A266-5F26882A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1009650"/>
            <a:ext cx="246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 dirty="0"/>
              <a:t>instructor     teaches</a:t>
            </a:r>
          </a:p>
        </p:txBody>
      </p:sp>
      <p:sp>
        <p:nvSpPr>
          <p:cNvPr id="93188" name="AutoShape 5">
            <a:extLst>
              <a:ext uri="{FF2B5EF4-FFF2-40B4-BE49-F238E27FC236}">
                <a16:creationId xmlns:a16="http://schemas.microsoft.com/office/drawing/2014/main" id="{679E66FB-86C0-4514-9EDA-D5A86192081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495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C4932D0-85E1-4313-88DB-46ABDE3BA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Hybrid Hash–Join</a:t>
            </a: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A948F7FD-675A-469A-A0DE-B2D7D8454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ea typeface="ＭＳ Ｐゴシック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000" b="1">
                <a:ea typeface="ＭＳ Ｐゴシック" panose="020B0600070205080204" pitchFamily="34" charset="-128"/>
              </a:rPr>
              <a:t>      Keep the first partition of the build relation in memory.</a:t>
            </a:r>
            <a:r>
              <a:rPr lang="en-US" altLang="zh-CN" sz="20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 With memory size of 25 blocks, </a:t>
            </a:r>
            <a:r>
              <a:rPr lang="en-US" altLang="zh-CN" sz="2000" i="1">
                <a:ea typeface="ＭＳ Ｐゴシック" panose="020B0600070205080204" pitchFamily="34" charset="-128"/>
              </a:rPr>
              <a:t>instructor </a:t>
            </a:r>
            <a:r>
              <a:rPr lang="en-US" altLang="zh-CN" sz="2000">
                <a:ea typeface="ＭＳ Ｐゴシック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zh-CN" sz="2000" i="1">
                <a:ea typeface="ＭＳ Ｐゴシック" panose="020B0600070205080204" pitchFamily="34" charset="-128"/>
              </a:rPr>
              <a:t>teaches </a:t>
            </a:r>
            <a:r>
              <a:rPr lang="en-US" altLang="zh-CN" sz="2000">
                <a:ea typeface="ＭＳ Ｐゴシック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Cost of 3(80 + 320) + 20 +80 = 1300 block transfers for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Hybrid hash-join most useful if </a:t>
            </a:r>
            <a:r>
              <a:rPr lang="en-US" altLang="zh-CN" sz="2000" i="1">
                <a:ea typeface="ＭＳ Ｐゴシック" panose="020B0600070205080204" pitchFamily="34" charset="-128"/>
              </a:rPr>
              <a:t>M</a:t>
            </a:r>
            <a:r>
              <a:rPr lang="en-US" altLang="zh-CN" sz="2000">
                <a:ea typeface="ＭＳ Ｐゴシック" panose="020B0600070205080204" pitchFamily="34" charset="-128"/>
              </a:rPr>
              <a:t> &gt;&gt; </a:t>
            </a:r>
          </a:p>
        </p:txBody>
      </p:sp>
      <p:graphicFrame>
        <p:nvGraphicFramePr>
          <p:cNvPr id="95235" name="Object 2">
            <a:extLst>
              <a:ext uri="{FF2B5EF4-FFF2-40B4-BE49-F238E27FC236}">
                <a16:creationId xmlns:a16="http://schemas.microsoft.com/office/drawing/2014/main" id="{32E71BF9-25C0-4019-94C8-891DCF309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5876925"/>
          <a:ext cx="50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6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876925"/>
                        <a:ext cx="50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FB9E9479-D680-482D-A736-2172E2B9C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Complex Joins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FA574FD2-3218-4E80-B69F-6660E7449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Join with a conjunctive condition:</a:t>
            </a:r>
          </a:p>
          <a:p>
            <a:pPr>
              <a:buFont typeface="Monotype Sorts" charset="2"/>
              <a:buNone/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	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 2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zh-CN" sz="16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endParaRPr lang="en-US" altLang="zh-CN" sz="20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sz="16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endParaRPr lang="en-US" altLang="zh-CN" sz="20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charset="2"/>
              <a:buNone/>
              <a:tabLst>
                <a:tab pos="3030538" algn="ctr"/>
              </a:tabLst>
            </a:pPr>
            <a:r>
              <a:rPr lang="en-US" altLang="zh-CN" sz="1600" baseline="-25000" dirty="0">
                <a:ea typeface="ＭＳ Ｐゴシック" panose="020B0600070205080204" pitchFamily="34" charset="-128"/>
                <a:sym typeface="Greek Symbols" pitchFamily="18" charset="2"/>
              </a:rPr>
              <a:t>	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	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14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 . . . 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sz="20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–1</a:t>
            </a:r>
            <a:r>
              <a:rPr lang="en-US" altLang="zh-CN" sz="14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sz="20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+1</a:t>
            </a:r>
            <a:r>
              <a:rPr lang="en-US" altLang="zh-CN" sz="14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 . . . 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endParaRPr lang="en-US" altLang="zh-CN" sz="24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charset="2"/>
              <a:buNone/>
              <a:tabLst>
                <a:tab pos="3030538" algn="ctr"/>
              </a:tabLst>
            </a:pPr>
            <a:r>
              <a:rPr lang="en-US" altLang="zh-CN" sz="16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		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   </a:t>
            </a:r>
            <a:r>
              <a:rPr lang="en-US" altLang="zh-CN" sz="2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1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zh-CN" sz="2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...  </a:t>
            </a:r>
            <a:r>
              <a:rPr lang="en-US" altLang="zh-CN" sz="2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zh-CN" sz="16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endParaRPr lang="en-US" altLang="zh-CN" sz="24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 </a:t>
            </a:r>
            <a:r>
              <a:rPr lang="en-US" altLang="zh-CN" sz="2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sz="16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s:</a:t>
            </a:r>
          </a:p>
          <a:p>
            <a:pPr lvl="1">
              <a:buFont typeface="Monotype Sorts" charset="2"/>
              <a:buNone/>
              <a:tabLst>
                <a:tab pos="3030538" algn="ctr"/>
              </a:tabLst>
            </a:pP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		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1600" baseline="-25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1600" baseline="-25000" dirty="0">
                <a:ea typeface="ＭＳ Ｐゴシック" panose="020B0600070205080204" pitchFamily="34" charset="-128"/>
                <a:sym typeface="Greek Symbols" pitchFamily="18" charset="2"/>
              </a:rPr>
              <a:t> 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s)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zh-CN" sz="1600" baseline="-25000" dirty="0">
                <a:ea typeface="ＭＳ Ｐゴシック" panose="020B0600070205080204" pitchFamily="34" charset="-128"/>
                <a:sym typeface="Greek Symbols" pitchFamily="18" charset="2"/>
              </a:rPr>
              <a:t> 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s) </a:t>
            </a:r>
            <a:endParaRPr lang="en-US" altLang="zh-CN" sz="20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charset="2"/>
              <a:buNone/>
              <a:tabLst>
                <a:tab pos="3030538" algn="ctr"/>
              </a:tabLst>
            </a:pPr>
            <a:endParaRPr lang="en-US" altLang="zh-CN" sz="1600" i="1" baseline="-25000" dirty="0">
              <a:ea typeface="ＭＳ Ｐゴシック" panose="020B0600070205080204" pitchFamily="34" charset="-128"/>
              <a:sym typeface="Greek Symbols" pitchFamily="18" charset="2"/>
            </a:endParaRPr>
          </a:p>
        </p:txBody>
      </p:sp>
      <p:sp>
        <p:nvSpPr>
          <p:cNvPr id="97283" name="AutoShape 4">
            <a:extLst>
              <a:ext uri="{FF2B5EF4-FFF2-40B4-BE49-F238E27FC236}">
                <a16:creationId xmlns:a16="http://schemas.microsoft.com/office/drawing/2014/main" id="{604762F3-C336-4190-B184-E4C072326A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32165" y="16827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4" name="AutoShape 5">
            <a:extLst>
              <a:ext uri="{FF2B5EF4-FFF2-40B4-BE49-F238E27FC236}">
                <a16:creationId xmlns:a16="http://schemas.microsoft.com/office/drawing/2014/main" id="{D557235F-70E4-4D86-B33C-CA7EF29F71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78690" y="25431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5" name="AutoShape 6">
            <a:extLst>
              <a:ext uri="{FF2B5EF4-FFF2-40B4-BE49-F238E27FC236}">
                <a16:creationId xmlns:a16="http://schemas.microsoft.com/office/drawing/2014/main" id="{AA71E2BB-58AF-48E9-A020-0D48264725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43565" y="5784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6" name="AutoShape 7">
            <a:extLst>
              <a:ext uri="{FF2B5EF4-FFF2-40B4-BE49-F238E27FC236}">
                <a16:creationId xmlns:a16="http://schemas.microsoft.com/office/drawing/2014/main" id="{9AF552E1-E740-45CC-ABCD-71313D1F5A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25827" y="450850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7" name="AutoShape 8">
            <a:extLst>
              <a:ext uri="{FF2B5EF4-FFF2-40B4-BE49-F238E27FC236}">
                <a16:creationId xmlns:a16="http://schemas.microsoft.com/office/drawing/2014/main" id="{9CF8FE77-AD5F-4095-BD2D-6AC0E7556A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455851" y="57705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8" name="AutoShape 9">
            <a:extLst>
              <a:ext uri="{FF2B5EF4-FFF2-40B4-BE49-F238E27FC236}">
                <a16:creationId xmlns:a16="http://schemas.microsoft.com/office/drawing/2014/main" id="{4FE7D6C8-3EAF-4AB0-A3D6-4ACFF10BE6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16915" y="539750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7289" name="AutoShape 10">
            <a:extLst>
              <a:ext uri="{FF2B5EF4-FFF2-40B4-BE49-F238E27FC236}">
                <a16:creationId xmlns:a16="http://schemas.microsoft.com/office/drawing/2014/main" id="{6E19A199-22F9-4706-81B3-6DEC2F8824F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71890" y="57562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031EBD68-D862-4200-84B2-23C35C007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8C625D84-A5BC-4D78-B552-11F0937F3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Duplicate elimination</a:t>
            </a:r>
            <a:r>
              <a:rPr lang="en-US" altLang="zh-CN" sz="2000" b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can be implemented via hashing or sorting.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zh-CN" sz="2000" i="1">
                <a:ea typeface="ＭＳ Ｐゴシック" panose="020B0600070205080204" pitchFamily="34" charset="-128"/>
              </a:rPr>
              <a:t>Optimization: </a:t>
            </a:r>
            <a:r>
              <a:rPr lang="en-US" altLang="zh-CN" sz="2000">
                <a:ea typeface="ＭＳ Ｐゴシック" panose="020B0600070205080204" pitchFamily="34" charset="-128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Hashing is similar – duplicates will come into the same bucket.</a:t>
            </a:r>
          </a:p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Projection</a:t>
            </a:r>
            <a:r>
              <a:rPr lang="en-US" altLang="zh-CN" sz="2000" b="1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perform projection on each tuple 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followed by duplicate elimination. </a:t>
            </a:r>
            <a:endParaRPr lang="en-US" altLang="zh-CN" sz="2000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35EDB24F-98F1-45B4-8D39-A61D7FBEC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 : Aggregation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06E603F-5D25-46C4-BBD2-2379BD81D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Aggregation</a:t>
            </a:r>
            <a:r>
              <a:rPr lang="en-US" altLang="zh-CN" sz="2000">
                <a:ea typeface="ＭＳ Ｐゴシック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Sorting or hashing can be used to bring tuples in the same group together, and then the aggregate functions can be applied on each group.</a:t>
            </a:r>
            <a:r>
              <a:rPr lang="en-US" altLang="zh-CN" sz="2000" b="1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zh-CN" sz="2000" i="1">
                <a:ea typeface="ＭＳ Ｐゴシック" panose="020B0600070205080204" pitchFamily="34" charset="-128"/>
              </a:rPr>
              <a:t>Optimization: </a:t>
            </a:r>
            <a:r>
              <a:rPr lang="en-US" altLang="zh-CN" sz="2000">
                <a:ea typeface="ＭＳ Ｐゴシック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zh-CN" sz="2000">
                <a:ea typeface="ＭＳ Ｐゴシック" panose="020B0600070205080204" pitchFamily="34" charset="-128"/>
              </a:rPr>
              <a:t>When combining partial aggregate for count, add up the aggregates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</a:rPr>
              <a:t>For avg, keep sum and count, and divide sum by count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4082E58F-D392-4F04-ACD1-F227D17FC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 : Set Operations</a:t>
            </a:r>
          </a:p>
        </p:txBody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6B8F289E-9536-41C3-AC30-F91A4437A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>
                <a:ea typeface="ＭＳ Ｐゴシック" panose="020B0600070205080204" pitchFamily="34" charset="-128"/>
              </a:rPr>
              <a:t>Set operations </a:t>
            </a:r>
            <a:r>
              <a:rPr lang="en-US" altLang="zh-CN" sz="2000">
                <a:ea typeface="ＭＳ Ｐゴシック" panose="020B0600070205080204" pitchFamily="34" charset="-128"/>
              </a:rPr>
              <a:t>(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zh-CN" sz="2000" b="1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E.g., Set operations using hashing: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Partition both relations using the same hash function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Process each partition </a:t>
            </a:r>
            <a:r>
              <a:rPr lang="en-US" altLang="zh-CN" sz="2000" i="1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as follows. 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Using a different hashing function, build an in-memory hash index 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.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Process s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as follows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zh-CN" sz="2000" i="1">
                <a:ea typeface="ＭＳ Ｐゴシック" panose="020B0600070205080204" pitchFamily="34" charset="-128"/>
              </a:rPr>
              <a:t>r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481BB7D1-46DB-4E9E-9983-E21E26005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 : Set Operations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3F25A747-5DAA-458E-92F5-C2A45377B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E.g., Set operations using hashing: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as before partition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and </a:t>
            </a:r>
            <a:r>
              <a:rPr lang="en-US" altLang="zh-CN" sz="2000" i="1">
                <a:ea typeface="ＭＳ Ｐゴシック" panose="020B0600070205080204" pitchFamily="34" charset="-128"/>
              </a:rPr>
              <a:t>s,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as before, process each partition </a:t>
            </a:r>
            <a:r>
              <a:rPr lang="en-US" altLang="zh-CN" sz="2000" i="1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as follows</a:t>
            </a:r>
            <a:endParaRPr lang="en-US" altLang="zh-CN" sz="2000" i="1">
              <a:ea typeface="ＭＳ Ｐゴシック" panose="020B0600070205080204" pitchFamily="34" charset="-128"/>
            </a:endParaRP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build a hash index 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i</a:t>
            </a:r>
            <a:endParaRPr lang="en-US" altLang="zh-CN" sz="2000">
              <a:ea typeface="ＭＳ Ｐゴシック" panose="020B0600070205080204" pitchFamily="34" charset="-128"/>
            </a:endParaRP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</a:rPr>
              <a:t>Process s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as follows</a:t>
            </a:r>
          </a:p>
          <a:p>
            <a:pPr marL="1543050" lvl="3" indent="-342900">
              <a:buFont typeface="Monotype Sorts" charset="2"/>
              <a:buChar char="l"/>
            </a:pP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marL="1543050" lvl="3" indent="-342900">
              <a:buFont typeface="Monotype Sorts" charset="2"/>
              <a:buChar char="l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charset="2"/>
              <a:buAutoNum type="arabicPeriod"/>
            </a:pP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9" name="Picture 9">
            <a:extLst>
              <a:ext uri="{FF2B5EF4-FFF2-40B4-BE49-F238E27FC236}">
                <a16:creationId xmlns:a16="http://schemas.microsoft.com/office/drawing/2014/main" id="{27678B98-63C5-40FF-8B56-79F1BCD9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765175"/>
            <a:ext cx="536416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2">
            <a:extLst>
              <a:ext uri="{FF2B5EF4-FFF2-40B4-BE49-F238E27FC236}">
                <a16:creationId xmlns:a16="http://schemas.microsoft.com/office/drawing/2014/main" id="{336D6419-DAA3-46C0-A8E2-8E6F97DE5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（优化结果）</a:t>
            </a:r>
          </a:p>
        </p:txBody>
      </p:sp>
      <p:sp>
        <p:nvSpPr>
          <p:cNvPr id="14343" name="Rectangle 11">
            <a:extLst>
              <a:ext uri="{FF2B5EF4-FFF2-40B4-BE49-F238E27FC236}">
                <a16:creationId xmlns:a16="http://schemas.microsoft.com/office/drawing/2014/main" id="{E4B82A4A-4C60-4FB7-BAC4-D3681A05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158162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customer_name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(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99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 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branch_city = “Brooklyn” 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branch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  </a:t>
            </a:r>
            <a:r>
              <a:rPr lang="en-US" altLang="zh-CN" sz="2400" b="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balance &lt; 1000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account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     )</a:t>
            </a: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b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b="0" i="1">
                <a:latin typeface="Times New Roman" panose="02020603050405020304" pitchFamily="18" charset="0"/>
                <a:sym typeface="Symbol" panose="05050102010706020507" pitchFamily="18" charset="2"/>
              </a:rPr>
              <a:t>depositor</a:t>
            </a:r>
            <a:r>
              <a:rPr lang="en-US" altLang="zh-CN" sz="2400" b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4344" name="AutoShape 12">
            <a:extLst>
              <a:ext uri="{FF2B5EF4-FFF2-40B4-BE49-F238E27FC236}">
                <a16:creationId xmlns:a16="http://schemas.microsoft.com/office/drawing/2014/main" id="{AC84C1F5-C895-48B4-B5E0-3CCA3DC1B9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08075" y="25733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AutoShape 13">
            <a:extLst>
              <a:ext uri="{FF2B5EF4-FFF2-40B4-BE49-F238E27FC236}">
                <a16:creationId xmlns:a16="http://schemas.microsoft.com/office/drawing/2014/main" id="{7BB981D7-3C5C-49E9-A59D-C4DD10148FA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3250" y="39417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39F5040-ED95-4639-B6B8-0C79C7C09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 : Outer Join</a:t>
            </a:r>
          </a:p>
        </p:txBody>
      </p:sp>
      <p:sp>
        <p:nvSpPr>
          <p:cNvPr id="107522" name="Rectangle 3">
            <a:extLst>
              <a:ext uri="{FF2B5EF4-FFF2-40B4-BE49-F238E27FC236}">
                <a16:creationId xmlns:a16="http://schemas.microsoft.com/office/drawing/2014/main" id="{D048B791-313F-4320-9B78-1AE7ADB44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Outer join</a:t>
            </a:r>
            <a:r>
              <a:rPr lang="en-US" altLang="zh-CN" sz="2000" b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can be computed either as 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A join followed by addition of null-padded non-participating tuples.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by modifying the join algorithms.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Modifying merge join to compute </a:t>
            </a:r>
            <a:r>
              <a:rPr lang="en-US" altLang="zh-CN" sz="2000" i="1">
                <a:ea typeface="ＭＳ Ｐゴシック" panose="020B0600070205080204" pitchFamily="34" charset="-128"/>
              </a:rPr>
              <a:t>r        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zh-CN" sz="200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In </a:t>
            </a:r>
            <a:r>
              <a:rPr lang="en-US" altLang="zh-CN" sz="2000" i="1">
                <a:ea typeface="ＭＳ Ｐゴシック" panose="020B0600070205080204" pitchFamily="34" charset="-128"/>
              </a:rPr>
              <a:t>r        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Greek Symbols" pitchFamily="18" charset="2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r     s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)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zh-CN" sz="2000" i="1">
                <a:ea typeface="ＭＳ Ｐゴシック" panose="020B0600070205080204" pitchFamily="34" charset="-128"/>
              </a:rPr>
              <a:t>r    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s:  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endParaRPr lang="en-US" altLang="zh-CN">
              <a:ea typeface="ＭＳ Ｐゴシック" panose="020B0600070205080204" pitchFamily="34" charset="-128"/>
            </a:endParaRPr>
          </a:p>
        </p:txBody>
      </p:sp>
      <p:graphicFrame>
        <p:nvGraphicFramePr>
          <p:cNvPr id="107523" name="Object 4">
            <a:extLst>
              <a:ext uri="{FF2B5EF4-FFF2-40B4-BE49-F238E27FC236}">
                <a16:creationId xmlns:a16="http://schemas.microsoft.com/office/drawing/2014/main" id="{D2C90306-22F0-48EB-B98D-B985AEEF3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81251"/>
              </p:ext>
            </p:extLst>
          </p:nvPr>
        </p:nvGraphicFramePr>
        <p:xfrm>
          <a:off x="3899354" y="291147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6" name="Equation" r:id="rId3" imgW="152334" imgH="291973" progId="Equation.3">
                  <p:embed/>
                </p:oleObj>
              </mc:Choice>
              <mc:Fallback>
                <p:oleObj name="Equation" r:id="rId3" imgW="152334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9354" y="2911475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AutoShape 7">
            <a:extLst>
              <a:ext uri="{FF2B5EF4-FFF2-40B4-BE49-F238E27FC236}">
                <a16:creationId xmlns:a16="http://schemas.microsoft.com/office/drawing/2014/main" id="{B5A976A7-9E4E-4BC6-9ECE-D959FCA1BE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28354" y="28463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7525" name="Group 16">
            <a:extLst>
              <a:ext uri="{FF2B5EF4-FFF2-40B4-BE49-F238E27FC236}">
                <a16:creationId xmlns:a16="http://schemas.microsoft.com/office/drawing/2014/main" id="{37661F69-81A3-4B69-8853-340BD3E81655}"/>
              </a:ext>
            </a:extLst>
          </p:cNvPr>
          <p:cNvGrpSpPr>
            <a:grpSpLocks/>
          </p:cNvGrpSpPr>
          <p:nvPr/>
        </p:nvGrpSpPr>
        <p:grpSpPr bwMode="auto">
          <a:xfrm>
            <a:off x="1602242" y="2833688"/>
            <a:ext cx="414337" cy="209550"/>
            <a:chOff x="1253" y="1795"/>
            <a:chExt cx="261" cy="132"/>
          </a:xfrm>
        </p:grpSpPr>
        <p:sp>
          <p:nvSpPr>
            <p:cNvPr id="107534" name="AutoShape 9">
              <a:extLst>
                <a:ext uri="{FF2B5EF4-FFF2-40B4-BE49-F238E27FC236}">
                  <a16:creationId xmlns:a16="http://schemas.microsoft.com/office/drawing/2014/main" id="{A98A7267-2BE9-429A-B5EB-D857777FDE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535" name="Line 10">
              <a:extLst>
                <a:ext uri="{FF2B5EF4-FFF2-40B4-BE49-F238E27FC236}">
                  <a16:creationId xmlns:a16="http://schemas.microsoft.com/office/drawing/2014/main" id="{EDFBDCB6-6829-4490-AC89-0C934D02C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36" name="Line 11">
              <a:extLst>
                <a:ext uri="{FF2B5EF4-FFF2-40B4-BE49-F238E27FC236}">
                  <a16:creationId xmlns:a16="http://schemas.microsoft.com/office/drawing/2014/main" id="{48D8F201-F2CA-4489-92D7-8CC95E546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26" name="Group 17">
            <a:extLst>
              <a:ext uri="{FF2B5EF4-FFF2-40B4-BE49-F238E27FC236}">
                <a16:creationId xmlns:a16="http://schemas.microsoft.com/office/drawing/2014/main" id="{AA1C00A7-A944-473B-92BF-ABDE215C48AA}"/>
              </a:ext>
            </a:extLst>
          </p:cNvPr>
          <p:cNvGrpSpPr>
            <a:grpSpLocks/>
          </p:cNvGrpSpPr>
          <p:nvPr/>
        </p:nvGrpSpPr>
        <p:grpSpPr bwMode="auto">
          <a:xfrm>
            <a:off x="4712154" y="3219450"/>
            <a:ext cx="414338" cy="209550"/>
            <a:chOff x="1253" y="1795"/>
            <a:chExt cx="261" cy="132"/>
          </a:xfrm>
        </p:grpSpPr>
        <p:sp>
          <p:nvSpPr>
            <p:cNvPr id="107531" name="AutoShape 18">
              <a:extLst>
                <a:ext uri="{FF2B5EF4-FFF2-40B4-BE49-F238E27FC236}">
                  <a16:creationId xmlns:a16="http://schemas.microsoft.com/office/drawing/2014/main" id="{E00BE1EB-80D8-48F9-AC9E-F4A25AF671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532" name="Line 19">
              <a:extLst>
                <a:ext uri="{FF2B5EF4-FFF2-40B4-BE49-F238E27FC236}">
                  <a16:creationId xmlns:a16="http://schemas.microsoft.com/office/drawing/2014/main" id="{4138C4D5-CFAA-4547-A56C-A72CC54D1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33" name="Line 20">
              <a:extLst>
                <a:ext uri="{FF2B5EF4-FFF2-40B4-BE49-F238E27FC236}">
                  <a16:creationId xmlns:a16="http://schemas.microsoft.com/office/drawing/2014/main" id="{252C12D4-AC02-4A8D-B827-EB39C2A42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7527" name="Group 25">
            <a:extLst>
              <a:ext uri="{FF2B5EF4-FFF2-40B4-BE49-F238E27FC236}">
                <a16:creationId xmlns:a16="http://schemas.microsoft.com/office/drawing/2014/main" id="{DB97E7E7-24C4-43BE-A568-63CD1B3F4031}"/>
              </a:ext>
            </a:extLst>
          </p:cNvPr>
          <p:cNvGrpSpPr>
            <a:grpSpLocks/>
          </p:cNvGrpSpPr>
          <p:nvPr/>
        </p:nvGrpSpPr>
        <p:grpSpPr bwMode="auto">
          <a:xfrm>
            <a:off x="4608967" y="2443163"/>
            <a:ext cx="414337" cy="209550"/>
            <a:chOff x="1253" y="1795"/>
            <a:chExt cx="261" cy="132"/>
          </a:xfrm>
        </p:grpSpPr>
        <p:sp>
          <p:nvSpPr>
            <p:cNvPr id="107528" name="AutoShape 26">
              <a:extLst>
                <a:ext uri="{FF2B5EF4-FFF2-40B4-BE49-F238E27FC236}">
                  <a16:creationId xmlns:a16="http://schemas.microsoft.com/office/drawing/2014/main" id="{88A844A4-5094-4727-B108-52828DF65A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529" name="Line 27">
              <a:extLst>
                <a:ext uri="{FF2B5EF4-FFF2-40B4-BE49-F238E27FC236}">
                  <a16:creationId xmlns:a16="http://schemas.microsoft.com/office/drawing/2014/main" id="{6B2CCB18-C8E8-4CCA-88F3-706B26910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30" name="Line 28">
              <a:extLst>
                <a:ext uri="{FF2B5EF4-FFF2-40B4-BE49-F238E27FC236}">
                  <a16:creationId xmlns:a16="http://schemas.microsoft.com/office/drawing/2014/main" id="{A1C3485C-463F-4983-A1BA-6DD655B04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27697116-5FEA-46E8-85F7-EF57FCA78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Other Operations : Outer Join</a:t>
            </a: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8CBC9D57-DE8B-449C-92E5-CD4CAA00E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       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zh-CN" sz="28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zh-CN" sz="20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108547" name="Object 4">
            <a:extLst>
              <a:ext uri="{FF2B5EF4-FFF2-40B4-BE49-F238E27FC236}">
                <a16:creationId xmlns:a16="http://schemas.microsoft.com/office/drawing/2014/main" id="{858BD9F8-FA70-469F-9CBC-D99322185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2" name="Equation" r:id="rId4" imgW="152334" imgH="291973" progId="Equation.3">
                  <p:embed/>
                </p:oleObj>
              </mc:Choice>
              <mc:Fallback>
                <p:oleObj name="Equation" r:id="rId4" imgW="152334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8" name="Group 25">
            <a:extLst>
              <a:ext uri="{FF2B5EF4-FFF2-40B4-BE49-F238E27FC236}">
                <a16:creationId xmlns:a16="http://schemas.microsoft.com/office/drawing/2014/main" id="{EC17A8D2-0D8E-4AF9-BCF6-2B58F3963012}"/>
              </a:ext>
            </a:extLst>
          </p:cNvPr>
          <p:cNvGrpSpPr>
            <a:grpSpLocks/>
          </p:cNvGrpSpPr>
          <p:nvPr/>
        </p:nvGrpSpPr>
        <p:grpSpPr bwMode="auto">
          <a:xfrm>
            <a:off x="4439444" y="1187678"/>
            <a:ext cx="414337" cy="209550"/>
            <a:chOff x="1253" y="1795"/>
            <a:chExt cx="261" cy="132"/>
          </a:xfrm>
        </p:grpSpPr>
        <p:sp>
          <p:nvSpPr>
            <p:cNvPr id="108549" name="AutoShape 26">
              <a:extLst>
                <a:ext uri="{FF2B5EF4-FFF2-40B4-BE49-F238E27FC236}">
                  <a16:creationId xmlns:a16="http://schemas.microsoft.com/office/drawing/2014/main" id="{CCA3CC4F-98CE-41D4-8C10-2072FFEC0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550" name="Line 27">
              <a:extLst>
                <a:ext uri="{FF2B5EF4-FFF2-40B4-BE49-F238E27FC236}">
                  <a16:creationId xmlns:a16="http://schemas.microsoft.com/office/drawing/2014/main" id="{3094D082-D93C-42D0-963D-7405D266C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8551" name="Line 28">
              <a:extLst>
                <a:ext uri="{FF2B5EF4-FFF2-40B4-BE49-F238E27FC236}">
                  <a16:creationId xmlns:a16="http://schemas.microsoft.com/office/drawing/2014/main" id="{2B8F2917-DB0F-4893-8372-49177CE5E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BEA58FFD-D8FB-400A-B427-F9FAF683E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Evaluation of Expressions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787A1884-6C02-4B13-8E33-E112FADA8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Materialization</a:t>
            </a:r>
            <a:r>
              <a:rPr lang="en-US" altLang="zh-CN" sz="2000">
                <a:ea typeface="ＭＳ Ｐゴシック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materialize</a:t>
            </a:r>
            <a:r>
              <a:rPr lang="en-US" altLang="zh-CN" sz="2000">
                <a:ea typeface="ＭＳ Ｐゴシック" panose="020B0600070205080204" pitchFamily="34" charset="-128"/>
              </a:rPr>
              <a:t> (store) it on disk.  Repeat.</a:t>
            </a:r>
          </a:p>
          <a:p>
            <a:pPr lvl="1"/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Pipelining</a:t>
            </a:r>
            <a:r>
              <a:rPr lang="en-US" altLang="zh-CN" sz="2000">
                <a:ea typeface="ＭＳ Ｐゴシック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6203B0CC-4A3F-4259-9438-BF8AD7D76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Materialization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E2178B8A-BBB0-4B4B-9357-50ACDBF8F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Materialized evaluation</a:t>
            </a:r>
            <a:r>
              <a:rPr lang="en-US" altLang="zh-CN" sz="2000" b="1">
                <a:ea typeface="ＭＳ Ｐゴシック" panose="020B0600070205080204" pitchFamily="34" charset="-128"/>
              </a:rPr>
              <a:t>:  </a:t>
            </a:r>
            <a:r>
              <a:rPr lang="en-US" altLang="zh-CN" sz="2000">
                <a:ea typeface="ＭＳ Ｐゴシック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E.g., in figure below, compute and store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then compute the store its join with </a:t>
            </a:r>
            <a:r>
              <a:rPr lang="en-US" altLang="zh-CN" sz="2000" i="1">
                <a:ea typeface="ＭＳ Ｐゴシック" panose="020B0600070205080204" pitchFamily="34" charset="-128"/>
              </a:rPr>
              <a:t>instructor, </a:t>
            </a:r>
            <a:r>
              <a:rPr lang="en-US" altLang="zh-CN" sz="2000">
                <a:ea typeface="ＭＳ Ｐゴシック" panose="020B0600070205080204" pitchFamily="34" charset="-128"/>
              </a:rPr>
              <a:t>and finally compute the projection on </a:t>
            </a:r>
            <a:r>
              <a:rPr lang="en-US" altLang="zh-CN" sz="2000" i="1">
                <a:ea typeface="ＭＳ Ｐゴシック" panose="020B0600070205080204" pitchFamily="34" charset="-128"/>
              </a:rPr>
              <a:t>name.</a:t>
            </a:r>
            <a:r>
              <a:rPr lang="en-US" altLang="zh-CN" i="1">
                <a:ea typeface="ＭＳ Ｐゴシック" panose="020B0600070205080204" pitchFamily="34" charset="-128"/>
              </a:rPr>
              <a:t> </a:t>
            </a:r>
            <a:endParaRPr lang="en-US" altLang="zh-CN" b="1" i="1">
              <a:ea typeface="ＭＳ Ｐゴシック" panose="020B0600070205080204" pitchFamily="34" charset="-128"/>
            </a:endParaRPr>
          </a:p>
        </p:txBody>
      </p:sp>
      <p:graphicFrame>
        <p:nvGraphicFramePr>
          <p:cNvPr id="112643" name="Object 2">
            <a:extLst>
              <a:ext uri="{FF2B5EF4-FFF2-40B4-BE49-F238E27FC236}">
                <a16:creationId xmlns:a16="http://schemas.microsoft.com/office/drawing/2014/main" id="{0EA49603-250F-47A2-B64B-86DCE844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622550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5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22550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4" name="Picture 14">
            <a:extLst>
              <a:ext uri="{FF2B5EF4-FFF2-40B4-BE49-F238E27FC236}">
                <a16:creationId xmlns:a16="http://schemas.microsoft.com/office/drawing/2014/main" id="{10ED5F6E-538F-44F8-BD0D-304538C6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3771900"/>
            <a:ext cx="38274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87522FE3-BE89-4523-90B2-0ACEFF184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Materialization (Cont.)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DEFF5799-24C6-460F-A3B8-2EAB045E5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Materialized evaluation is always applicable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</a:rPr>
              <a:t>Overall cost  =  Sum of costs of individual operations + 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Double buffering</a:t>
            </a:r>
            <a:r>
              <a:rPr lang="en-US" altLang="zh-CN" sz="2000">
                <a:ea typeface="ＭＳ Ｐゴシック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791E5D8E-47ED-44BC-BFEB-57FF0E0C2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Pipelining</a:t>
            </a:r>
          </a:p>
        </p:txBody>
      </p:sp>
      <p:sp>
        <p:nvSpPr>
          <p:cNvPr id="116738" name="Rectangle 2051">
            <a:extLst>
              <a:ext uri="{FF2B5EF4-FFF2-40B4-BE49-F238E27FC236}">
                <a16:creationId xmlns:a16="http://schemas.microsoft.com/office/drawing/2014/main" id="{0371A2DE-F878-4324-A64F-030378810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Pipelined evaluation</a:t>
            </a:r>
            <a:r>
              <a:rPr lang="en-US" altLang="zh-CN" sz="2000" b="1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b="1">
                <a:ea typeface="ＭＳ Ｐゴシック" panose="020B0600070205080204" pitchFamily="34" charset="-128"/>
              </a:rPr>
              <a:t>:</a:t>
            </a:r>
            <a:r>
              <a:rPr lang="en-US" altLang="zh-CN" sz="2000">
                <a:ea typeface="ＭＳ Ｐゴシック" panose="020B0600070205080204" pitchFamily="34" charset="-128"/>
              </a:rPr>
              <a:t>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E.g., in previous expression tree, don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store result of</a:t>
            </a:r>
            <a:br>
              <a:rPr lang="en-US" altLang="ja-JP" sz="2000">
                <a:ea typeface="ＭＳ Ｐゴシック" panose="020B0600070205080204" pitchFamily="34" charset="-128"/>
              </a:rPr>
            </a:br>
            <a:br>
              <a:rPr lang="en-US" altLang="ja-JP" sz="2000">
                <a:ea typeface="ＭＳ Ｐゴシック" panose="020B0600070205080204" pitchFamily="34" charset="-128"/>
              </a:rPr>
            </a:br>
            <a:r>
              <a:rPr lang="en-US" altLang="ja-JP" sz="20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instead, pass tuples directly to the join..  Similarly, don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Pipelines can be executed in two ways: 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demand driven</a:t>
            </a:r>
            <a:r>
              <a:rPr lang="en-US" altLang="zh-CN" sz="2000">
                <a:ea typeface="ＭＳ Ｐゴシック" panose="020B0600070205080204" pitchFamily="34" charset="-128"/>
              </a:rPr>
              <a:t> and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producer driven</a:t>
            </a:r>
            <a:r>
              <a:rPr lang="en-US" altLang="zh-CN">
                <a:solidFill>
                  <a:srgbClr val="3366CC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116739" name="Object 5">
            <a:extLst>
              <a:ext uri="{FF2B5EF4-FFF2-40B4-BE49-F238E27FC236}">
                <a16:creationId xmlns:a16="http://schemas.microsoft.com/office/drawing/2014/main" id="{0303306D-A93E-4E65-8EB8-A3F86185E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2225675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0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25675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B978F9E4-F606-409A-8972-2A545458D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Pipelining (Cont.)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7DEBF90C-7073-4044-A064-602202A5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In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demand driven</a:t>
            </a:r>
            <a:r>
              <a:rPr lang="en-US" altLang="zh-CN" sz="2000" b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 or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lazy</a:t>
            </a:r>
            <a:r>
              <a:rPr lang="en-US" altLang="zh-CN" sz="2000" b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evaluation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In between calls, operation has to maintain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>
                <a:solidFill>
                  <a:srgbClr val="3366CC"/>
                </a:solidFill>
                <a:ea typeface="ＭＳ Ｐゴシック" panose="020B0600070205080204" pitchFamily="34" charset="-128"/>
              </a:rPr>
              <a:t>state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so it knows what to return next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In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producer-driven</a:t>
            </a:r>
            <a:r>
              <a:rPr lang="en-US" altLang="zh-CN" sz="2000">
                <a:ea typeface="ＭＳ Ｐゴシック" panose="020B0600070205080204" pitchFamily="34" charset="-128"/>
              </a:rPr>
              <a:t> or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eager</a:t>
            </a:r>
            <a:r>
              <a:rPr lang="en-US" altLang="zh-CN" sz="2000">
                <a:ea typeface="ＭＳ Ｐゴシック" panose="020B0600070205080204" pitchFamily="34" charset="-128"/>
              </a:rPr>
              <a:t> pipelining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Alternative name: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pull</a:t>
            </a:r>
            <a:r>
              <a:rPr lang="en-US" altLang="zh-CN" sz="2000">
                <a:ea typeface="ＭＳ Ｐゴシック" panose="020B0600070205080204" pitchFamily="34" charset="-128"/>
              </a:rPr>
              <a:t> and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push</a:t>
            </a:r>
            <a:r>
              <a:rPr lang="en-US" altLang="zh-CN" sz="2000">
                <a:ea typeface="ＭＳ Ｐゴシック" panose="020B0600070205080204" pitchFamily="34" charset="-128"/>
              </a:rPr>
              <a:t> models of pipelining</a:t>
            </a:r>
          </a:p>
          <a:p>
            <a:pPr>
              <a:buFont typeface="Monotype Sorts" charset="2"/>
              <a:buNone/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B5E4916E-B47F-41B2-8996-0535000DD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Pipelining (Cont.)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8E3723E6-7D03-40DF-8972-D42375EC9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Each operation is implemented as an 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</a:rPr>
              <a:t>iterator</a:t>
            </a:r>
            <a:r>
              <a:rPr lang="en-US" altLang="zh-CN" sz="2000">
                <a:ea typeface="ＭＳ Ｐゴシック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ea typeface="ＭＳ Ｐゴシック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 </a:t>
            </a:r>
            <a:r>
              <a:rPr lang="en-US" altLang="zh-CN" sz="2000" b="1">
                <a:ea typeface="ＭＳ Ｐゴシック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zh-CN" sz="2000">
                <a:ea typeface="ＭＳ Ｐゴシック" panose="020B0600070205080204" pitchFamily="34" charset="-128"/>
              </a:rPr>
              <a:t>E.g. for merge join:  continue with merge from earlier state till 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>
                <a:ea typeface="ＭＳ Ｐゴシック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FC61B67B-8AB8-4C6D-8ECA-BB9926AA4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Evaluation Algorithms for Pipelining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196A1C8F-B7FC-4114-9A6C-8795231D1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E.g. merge join, or hash 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E.g. hybrid hash join generates output tuples even as probe relation tuples in the in-memory partition (partition 0) are read in</a:t>
            </a:r>
          </a:p>
          <a:p>
            <a:pPr lvl="1"/>
            <a:r>
              <a:rPr lang="en-US" altLang="zh-CN" b="1">
                <a:solidFill>
                  <a:srgbClr val="3366CC"/>
                </a:solidFill>
                <a:ea typeface="ＭＳ Ｐゴシック" panose="020B0600070205080204" pitchFamily="34" charset="-128"/>
              </a:rPr>
              <a:t>Double-pipelined join technique</a:t>
            </a:r>
            <a:r>
              <a:rPr lang="en-US" altLang="zh-CN">
                <a:ea typeface="ＭＳ Ｐゴシック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When a new r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zh-CN">
                <a:ea typeface="ＭＳ Ｐゴシック" panose="020B0600070205080204" pitchFamily="34" charset="-128"/>
              </a:rPr>
              <a:t> tuple is found, match it with existing s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zh-CN">
                <a:ea typeface="ＭＳ Ｐゴシック" panose="020B0600070205080204" pitchFamily="34" charset="-128"/>
              </a:rPr>
              <a:t> tuples, output matches, and save it in r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endParaRPr lang="en-US" altLang="zh-CN">
              <a:ea typeface="ＭＳ Ｐゴシック" panose="020B0600070205080204" pitchFamily="34" charset="-128"/>
            </a:endParaRP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Symmetrically for s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zh-CN">
                <a:ea typeface="ＭＳ Ｐゴシック" panose="020B0600070205080204" pitchFamily="34" charset="-128"/>
              </a:rPr>
              <a:t> tuples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53505B-56A5-4BF8-A71D-84019F1F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00DE8E-C6A5-4006-B1E5-615BED6C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12.1</a:t>
            </a:r>
          </a:p>
          <a:p>
            <a:r>
              <a:rPr lang="en-US" altLang="zh-CN" dirty="0"/>
              <a:t>12.2</a:t>
            </a:r>
          </a:p>
          <a:p>
            <a:r>
              <a:rPr lang="en-US" altLang="zh-CN"/>
              <a:t>12.3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6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0332CFDE-826C-40CE-B516-D4CC1B7E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（执行计划）</a:t>
            </a:r>
          </a:p>
        </p:txBody>
      </p:sp>
      <p:pic>
        <p:nvPicPr>
          <p:cNvPr id="798723" name="Picture 3">
            <a:extLst>
              <a:ext uri="{FF2B5EF4-FFF2-40B4-BE49-F238E27FC236}">
                <a16:creationId xmlns:a16="http://schemas.microsoft.com/office/drawing/2014/main" id="{634319C9-3767-4826-A684-98B6E8AD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20268" r="20525" b="27365"/>
          <a:stretch>
            <a:fillRect/>
          </a:stretch>
        </p:blipFill>
        <p:spPr bwMode="auto">
          <a:xfrm>
            <a:off x="755650" y="1700213"/>
            <a:ext cx="7920038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4">
            <a:extLst>
              <a:ext uri="{FF2B5EF4-FFF2-40B4-BE49-F238E27FC236}">
                <a16:creationId xmlns:a16="http://schemas.microsoft.com/office/drawing/2014/main" id="{0905DE4C-9FD1-4C46-B698-2AE1C37E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8158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0000FF"/>
                </a:solidFill>
                <a:latin typeface="Times New Roman" panose="02020603050405020304" pitchFamily="18" charset="0"/>
              </a:rPr>
              <a:t>Query:  Find the names of all customers with an account at a Brooklyn branch whose account balance is less than $1000.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Rectangle 4">
            <a:extLst>
              <a:ext uri="{FF2B5EF4-FFF2-40B4-BE49-F238E27FC236}">
                <a16:creationId xmlns:a16="http://schemas.microsoft.com/office/drawing/2014/main" id="{E2021952-EC06-420D-B19E-EFD823E219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End of Chapter</a:t>
            </a:r>
          </a:p>
        </p:txBody>
      </p:sp>
      <p:sp>
        <p:nvSpPr>
          <p:cNvPr id="124930" name="Rectangle 5">
            <a:extLst>
              <a:ext uri="{FF2B5EF4-FFF2-40B4-BE49-F238E27FC236}">
                <a16:creationId xmlns:a16="http://schemas.microsoft.com/office/drawing/2014/main" id="{DF8EF3D0-66F8-4816-B098-5491DD12C7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EAE9B0BD-E800-4250-AB7C-A59029316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57B3F63-A28B-48A4-864D-CD6C72EDE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Cost is generally measured as total elapsed time for answering query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</a:rPr>
              <a:t>Many factors contribute to time cost</a:t>
            </a:r>
          </a:p>
          <a:p>
            <a:pPr lvl="2"/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disk accesses, CPU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 or even network 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communication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Typically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disk access </a:t>
            </a:r>
            <a:r>
              <a:rPr lang="en-US" altLang="zh-CN" sz="2400" dirty="0">
                <a:ea typeface="ＭＳ Ｐゴシック" panose="020B0600070205080204" pitchFamily="34" charset="-128"/>
              </a:rPr>
              <a:t>is the predominant cost, and is also relatively easy to estimate.   Measured by taking into account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Number of blocks written * average-block-write-cost</a:t>
            </a:r>
          </a:p>
          <a:p>
            <a:pPr lvl="2"/>
            <a:r>
              <a:rPr lang="en-US" altLang="zh-CN" sz="2000" dirty="0">
                <a:ea typeface="ＭＳ Ｐゴシック" panose="020B0600070205080204" pitchFamily="34" charset="-128"/>
              </a:rPr>
              <a:t>Cost to write a block is greater than cost to read a block </a:t>
            </a:r>
          </a:p>
          <a:p>
            <a:pPr lvl="3"/>
            <a:r>
              <a:rPr lang="en-US" altLang="zh-CN" sz="2000" dirty="0">
                <a:ea typeface="ＭＳ Ｐゴシック" panose="020B0600070205080204" pitchFamily="34" charset="-128"/>
              </a:rPr>
              <a:t>data is read back after being written to ensure that the write was successful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105C4C90-382D-4BD6-ADB4-9D5865E88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 (Cont.)</a:t>
            </a:r>
          </a:p>
        </p:txBody>
      </p:sp>
      <p:sp>
        <p:nvSpPr>
          <p:cNvPr id="29698" name="Rectangle 1027">
            <a:extLst>
              <a:ext uri="{FF2B5EF4-FFF2-40B4-BE49-F238E27FC236}">
                <a16:creationId xmlns:a16="http://schemas.microsoft.com/office/drawing/2014/main" id="{12F8EC24-F796-4A49-87ED-45FC21A53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For simplicity we just use the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number of block transfers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from disk and the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number of seeks</a:t>
            </a:r>
            <a:r>
              <a:rPr lang="en-US" altLang="zh-CN" sz="2400" dirty="0">
                <a:ea typeface="ＭＳ Ｐゴシック" panose="020B0600070205080204" pitchFamily="34" charset="-128"/>
              </a:rPr>
              <a:t> as the cost measures</a:t>
            </a:r>
          </a:p>
          <a:p>
            <a:pPr lvl="1"/>
            <a:r>
              <a:rPr lang="en-US" altLang="zh-CN" b="1" i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i="1" baseline="-25000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dirty="0">
                <a:ea typeface="ＭＳ Ｐゴシック" panose="020B0600070205080204" pitchFamily="34" charset="-128"/>
              </a:rPr>
              <a:t> – time to transfer one block</a:t>
            </a:r>
          </a:p>
          <a:p>
            <a:pPr lvl="1"/>
            <a:r>
              <a:rPr lang="en-US" altLang="zh-CN" b="1" i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i="1" baseline="-25000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b="1" dirty="0">
                <a:ea typeface="ＭＳ Ｐゴシック" panose="020B0600070205080204" pitchFamily="34" charset="-128"/>
              </a:rPr>
              <a:t> – time for one seek</a:t>
            </a:r>
          </a:p>
          <a:p>
            <a:pPr lvl="1"/>
            <a:r>
              <a:rPr lang="en-US" altLang="zh-CN" b="1" dirty="0">
                <a:ea typeface="ＭＳ Ｐゴシック" panose="020B0600070205080204" pitchFamily="34" charset="-128"/>
              </a:rPr>
              <a:t>Cost for b block transfers plus S seeks</a:t>
            </a:r>
            <a:br>
              <a:rPr lang="en-US" altLang="zh-CN" b="1" dirty="0">
                <a:ea typeface="ＭＳ Ｐゴシック" panose="020B0600070205080204" pitchFamily="34" charset="-128"/>
              </a:rPr>
            </a:b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</a:t>
            </a:r>
            <a:r>
              <a:rPr lang="en-US" altLang="zh-CN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 * </a:t>
            </a:r>
            <a:r>
              <a:rPr lang="en-US" altLang="zh-CN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S * </a:t>
            </a:r>
            <a:r>
              <a:rPr lang="en-US" altLang="zh-CN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Real systems do take CPU cost into account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We do not include cost to writing output to disk in our cost formulae</a:t>
            </a:r>
          </a:p>
        </p:txBody>
      </p:sp>
    </p:spTree>
  </p:cSld>
  <p:clrMapOvr>
    <a:masterClrMapping/>
  </p:clrMapOvr>
  <p:transition advTm="747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D34E9242-2471-4504-A4DB-A48D37D97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Measures of Query Cost (Cont.)</a:t>
            </a:r>
          </a:p>
        </p:txBody>
      </p:sp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14FCCEC6-BE54-4F8E-B0A4-0F8AA864E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ea typeface="ＭＳ Ｐゴシック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pPr lvl="2"/>
            <a:r>
              <a:rPr lang="en-US" altLang="zh-CN" sz="2400">
                <a:ea typeface="ＭＳ Ｐゴシック" panose="020B0600070205080204" pitchFamily="34" charset="-128"/>
              </a:rPr>
              <a:t>We often use worst case estimates, assuming only the minimum amount of memory needed for the operation is available</a:t>
            </a:r>
          </a:p>
          <a:p>
            <a:r>
              <a:rPr lang="en-US" altLang="zh-CN" sz="2400">
                <a:ea typeface="ＭＳ Ｐゴシック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But hard to take into account for cost estimation</a:t>
            </a:r>
          </a:p>
          <a:p>
            <a:endParaRPr lang="en-US" altLang="zh-CN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377B07C-4997-4B84-8858-625B163A5FE3}"/>
              </a:ext>
            </a:extLst>
          </p:cNvPr>
          <p:cNvSpPr txBox="1">
            <a:spLocks noChangeArrowheads="1"/>
          </p:cNvSpPr>
          <p:nvPr/>
        </p:nvSpPr>
        <p:spPr>
          <a:xfrm>
            <a:off x="2452053" y="2500457"/>
            <a:ext cx="4239894" cy="609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US" altLang="zh-CN" kern="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278953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8714356A-7C61-4393-B0FB-C7DEC2A0F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800"/>
              <a:t>Primary Index  </a:t>
            </a:r>
            <a:r>
              <a:rPr lang="en-US" altLang="zh-CN" sz="3800" baseline="30000"/>
              <a:t>(REVIEW)</a:t>
            </a:r>
            <a:endParaRPr lang="en-US" altLang="zh-CN" sz="3800" b="1"/>
          </a:p>
        </p:txBody>
      </p:sp>
      <p:sp>
        <p:nvSpPr>
          <p:cNvPr id="686084" name="Rectangle 4">
            <a:extLst>
              <a:ext uri="{FF2B5EF4-FFF2-40B4-BE49-F238E27FC236}">
                <a16:creationId xmlns:a16="http://schemas.microsoft.com/office/drawing/2014/main" id="{49A629CD-F1BA-44CC-9FF5-275E8C00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z="2400" b="0">
                <a:solidFill>
                  <a:srgbClr val="FF3300"/>
                </a:solidFill>
              </a:rPr>
              <a:t>Primary index</a:t>
            </a:r>
            <a:r>
              <a:rPr lang="en-US" altLang="zh-CN" sz="2400" b="0"/>
              <a:t>: </a:t>
            </a:r>
            <a:r>
              <a:rPr lang="en-US" altLang="zh-CN" sz="2400"/>
              <a:t>Index entries are sorted in the same way as the database records.</a:t>
            </a:r>
          </a:p>
          <a:p>
            <a:pPr eaLnBrk="1" hangingPunct="1"/>
            <a:endParaRPr lang="en-US" altLang="zh-CN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2B7E73-01A8-49CA-B8B5-7F15C67A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279650"/>
            <a:ext cx="8507413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extLst>
              <a:ext uri="{FF2B5EF4-FFF2-40B4-BE49-F238E27FC236}">
                <a16:creationId xmlns:a16="http://schemas.microsoft.com/office/drawing/2014/main" id="{B29EE222-CCCA-49E9-8FEE-BB223688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89" y="1829593"/>
            <a:ext cx="79248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7107" name="Rectangle 3">
            <a:extLst>
              <a:ext uri="{FF2B5EF4-FFF2-40B4-BE49-F238E27FC236}">
                <a16:creationId xmlns:a16="http://schemas.microsoft.com/office/drawing/2014/main" id="{542FF33E-D41C-4839-932A-90072178A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zh-CN" sz="2400" b="0">
                <a:solidFill>
                  <a:srgbClr val="FF3300"/>
                </a:solidFill>
              </a:rPr>
              <a:t>Secondary index</a:t>
            </a:r>
            <a:r>
              <a:rPr lang="en-US" altLang="zh-CN" sz="2400"/>
              <a:t>:</a:t>
            </a:r>
            <a:r>
              <a:rPr lang="en-US" altLang="zh-CN" sz="2400" b="0"/>
              <a:t> </a:t>
            </a:r>
            <a:r>
              <a:rPr lang="en-US" altLang="zh-CN" sz="2400"/>
              <a:t>Index entries are sorted in a way different from the database records. </a:t>
            </a:r>
          </a:p>
          <a:p>
            <a:pPr eaLnBrk="1" hangingPunct="1"/>
            <a:endParaRPr lang="en-US" altLang="zh-CN" sz="2400"/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B211B151-96DD-482A-8EBE-4CB851699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800"/>
              <a:t>Secondary Index  </a:t>
            </a:r>
            <a:r>
              <a:rPr lang="en-US" altLang="zh-CN" sz="3800" baseline="30000"/>
              <a:t>(REVIEW)</a:t>
            </a:r>
          </a:p>
        </p:txBody>
      </p:sp>
      <p:sp>
        <p:nvSpPr>
          <p:cNvPr id="25608" name="Oval 5">
            <a:extLst>
              <a:ext uri="{FF2B5EF4-FFF2-40B4-BE49-F238E27FC236}">
                <a16:creationId xmlns:a16="http://schemas.microsoft.com/office/drawing/2014/main" id="{D460B13A-187B-47E4-89B6-A87C697A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700213"/>
            <a:ext cx="711200" cy="41275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07FE6907-1A8A-44D4-80D7-DAD08377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567055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>
                <a:solidFill>
                  <a:srgbClr val="FF3300"/>
                </a:solidFill>
                <a:latin typeface="Helvetica" panose="020B0604020202020204" pitchFamily="34" charset="0"/>
              </a:rPr>
              <a:t>Re-directional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CDF8CD0B-0BE3-4AC8-995F-A180C9C02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1816363-C23D-4C20-A83A-0602B0719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File scan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Algorithm </a:t>
            </a:r>
            <a:r>
              <a:rPr lang="en-US" altLang="zh-CN" sz="2000" b="1" dirty="0">
                <a:ea typeface="ＭＳ Ｐゴシック" panose="020B0600070205080204" pitchFamily="34" charset="-128"/>
              </a:rPr>
              <a:t>A1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linear search</a:t>
            </a:r>
            <a:r>
              <a:rPr lang="en-US" altLang="zh-CN" sz="2000" dirty="0">
                <a:ea typeface="ＭＳ Ｐゴシック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 estimate = </a:t>
            </a:r>
            <a:r>
              <a:rPr lang="en-US" altLang="zh-CN" sz="20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block transfers + 1 seek</a:t>
            </a:r>
            <a:endParaRPr lang="en-US" altLang="zh-CN" sz="2000" b="1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zh-CN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denotes number of blocks containing records from relation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</a:t>
            </a:r>
            <a:endParaRPr lang="en-US" altLang="zh-CN" sz="2400" i="1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 = (</a:t>
            </a:r>
            <a:r>
              <a:rPr lang="en-US" altLang="zh-CN" sz="20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BE9D017-2ADB-4F92-B3D4-66598EFE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Chapter 12:  Query Processing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C637902-2DF6-43D3-A7B8-214479E80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475" y="1062037"/>
            <a:ext cx="7326518" cy="50052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Overview 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Measures of Query Cost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Selection Operation  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Sorting 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Join Operation 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Other Operations</a:t>
            </a:r>
          </a:p>
          <a:p>
            <a:pPr>
              <a:spcBef>
                <a:spcPts val="18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009ADF-8E39-4E25-92F1-CA94C5ED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914232"/>
            <a:ext cx="8763000" cy="3324225"/>
          </a:xfrm>
          <a:prstGeom prst="rect">
            <a:avLst/>
          </a:prstGeom>
        </p:spPr>
      </p:pic>
      <p:sp>
        <p:nvSpPr>
          <p:cNvPr id="316418" name="Rectangle 2">
            <a:extLst>
              <a:ext uri="{FF2B5EF4-FFF2-40B4-BE49-F238E27FC236}">
                <a16:creationId xmlns:a16="http://schemas.microsoft.com/office/drawing/2014/main" id="{6E377227-744E-45EE-97F6-7995E6DBE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5A138FE3-A6A8-46BD-A478-B644E8096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89354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Index scan</a:t>
            </a:r>
            <a:r>
              <a:rPr lang="en-US" altLang="zh-CN" sz="2400" b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selection condition must be on search-key of index.</a:t>
            </a:r>
          </a:p>
          <a:p>
            <a:r>
              <a:rPr lang="en-US" altLang="zh-CN" sz="2400" b="1" dirty="0">
                <a:ea typeface="ＭＳ Ｐゴシック" panose="020B0600070205080204" pitchFamily="34" charset="-128"/>
              </a:rPr>
              <a:t>A2 </a:t>
            </a:r>
            <a:r>
              <a:rPr lang="en-US" altLang="zh-CN" sz="2400" dirty="0">
                <a:ea typeface="ＭＳ Ｐゴシック" panose="020B0600070205080204" pitchFamily="34" charset="-128"/>
              </a:rPr>
              <a:t>(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equality on key</a:t>
            </a:r>
            <a:r>
              <a:rPr lang="en-US" altLang="zh-CN" sz="2400" dirty="0">
                <a:ea typeface="ＭＳ Ｐゴシック" panose="020B0600070205080204" pitchFamily="34" charset="-128"/>
              </a:rPr>
              <a:t>).  Retrieve a single record that satisfies the corresponding equality condition</a:t>
            </a:r>
            <a:endParaRPr lang="en-US" altLang="zh-CN" b="1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47744F-137C-4837-826A-CA787CFD9A9C}"/>
              </a:ext>
            </a:extLst>
          </p:cNvPr>
          <p:cNvSpPr/>
          <p:nvPr/>
        </p:nvSpPr>
        <p:spPr>
          <a:xfrm>
            <a:off x="116378" y="2884567"/>
            <a:ext cx="178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= 21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035EDA-26DB-4846-869C-645A6066D04B}"/>
              </a:ext>
            </a:extLst>
          </p:cNvPr>
          <p:cNvSpPr/>
          <p:nvPr/>
        </p:nvSpPr>
        <p:spPr>
          <a:xfrm>
            <a:off x="4815296" y="5817279"/>
            <a:ext cx="3962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(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+ 1) *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68452F-9F3B-4DE5-8604-EF5F3A84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1375"/>
            <a:ext cx="9144000" cy="2943225"/>
          </a:xfrm>
          <a:prstGeom prst="rect">
            <a:avLst/>
          </a:prstGeom>
        </p:spPr>
      </p:pic>
      <p:sp>
        <p:nvSpPr>
          <p:cNvPr id="316418" name="Rectangle 2">
            <a:extLst>
              <a:ext uri="{FF2B5EF4-FFF2-40B4-BE49-F238E27FC236}">
                <a16:creationId xmlns:a16="http://schemas.microsoft.com/office/drawing/2014/main" id="{6E377227-744E-45EE-97F6-7995E6DBE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5A138FE3-A6A8-46BD-A478-B644E8096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ea typeface="ＭＳ Ｐゴシック" panose="020B0600070205080204" pitchFamily="34" charset="-128"/>
              </a:rPr>
              <a:t>A3 </a:t>
            </a:r>
            <a:r>
              <a:rPr lang="en-US" altLang="zh-CN" sz="2400" dirty="0">
                <a:ea typeface="ＭＳ Ｐゴシック" panose="020B0600070205080204" pitchFamily="34" charset="-128"/>
              </a:rPr>
              <a:t>(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equality on </a:t>
            </a:r>
            <a:r>
              <a:rPr lang="en-US" altLang="zh-CN" sz="24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nonkey</a:t>
            </a:r>
            <a:r>
              <a:rPr lang="en-US" altLang="zh-CN" sz="2400" dirty="0">
                <a:ea typeface="ＭＳ Ｐゴシック" panose="020B0600070205080204" pitchFamily="34" charset="-128"/>
              </a:rPr>
              <a:t>)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zh-CN" sz="2400" dirty="0">
                <a:ea typeface="ＭＳ Ｐゴシック" panose="020B0600070205080204" pitchFamily="34" charset="-128"/>
              </a:rPr>
              <a:t>Let b = number of blocks containing matching records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1F1A9-2C31-4AEF-8443-4D486FEA0DD1}"/>
              </a:ext>
            </a:extLst>
          </p:cNvPr>
          <p:cNvSpPr/>
          <p:nvPr/>
        </p:nvSpPr>
        <p:spPr>
          <a:xfrm>
            <a:off x="135652" y="3041650"/>
            <a:ext cx="1864942" cy="834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T.c</a:t>
            </a:r>
            <a:r>
              <a:rPr lang="en-US" altLang="zh-CN" i="1" u="sng" dirty="0">
                <a:solidFill>
                  <a:srgbClr val="FF0000"/>
                </a:solidFill>
              </a:rPr>
              <a:t> = 21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4E9BE4-D478-45C1-9228-5FDA87F8EA0C}"/>
              </a:ext>
            </a:extLst>
          </p:cNvPr>
          <p:cNvSpPr/>
          <p:nvPr/>
        </p:nvSpPr>
        <p:spPr>
          <a:xfrm>
            <a:off x="4187938" y="2856311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* b</a:t>
            </a:r>
            <a:endParaRPr lang="en-US" altLang="zh-CN" sz="2400" b="1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CCE5BA1-A0C3-4B62-ACEA-475D66934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100FA955-57B3-40B4-822B-4B511CBB3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821167"/>
          </a:xfrm>
        </p:spPr>
        <p:txBody>
          <a:bodyPr/>
          <a:lstStyle/>
          <a:p>
            <a:r>
              <a:rPr lang="en-US" altLang="zh-CN" sz="2000" b="1" dirty="0">
                <a:ea typeface="ＭＳ Ｐゴシック" panose="020B0600070205080204" pitchFamily="34" charset="-128"/>
              </a:rPr>
              <a:t>A4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secondary index, equality on </a:t>
            </a:r>
            <a:r>
              <a:rPr lang="en-US" altLang="zh-CN" sz="20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nonkey</a:t>
            </a:r>
            <a:r>
              <a:rPr lang="en-US" altLang="zh-CN" sz="2000" dirty="0">
                <a:ea typeface="ＭＳ Ｐゴシック" panose="020B0600070205080204" pitchFamily="34" charset="-128"/>
              </a:rPr>
              <a:t>)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.</a:t>
            </a:r>
            <a:endParaRPr lang="en-US" altLang="zh-CN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</a:rPr>
              <a:t>Retrieve a single record if the search-key is a candidate key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4DC043-084A-47EB-A36D-DC4BF080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5" y="1975709"/>
            <a:ext cx="7718489" cy="42981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9EF88F4-B085-4C2E-A4C3-B95F15C0021C}"/>
              </a:ext>
            </a:extLst>
          </p:cNvPr>
          <p:cNvSpPr/>
          <p:nvPr/>
        </p:nvSpPr>
        <p:spPr>
          <a:xfrm>
            <a:off x="5576925" y="1825263"/>
            <a:ext cx="3841518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2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 = (h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+ 1) *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E24A1D-DB65-4F0B-8089-3F4AEFC1AC31}"/>
              </a:ext>
            </a:extLst>
          </p:cNvPr>
          <p:cNvSpPr/>
          <p:nvPr/>
        </p:nvSpPr>
        <p:spPr>
          <a:xfrm>
            <a:off x="360218" y="1975709"/>
            <a:ext cx="178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= 21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CCE5BA1-A0C3-4B62-ACEA-475D66934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100FA955-57B3-40B4-822B-4B511CBB3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ea typeface="ＭＳ Ｐゴシック" panose="020B0600070205080204" pitchFamily="34" charset="-128"/>
              </a:rPr>
              <a:t>A4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secondary index, equality on </a:t>
            </a:r>
            <a:r>
              <a:rPr lang="en-US" altLang="zh-CN" sz="2000" b="1" dirty="0" err="1">
                <a:solidFill>
                  <a:srgbClr val="3366CC"/>
                </a:solidFill>
                <a:ea typeface="ＭＳ Ｐゴシック" panose="020B0600070205080204" pitchFamily="34" charset="-128"/>
              </a:rPr>
              <a:t>nonkey</a:t>
            </a:r>
            <a:r>
              <a:rPr lang="en-US" altLang="zh-CN" sz="2000" dirty="0">
                <a:ea typeface="ＭＳ Ｐゴシック" panose="020B0600070205080204" pitchFamily="34" charset="-128"/>
              </a:rPr>
              <a:t>)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.</a:t>
            </a:r>
            <a:endParaRPr lang="en-US" altLang="zh-CN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each of </a:t>
            </a:r>
            <a:r>
              <a:rPr lang="en-US" altLang="zh-CN" i="1" dirty="0">
                <a:ea typeface="ＭＳ Ｐゴシック" panose="020B0600070205080204" pitchFamily="34" charset="-128"/>
              </a:rPr>
              <a:t>n</a:t>
            </a:r>
            <a:r>
              <a:rPr lang="en-US" altLang="zh-CN" dirty="0">
                <a:ea typeface="ＭＳ Ｐゴシック" panose="020B0600070205080204" pitchFamily="34" charset="-128"/>
              </a:rPr>
              <a:t> matching records may be on a different block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0D7E9A-799F-4543-8BCC-CCE018DF6765}"/>
              </a:ext>
            </a:extLst>
          </p:cNvPr>
          <p:cNvSpPr/>
          <p:nvPr/>
        </p:nvSpPr>
        <p:spPr>
          <a:xfrm>
            <a:off x="5570913" y="2224224"/>
            <a:ext cx="3573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 =  (h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n) *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6AFD19-CE20-4447-AAE9-BB97C7A25A4F}"/>
              </a:ext>
            </a:extLst>
          </p:cNvPr>
          <p:cNvSpPr/>
          <p:nvPr/>
        </p:nvSpPr>
        <p:spPr>
          <a:xfrm>
            <a:off x="360218" y="1975709"/>
            <a:ext cx="178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= 23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1E2096-F489-47B6-869C-C05F415EC1B9}"/>
              </a:ext>
            </a:extLst>
          </p:cNvPr>
          <p:cNvSpPr/>
          <p:nvPr/>
        </p:nvSpPr>
        <p:spPr>
          <a:xfrm>
            <a:off x="6280716" y="4664276"/>
            <a:ext cx="2863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en-US" altLang="zh-CN" sz="2000" dirty="0">
                <a:ea typeface="ＭＳ Ｐゴシック" panose="020B0600070205080204" pitchFamily="34" charset="-128"/>
              </a:rPr>
              <a:t>Can be very expensive!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5438075-6B82-4761-A674-B4268EBCE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93824"/>
              </p:ext>
            </p:extLst>
          </p:nvPr>
        </p:nvGraphicFramePr>
        <p:xfrm>
          <a:off x="771439" y="2354204"/>
          <a:ext cx="6824159" cy="397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5" name="Microsoft Drawing 1.01" r:id="rId4" imgW="6278563" imgH="3651250" progId="MSDraw.1.01">
                  <p:embed/>
                </p:oleObj>
              </mc:Choice>
              <mc:Fallback>
                <p:oleObj name="Microsoft Drawing 1.01" r:id="rId4" imgW="6278563" imgH="3651250" progId="MSDraw.1.01">
                  <p:embed/>
                  <p:pic>
                    <p:nvPicPr>
                      <p:cNvPr id="28679" name="Object 4">
                        <a:extLst>
                          <a:ext uri="{FF2B5EF4-FFF2-40B4-BE49-F238E27FC236}">
                            <a16:creationId xmlns:a16="http://schemas.microsoft.com/office/drawing/2014/main" id="{AFA52531-FB6D-43B1-AD94-D8DB4AB01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439" y="2354204"/>
                        <a:ext cx="6824159" cy="397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84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  <p:bldP spid="3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7B9D2307-39EB-4B93-9CFE-D906430C9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5E1F4A2F-8BE1-4F5B-9696-FE2E7244F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</a:rPr>
              <a:t>Can implement selections of the form 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A5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primary index, comparison</a:t>
            </a:r>
            <a:r>
              <a:rPr lang="en-US" altLang="zh-CN" sz="2000" dirty="0">
                <a:ea typeface="ＭＳ Ｐゴシック" panose="020B0600070205080204" pitchFamily="34" charset="-128"/>
              </a:rPr>
              <a:t>)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.</a:t>
            </a:r>
            <a:r>
              <a:rPr lang="en-US" altLang="zh-CN" sz="2000" dirty="0">
                <a:ea typeface="ＭＳ Ｐゴシック" panose="020B0600070205080204" pitchFamily="34" charset="-128"/>
              </a:rPr>
              <a:t> (Relation is sorted on A)</a:t>
            </a:r>
            <a:endParaRPr lang="en-US" altLang="zh-CN" sz="2000" i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For 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zh-CN" sz="2000" dirty="0">
              <a:ea typeface="ＭＳ Ｐゴシック" panose="020B0600070205080204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FEA9F-BE2C-4004-A813-EA98EA82C936}"/>
              </a:ext>
            </a:extLst>
          </p:cNvPr>
          <p:cNvSpPr/>
          <p:nvPr/>
        </p:nvSpPr>
        <p:spPr>
          <a:xfrm>
            <a:off x="60960" y="3429000"/>
            <a:ext cx="3023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&gt;= 21 and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&lt;= 30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E86659-43E0-422D-A87A-5A6DEB2E1DFC}"/>
              </a:ext>
            </a:extLst>
          </p:cNvPr>
          <p:cNvSpPr/>
          <p:nvPr/>
        </p:nvSpPr>
        <p:spPr bwMode="auto">
          <a:xfrm>
            <a:off x="1" y="4300451"/>
            <a:ext cx="9144000" cy="255754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BD7EDDE-87FB-4EE3-BA78-4B6BBC9C5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975767"/>
              </p:ext>
            </p:extLst>
          </p:nvPr>
        </p:nvGraphicFramePr>
        <p:xfrm>
          <a:off x="970511" y="3657620"/>
          <a:ext cx="7126778" cy="323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8" name="Microsoft Drawing 1.01" r:id="rId4" imgW="6261100" imgH="2841625" progId="MSDraw.1.01">
                  <p:embed/>
                </p:oleObj>
              </mc:Choice>
              <mc:Fallback>
                <p:oleObj name="Microsoft Drawing 1.01" r:id="rId4" imgW="6261100" imgH="2841625" progId="MSDraw.1.01">
                  <p:embed/>
                  <p:pic>
                    <p:nvPicPr>
                      <p:cNvPr id="26631" name="Object 4">
                        <a:extLst>
                          <a:ext uri="{FF2B5EF4-FFF2-40B4-BE49-F238E27FC236}">
                            <a16:creationId xmlns:a16="http://schemas.microsoft.com/office/drawing/2014/main" id="{E211A1C8-07E3-4DA7-9D41-16763D5D4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511" y="3657620"/>
                        <a:ext cx="7126778" cy="3230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707AD73-2AF8-4A5E-BACA-87930F04671E}"/>
              </a:ext>
            </a:extLst>
          </p:cNvPr>
          <p:cNvSpPr/>
          <p:nvPr/>
        </p:nvSpPr>
        <p:spPr>
          <a:xfrm>
            <a:off x="4035538" y="6129634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* b</a:t>
            </a:r>
            <a:endParaRPr lang="en-US" altLang="zh-CN" sz="2400" b="1" i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  <p:bldP spid="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7B9D2307-39EB-4B93-9CFE-D906430C9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5E1F4A2F-8BE1-4F5B-9696-FE2E7244F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A6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secondary index, comparison</a:t>
            </a:r>
            <a:r>
              <a:rPr lang="en-US" altLang="zh-CN" sz="2000" dirty="0">
                <a:ea typeface="ＭＳ Ｐゴシック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For 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zh-CN" sz="2000" i="1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2000" dirty="0">
                <a:ea typeface="ＭＳ Ｐゴシック" panose="020B0600070205080204" pitchFamily="34" charset="-128"/>
              </a:rPr>
              <a:t> Linear file scan may be cheaper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4D9708-5D1D-4C12-922D-B7553D844227}"/>
              </a:ext>
            </a:extLst>
          </p:cNvPr>
          <p:cNvSpPr/>
          <p:nvPr/>
        </p:nvSpPr>
        <p:spPr>
          <a:xfrm>
            <a:off x="60960" y="3429000"/>
            <a:ext cx="3023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 …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from T </a:t>
            </a:r>
            <a:br>
              <a:rPr lang="en-US" altLang="zh-CN" i="1" dirty="0">
                <a:solidFill>
                  <a:srgbClr val="FF0000"/>
                </a:solidFill>
              </a:rPr>
            </a:br>
            <a:r>
              <a:rPr lang="en-US" altLang="zh-CN" i="1" dirty="0">
                <a:solidFill>
                  <a:srgbClr val="FF0000"/>
                </a:solidFill>
              </a:rPr>
              <a:t>where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&gt;= 21 and </a:t>
            </a:r>
            <a:r>
              <a:rPr lang="en-US" altLang="zh-CN" i="1" u="sng" dirty="0" err="1">
                <a:solidFill>
                  <a:srgbClr val="FF0000"/>
                </a:solidFill>
              </a:rPr>
              <a:t>T.a</a:t>
            </a:r>
            <a:r>
              <a:rPr lang="en-US" altLang="zh-CN" i="1" u="sng" dirty="0">
                <a:solidFill>
                  <a:srgbClr val="FF0000"/>
                </a:solidFill>
              </a:rPr>
              <a:t> &lt;= 30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4C25C0-E9B0-4F6A-81A4-86DF2F3C9BBB}"/>
              </a:ext>
            </a:extLst>
          </p:cNvPr>
          <p:cNvSpPr/>
          <p:nvPr/>
        </p:nvSpPr>
        <p:spPr bwMode="auto">
          <a:xfrm>
            <a:off x="1" y="4300451"/>
            <a:ext cx="9144000" cy="255754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15FAD34-1212-4120-93F7-4DD956695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84398"/>
              </p:ext>
            </p:extLst>
          </p:nvPr>
        </p:nvGraphicFramePr>
        <p:xfrm>
          <a:off x="3830366" y="3810785"/>
          <a:ext cx="5237433" cy="304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Microsoft Drawing 1.01" r:id="rId4" imgW="6278563" imgH="3651250" progId="MSDraw.1.01">
                  <p:embed/>
                </p:oleObj>
              </mc:Choice>
              <mc:Fallback>
                <p:oleObj name="Microsoft Drawing 1.01" r:id="rId4" imgW="6278563" imgH="3651250" progId="MSDraw.1.01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5438075-6B82-4761-A674-B4268EBCE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366" y="3810785"/>
                        <a:ext cx="5237433" cy="304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FD76D2A-C4B0-4ABD-A6DA-7AC6A64B137D}"/>
              </a:ext>
            </a:extLst>
          </p:cNvPr>
          <p:cNvSpPr/>
          <p:nvPr/>
        </p:nvSpPr>
        <p:spPr>
          <a:xfrm>
            <a:off x="60960" y="5277766"/>
            <a:ext cx="3573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 =  (h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n) *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78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47247E1C-267F-4797-8FE4-7312562C8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E4EE653-38F4-480C-B509-5EA36BADA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A7</a:t>
            </a:r>
            <a:r>
              <a:rPr lang="en-US" altLang="zh-CN" sz="2000" dirty="0">
                <a:ea typeface="ＭＳ Ｐゴシック" panose="020B0600070205080204" pitchFamily="34" charset="-128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conjunctive selection using one index</a:t>
            </a:r>
            <a:r>
              <a:rPr lang="en-US" altLang="zh-CN" sz="2000" dirty="0">
                <a:ea typeface="ＭＳ Ｐゴシック" panose="020B0600070205080204" pitchFamily="34" charset="-128"/>
              </a:rPr>
              <a:t>).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Select a combination of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anose="020B0600070205080204" pitchFamily="34" charset="-128"/>
                <a:sym typeface="Greek Symbols" pitchFamily="18" charset="2"/>
              </a:rPr>
              <a:t>A8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>
                <a:ea typeface="ＭＳ Ｐゴシック" panose="020B0600070205080204" pitchFamily="34" charset="-128"/>
                <a:sym typeface="Greek Symbols" pitchFamily="18" charset="2"/>
              </a:rPr>
              <a:t>A9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).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>
            <a:extLst>
              <a:ext uri="{FF2B5EF4-FFF2-40B4-BE49-F238E27FC236}">
                <a16:creationId xmlns:a16="http://schemas.microsoft.com/office/drawing/2014/main" id="{4B42CC50-045C-4738-AD0C-EF25485C0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Select-</a:t>
            </a:r>
            <a:r>
              <a:rPr lang="zh-CN" alt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多字段查询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:A9</a:t>
            </a:r>
            <a:endParaRPr lang="zh-CN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2227" name="Rectangle 3">
            <a:extLst>
              <a:ext uri="{FF2B5EF4-FFF2-40B4-BE49-F238E27FC236}">
                <a16:creationId xmlns:a16="http://schemas.microsoft.com/office/drawing/2014/main" id="{17139257-EC0E-430B-98B0-E3CE51BD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2376487"/>
          </a:xfrm>
        </p:spPr>
        <p:txBody>
          <a:bodyPr/>
          <a:lstStyle/>
          <a:p>
            <a:pPr eaLnBrk="1" hangingPunct="1"/>
            <a:r>
              <a:rPr lang="zh-CN" altLang="en-US" sz="2000" b="0">
                <a:latin typeface="Tahoma" panose="020B0604030504040204" pitchFamily="34" charset="0"/>
                <a:ea typeface="黑体" panose="02010609060101010101" pitchFamily="49" charset="-122"/>
              </a:rPr>
              <a:t>考虑以下查询：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  <a:t>Select … </a:t>
            </a:r>
            <a:b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  <a:t>from T </a:t>
            </a:r>
            <a:b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  <a:t>where </a:t>
            </a:r>
            <a:r>
              <a:rPr lang="en-US" altLang="zh-CN" sz="2000" b="0" u="sng">
                <a:latin typeface="Tahoma" panose="020B0604030504040204" pitchFamily="34" charset="0"/>
                <a:ea typeface="黑体" panose="02010609060101010101" pitchFamily="49" charset="-122"/>
              </a:rPr>
              <a:t>T.a &gt;= 21 and T.a &lt;= 30 and T.b &gt;= 21 and T.b &lt;= 30</a:t>
            </a:r>
            <a:r>
              <a:rPr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b="0" u="sng">
                <a:solidFill>
                  <a:srgbClr val="FF3300"/>
                </a:solidFill>
              </a:rPr>
              <a:t>Case 1</a:t>
            </a:r>
            <a:r>
              <a:rPr lang="en-US" altLang="zh-CN" sz="2000" b="0"/>
              <a:t>: </a:t>
            </a:r>
            <a:r>
              <a:rPr lang="zh-CN" altLang="en-US" sz="2000" b="0"/>
              <a:t>字段 ‘</a:t>
            </a:r>
            <a:r>
              <a:rPr lang="en-US" altLang="zh-CN" sz="2000" b="0"/>
              <a:t>a’</a:t>
            </a:r>
            <a:r>
              <a:rPr lang="zh-CN" altLang="en-US" sz="2000" b="0"/>
              <a:t>和 ‘</a:t>
            </a:r>
            <a:r>
              <a:rPr lang="en-US" altLang="zh-CN" sz="2000" b="0"/>
              <a:t>b’</a:t>
            </a:r>
            <a:r>
              <a:rPr lang="zh-CN" altLang="en-US" sz="2000" b="0"/>
              <a:t>上都没有建立索引，则：</a:t>
            </a:r>
            <a:endParaRPr lang="zh-CN" altLang="en-US" sz="2000" b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92228" name="Rectangle 4">
            <a:extLst>
              <a:ext uri="{FF2B5EF4-FFF2-40B4-BE49-F238E27FC236}">
                <a16:creationId xmlns:a16="http://schemas.microsoft.com/office/drawing/2014/main" id="{405A6756-09AD-4BCD-8914-3A3C284A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2960688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Times New Roman" panose="02020603050405020304" pitchFamily="18" charset="0"/>
              </a:rPr>
              <a:t>只能使用</a:t>
            </a:r>
            <a:r>
              <a:rPr kumimoji="0" lang="zh-CN" altLang="en-US" sz="2000" b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顺序扫描</a:t>
            </a:r>
          </a:p>
        </p:txBody>
      </p:sp>
      <p:sp>
        <p:nvSpPr>
          <p:cNvPr id="692229" name="Rectangle 5">
            <a:extLst>
              <a:ext uri="{FF2B5EF4-FFF2-40B4-BE49-F238E27FC236}">
                <a16:creationId xmlns:a16="http://schemas.microsoft.com/office/drawing/2014/main" id="{31769FBE-997E-4370-92BC-5648973D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3463"/>
            <a:ext cx="82296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0" u="sng">
                <a:solidFill>
                  <a:srgbClr val="FF3300"/>
                </a:solidFill>
              </a:rPr>
              <a:t>Case 2</a:t>
            </a:r>
            <a:r>
              <a:rPr kumimoji="0" lang="en-US" altLang="zh-CN" sz="2000" b="0"/>
              <a:t>:</a:t>
            </a:r>
            <a:r>
              <a:rPr kumimoji="0" lang="zh-CN" altLang="en-US" sz="2000" b="0"/>
              <a:t>字段 ‘</a:t>
            </a:r>
            <a:r>
              <a:rPr kumimoji="0" lang="en-US" altLang="zh-CN" sz="2000" b="0"/>
              <a:t>a’</a:t>
            </a:r>
            <a:r>
              <a:rPr kumimoji="0" lang="zh-CN" altLang="en-US" sz="2000" b="0"/>
              <a:t>上有索引，而 ‘</a:t>
            </a:r>
            <a:r>
              <a:rPr kumimoji="0" lang="en-US" altLang="zh-CN" sz="2000" b="0"/>
              <a:t>b’</a:t>
            </a:r>
            <a:r>
              <a:rPr kumimoji="0" lang="zh-CN" altLang="en-US" sz="2000" b="0"/>
              <a:t>上没有索引，则：</a:t>
            </a:r>
          </a:p>
          <a:p>
            <a:pPr lvl="1" eaLnBrk="1" hangingPunct="1"/>
            <a:r>
              <a:rPr kumimoji="0" lang="zh-CN" altLang="en-US" sz="2000" b="0"/>
              <a:t>找出那些满足 </a:t>
            </a:r>
            <a:r>
              <a:rPr kumimoji="0" lang="en-US" altLang="zh-CN" sz="2000" b="0" u="sng"/>
              <a:t>21 &lt;= T.a and T.a &lt;= 30</a:t>
            </a:r>
            <a:r>
              <a:rPr kumimoji="0" lang="zh-CN" altLang="en-US" sz="2000" b="0"/>
              <a:t>的记录</a:t>
            </a:r>
          </a:p>
          <a:p>
            <a:pPr lvl="1" eaLnBrk="1" hangingPunct="1"/>
            <a:r>
              <a:rPr kumimoji="0" lang="zh-CN" altLang="en-US" sz="2000" b="0"/>
              <a:t>去除那些不满足 </a:t>
            </a:r>
            <a:r>
              <a:rPr kumimoji="0" lang="en-US" altLang="zh-CN" sz="2000" b="0" u="sng"/>
              <a:t>21 &lt;= T.b and T.b &lt;= 30</a:t>
            </a:r>
            <a:r>
              <a:rPr kumimoji="0" lang="zh-CN" altLang="en-US" sz="2000" b="0"/>
              <a:t>的记录</a:t>
            </a:r>
          </a:p>
          <a:p>
            <a:pPr lvl="1" eaLnBrk="1" hangingPunct="1"/>
            <a:r>
              <a:rPr kumimoji="0" lang="en-US" altLang="zh-CN" sz="2000" b="0"/>
              <a:t>Cost ?</a:t>
            </a:r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CF072BFF-8559-49B9-82AD-320BAEBD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9907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0" u="sng">
                <a:solidFill>
                  <a:srgbClr val="FF3300"/>
                </a:solidFill>
              </a:rPr>
              <a:t>Case 3</a:t>
            </a:r>
            <a:r>
              <a:rPr kumimoji="0" lang="en-US" altLang="zh-CN" sz="2000" b="0"/>
              <a:t>:</a:t>
            </a:r>
            <a:r>
              <a:rPr kumimoji="0" lang="zh-CN" altLang="en-US" sz="2000" b="0"/>
              <a:t>字段 ‘</a:t>
            </a:r>
            <a:r>
              <a:rPr kumimoji="0" lang="en-US" altLang="zh-CN" sz="2000" b="0"/>
              <a:t>b’</a:t>
            </a:r>
            <a:r>
              <a:rPr kumimoji="0" lang="zh-CN" altLang="en-US" sz="2000" b="0"/>
              <a:t>上有索引，而 ‘</a:t>
            </a:r>
            <a:r>
              <a:rPr kumimoji="0" lang="en-US" altLang="zh-CN" sz="2000" b="0"/>
              <a:t>a’</a:t>
            </a:r>
            <a:r>
              <a:rPr kumimoji="0" lang="zh-CN" altLang="en-US" sz="2000" b="0"/>
              <a:t>上没有索引’</a:t>
            </a:r>
          </a:p>
          <a:p>
            <a:pPr lvl="1" eaLnBrk="1" hangingPunct="1"/>
            <a:r>
              <a:rPr kumimoji="0" lang="zh-CN" altLang="en-US" sz="2000" b="0">
                <a:solidFill>
                  <a:srgbClr val="0000FF"/>
                </a:solidFill>
              </a:rPr>
              <a:t>情况类似</a:t>
            </a:r>
            <a:r>
              <a:rPr kumimoji="0" lang="en-US" altLang="zh-CN" sz="2000" b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B17BC979-1670-48F2-8651-8712FC37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4673600"/>
            <a:ext cx="640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0" lang="en-US" altLang="zh-CN" sz="2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 sz="2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上的单字段查询代价一样，因为记录已经被读入内存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28" grpId="0"/>
      <p:bldP spid="692229" grpId="0" build="p"/>
      <p:bldP spid="692230" grpId="0" build="p"/>
      <p:bldP spid="6922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>
            <a:extLst>
              <a:ext uri="{FF2B5EF4-FFF2-40B4-BE49-F238E27FC236}">
                <a16:creationId xmlns:a16="http://schemas.microsoft.com/office/drawing/2014/main" id="{F3EB4661-EA98-439C-A550-AF98971C7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Select-</a:t>
            </a:r>
            <a:r>
              <a:rPr lang="zh-CN" alt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多字段查询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:A9</a:t>
            </a:r>
            <a:endParaRPr lang="zh-CN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763" name="Rectangle 3">
            <a:extLst>
              <a:ext uri="{FF2B5EF4-FFF2-40B4-BE49-F238E27FC236}">
                <a16:creationId xmlns:a16="http://schemas.microsoft.com/office/drawing/2014/main" id="{E63C025C-894D-42CE-A7C8-0E1469CD3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1133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u="sng">
                <a:solidFill>
                  <a:srgbClr val="FF3300"/>
                </a:solidFill>
              </a:rPr>
              <a:t>Case 4</a:t>
            </a:r>
            <a:r>
              <a:rPr lang="en-US" altLang="zh-CN"/>
              <a:t>: </a:t>
            </a:r>
            <a:r>
              <a:rPr lang="zh-CN" altLang="en-US"/>
              <a:t>如果</a:t>
            </a:r>
            <a:r>
              <a:rPr lang="zh-CN" altLang="en-US" sz="2800" b="0">
                <a:latin typeface="Tahoma" panose="020B0604030504040204" pitchFamily="34" charset="0"/>
                <a:ea typeface="黑体" panose="02010609060101010101" pitchFamily="49" charset="-122"/>
              </a:rPr>
              <a:t>字段</a:t>
            </a:r>
            <a:r>
              <a:rPr lang="en-US" altLang="zh-CN" sz="2800" b="0">
                <a:latin typeface="Tahoma" panose="020B0604030504040204" pitchFamily="34" charset="0"/>
                <a:ea typeface="黑体" panose="02010609060101010101" pitchFamily="49" charset="-122"/>
              </a:rPr>
              <a:t>T.a</a:t>
            </a:r>
            <a:r>
              <a:rPr lang="zh-CN" altLang="en-US" sz="2800" b="0"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800" b="0">
                <a:latin typeface="Tahoma" panose="020B0604030504040204" pitchFamily="34" charset="0"/>
                <a:ea typeface="黑体" panose="02010609060101010101" pitchFamily="49" charset="-122"/>
              </a:rPr>
              <a:t>T.b</a:t>
            </a:r>
            <a:r>
              <a:rPr lang="zh-CN" altLang="en-US" sz="2800" b="0">
                <a:latin typeface="Tahoma" panose="020B0604030504040204" pitchFamily="34" charset="0"/>
                <a:ea typeface="黑体" panose="02010609060101010101" pitchFamily="49" charset="-122"/>
              </a:rPr>
              <a:t>上都建立了索引，那么执行计划又将不同</a:t>
            </a:r>
          </a:p>
        </p:txBody>
      </p:sp>
      <p:sp>
        <p:nvSpPr>
          <p:cNvPr id="31751" name="Rectangle 4">
            <a:extLst>
              <a:ext uri="{FF2B5EF4-FFF2-40B4-BE49-F238E27FC236}">
                <a16:creationId xmlns:a16="http://schemas.microsoft.com/office/drawing/2014/main" id="{55E09BDE-F4F0-412C-B32A-E7A815DC0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2513"/>
            <a:ext cx="82296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400" b="0">
                <a:latin typeface="Tahoma" panose="020B0604030504040204" pitchFamily="34" charset="0"/>
                <a:ea typeface="黑体" panose="02010609060101010101" pitchFamily="49" charset="-122"/>
              </a:rPr>
              <a:t>考虑以下查询： </a:t>
            </a:r>
          </a:p>
          <a:p>
            <a:pPr lvl="1" eaLnBrk="1" hangingPunct="1">
              <a:spcBef>
                <a:spcPct val="40000"/>
              </a:spcBef>
            </a:pPr>
            <a:r>
              <a:rPr kumimoji="0" lang="en-US" altLang="zh-CN" sz="2400" b="0">
                <a:latin typeface="Tahoma" panose="020B0604030504040204" pitchFamily="34" charset="0"/>
                <a:ea typeface="黑体" panose="02010609060101010101" pitchFamily="49" charset="-122"/>
              </a:rPr>
              <a:t>Select … </a:t>
            </a:r>
            <a:br>
              <a:rPr kumimoji="0" lang="en-US" altLang="zh-CN" sz="2400" b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kumimoji="0" lang="en-US" altLang="zh-CN" sz="2400" b="0">
                <a:latin typeface="Tahoma" panose="020B0604030504040204" pitchFamily="34" charset="0"/>
                <a:ea typeface="黑体" panose="02010609060101010101" pitchFamily="49" charset="-122"/>
              </a:rPr>
              <a:t>from T </a:t>
            </a:r>
            <a:br>
              <a:rPr kumimoji="0" lang="en-US" altLang="zh-CN" sz="2400" b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kumimoji="0" lang="en-US" altLang="zh-CN" sz="2400" b="0">
                <a:latin typeface="Tahoma" panose="020B0604030504040204" pitchFamily="34" charset="0"/>
                <a:ea typeface="黑体" panose="02010609060101010101" pitchFamily="49" charset="-122"/>
              </a:rPr>
              <a:t>where </a:t>
            </a:r>
            <a:r>
              <a:rPr kumimoji="0" lang="en-US" altLang="zh-CN" sz="2000" b="0" u="sng">
                <a:latin typeface="Tahoma" panose="020B0604030504040204" pitchFamily="34" charset="0"/>
                <a:ea typeface="黑体" panose="02010609060101010101" pitchFamily="49" charset="-122"/>
              </a:rPr>
              <a:t>T.a &gt;= 21 and T.a &lt;= 30 and T.b &gt;= 21 and T.b &lt;= 30</a:t>
            </a:r>
            <a:r>
              <a:rPr kumimoji="0" lang="en-US" altLang="zh-CN" sz="2000" b="0">
                <a:latin typeface="Tahoma" panose="020B0604030504040204" pitchFamily="34" charset="0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E060812E-BADB-4ED0-8AB6-B6F4B5E76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Select-</a:t>
            </a:r>
            <a:r>
              <a:rPr lang="zh-CN" alt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多字段查询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:A9</a:t>
            </a:r>
            <a:endParaRPr lang="zh-CN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84BACB62-AFA5-446C-9A28-EEBAB4662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z="2100"/>
              <a:t>First, using the B-tree on ‘a’, we retrieve the set </a:t>
            </a:r>
            <a:r>
              <a:rPr lang="en-US" altLang="zh-CN" sz="2100" i="1">
                <a:solidFill>
                  <a:srgbClr val="FF3300"/>
                </a:solidFill>
              </a:rPr>
              <a:t>S</a:t>
            </a:r>
            <a:r>
              <a:rPr lang="en-US" altLang="zh-CN" sz="2100" baseline="-25000">
                <a:solidFill>
                  <a:srgbClr val="FF3300"/>
                </a:solidFill>
              </a:rPr>
              <a:t>1</a:t>
            </a:r>
            <a:r>
              <a:rPr lang="en-US" altLang="zh-CN" sz="2100"/>
              <a:t> of</a:t>
            </a:r>
            <a:r>
              <a:rPr lang="en-US" altLang="zh-CN" sz="2100">
                <a:solidFill>
                  <a:srgbClr val="FF3300"/>
                </a:solidFill>
              </a:rPr>
              <a:t> re-directional pointers</a:t>
            </a:r>
            <a:r>
              <a:rPr lang="en-US" altLang="zh-CN" sz="2100"/>
              <a:t> of the leaf entries in [21, 30]. </a:t>
            </a:r>
            <a:endParaRPr lang="en-US" altLang="zh-CN" sz="2300" b="0">
              <a:latin typeface="Tahoma" panose="020B0604030504040204" pitchFamily="34" charset="0"/>
            </a:endParaRPr>
          </a:p>
        </p:txBody>
      </p:sp>
      <p:graphicFrame>
        <p:nvGraphicFramePr>
          <p:cNvPr id="32775" name="Object 4">
            <a:extLst>
              <a:ext uri="{FF2B5EF4-FFF2-40B4-BE49-F238E27FC236}">
                <a16:creationId xmlns:a16="http://schemas.microsoft.com/office/drawing/2014/main" id="{52EB17AD-9066-49B0-9DD3-7500292F7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00213"/>
          <a:ext cx="9215438" cy="46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9" name="Microsoft Drawing 1.01" r:id="rId3" imgW="7329488" imgH="3095625" progId="MSDraw.1.01">
                  <p:embed/>
                </p:oleObj>
              </mc:Choice>
              <mc:Fallback>
                <p:oleObj name="Microsoft Drawing 1.01" r:id="rId3" imgW="7329488" imgH="3095625" progId="MSDraw.1.01">
                  <p:embed/>
                  <p:pic>
                    <p:nvPicPr>
                      <p:cNvPr id="32775" name="Object 4">
                        <a:extLst>
                          <a:ext uri="{FF2B5EF4-FFF2-40B4-BE49-F238E27FC236}">
                            <a16:creationId xmlns:a16="http://schemas.microsoft.com/office/drawing/2014/main" id="{52EB17AD-9066-49B0-9DD3-7500292F7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9215438" cy="468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AFEB0F81-8F7A-4496-976D-817D7F943921}"/>
              </a:ext>
            </a:extLst>
          </p:cNvPr>
          <p:cNvGrpSpPr>
            <a:grpSpLocks/>
          </p:cNvGrpSpPr>
          <p:nvPr/>
        </p:nvGrpSpPr>
        <p:grpSpPr bwMode="auto">
          <a:xfrm>
            <a:off x="1406525" y="3573463"/>
            <a:ext cx="2517775" cy="1079500"/>
            <a:chOff x="886" y="2341"/>
            <a:chExt cx="1586" cy="590"/>
          </a:xfrm>
        </p:grpSpPr>
        <p:sp>
          <p:nvSpPr>
            <p:cNvPr id="32777" name="Oval 5">
              <a:extLst>
                <a:ext uri="{FF2B5EF4-FFF2-40B4-BE49-F238E27FC236}">
                  <a16:creationId xmlns:a16="http://schemas.microsoft.com/office/drawing/2014/main" id="{07A0E977-F358-4CBF-B1D4-BE7010CA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341"/>
              <a:ext cx="1316" cy="590"/>
            </a:xfrm>
            <a:prstGeom prst="ellips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78" name="Rectangle 6">
              <a:extLst>
                <a:ext uri="{FF2B5EF4-FFF2-40B4-BE49-F238E27FC236}">
                  <a16:creationId xmlns:a16="http://schemas.microsoft.com/office/drawing/2014/main" id="{3CF44D85-F528-480F-80FC-8FF1EAAE6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477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 i="1">
                  <a:solidFill>
                    <a:srgbClr val="FF0000"/>
                  </a:solidFill>
                </a:rPr>
                <a:t>S</a:t>
              </a:r>
              <a:r>
                <a:rPr kumimoji="0" lang="en-US" altLang="zh-CN" sz="2400" b="0" i="1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D10154-7487-49F9-B75E-63BFEAD05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4AD2CF9-1B16-446B-B5C6-2914F3E0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3.	Evaluation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ACBC6A56-1DCB-468A-ADA2-F458AB8B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013185"/>
            <a:ext cx="7237287" cy="434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35826E-CAAA-42E3-9148-4BD79CA2FB1A}"/>
              </a:ext>
            </a:extLst>
          </p:cNvPr>
          <p:cNvSpPr/>
          <p:nvPr/>
        </p:nvSpPr>
        <p:spPr bwMode="auto">
          <a:xfrm>
            <a:off x="2667000" y="2013185"/>
            <a:ext cx="3128963" cy="10633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73D1D6-04F3-470A-ABDF-5C51A5B21390}"/>
              </a:ext>
            </a:extLst>
          </p:cNvPr>
          <p:cNvSpPr/>
          <p:nvPr/>
        </p:nvSpPr>
        <p:spPr bwMode="auto">
          <a:xfrm>
            <a:off x="5795963" y="2013185"/>
            <a:ext cx="3043237" cy="84907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15E4A3-280D-48E6-A5AC-B09293D14C09}"/>
              </a:ext>
            </a:extLst>
          </p:cNvPr>
          <p:cNvSpPr/>
          <p:nvPr/>
        </p:nvSpPr>
        <p:spPr bwMode="auto">
          <a:xfrm>
            <a:off x="5802314" y="2862263"/>
            <a:ext cx="2260600" cy="81438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A6AE58-316C-40D3-BBA8-C6C39517204B}"/>
              </a:ext>
            </a:extLst>
          </p:cNvPr>
          <p:cNvSpPr/>
          <p:nvPr/>
        </p:nvSpPr>
        <p:spPr bwMode="auto">
          <a:xfrm>
            <a:off x="8077200" y="2862263"/>
            <a:ext cx="1033338" cy="34480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5BD56-EA1B-42D7-929F-10053E8BC55C}"/>
              </a:ext>
            </a:extLst>
          </p:cNvPr>
          <p:cNvSpPr/>
          <p:nvPr/>
        </p:nvSpPr>
        <p:spPr bwMode="auto">
          <a:xfrm>
            <a:off x="6438902" y="3676650"/>
            <a:ext cx="1638298" cy="84907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CDE8BF-F933-4213-9ED1-CE4E81B1DE8F}"/>
              </a:ext>
            </a:extLst>
          </p:cNvPr>
          <p:cNvSpPr/>
          <p:nvPr/>
        </p:nvSpPr>
        <p:spPr bwMode="auto">
          <a:xfrm>
            <a:off x="3314700" y="3629026"/>
            <a:ext cx="3124202" cy="96702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21AD7D-9922-4A1B-9A0A-E4017567CEC6}"/>
              </a:ext>
            </a:extLst>
          </p:cNvPr>
          <p:cNvSpPr/>
          <p:nvPr/>
        </p:nvSpPr>
        <p:spPr bwMode="auto">
          <a:xfrm>
            <a:off x="3829049" y="4601044"/>
            <a:ext cx="1685925" cy="147590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B604A-E2F1-40BA-BBD5-082CB2B9B7B7}"/>
              </a:ext>
            </a:extLst>
          </p:cNvPr>
          <p:cNvSpPr/>
          <p:nvPr/>
        </p:nvSpPr>
        <p:spPr bwMode="auto">
          <a:xfrm>
            <a:off x="1860549" y="3748088"/>
            <a:ext cx="1439865" cy="7776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advTm="1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C92C70DD-0DA7-4C59-AD1C-CC1BB4398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Select-</a:t>
            </a:r>
            <a:r>
              <a:rPr lang="zh-CN" alt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多字段查询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:A9</a:t>
            </a:r>
            <a:endParaRPr lang="zh-CN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69B59B7D-5394-4F55-9427-E1D35C47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z="2100"/>
              <a:t>Then, from the B-tree on ‘b’, we retrieve the set </a:t>
            </a:r>
            <a:r>
              <a:rPr lang="en-US" altLang="zh-CN" sz="2100" i="1">
                <a:solidFill>
                  <a:srgbClr val="FF3300"/>
                </a:solidFill>
              </a:rPr>
              <a:t>S</a:t>
            </a:r>
            <a:r>
              <a:rPr lang="en-US" altLang="zh-CN" sz="2100" baseline="-25000">
                <a:solidFill>
                  <a:srgbClr val="FF3300"/>
                </a:solidFill>
              </a:rPr>
              <a:t>2</a:t>
            </a:r>
            <a:r>
              <a:rPr lang="en-US" altLang="zh-CN" sz="2100"/>
              <a:t> of </a:t>
            </a:r>
            <a:r>
              <a:rPr lang="en-US" altLang="zh-CN" sz="2100">
                <a:solidFill>
                  <a:srgbClr val="FF3300"/>
                </a:solidFill>
              </a:rPr>
              <a:t>re-directional pointers</a:t>
            </a:r>
            <a:r>
              <a:rPr lang="en-US" altLang="zh-CN" sz="2100"/>
              <a:t> of the leaf entries in [21, 30].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:a16="http://schemas.microsoft.com/office/drawing/2014/main" id="{5C71328C-D190-405B-B865-8B1BE1B92D8B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773238"/>
            <a:ext cx="8718550" cy="4652962"/>
            <a:chOff x="707" y="1959"/>
            <a:chExt cx="4943" cy="2089"/>
          </a:xfrm>
        </p:grpSpPr>
        <p:graphicFrame>
          <p:nvGraphicFramePr>
            <p:cNvPr id="33803" name="Object 5">
              <a:extLst>
                <a:ext uri="{FF2B5EF4-FFF2-40B4-BE49-F238E27FC236}">
                  <a16:creationId xmlns:a16="http://schemas.microsoft.com/office/drawing/2014/main" id="{641B81D1-6F7E-4E78-9B43-FDECC4D9C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" y="1959"/>
            <a:ext cx="4943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63" name="Microsoft Drawing 1.01" r:id="rId3" imgW="7329488" imgH="3095625" progId="MSDraw.1.01">
                    <p:embed/>
                  </p:oleObj>
                </mc:Choice>
                <mc:Fallback>
                  <p:oleObj name="Microsoft Drawing 1.01" r:id="rId3" imgW="7329488" imgH="3095625" progId="MSDraw.1.01">
                    <p:embed/>
                    <p:pic>
                      <p:nvPicPr>
                        <p:cNvPr id="33803" name="Object 5">
                          <a:extLst>
                            <a:ext uri="{FF2B5EF4-FFF2-40B4-BE49-F238E27FC236}">
                              <a16:creationId xmlns:a16="http://schemas.microsoft.com/office/drawing/2014/main" id="{641B81D1-6F7E-4E78-9B43-FDECC4D9C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959"/>
                          <a:ext cx="4943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Line 6">
              <a:extLst>
                <a:ext uri="{FF2B5EF4-FFF2-40B4-BE49-F238E27FC236}">
                  <a16:creationId xmlns:a16="http://schemas.microsoft.com/office/drawing/2014/main" id="{A9832B88-8627-4664-8723-971005B73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273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Line 7">
              <a:extLst>
                <a:ext uri="{FF2B5EF4-FFF2-40B4-BE49-F238E27FC236}">
                  <a16:creationId xmlns:a16="http://schemas.microsoft.com/office/drawing/2014/main" id="{3C301DC1-1867-4101-BF5E-CFC3F0044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7" y="273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09EBCC21-92D4-496F-B7C9-30778349C6E2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573463"/>
            <a:ext cx="2481262" cy="719137"/>
            <a:chOff x="4195" y="2387"/>
            <a:chExt cx="1563" cy="453"/>
          </a:xfrm>
        </p:grpSpPr>
        <p:sp>
          <p:nvSpPr>
            <p:cNvPr id="33801" name="Oval 8">
              <a:extLst>
                <a:ext uri="{FF2B5EF4-FFF2-40B4-BE49-F238E27FC236}">
                  <a16:creationId xmlns:a16="http://schemas.microsoft.com/office/drawing/2014/main" id="{0386384E-3B60-400A-8EC2-C49563BE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387"/>
              <a:ext cx="1225" cy="453"/>
            </a:xfrm>
            <a:prstGeom prst="ellips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2" name="Rectangle 9">
              <a:extLst>
                <a:ext uri="{FF2B5EF4-FFF2-40B4-BE49-F238E27FC236}">
                  <a16:creationId xmlns:a16="http://schemas.microsoft.com/office/drawing/2014/main" id="{8A81DE7B-9578-4FC0-A915-E2673B682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" y="2431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 i="1">
                  <a:solidFill>
                    <a:srgbClr val="FF0000"/>
                  </a:solidFill>
                </a:rPr>
                <a:t>S</a:t>
              </a:r>
              <a:r>
                <a:rPr kumimoji="0" lang="en-US" altLang="zh-CN" sz="2400" b="0" i="1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FA1D9EC4-5A22-494C-AFE5-B71459BE1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Select-</a:t>
            </a:r>
            <a:r>
              <a:rPr lang="zh-CN" altLang="en-US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多字段查询</a:t>
            </a:r>
            <a:r>
              <a:rPr lang="en-US" altLang="zh-CN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:A9</a:t>
            </a:r>
            <a:endParaRPr lang="zh-CN" altLang="en-US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F9B2692D-5213-4CD8-8F5C-8C98A40AA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583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sz="2600"/>
              <a:t>Compute </a:t>
            </a:r>
            <a:r>
              <a:rPr lang="en-US" altLang="zh-CN" sz="2600" i="1"/>
              <a:t>S</a:t>
            </a:r>
            <a:r>
              <a:rPr lang="en-US" altLang="zh-CN" sz="2600" baseline="-25000"/>
              <a:t>1</a:t>
            </a:r>
            <a:r>
              <a:rPr lang="en-US" altLang="zh-CN" sz="2600"/>
              <a:t> </a:t>
            </a:r>
            <a:r>
              <a:rPr lang="en-US" altLang="zh-CN" sz="2600">
                <a:sym typeface="Symbol" panose="05050102010706020507" pitchFamily="18" charset="2"/>
              </a:rPr>
              <a:t></a:t>
            </a:r>
            <a:r>
              <a:rPr lang="en-US" altLang="zh-CN" sz="2600"/>
              <a:t> </a:t>
            </a:r>
            <a:r>
              <a:rPr lang="en-US" altLang="zh-CN" sz="2600" i="1"/>
              <a:t>S</a:t>
            </a:r>
            <a:r>
              <a:rPr lang="en-US" altLang="zh-CN" sz="2600" baseline="-25000"/>
              <a:t>2</a:t>
            </a:r>
            <a:r>
              <a:rPr lang="en-US" altLang="zh-CN" sz="2600"/>
              <a:t>, which leads to a single disk address 7.	</a:t>
            </a:r>
          </a:p>
          <a:p>
            <a:pPr lvl="1" eaLnBrk="1" hangingPunct="1"/>
            <a:r>
              <a:rPr lang="en-US" altLang="zh-CN" sz="2200"/>
              <a:t>That is, only 1 tuple satisfies the query.</a:t>
            </a:r>
          </a:p>
          <a:p>
            <a:pPr eaLnBrk="1" hangingPunct="1"/>
            <a:r>
              <a:rPr lang="en-US" altLang="zh-CN" sz="2600"/>
              <a:t>Visit page 7 to retrieve the tuple.</a:t>
            </a:r>
            <a:endParaRPr lang="en-US" altLang="zh-CN" sz="2400" b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4823" name="Group 4">
            <a:extLst>
              <a:ext uri="{FF2B5EF4-FFF2-40B4-BE49-F238E27FC236}">
                <a16:creationId xmlns:a16="http://schemas.microsoft.com/office/drawing/2014/main" id="{AC6C8199-9ECA-4B64-85A9-17AB067CFA8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852738"/>
            <a:ext cx="7847013" cy="3316287"/>
            <a:chOff x="707" y="1959"/>
            <a:chExt cx="4943" cy="2089"/>
          </a:xfrm>
        </p:grpSpPr>
        <p:graphicFrame>
          <p:nvGraphicFramePr>
            <p:cNvPr id="34828" name="Object 5">
              <a:extLst>
                <a:ext uri="{FF2B5EF4-FFF2-40B4-BE49-F238E27FC236}">
                  <a16:creationId xmlns:a16="http://schemas.microsoft.com/office/drawing/2014/main" id="{971EEBD2-D9B8-49F2-A1CE-5B51F5029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7" y="1959"/>
            <a:ext cx="4943" cy="2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87" name="Microsoft Drawing 1.01" r:id="rId3" imgW="7329488" imgH="3095625" progId="MSDraw.1.01">
                    <p:embed/>
                  </p:oleObj>
                </mc:Choice>
                <mc:Fallback>
                  <p:oleObj name="Microsoft Drawing 1.01" r:id="rId3" imgW="7329488" imgH="3095625" progId="MSDraw.1.01">
                    <p:embed/>
                    <p:pic>
                      <p:nvPicPr>
                        <p:cNvPr id="34828" name="Object 5">
                          <a:extLst>
                            <a:ext uri="{FF2B5EF4-FFF2-40B4-BE49-F238E27FC236}">
                              <a16:creationId xmlns:a16="http://schemas.microsoft.com/office/drawing/2014/main" id="{971EEBD2-D9B8-49F2-A1CE-5B51F5029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959"/>
                          <a:ext cx="4943" cy="2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6">
              <a:extLst>
                <a:ext uri="{FF2B5EF4-FFF2-40B4-BE49-F238E27FC236}">
                  <a16:creationId xmlns:a16="http://schemas.microsoft.com/office/drawing/2014/main" id="{333F6078-7B27-48B3-9A34-2C0ED49F0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7" y="2734"/>
              <a:ext cx="0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7">
              <a:extLst>
                <a:ext uri="{FF2B5EF4-FFF2-40B4-BE49-F238E27FC236}">
                  <a16:creationId xmlns:a16="http://schemas.microsoft.com/office/drawing/2014/main" id="{3FA93E69-39D7-4207-9292-684DAAEF6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6" y="2734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5C29A083-A2A3-40E6-8719-839B927A8EA2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4132263"/>
            <a:ext cx="6037262" cy="809625"/>
            <a:chOff x="1477" y="2603"/>
            <a:chExt cx="3803" cy="510"/>
          </a:xfrm>
        </p:grpSpPr>
        <p:sp>
          <p:nvSpPr>
            <p:cNvPr id="34825" name="Oval 8">
              <a:extLst>
                <a:ext uri="{FF2B5EF4-FFF2-40B4-BE49-F238E27FC236}">
                  <a16:creationId xmlns:a16="http://schemas.microsoft.com/office/drawing/2014/main" id="{9C59DD7E-7D5A-4174-8A94-91A54A63B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" y="2648"/>
              <a:ext cx="1126" cy="465"/>
            </a:xfrm>
            <a:prstGeom prst="ellips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6" name="Oval 14">
              <a:extLst>
                <a:ext uri="{FF2B5EF4-FFF2-40B4-BE49-F238E27FC236}">
                  <a16:creationId xmlns:a16="http://schemas.microsoft.com/office/drawing/2014/main" id="{A9EE6BCA-5625-4F75-BB11-498BE75A4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603"/>
              <a:ext cx="1126" cy="465"/>
            </a:xfrm>
            <a:prstGeom prst="ellipse">
              <a:avLst/>
            </a:prstGeom>
            <a:noFill/>
            <a:ln w="254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7" name="Rectangle 15">
              <a:extLst>
                <a:ext uri="{FF2B5EF4-FFF2-40B4-BE49-F238E27FC236}">
                  <a16:creationId xmlns:a16="http://schemas.microsoft.com/office/drawing/2014/main" id="{116CBE7C-4363-4AF1-8E21-8EE81FEF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659"/>
              <a:ext cx="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0" i="1">
                  <a:solidFill>
                    <a:srgbClr val="FF0000"/>
                  </a:solidFill>
                </a:rPr>
                <a:t>S</a:t>
              </a:r>
              <a:r>
                <a:rPr kumimoji="0" lang="en-US" altLang="zh-CN" sz="2400" b="0" i="1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 b="0">
                  <a:solidFill>
                    <a:srgbClr val="FF0000"/>
                  </a:solidFill>
                  <a:sym typeface="Symbol" panose="05050102010706020507" pitchFamily="18" charset="2"/>
                </a:rPr>
                <a:t></a:t>
              </a:r>
              <a:r>
                <a:rPr lang="en-US" altLang="zh-CN" sz="2400" b="0" i="1">
                  <a:solidFill>
                    <a:srgbClr val="FF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="0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CD9C9E4D-6C5D-4262-8A9D-2B8758B63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40C74523-9BA9-4417-A2EC-321E78417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ea typeface="ＭＳ Ｐゴシック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i="1" baseline="-25000">
                <a:ea typeface="ＭＳ Ｐゴシック" panose="020B0600070205080204" pitchFamily="34" charset="-128"/>
                <a:sym typeface="Greek Symbols" pitchFamily="18" charset="2"/>
              </a:rPr>
              <a:t>n 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ＭＳ Ｐゴシック" panose="020B0600070205080204" pitchFamily="34" charset="-128"/>
                <a:sym typeface="Symbol" panose="05050102010706020507" pitchFamily="18" charset="2"/>
              </a:rPr>
              <a:t>r).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zh-CN" sz="200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zh-CN" sz="2000" b="1">
                <a:ea typeface="ＭＳ Ｐゴシック" panose="020B0600070205080204" pitchFamily="34" charset="-128"/>
                <a:sym typeface="Greek Symbols" pitchFamily="18" charset="2"/>
              </a:rPr>
              <a:t>A10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 (</a:t>
            </a:r>
            <a:r>
              <a:rPr lang="en-US" altLang="zh-CN" sz="2000" b="1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all 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zh-CN" sz="2000" b="1">
                <a:ea typeface="ＭＳ Ｐゴシック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41E2EF-C217-49CA-8AB7-0D4E1FA5FF87}"/>
              </a:ext>
            </a:extLst>
          </p:cNvPr>
          <p:cNvSpPr/>
          <p:nvPr/>
        </p:nvSpPr>
        <p:spPr>
          <a:xfrm>
            <a:off x="3834367" y="1165225"/>
            <a:ext cx="1619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/>
                <a:ea typeface="ＭＳ Ｐゴシック" panose="020B0600070205080204" pitchFamily="34" charset="-128"/>
                <a:cs typeface="+mj-cs"/>
              </a:rPr>
              <a:t>Sorting</a:t>
            </a:r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09CFD3-7D24-43FB-BB9D-16C953BC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512" y="5772237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>
                <a:solidFill>
                  <a:srgbClr val="FF3300"/>
                </a:solidFill>
                <a:latin typeface="Helvetica" panose="020B0604020202020204" pitchFamily="34" charset="0"/>
              </a:rPr>
              <a:t>SORTING IS NEEDED IN LIFE.</a:t>
            </a:r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CC27A5A0-56B5-46AC-9991-FE65A5551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92299"/>
              </p:ext>
            </p:extLst>
          </p:nvPr>
        </p:nvGraphicFramePr>
        <p:xfrm>
          <a:off x="2133687" y="2173374"/>
          <a:ext cx="4797425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6" name="Image" r:id="rId3" imgW="10400000" imgH="7365079" progId="">
                  <p:embed/>
                </p:oleObj>
              </mc:Choice>
              <mc:Fallback>
                <p:oleObj name="Image" r:id="rId3" imgW="10400000" imgH="7365079" progId="">
                  <p:embed/>
                  <p:pic>
                    <p:nvPicPr>
                      <p:cNvPr id="36873" name="对象 2">
                        <a:extLst>
                          <a:ext uri="{FF2B5EF4-FFF2-40B4-BE49-F238E27FC236}">
                            <a16:creationId xmlns:a16="http://schemas.microsoft.com/office/drawing/2014/main" id="{02124765-B4E7-4366-979B-5118280E0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4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87" y="2173374"/>
                        <a:ext cx="4797425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id="{DA3DA53D-75A4-4DEF-96F7-72288D1946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26074" y="2259099"/>
            <a:ext cx="2089150" cy="1497013"/>
          </a:xfrm>
          <a:prstGeom prst="cloudCallout">
            <a:avLst>
              <a:gd name="adj1" fmla="val 64023"/>
              <a:gd name="adj2" fmla="val 28106"/>
            </a:avLst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Where is it </a:t>
            </a:r>
            <a:r>
              <a:rPr lang="zh-CN" altLang="en-US" sz="2800" i="1" dirty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3450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67BE4BAA-97A0-4E3B-903B-23F0C441C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Sorting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53C81BCE-D738-40AD-AD0A-5D25BE90A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Sorting of data plays an important role in database systems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SQL queries can specify: order by, distinct, group by……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query processing (such as join) can be implemented efficiently if the input relations are first sorted.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For relations that fit in memory, techniques like </a:t>
            </a:r>
            <a:r>
              <a:rPr lang="en-US" altLang="zh-CN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quicksort</a:t>
            </a:r>
            <a:r>
              <a:rPr lang="en-US" altLang="zh-CN" dirty="0">
                <a:ea typeface="ＭＳ Ｐゴシック" panose="020B0600070205080204" pitchFamily="34" charset="-128"/>
              </a:rPr>
              <a:t> can be used.  For relations that don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t fit in memory,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external sort-merge </a:t>
            </a:r>
            <a:r>
              <a:rPr lang="en-US" altLang="ja-JP" dirty="0">
                <a:ea typeface="ＭＳ Ｐゴシック" panose="020B0600070205080204" pitchFamily="34" charset="-128"/>
              </a:rPr>
              <a:t>is a good choice.</a:t>
            </a:r>
            <a:r>
              <a:rPr lang="en-US" altLang="ja-JP" sz="3600" dirty="0">
                <a:ea typeface="ＭＳ Ｐゴシック" panose="020B0600070205080204" pitchFamily="34" charset="-128"/>
              </a:rPr>
              <a:t> </a:t>
            </a:r>
            <a:endParaRPr lang="en-US" altLang="zh-CN" sz="3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71BC478-8C74-4A1E-856E-D509ECEC4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External Sort-Merge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BAAC566-AAA1-40D9-8F51-1F02ADC1A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ＭＳ Ｐゴシック" panose="020B0600070205080204" pitchFamily="34" charset="-128"/>
              </a:rPr>
              <a:t>Let </a:t>
            </a:r>
            <a:r>
              <a:rPr lang="en-US" altLang="zh-CN" b="1" i="1" dirty="0">
                <a:ea typeface="ＭＳ Ｐゴシック" panose="020B0600070205080204" pitchFamily="34" charset="-128"/>
              </a:rPr>
              <a:t>M</a:t>
            </a:r>
            <a:r>
              <a:rPr lang="en-US" altLang="zh-CN" b="1" dirty="0">
                <a:ea typeface="ＭＳ Ｐゴシック" panose="020B0600070205080204" pitchFamily="34" charset="-128"/>
              </a:rPr>
              <a:t> denote memory size (in pages). </a:t>
            </a:r>
          </a:p>
          <a:p>
            <a:pPr marL="381000" indent="-381000">
              <a:lnSpc>
                <a:spcPct val="15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Create sorted</a:t>
            </a:r>
            <a:r>
              <a:rPr lang="en-US" altLang="zh-CN" sz="2400" dirty="0"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runs</a:t>
            </a:r>
            <a:r>
              <a:rPr lang="en-US" altLang="zh-CN" sz="2400" dirty="0">
                <a:ea typeface="ＭＳ Ｐゴシック" panose="020B0600070205080204" pitchFamily="34" charset="-128"/>
              </a:rPr>
              <a:t>.  Let </a:t>
            </a:r>
            <a:r>
              <a:rPr lang="en-US" altLang="zh-CN" sz="2400" i="1" dirty="0" err="1">
                <a:ea typeface="ＭＳ Ｐゴシック" panose="020B0600070205080204" pitchFamily="34" charset="-128"/>
              </a:rPr>
              <a:t>i</a:t>
            </a:r>
            <a:r>
              <a:rPr lang="en-US" altLang="zh-CN" sz="2400" dirty="0">
                <a:ea typeface="ＭＳ Ｐゴシック" panose="020B0600070205080204" pitchFamily="34" charset="-128"/>
              </a:rPr>
              <a:t> be 0 initially. </a:t>
            </a:r>
            <a:br>
              <a:rPr lang="en-US" altLang="zh-CN" sz="2400" dirty="0">
                <a:ea typeface="ＭＳ Ｐゴシック" panose="020B0600070205080204" pitchFamily="34" charset="-128"/>
              </a:rPr>
            </a:br>
            <a:r>
              <a:rPr lang="en-US" altLang="zh-CN" sz="24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Repeatedly do the following till the end of the relation: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     (a)  Read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M</a:t>
            </a:r>
            <a:r>
              <a:rPr lang="en-US" altLang="zh-CN" sz="2000" dirty="0">
                <a:ea typeface="ＭＳ Ｐゴシック" panose="020B0600070205080204" pitchFamily="34" charset="-128"/>
              </a:rPr>
              <a:t> blocks of relation into memory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     (b)  Sort the in-memory blocks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     (c)  Write sorted data to run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</a:t>
            </a:r>
            <a:r>
              <a:rPr lang="en-US" altLang="zh-CN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sz="2000" dirty="0">
                <a:ea typeface="ＭＳ Ｐゴシック" panose="020B0600070205080204" pitchFamily="34" charset="-128"/>
              </a:rPr>
              <a:t>; increment </a:t>
            </a:r>
            <a:r>
              <a:rPr lang="en-US" altLang="zh-CN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.</a:t>
            </a:r>
            <a:br>
              <a:rPr lang="en-US" altLang="zh-CN" sz="2000" i="1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Let the final value of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 err="1">
                <a:ea typeface="ＭＳ Ｐゴシック" panose="020B0600070205080204" pitchFamily="34" charset="-128"/>
              </a:rPr>
              <a:t>i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be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</a:t>
            </a:r>
          </a:p>
          <a:p>
            <a:pPr marL="381000" indent="-381000">
              <a:lnSpc>
                <a:spcPct val="15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sz="2400" b="1" i="1" dirty="0">
                <a:ea typeface="ＭＳ Ｐゴシック" panose="020B0600070205080204" pitchFamily="34" charset="-128"/>
              </a:rPr>
              <a:t>Merge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 the runs (next slide)…..</a:t>
            </a:r>
            <a:endParaRPr lang="en-US" altLang="zh-CN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152AB6C0-8719-4F8F-A2DF-F062A8C8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External Sort-Merge (Cont.)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E8851DF-66DA-42B5-B4F9-94AD7ADDF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32520" cy="5257800"/>
          </a:xfrm>
        </p:spPr>
        <p:txBody>
          <a:bodyPr/>
          <a:lstStyle/>
          <a:p>
            <a:pPr>
              <a:buFont typeface="Monotype Sorts" charset="2"/>
              <a:buAutoNum type="arabicPeriod" startAt="2"/>
            </a:pPr>
            <a:r>
              <a:rPr lang="en-US" altLang="zh-CN" sz="2400" b="1" dirty="0">
                <a:ea typeface="ＭＳ Ｐゴシック" panose="020B0600070205080204" pitchFamily="34" charset="-128"/>
              </a:rPr>
              <a:t>Merge the runs (N-way merge)</a:t>
            </a:r>
            <a:r>
              <a:rPr lang="en-US" altLang="zh-CN" sz="2400" dirty="0">
                <a:ea typeface="ＭＳ Ｐゴシック" panose="020B0600070205080204" pitchFamily="34" charset="-128"/>
              </a:rPr>
              <a:t>. </a:t>
            </a:r>
            <a:r>
              <a:rPr lang="en-US" altLang="zh-CN" sz="2000" dirty="0">
                <a:ea typeface="ＭＳ Ｐゴシック" panose="020B0600070205080204" pitchFamily="34" charset="-128"/>
              </a:rPr>
              <a:t>We assume (for now) that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</a:t>
            </a:r>
            <a:r>
              <a:rPr lang="en-US" altLang="zh-CN" sz="2000" dirty="0">
                <a:ea typeface="ＭＳ Ｐゴシック" panose="020B0600070205080204" pitchFamily="34" charset="-128"/>
              </a:rPr>
              <a:t> &lt;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M</a:t>
            </a:r>
            <a:r>
              <a:rPr lang="en-US" altLang="zh-CN" sz="2000" dirty="0">
                <a:ea typeface="ＭＳ Ｐゴシック" panose="020B0600070205080204" pitchFamily="34" charset="-128"/>
              </a:rPr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</a:rPr>
              <a:t>Use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</a:t>
            </a:r>
            <a:r>
              <a:rPr lang="en-US" altLang="zh-CN" sz="2000" dirty="0">
                <a:ea typeface="ＭＳ Ｐゴシック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sz="2000" dirty="0">
                <a:ea typeface="ＭＳ Ｐゴシック" panose="020B0600070205080204" pitchFamily="34" charset="-128"/>
              </a:rPr>
              <a:t>Delete the record from its input buffer page.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b="1" dirty="0">
                <a:ea typeface="ＭＳ Ｐゴシック" panose="020B0600070205080204" pitchFamily="34" charset="-128"/>
              </a:rPr>
              <a:t>If</a:t>
            </a:r>
            <a:r>
              <a:rPr lang="en-US" altLang="zh-CN" sz="2000" dirty="0">
                <a:ea typeface="ＭＳ Ｐゴシック" panose="020B0600070205080204" pitchFamily="34" charset="-128"/>
              </a:rPr>
              <a:t> the buffer page becomes empty </a:t>
            </a:r>
            <a:r>
              <a:rPr lang="en-US" altLang="zh-CN" sz="2000" b="1" dirty="0">
                <a:ea typeface="ＭＳ Ｐゴシック" panose="020B0600070205080204" pitchFamily="34" charset="-128"/>
              </a:rPr>
              <a:t>then</a:t>
            </a:r>
            <a:br>
              <a:rPr lang="en-US" altLang="zh-CN" sz="2000" b="1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   read the next block (if any) of the run into the buffer.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sz="2000" b="1" dirty="0">
                <a:ea typeface="ＭＳ Ｐゴシック" panose="020B0600070205080204" pitchFamily="34" charset="-128"/>
              </a:rPr>
              <a:t>until</a:t>
            </a:r>
            <a:r>
              <a:rPr lang="en-US" altLang="zh-CN" sz="2000" dirty="0">
                <a:ea typeface="ＭＳ Ｐゴシック" panose="020B0600070205080204" pitchFamily="34" charset="-128"/>
              </a:rPr>
              <a:t> all input buffer pages are empty: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32D076AE-FD6F-448C-B826-37B008C7C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External Sort-Merge (Cont.)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49963EC-C8A4-4EEE-9CF2-E00FD3B16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If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In each pass, contiguous groups of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M </a:t>
            </a:r>
            <a:r>
              <a:rPr lang="en-US" altLang="zh-CN" sz="2000" dirty="0">
                <a:ea typeface="ＭＳ Ｐゴシック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 A pass reduces the number of runs by a factor of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M</a:t>
            </a:r>
            <a:r>
              <a:rPr lang="en-US" altLang="zh-CN" sz="2000" dirty="0">
                <a:ea typeface="ＭＳ Ｐゴシック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D8513320-207C-42CE-ACC5-7FE079A50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800" dirty="0">
                <a:ea typeface="黑体" panose="02010609060101010101" pitchFamily="49" charset="-122"/>
              </a:rPr>
              <a:t>外排序</a:t>
            </a:r>
            <a:r>
              <a:rPr lang="en-US" altLang="zh-CN" sz="3800" dirty="0">
                <a:ea typeface="黑体" panose="02010609060101010101" pitchFamily="49" charset="-122"/>
              </a:rPr>
              <a:t>(</a:t>
            </a:r>
            <a:r>
              <a:rPr lang="zh-CN" altLang="en-US" sz="3800" dirty="0">
                <a:ea typeface="黑体" panose="02010609060101010101" pitchFamily="49" charset="-122"/>
              </a:rPr>
              <a:t>例子一</a:t>
            </a:r>
            <a:r>
              <a:rPr lang="en-US" altLang="zh-CN" sz="3800" dirty="0">
                <a:ea typeface="黑体" panose="02010609060101010101" pitchFamily="49" charset="-122"/>
              </a:rPr>
              <a:t>)</a:t>
            </a:r>
            <a:endParaRPr lang="zh-CN" altLang="en-US" sz="3800" dirty="0">
              <a:ea typeface="黑体" panose="02010609060101010101" pitchFamily="49" charset="-122"/>
            </a:endParaRP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82036597-EB10-4458-98A9-D24CFE873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016125"/>
          </a:xfrm>
        </p:spPr>
        <p:txBody>
          <a:bodyPr/>
          <a:lstStyle/>
          <a:p>
            <a:pPr eaLnBrk="1" hangingPunct="1"/>
            <a:r>
              <a:rPr lang="zh-CN" altLang="en-US" sz="2600" b="0" dirty="0">
                <a:latin typeface="Tahoma" panose="020B0604030504040204" pitchFamily="34" charset="0"/>
                <a:ea typeface="黑体" panose="02010609060101010101" pitchFamily="49" charset="-122"/>
              </a:rPr>
              <a:t>假设每个磁盘页可以容纳</a:t>
            </a:r>
            <a:r>
              <a:rPr lang="en-US" altLang="zh-CN" sz="2600" b="0" dirty="0"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600" b="0" dirty="0">
                <a:latin typeface="Tahoma" panose="020B0604030504040204" pitchFamily="34" charset="0"/>
                <a:ea typeface="黑体" panose="02010609060101010101" pitchFamily="49" charset="-122"/>
              </a:rPr>
              <a:t>个记录 </a:t>
            </a:r>
          </a:p>
          <a:p>
            <a:pPr eaLnBrk="1" hangingPunct="1"/>
            <a:r>
              <a:rPr lang="zh-CN" altLang="en-US" sz="2600" b="0" dirty="0">
                <a:latin typeface="Tahoma" panose="020B0604030504040204" pitchFamily="34" charset="0"/>
                <a:ea typeface="黑体" panose="02010609060101010101" pitchFamily="49" charset="-122"/>
              </a:rPr>
              <a:t>内存最多可以放下</a:t>
            </a:r>
            <a:r>
              <a:rPr lang="en-US" altLang="zh-CN" sz="2600" b="0" dirty="0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600" b="0" dirty="0">
                <a:latin typeface="Tahoma" panose="020B0604030504040204" pitchFamily="34" charset="0"/>
                <a:ea typeface="黑体" panose="02010609060101010101" pitchFamily="49" charset="-122"/>
              </a:rPr>
              <a:t>个磁盘页</a:t>
            </a:r>
          </a:p>
          <a:p>
            <a:pPr eaLnBrk="1" hangingPunct="1"/>
            <a:r>
              <a:rPr lang="zh-CN" altLang="en-US" sz="2600" b="0" dirty="0">
                <a:latin typeface="Tahoma" panose="020B0604030504040204" pitchFamily="34" charset="0"/>
                <a:ea typeface="黑体" panose="02010609060101010101" pitchFamily="49" charset="-122"/>
              </a:rPr>
              <a:t>目的：</a:t>
            </a:r>
            <a:r>
              <a:rPr lang="zh-CN" alt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将以下记录按升序排列并要求</a:t>
            </a:r>
            <a:r>
              <a:rPr lang="en-US" altLang="zh-CN" sz="26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尽可能的小</a:t>
            </a:r>
          </a:p>
        </p:txBody>
      </p:sp>
      <p:sp>
        <p:nvSpPr>
          <p:cNvPr id="38919" name="Rectangle 4">
            <a:extLst>
              <a:ext uri="{FF2B5EF4-FFF2-40B4-BE49-F238E27FC236}">
                <a16:creationId xmlns:a16="http://schemas.microsoft.com/office/drawing/2014/main" id="{591007A9-8FFE-477E-837C-885DDE54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0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20" name="Object 5">
            <a:extLst>
              <a:ext uri="{FF2B5EF4-FFF2-40B4-BE49-F238E27FC236}">
                <a16:creationId xmlns:a16="http://schemas.microsoft.com/office/drawing/2014/main" id="{98B0585A-11DC-4C47-9821-9C341D126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3141663"/>
          <a:ext cx="8815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9" name="Microsoft Drawing 1.01" r:id="rId3" imgW="6142038" imgH="234950" progId="MSDraw.1.01">
                  <p:embed/>
                </p:oleObj>
              </mc:Choice>
              <mc:Fallback>
                <p:oleObj name="Microsoft Drawing 1.01" r:id="rId3" imgW="6142038" imgH="234950" progId="MSDraw.1.01">
                  <p:embed/>
                  <p:pic>
                    <p:nvPicPr>
                      <p:cNvPr id="38920" name="Object 5">
                        <a:extLst>
                          <a:ext uri="{FF2B5EF4-FFF2-40B4-BE49-F238E27FC236}">
                            <a16:creationId xmlns:a16="http://schemas.microsoft.com/office/drawing/2014/main" id="{98B0585A-11DC-4C47-9821-9C341D126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141663"/>
                        <a:ext cx="8815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1" name="Rectangle 7">
            <a:extLst>
              <a:ext uri="{FF2B5EF4-FFF2-40B4-BE49-F238E27FC236}">
                <a16:creationId xmlns:a16="http://schemas.microsoft.com/office/drawing/2014/main" id="{76A7DAAC-8FC5-4E73-B056-73F5B5E8D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0"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外排序一般包含两个步骤：</a:t>
            </a:r>
          </a:p>
          <a:p>
            <a:pPr marL="669925" lvl="1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altLang="zh-CN" sz="2600" b="1" dirty="0">
                <a:solidFill>
                  <a:schemeClr val="tx1"/>
                </a:solidFill>
                <a:latin typeface="Arial" charset="0"/>
              </a:rPr>
              <a:t>Preliminary Sorting</a:t>
            </a:r>
            <a:r>
              <a:rPr kumimoji="0" lang="en-US" altLang="zh-CN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 </a:t>
            </a:r>
            <a:r>
              <a:rPr kumimoji="0" lang="zh-CN" altLang="en-US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（预排序）</a:t>
            </a:r>
          </a:p>
          <a:p>
            <a:pPr marL="669925" lvl="1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kumimoji="0" lang="en-US" altLang="zh-CN" sz="2600" b="1" dirty="0">
                <a:solidFill>
                  <a:schemeClr val="tx1"/>
                </a:solidFill>
                <a:latin typeface="Arial" charset="0"/>
              </a:rPr>
              <a:t>Merging </a:t>
            </a:r>
            <a:r>
              <a:rPr kumimoji="0" lang="zh-CN" altLang="en-US" sz="2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49" charset="-122"/>
              </a:rPr>
              <a:t>（归并）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/>
      <p:bldP spid="80999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01905B8E-BEEC-47B7-86A2-574C9DC9F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800" dirty="0">
                <a:ea typeface="黑体" panose="02010609060101010101" pitchFamily="49" charset="-122"/>
              </a:rPr>
              <a:t>预排序</a:t>
            </a:r>
            <a:r>
              <a:rPr lang="en-US" altLang="zh-CN" sz="3800" dirty="0">
                <a:ea typeface="黑体" panose="02010609060101010101" pitchFamily="49" charset="-122"/>
              </a:rPr>
              <a:t>(</a:t>
            </a:r>
            <a:r>
              <a:rPr lang="zh-CN" altLang="en-US" sz="3800" dirty="0">
                <a:ea typeface="黑体" panose="02010609060101010101" pitchFamily="49" charset="-122"/>
              </a:rPr>
              <a:t>例子</a:t>
            </a:r>
            <a:r>
              <a:rPr lang="en-US" altLang="zh-CN" sz="3800" dirty="0">
                <a:ea typeface="黑体" panose="02010609060101010101" pitchFamily="49" charset="-122"/>
              </a:rPr>
              <a:t>)</a:t>
            </a:r>
            <a:endParaRPr lang="zh-CN" altLang="en-US" sz="3800" dirty="0">
              <a:ea typeface="黑体" panose="02010609060101010101" pitchFamily="49" charset="-122"/>
            </a:endParaRPr>
          </a:p>
        </p:txBody>
      </p:sp>
      <p:sp>
        <p:nvSpPr>
          <p:cNvPr id="811011" name="Rectangle 3">
            <a:extLst>
              <a:ext uri="{FF2B5EF4-FFF2-40B4-BE49-F238E27FC236}">
                <a16:creationId xmlns:a16="http://schemas.microsoft.com/office/drawing/2014/main" id="{EFBE9072-D0ED-482C-A395-46DC91541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0" y="5084763"/>
            <a:ext cx="5111750" cy="10080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/>
              <a:t>I/O Cost = 6 page accesses</a:t>
            </a:r>
          </a:p>
          <a:p>
            <a:pPr lvl="1" eaLnBrk="1" hangingPunct="1"/>
            <a:r>
              <a:rPr lang="en-US" altLang="zh-CN" dirty="0"/>
              <a:t>3 reads + 3 writes.</a:t>
            </a:r>
          </a:p>
        </p:txBody>
      </p:sp>
      <p:graphicFrame>
        <p:nvGraphicFramePr>
          <p:cNvPr id="39943" name="Object 4">
            <a:extLst>
              <a:ext uri="{FF2B5EF4-FFF2-40B4-BE49-F238E27FC236}">
                <a16:creationId xmlns:a16="http://schemas.microsoft.com/office/drawing/2014/main" id="{24CFB6DA-65E8-4807-B357-4A102A894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1131888"/>
          <a:ext cx="8807450" cy="361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Microsoft Drawing 1.01" r:id="rId3" imgW="6303963" imgH="2555875" progId="MSDraw.1.01">
                  <p:embed/>
                </p:oleObj>
              </mc:Choice>
              <mc:Fallback>
                <p:oleObj name="Microsoft Drawing 1.01" r:id="rId3" imgW="6303963" imgH="2555875" progId="MSDraw.1.01">
                  <p:embed/>
                  <p:pic>
                    <p:nvPicPr>
                      <p:cNvPr id="39943" name="Object 4">
                        <a:extLst>
                          <a:ext uri="{FF2B5EF4-FFF2-40B4-BE49-F238E27FC236}">
                            <a16:creationId xmlns:a16="http://schemas.microsoft.com/office/drawing/2014/main" id="{24CFB6DA-65E8-4807-B357-4A102A894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131888"/>
                        <a:ext cx="8807450" cy="361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Oval 5">
            <a:extLst>
              <a:ext uri="{FF2B5EF4-FFF2-40B4-BE49-F238E27FC236}">
                <a16:creationId xmlns:a16="http://schemas.microsoft.com/office/drawing/2014/main" id="{474C930D-EDAA-451B-BA9D-041725F9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437063"/>
            <a:ext cx="2160588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5" name="Text Box 6">
            <a:extLst>
              <a:ext uri="{FF2B5EF4-FFF2-40B4-BE49-F238E27FC236}">
                <a16:creationId xmlns:a16="http://schemas.microsoft.com/office/drawing/2014/main" id="{459FDEF4-A651-47D7-94DE-87A6DF39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8863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第一个有序归并段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ED250F-1D11-478C-B7D5-F6812698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en-US" altLang="zh-CN" dirty="0"/>
              <a:t>Basic Steps in Query Processing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6C2055-A3ED-4A25-8B2F-8819217E3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25780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Parsing and translation</a:t>
            </a:r>
          </a:p>
          <a:p>
            <a:pPr lvl="1"/>
            <a:r>
              <a:rPr lang="en-US" altLang="zh-CN" sz="2000" dirty="0"/>
              <a:t>translate the query into its internal form.  This is then translated into relational algebra.</a:t>
            </a:r>
          </a:p>
          <a:p>
            <a:pPr lvl="1"/>
            <a:r>
              <a:rPr lang="en-US" altLang="zh-CN" sz="2000" dirty="0"/>
              <a:t>Parser checks syntax, verifies relations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1400" dirty="0"/>
          </a:p>
          <a:p>
            <a:r>
              <a:rPr lang="en-US" altLang="zh-CN" sz="2400" b="1" dirty="0"/>
              <a:t>Evaluation</a:t>
            </a:r>
          </a:p>
          <a:p>
            <a:pPr lvl="1"/>
            <a:r>
              <a:rPr lang="en-US" altLang="zh-CN" sz="2000" dirty="0"/>
              <a:t>The query-execution engine takes a query-evaluation plan, executes that plan, and returns the answers to the query.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014CA-3335-4A84-8DAE-B6A00137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623722"/>
            <a:ext cx="6076950" cy="1072192"/>
          </a:xfrm>
          <a:prstGeom prst="rect">
            <a:avLst/>
          </a:prstGeom>
        </p:spPr>
      </p:pic>
      <p:sp>
        <p:nvSpPr>
          <p:cNvPr id="6" name="圆柱体 5">
            <a:extLst>
              <a:ext uri="{FF2B5EF4-FFF2-40B4-BE49-F238E27FC236}">
                <a16:creationId xmlns:a16="http://schemas.microsoft.com/office/drawing/2014/main" id="{27088B76-63DC-4A52-9896-EB64FECE67A3}"/>
              </a:ext>
            </a:extLst>
          </p:cNvPr>
          <p:cNvSpPr/>
          <p:nvPr/>
        </p:nvSpPr>
        <p:spPr bwMode="auto">
          <a:xfrm>
            <a:off x="4895850" y="3775075"/>
            <a:ext cx="1543050" cy="450850"/>
          </a:xfrm>
          <a:prstGeom prst="can">
            <a:avLst/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Helvetica" pitchFamily="34" charset="0"/>
              </a:rPr>
              <a:t>Data dictionary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Helvetica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3007EB-F6E0-4532-A2B0-57FA72DB14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65600" y="3695914"/>
            <a:ext cx="730250" cy="317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1F7F78F-3D83-4D13-9794-FF365F43170B}"/>
              </a:ext>
            </a:extLst>
          </p:cNvPr>
          <p:cNvSpPr/>
          <p:nvPr/>
        </p:nvSpPr>
        <p:spPr bwMode="auto">
          <a:xfrm>
            <a:off x="2908300" y="2623722"/>
            <a:ext cx="2584450" cy="115135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11202-1CD3-435C-9280-7CD2D5A65650}"/>
              </a:ext>
            </a:extLst>
          </p:cNvPr>
          <p:cNvSpPr/>
          <p:nvPr/>
        </p:nvSpPr>
        <p:spPr bwMode="auto">
          <a:xfrm>
            <a:off x="0" y="5054600"/>
            <a:ext cx="9144000" cy="180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D4F209-F521-4CB6-9779-E1165A652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920" y="4953000"/>
            <a:ext cx="5595080" cy="1905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97E10E8-7A70-472C-B404-DCD1E60519D1}"/>
              </a:ext>
            </a:extLst>
          </p:cNvPr>
          <p:cNvSpPr/>
          <p:nvPr/>
        </p:nvSpPr>
        <p:spPr bwMode="auto">
          <a:xfrm>
            <a:off x="2908300" y="4948824"/>
            <a:ext cx="2584450" cy="19091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>
            <a:extLst>
              <a:ext uri="{FF2B5EF4-FFF2-40B4-BE49-F238E27FC236}">
                <a16:creationId xmlns:a16="http://schemas.microsoft.com/office/drawing/2014/main" id="{D7448DB7-B031-4B58-AF92-04F880D19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预排序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40966" name="Object 4">
            <a:extLst>
              <a:ext uri="{FF2B5EF4-FFF2-40B4-BE49-F238E27FC236}">
                <a16:creationId xmlns:a16="http://schemas.microsoft.com/office/drawing/2014/main" id="{932E2AAB-0997-4CDE-A5FA-F4ACA050D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1119188"/>
          <a:ext cx="86741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Microsoft Drawing 1.01" r:id="rId3" imgW="6208713" imgH="2574925" progId="MSDraw.1.01">
                  <p:embed/>
                </p:oleObj>
              </mc:Choice>
              <mc:Fallback>
                <p:oleObj name="Microsoft Drawing 1.01" r:id="rId3" imgW="6208713" imgH="2574925" progId="MSDraw.1.01">
                  <p:embed/>
                  <p:pic>
                    <p:nvPicPr>
                      <p:cNvPr id="40966" name="Object 4">
                        <a:extLst>
                          <a:ext uri="{FF2B5EF4-FFF2-40B4-BE49-F238E27FC236}">
                            <a16:creationId xmlns:a16="http://schemas.microsoft.com/office/drawing/2014/main" id="{932E2AAB-0997-4CDE-A5FA-F4ACA050D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119188"/>
                        <a:ext cx="8674100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Oval 5">
            <a:extLst>
              <a:ext uri="{FF2B5EF4-FFF2-40B4-BE49-F238E27FC236}">
                <a16:creationId xmlns:a16="http://schemas.microsoft.com/office/drawing/2014/main" id="{27DE8021-8F03-4483-876D-5B8E1E4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4437063"/>
            <a:ext cx="2160587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Text Box 6">
            <a:extLst>
              <a:ext uri="{FF2B5EF4-FFF2-40B4-BE49-F238E27FC236}">
                <a16:creationId xmlns:a16="http://schemas.microsoft.com/office/drawing/2014/main" id="{8956C4AF-BDAC-43AD-BA3F-F560885F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868863"/>
            <a:ext cx="215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第二个有序归并段</a:t>
            </a:r>
          </a:p>
        </p:txBody>
      </p:sp>
      <p:sp>
        <p:nvSpPr>
          <p:cNvPr id="812040" name="Rectangle 8">
            <a:extLst>
              <a:ext uri="{FF2B5EF4-FFF2-40B4-BE49-F238E27FC236}">
                <a16:creationId xmlns:a16="http://schemas.microsoft.com/office/drawing/2014/main" id="{A1E939B3-A374-41F7-BD25-3186680D0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0" y="5084763"/>
            <a:ext cx="5111750" cy="1008062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/>
              <a:t>I/O Cost = 6 page accesses</a:t>
            </a:r>
          </a:p>
          <a:p>
            <a:pPr lvl="1" eaLnBrk="1" hangingPunct="1"/>
            <a:r>
              <a:rPr lang="en-US" altLang="zh-CN" dirty="0"/>
              <a:t>3 reads + 3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>
            <a:extLst>
              <a:ext uri="{FF2B5EF4-FFF2-40B4-BE49-F238E27FC236}">
                <a16:creationId xmlns:a16="http://schemas.microsoft.com/office/drawing/2014/main" id="{666701E1-9BB3-41F6-88F1-15F3AD444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预排序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13059" name="Rectangle 3">
            <a:extLst>
              <a:ext uri="{FF2B5EF4-FFF2-40B4-BE49-F238E27FC236}">
                <a16:creationId xmlns:a16="http://schemas.microsoft.com/office/drawing/2014/main" id="{D72713EB-9859-4905-86F4-C3FE58DE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286250"/>
            <a:ext cx="8362950" cy="2095499"/>
          </a:xfrm>
        </p:spPr>
        <p:txBody>
          <a:bodyPr/>
          <a:lstStyle/>
          <a:p>
            <a:pPr eaLnBrk="1" hangingPunct="1"/>
            <a:r>
              <a:rPr lang="zh-CN" altLang="en-US" sz="2800" b="0" dirty="0">
                <a:latin typeface="Tahoma" panose="020B0604030504040204" pitchFamily="34" charset="0"/>
                <a:ea typeface="黑体" panose="02010609060101010101" pitchFamily="49" charset="-122"/>
              </a:rPr>
              <a:t>预排序结束后，一共得到</a:t>
            </a:r>
            <a:r>
              <a:rPr lang="en-US" altLang="zh-CN" sz="2800" b="0" dirty="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800" b="0" dirty="0">
                <a:latin typeface="Tahoma" panose="020B0604030504040204" pitchFamily="34" charset="0"/>
                <a:ea typeface="黑体" panose="02010609060101010101" pitchFamily="49" charset="-122"/>
              </a:rPr>
              <a:t>个有序归并段</a:t>
            </a:r>
          </a:p>
          <a:p>
            <a:r>
              <a:rPr lang="zh-CN" altLang="en-US" sz="2800" b="0" dirty="0">
                <a:latin typeface="Tahoma" panose="020B0604030504040204" pitchFamily="34" charset="0"/>
                <a:ea typeface="黑体" panose="02010609060101010101" pitchFamily="49" charset="-122"/>
              </a:rPr>
              <a:t>总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800" b="0" dirty="0">
                <a:latin typeface="Tahoma" panose="020B0604030504040204" pitchFamily="34" charset="0"/>
                <a:ea typeface="黑体" panose="02010609060101010101" pitchFamily="49" charset="-122"/>
              </a:rPr>
              <a:t>代价</a:t>
            </a:r>
            <a:br>
              <a:rPr lang="zh-CN" altLang="en-US" sz="2800" b="0" dirty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sz="2800" b="0" dirty="0">
                <a:latin typeface="Tahoma" panose="020B0604030504040204" pitchFamily="34" charset="0"/>
                <a:ea typeface="黑体" panose="02010609060101010101" pitchFamily="49" charset="-122"/>
              </a:rPr>
              <a:t>= </a:t>
            </a:r>
            <a:r>
              <a:rPr lang="en-US" altLang="zh-CN" sz="2800" b="0" dirty="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24 </a:t>
            </a:r>
            <a:r>
              <a:rPr lang="en-US" altLang="zh-CN" sz="2800" b="0" dirty="0">
                <a:latin typeface="Tahoma" panose="020B0604030504040204" pitchFamily="34" charset="0"/>
                <a:ea typeface="黑体" panose="02010609060101010101" pitchFamily="49" charset="-122"/>
              </a:rPr>
              <a:t>page accesses (12 reads + 12 writes).</a:t>
            </a:r>
            <a:br>
              <a:rPr lang="en-US" altLang="zh-CN" sz="2800" b="0" dirty="0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sz="2800" b="0" dirty="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twice the relation size</a:t>
            </a:r>
            <a:r>
              <a:rPr lang="en-US" altLang="zh-CN" sz="2800" b="0" dirty="0">
                <a:latin typeface="Tahoma" panose="020B0604030504040204" pitchFamily="34" charset="0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1991" name="Object 4">
            <a:extLst>
              <a:ext uri="{FF2B5EF4-FFF2-40B4-BE49-F238E27FC236}">
                <a16:creationId xmlns:a16="http://schemas.microsoft.com/office/drawing/2014/main" id="{627E99B8-5CDF-4586-B5FE-7D7523051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931988"/>
          <a:ext cx="871537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1" name="Microsoft Drawing 1.01" r:id="rId3" imgW="6237288" imgH="1260475" progId="MSDraw.1.01">
                  <p:embed/>
                </p:oleObj>
              </mc:Choice>
              <mc:Fallback>
                <p:oleObj name="Microsoft Drawing 1.01" r:id="rId3" imgW="6237288" imgH="1260475" progId="MSDraw.1.01">
                  <p:embed/>
                  <p:pic>
                    <p:nvPicPr>
                      <p:cNvPr id="41991" name="Object 4">
                        <a:extLst>
                          <a:ext uri="{FF2B5EF4-FFF2-40B4-BE49-F238E27FC236}">
                            <a16:creationId xmlns:a16="http://schemas.microsoft.com/office/drawing/2014/main" id="{627E99B8-5CDF-4586-B5FE-7D7523051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31988"/>
                        <a:ext cx="8715375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5">
            <a:extLst>
              <a:ext uri="{FF2B5EF4-FFF2-40B4-BE49-F238E27FC236}">
                <a16:creationId xmlns:a16="http://schemas.microsoft.com/office/drawing/2014/main" id="{DB2EFE0D-7790-4004-A154-95AD8F10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282700"/>
            <a:ext cx="82296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/>
              <a:t>Do the same for every 3 subsequent pages.</a:t>
            </a:r>
          </a:p>
          <a:p>
            <a:pPr eaLnBrk="1" hangingPunct="1"/>
            <a:endParaRPr kumimoji="0"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>
            <a:extLst>
              <a:ext uri="{FF2B5EF4-FFF2-40B4-BE49-F238E27FC236}">
                <a16:creationId xmlns:a16="http://schemas.microsoft.com/office/drawing/2014/main" id="{4AA4ED66-7BE7-4E33-BE2D-49B2A18F2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1</a:t>
            </a:r>
            <a:r>
              <a:rPr lang="en-US" altLang="zh-CN" sz="3400" baseline="30000" dirty="0"/>
              <a:t>st</a:t>
            </a:r>
            <a:r>
              <a:rPr lang="en-US" altLang="zh-CN" sz="3400" dirty="0"/>
              <a:t> </a:t>
            </a:r>
            <a:r>
              <a:rPr lang="zh-CN" altLang="en-US" sz="3400" dirty="0">
                <a:ea typeface="黑体" panose="02010609060101010101" pitchFamily="49" charset="-122"/>
              </a:rPr>
              <a:t>归并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zh-CN" altLang="en-US" sz="3400" dirty="0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27B12E88-3BD4-4FB7-A9C4-4462A704F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79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>
                <a:ea typeface="黑体" panose="02010609060101010101" pitchFamily="49" charset="-122"/>
              </a:rPr>
              <a:t>该步骤的目标如下：</a:t>
            </a:r>
          </a:p>
        </p:txBody>
      </p:sp>
      <p:graphicFrame>
        <p:nvGraphicFramePr>
          <p:cNvPr id="43015" name="Object 4">
            <a:extLst>
              <a:ext uri="{FF2B5EF4-FFF2-40B4-BE49-F238E27FC236}">
                <a16:creationId xmlns:a16="http://schemas.microsoft.com/office/drawing/2014/main" id="{9C586D7C-10E4-425A-B02E-9CFDBF14F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2349500"/>
          <a:ext cx="8766175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5" name="Microsoft Drawing 1.01" r:id="rId3" imgW="6273800" imgH="1590675" progId="MSDraw.1.01">
                  <p:embed/>
                </p:oleObj>
              </mc:Choice>
              <mc:Fallback>
                <p:oleObj name="Microsoft Drawing 1.01" r:id="rId3" imgW="6273800" imgH="1590675" progId="MSDraw.1.01">
                  <p:embed/>
                  <p:pic>
                    <p:nvPicPr>
                      <p:cNvPr id="43015" name="Object 4">
                        <a:extLst>
                          <a:ext uri="{FF2B5EF4-FFF2-40B4-BE49-F238E27FC236}">
                            <a16:creationId xmlns:a16="http://schemas.microsoft.com/office/drawing/2014/main" id="{9C586D7C-10E4-425A-B02E-9CFDBF14F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349500"/>
                        <a:ext cx="8766175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B5D09A3F-79FD-4496-8CF6-10C719428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1</a:t>
            </a:r>
            <a:r>
              <a:rPr lang="en-US" altLang="zh-CN" sz="3400" baseline="30000" dirty="0"/>
              <a:t>st</a:t>
            </a:r>
            <a:r>
              <a:rPr lang="en-US" altLang="zh-CN" sz="3400" dirty="0"/>
              <a:t> </a:t>
            </a:r>
            <a:r>
              <a:rPr lang="zh-CN" altLang="en-US" sz="3400" dirty="0">
                <a:ea typeface="黑体" panose="02010609060101010101" pitchFamily="49" charset="-122"/>
              </a:rPr>
              <a:t>归并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zh-CN" altLang="en-US" sz="3400" dirty="0">
              <a:ea typeface="黑体" panose="02010609060101010101" pitchFamily="49" charset="-122"/>
            </a:endParaRP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48A295D7-1E65-438C-B32C-C212AD223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 b="0">
                <a:ea typeface="黑体" panose="02010609060101010101" pitchFamily="49" charset="-122"/>
              </a:rPr>
              <a:t>我们先来看看</a:t>
            </a:r>
            <a:r>
              <a:rPr lang="en-US" altLang="zh-CN" b="0">
                <a:ea typeface="黑体" panose="02010609060101010101" pitchFamily="49" charset="-122"/>
              </a:rPr>
              <a:t>runs 0-1</a:t>
            </a:r>
            <a:r>
              <a:rPr lang="zh-CN" altLang="en-US" b="0">
                <a:ea typeface="黑体" panose="02010609060101010101" pitchFamily="49" charset="-122"/>
              </a:rPr>
              <a:t>和</a:t>
            </a:r>
            <a:r>
              <a:rPr lang="en-US" altLang="zh-CN" b="0">
                <a:ea typeface="黑体" panose="02010609060101010101" pitchFamily="49" charset="-122"/>
              </a:rPr>
              <a:t>runs 0-2</a:t>
            </a:r>
            <a:r>
              <a:rPr lang="zh-CN" altLang="en-US" b="0">
                <a:ea typeface="黑体" panose="02010609060101010101" pitchFamily="49" charset="-122"/>
              </a:rPr>
              <a:t>是如何被归并为</a:t>
            </a:r>
            <a:r>
              <a:rPr lang="en-US" altLang="zh-CN" b="0">
                <a:ea typeface="黑体" panose="02010609060101010101" pitchFamily="49" charset="-122"/>
              </a:rPr>
              <a:t>runs 1-1</a:t>
            </a:r>
            <a:r>
              <a:rPr lang="zh-CN" altLang="en-US" b="0">
                <a:ea typeface="黑体" panose="02010609060101010101" pitchFamily="49" charset="-122"/>
              </a:rPr>
              <a:t>的</a:t>
            </a:r>
            <a:r>
              <a:rPr lang="en-US" altLang="zh-CN" b="0">
                <a:ea typeface="黑体" panose="02010609060101010101" pitchFamily="49" charset="-122"/>
              </a:rPr>
              <a:t>. </a:t>
            </a:r>
          </a:p>
        </p:txBody>
      </p:sp>
      <p:graphicFrame>
        <p:nvGraphicFramePr>
          <p:cNvPr id="44039" name="Object 4">
            <a:extLst>
              <a:ext uri="{FF2B5EF4-FFF2-40B4-BE49-F238E27FC236}">
                <a16:creationId xmlns:a16="http://schemas.microsoft.com/office/drawing/2014/main" id="{34D71E0C-C52C-4DF0-BE88-3387D89AF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3141663"/>
          <a:ext cx="876776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9" name="Microsoft Drawing 1.01" r:id="rId3" imgW="6275388" imgH="1609725" progId="MSDraw.1.01">
                  <p:embed/>
                </p:oleObj>
              </mc:Choice>
              <mc:Fallback>
                <p:oleObj name="Microsoft Drawing 1.01" r:id="rId3" imgW="6275388" imgH="1609725" progId="MSDraw.1.01">
                  <p:embed/>
                  <p:pic>
                    <p:nvPicPr>
                      <p:cNvPr id="44039" name="Object 4">
                        <a:extLst>
                          <a:ext uri="{FF2B5EF4-FFF2-40B4-BE49-F238E27FC236}">
                            <a16:creationId xmlns:a16="http://schemas.microsoft.com/office/drawing/2014/main" id="{34D71E0C-C52C-4DF0-BE88-3387D89AF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141663"/>
                        <a:ext cx="8767762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5">
            <a:extLst>
              <a:ext uri="{FF2B5EF4-FFF2-40B4-BE49-F238E27FC236}">
                <a16:creationId xmlns:a16="http://schemas.microsoft.com/office/drawing/2014/main" id="{349F3740-0565-47DD-A2E1-76F43B94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070225"/>
            <a:ext cx="4597400" cy="2540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E455BAC5-E6DE-4C4B-BE3C-1943F0908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3D5C2B7F-0CEA-48BC-A430-F7041077CB67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1635125"/>
            <a:ext cx="4648200" cy="1733550"/>
            <a:chOff x="2840" y="894"/>
            <a:chExt cx="2928" cy="1092"/>
          </a:xfrm>
        </p:grpSpPr>
        <p:graphicFrame>
          <p:nvGraphicFramePr>
            <p:cNvPr id="45070" name="Object 12">
              <a:extLst>
                <a:ext uri="{FF2B5EF4-FFF2-40B4-BE49-F238E27FC236}">
                  <a16:creationId xmlns:a16="http://schemas.microsoft.com/office/drawing/2014/main" id="{69890999-99AA-4BEF-A335-024049FB41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5" y="894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4" name="Microsoft Drawing 1.01" r:id="rId3" imgW="3665538" imgH="1471613" progId="MSDraw.1.01">
                    <p:embed/>
                  </p:oleObj>
                </mc:Choice>
                <mc:Fallback>
                  <p:oleObj name="Microsoft Drawing 1.01" r:id="rId3" imgW="3665538" imgH="1471613" progId="MSDraw.1.01">
                    <p:embed/>
                    <p:pic>
                      <p:nvPicPr>
                        <p:cNvPr id="45070" name="Object 12">
                          <a:extLst>
                            <a:ext uri="{FF2B5EF4-FFF2-40B4-BE49-F238E27FC236}">
                              <a16:creationId xmlns:a16="http://schemas.microsoft.com/office/drawing/2014/main" id="{69890999-99AA-4BEF-A335-024049FB41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894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AutoShape 13">
              <a:extLst>
                <a:ext uri="{FF2B5EF4-FFF2-40B4-BE49-F238E27FC236}">
                  <a16:creationId xmlns:a16="http://schemas.microsoft.com/office/drawing/2014/main" id="{B0C6A7DF-4264-4D08-90AF-0E7D3D69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248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15A4C399-0289-49F9-8920-0E2AC4215623}"/>
              </a:ext>
            </a:extLst>
          </p:cNvPr>
          <p:cNvGrpSpPr>
            <a:grpSpLocks/>
          </p:cNvGrpSpPr>
          <p:nvPr/>
        </p:nvGrpSpPr>
        <p:grpSpPr bwMode="auto">
          <a:xfrm>
            <a:off x="4849813" y="3467100"/>
            <a:ext cx="4259262" cy="2352675"/>
            <a:chOff x="3093" y="2048"/>
            <a:chExt cx="2683" cy="1482"/>
          </a:xfrm>
        </p:grpSpPr>
        <p:sp>
          <p:nvSpPr>
            <p:cNvPr id="45068" name="AutoShape 15">
              <a:extLst>
                <a:ext uri="{FF2B5EF4-FFF2-40B4-BE49-F238E27FC236}">
                  <a16:creationId xmlns:a16="http://schemas.microsoft.com/office/drawing/2014/main" id="{F444EF3C-C607-4963-8EC7-6DA46AA9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48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69" name="Object 16">
              <a:extLst>
                <a:ext uri="{FF2B5EF4-FFF2-40B4-BE49-F238E27FC236}">
                  <a16:creationId xmlns:a16="http://schemas.microsoft.com/office/drawing/2014/main" id="{146A12AF-8DF7-448D-AC19-6C04646C44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438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5" name="Microsoft Drawing 1.01" r:id="rId5" imgW="3665538" imgH="1471613" progId="MSDraw.1.01">
                    <p:embed/>
                  </p:oleObj>
                </mc:Choice>
                <mc:Fallback>
                  <p:oleObj name="Microsoft Drawing 1.01" r:id="rId5" imgW="3665538" imgH="1471613" progId="MSDraw.1.01">
                    <p:embed/>
                    <p:pic>
                      <p:nvPicPr>
                        <p:cNvPr id="45069" name="Object 16">
                          <a:extLst>
                            <a:ext uri="{FF2B5EF4-FFF2-40B4-BE49-F238E27FC236}">
                              <a16:creationId xmlns:a16="http://schemas.microsoft.com/office/drawing/2014/main" id="{146A12AF-8DF7-448D-AC19-6C04646C44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438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CF4A786E-7CB2-45D3-9BD3-B13C6194F452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098925"/>
            <a:ext cx="4640262" cy="1733550"/>
            <a:chOff x="165" y="2446"/>
            <a:chExt cx="2923" cy="1092"/>
          </a:xfrm>
        </p:grpSpPr>
        <p:sp>
          <p:nvSpPr>
            <p:cNvPr id="45066" name="AutoShape 18">
              <a:extLst>
                <a:ext uri="{FF2B5EF4-FFF2-40B4-BE49-F238E27FC236}">
                  <a16:creationId xmlns:a16="http://schemas.microsoft.com/office/drawing/2014/main" id="{C5C49003-2BD3-438C-AB5F-6D6C60D8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67" name="Object 19">
              <a:extLst>
                <a:ext uri="{FF2B5EF4-FFF2-40B4-BE49-F238E27FC236}">
                  <a16:creationId xmlns:a16="http://schemas.microsoft.com/office/drawing/2014/main" id="{FBA238F2-2FF5-4C66-A416-2BA5B0E39B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" y="2446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6" name="Microsoft Drawing 1.01" r:id="rId7" imgW="3665538" imgH="1471613" progId="MSDraw.1.01">
                    <p:embed/>
                  </p:oleObj>
                </mc:Choice>
                <mc:Fallback>
                  <p:oleObj name="Microsoft Drawing 1.01" r:id="rId7" imgW="3665538" imgH="1471613" progId="MSDraw.1.01">
                    <p:embed/>
                    <p:pic>
                      <p:nvPicPr>
                        <p:cNvPr id="45067" name="Object 19">
                          <a:extLst>
                            <a:ext uri="{FF2B5EF4-FFF2-40B4-BE49-F238E27FC236}">
                              <a16:creationId xmlns:a16="http://schemas.microsoft.com/office/drawing/2014/main" id="{FBA238F2-2FF5-4C66-A416-2BA5B0E39B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2446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5" name="Object 20">
            <a:extLst>
              <a:ext uri="{FF2B5EF4-FFF2-40B4-BE49-F238E27FC236}">
                <a16:creationId xmlns:a16="http://schemas.microsoft.com/office/drawing/2014/main" id="{60C87FCA-580C-43E5-94DD-4E92F7CA6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3" y="1685925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7" name="Microsoft Drawing 1.01" r:id="rId9" imgW="3665538" imgH="1471613" progId="MSDraw.1.01">
                  <p:embed/>
                </p:oleObj>
              </mc:Choice>
              <mc:Fallback>
                <p:oleObj name="Microsoft Drawing 1.01" r:id="rId9" imgW="3665538" imgH="1471613" progId="MSDraw.1.01">
                  <p:embed/>
                  <p:pic>
                    <p:nvPicPr>
                      <p:cNvPr id="45065" name="Object 20">
                        <a:extLst>
                          <a:ext uri="{FF2B5EF4-FFF2-40B4-BE49-F238E27FC236}">
                            <a16:creationId xmlns:a16="http://schemas.microsoft.com/office/drawing/2014/main" id="{60C87FCA-580C-43E5-94DD-4E92F7CA6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685925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16">
            <a:extLst>
              <a:ext uri="{FF2B5EF4-FFF2-40B4-BE49-F238E27FC236}">
                <a16:creationId xmlns:a16="http://schemas.microsoft.com/office/drawing/2014/main" id="{51BCC53C-31C2-4764-906A-DAFD0AF31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8" y="1295400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8" name="Microsoft Drawing 1.01" r:id="rId3" imgW="3665538" imgH="1471613" progId="MSDraw.1.01">
                  <p:embed/>
                </p:oleObj>
              </mc:Choice>
              <mc:Fallback>
                <p:oleObj name="Microsoft Drawing 1.01" r:id="rId3" imgW="3665538" imgH="1471613" progId="MSDraw.1.01">
                  <p:embed/>
                  <p:pic>
                    <p:nvPicPr>
                      <p:cNvPr id="46086" name="Object 16">
                        <a:extLst>
                          <a:ext uri="{FF2B5EF4-FFF2-40B4-BE49-F238E27FC236}">
                            <a16:creationId xmlns:a16="http://schemas.microsoft.com/office/drawing/2014/main" id="{51BCC53C-31C2-4764-906A-DAFD0AF31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1295400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9952546B-1C87-4BA8-B639-67220EB9090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122363"/>
            <a:ext cx="4648200" cy="2081212"/>
            <a:chOff x="2832" y="537"/>
            <a:chExt cx="2928" cy="1311"/>
          </a:xfrm>
        </p:grpSpPr>
        <p:sp>
          <p:nvSpPr>
            <p:cNvPr id="46094" name="AutoShape 18">
              <a:extLst>
                <a:ext uri="{FF2B5EF4-FFF2-40B4-BE49-F238E27FC236}">
                  <a16:creationId xmlns:a16="http://schemas.microsoft.com/office/drawing/2014/main" id="{4E2B5D76-EBF6-42FD-BA87-190CE0CA6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5" name="Object 19">
              <a:extLst>
                <a:ext uri="{FF2B5EF4-FFF2-40B4-BE49-F238E27FC236}">
                  <a16:creationId xmlns:a16="http://schemas.microsoft.com/office/drawing/2014/main" id="{575D64BE-189B-4DB9-885C-CE3486DC9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537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59" name="Microsoft Drawing 1.01" r:id="rId5" imgW="3665538" imgH="1766888" progId="MSDraw.1.01">
                    <p:embed/>
                  </p:oleObj>
                </mc:Choice>
                <mc:Fallback>
                  <p:oleObj name="Microsoft Drawing 1.01" r:id="rId5" imgW="3665538" imgH="1766888" progId="MSDraw.1.01">
                    <p:embed/>
                    <p:pic>
                      <p:nvPicPr>
                        <p:cNvPr id="46095" name="Object 19">
                          <a:extLst>
                            <a:ext uri="{FF2B5EF4-FFF2-40B4-BE49-F238E27FC236}">
                              <a16:creationId xmlns:a16="http://schemas.microsoft.com/office/drawing/2014/main" id="{575D64BE-189B-4DB9-885C-CE3486DC90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537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B5B97029-537E-47F1-A5D0-420017C41599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3444875"/>
            <a:ext cx="4259262" cy="2603500"/>
            <a:chOff x="3077" y="2000"/>
            <a:chExt cx="2683" cy="1640"/>
          </a:xfrm>
        </p:grpSpPr>
        <p:sp>
          <p:nvSpPr>
            <p:cNvPr id="46092" name="AutoShape 21">
              <a:extLst>
                <a:ext uri="{FF2B5EF4-FFF2-40B4-BE49-F238E27FC236}">
                  <a16:creationId xmlns:a16="http://schemas.microsoft.com/office/drawing/2014/main" id="{78621113-B7B7-4CA3-B984-E17D4B617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3" name="Object 22">
              <a:extLst>
                <a:ext uri="{FF2B5EF4-FFF2-40B4-BE49-F238E27FC236}">
                  <a16:creationId xmlns:a16="http://schemas.microsoft.com/office/drawing/2014/main" id="{9F1A48CD-136E-4DCE-A711-A88210AA71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329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0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46093" name="Object 22">
                          <a:extLst>
                            <a:ext uri="{FF2B5EF4-FFF2-40B4-BE49-F238E27FC236}">
                              <a16:creationId xmlns:a16="http://schemas.microsoft.com/office/drawing/2014/main" id="{9F1A48CD-136E-4DCE-A711-A88210AA71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329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C1A8D969-04C3-41D9-81D4-14B4E69BA36A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4005263"/>
            <a:ext cx="4589462" cy="2081212"/>
            <a:chOff x="189" y="2353"/>
            <a:chExt cx="2891" cy="1311"/>
          </a:xfrm>
        </p:grpSpPr>
        <p:sp>
          <p:nvSpPr>
            <p:cNvPr id="46090" name="AutoShape 24">
              <a:extLst>
                <a:ext uri="{FF2B5EF4-FFF2-40B4-BE49-F238E27FC236}">
                  <a16:creationId xmlns:a16="http://schemas.microsoft.com/office/drawing/2014/main" id="{43ABC8E2-09ED-48E4-AD20-24E6D78E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091" name="Object 25">
              <a:extLst>
                <a:ext uri="{FF2B5EF4-FFF2-40B4-BE49-F238E27FC236}">
                  <a16:creationId xmlns:a16="http://schemas.microsoft.com/office/drawing/2014/main" id="{7572C776-B241-4129-9FA3-00D2AA8D1F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" y="2353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1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46091" name="Object 25">
                          <a:extLst>
                            <a:ext uri="{FF2B5EF4-FFF2-40B4-BE49-F238E27FC236}">
                              <a16:creationId xmlns:a16="http://schemas.microsoft.com/office/drawing/2014/main" id="{7572C776-B241-4129-9FA3-00D2AA8D1F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" y="2353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BBD9DD41-B412-42E0-AC89-3D01107D9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0" name="Object 3">
            <a:extLst>
              <a:ext uri="{FF2B5EF4-FFF2-40B4-BE49-F238E27FC236}">
                <a16:creationId xmlns:a16="http://schemas.microsoft.com/office/drawing/2014/main" id="{D2122822-8204-4904-B79C-7C8853573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8" y="1504950"/>
          <a:ext cx="4259262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2" name="Microsoft Drawing 1.01" r:id="rId3" imgW="3665538" imgH="1766888" progId="MSDraw.1.01">
                  <p:embed/>
                </p:oleObj>
              </mc:Choice>
              <mc:Fallback>
                <p:oleObj name="Microsoft Drawing 1.01" r:id="rId3" imgW="3665538" imgH="1766888" progId="MSDraw.1.01">
                  <p:embed/>
                  <p:pic>
                    <p:nvPicPr>
                      <p:cNvPr id="47110" name="Object 3">
                        <a:extLst>
                          <a:ext uri="{FF2B5EF4-FFF2-40B4-BE49-F238E27FC236}">
                            <a16:creationId xmlns:a16="http://schemas.microsoft.com/office/drawing/2014/main" id="{D2122822-8204-4904-B79C-7C8853573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504950"/>
                        <a:ext cx="4259262" cy="208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848B84E0-AC4E-4566-B2BE-FA2935A88744}"/>
              </a:ext>
            </a:extLst>
          </p:cNvPr>
          <p:cNvGrpSpPr>
            <a:grpSpLocks/>
          </p:cNvGrpSpPr>
          <p:nvPr/>
        </p:nvGrpSpPr>
        <p:grpSpPr bwMode="auto">
          <a:xfrm>
            <a:off x="4400550" y="1504950"/>
            <a:ext cx="4648200" cy="2081213"/>
            <a:chOff x="2832" y="697"/>
            <a:chExt cx="2928" cy="1311"/>
          </a:xfrm>
        </p:grpSpPr>
        <p:sp>
          <p:nvSpPr>
            <p:cNvPr id="47118" name="AutoShape 5">
              <a:extLst>
                <a:ext uri="{FF2B5EF4-FFF2-40B4-BE49-F238E27FC236}">
                  <a16:creationId xmlns:a16="http://schemas.microsoft.com/office/drawing/2014/main" id="{2393183A-8301-4BB5-9C80-1173FE7E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19" name="Object 6">
              <a:extLst>
                <a:ext uri="{FF2B5EF4-FFF2-40B4-BE49-F238E27FC236}">
                  <a16:creationId xmlns:a16="http://schemas.microsoft.com/office/drawing/2014/main" id="{07E75DFF-72A2-4D0F-8A16-E33F7FF853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697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3" name="Microsoft Drawing 1.01" r:id="rId5" imgW="3665538" imgH="1766888" progId="MSDraw.1.01">
                    <p:embed/>
                  </p:oleObj>
                </mc:Choice>
                <mc:Fallback>
                  <p:oleObj name="Microsoft Drawing 1.01" r:id="rId5" imgW="3665538" imgH="1766888" progId="MSDraw.1.01">
                    <p:embed/>
                    <p:pic>
                      <p:nvPicPr>
                        <p:cNvPr id="47119" name="Object 6">
                          <a:extLst>
                            <a:ext uri="{FF2B5EF4-FFF2-40B4-BE49-F238E27FC236}">
                              <a16:creationId xmlns:a16="http://schemas.microsoft.com/office/drawing/2014/main" id="{07E75DFF-72A2-4D0F-8A16-E33F7FF853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697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4FDAC001-2780-4B2C-803B-356174F470EF}"/>
              </a:ext>
            </a:extLst>
          </p:cNvPr>
          <p:cNvGrpSpPr>
            <a:grpSpLocks/>
          </p:cNvGrpSpPr>
          <p:nvPr/>
        </p:nvGrpSpPr>
        <p:grpSpPr bwMode="auto">
          <a:xfrm>
            <a:off x="4814888" y="3573463"/>
            <a:ext cx="4259262" cy="2489200"/>
            <a:chOff x="3093" y="2000"/>
            <a:chExt cx="2683" cy="1568"/>
          </a:xfrm>
        </p:grpSpPr>
        <p:sp>
          <p:nvSpPr>
            <p:cNvPr id="47116" name="AutoShape 8">
              <a:extLst>
                <a:ext uri="{FF2B5EF4-FFF2-40B4-BE49-F238E27FC236}">
                  <a16:creationId xmlns:a16="http://schemas.microsoft.com/office/drawing/2014/main" id="{D53D27DE-4BBE-4D96-9BE4-496967B8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17" name="Object 9">
              <a:extLst>
                <a:ext uri="{FF2B5EF4-FFF2-40B4-BE49-F238E27FC236}">
                  <a16:creationId xmlns:a16="http://schemas.microsoft.com/office/drawing/2014/main" id="{1D620F32-BC01-4B27-9E4B-47F763A757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257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4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47117" name="Object 9">
                          <a:extLst>
                            <a:ext uri="{FF2B5EF4-FFF2-40B4-BE49-F238E27FC236}">
                              <a16:creationId xmlns:a16="http://schemas.microsoft.com/office/drawing/2014/main" id="{1D620F32-BC01-4B27-9E4B-47F763A757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257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F11C548D-AD91-49A9-BD01-9EF0CCB4EC7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981450"/>
            <a:ext cx="4614862" cy="2081213"/>
            <a:chOff x="173" y="2257"/>
            <a:chExt cx="2907" cy="1311"/>
          </a:xfrm>
        </p:grpSpPr>
        <p:sp>
          <p:nvSpPr>
            <p:cNvPr id="47114" name="AutoShape 11">
              <a:extLst>
                <a:ext uri="{FF2B5EF4-FFF2-40B4-BE49-F238E27FC236}">
                  <a16:creationId xmlns:a16="http://schemas.microsoft.com/office/drawing/2014/main" id="{0C905B22-6F82-4CE5-A1C5-C79113FC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15" name="Object 12">
              <a:extLst>
                <a:ext uri="{FF2B5EF4-FFF2-40B4-BE49-F238E27FC236}">
                  <a16:creationId xmlns:a16="http://schemas.microsoft.com/office/drawing/2014/main" id="{2003750A-0B11-4E98-A8F9-9C4AE19B52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" y="2257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85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47115" name="Object 12">
                          <a:extLst>
                            <a:ext uri="{FF2B5EF4-FFF2-40B4-BE49-F238E27FC236}">
                              <a16:creationId xmlns:a16="http://schemas.microsoft.com/office/drawing/2014/main" id="{2003750A-0B11-4E98-A8F9-9C4AE19B52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2257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ABD35DC7-B92A-460B-9161-E64D9F241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4" name="Object 3">
            <a:extLst>
              <a:ext uri="{FF2B5EF4-FFF2-40B4-BE49-F238E27FC236}">
                <a16:creationId xmlns:a16="http://schemas.microsoft.com/office/drawing/2014/main" id="{4F3189D4-EA36-4228-BB52-488B76EAD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217613"/>
          <a:ext cx="4259262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6" name="Microsoft Drawing 1.01" r:id="rId3" imgW="3665538" imgH="1766888" progId="MSDraw.1.01">
                  <p:embed/>
                </p:oleObj>
              </mc:Choice>
              <mc:Fallback>
                <p:oleObj name="Microsoft Drawing 1.01" r:id="rId3" imgW="3665538" imgH="1766888" progId="MSDraw.1.01">
                  <p:embed/>
                  <p:pic>
                    <p:nvPicPr>
                      <p:cNvPr id="48134" name="Object 3">
                        <a:extLst>
                          <a:ext uri="{FF2B5EF4-FFF2-40B4-BE49-F238E27FC236}">
                            <a16:creationId xmlns:a16="http://schemas.microsoft.com/office/drawing/2014/main" id="{4F3189D4-EA36-4228-BB52-488B76EAD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217613"/>
                        <a:ext cx="4259262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22C6ECE3-E149-499D-9849-93B1980169C4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1179513"/>
            <a:ext cx="4648200" cy="2081212"/>
            <a:chOff x="2832" y="665"/>
            <a:chExt cx="2928" cy="1311"/>
          </a:xfrm>
        </p:grpSpPr>
        <p:sp>
          <p:nvSpPr>
            <p:cNvPr id="48142" name="AutoShape 5">
              <a:extLst>
                <a:ext uri="{FF2B5EF4-FFF2-40B4-BE49-F238E27FC236}">
                  <a16:creationId xmlns:a16="http://schemas.microsoft.com/office/drawing/2014/main" id="{28C6C152-B37A-47A5-90E8-ABF2EB18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3" name="Object 6">
              <a:extLst>
                <a:ext uri="{FF2B5EF4-FFF2-40B4-BE49-F238E27FC236}">
                  <a16:creationId xmlns:a16="http://schemas.microsoft.com/office/drawing/2014/main" id="{F254CC82-29FD-4598-B311-8CA9F8C0B6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66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7" name="Microsoft Drawing 1.01" r:id="rId5" imgW="3665538" imgH="1766888" progId="MSDraw.1.01">
                    <p:embed/>
                  </p:oleObj>
                </mc:Choice>
                <mc:Fallback>
                  <p:oleObj name="Microsoft Drawing 1.01" r:id="rId5" imgW="3665538" imgH="1766888" progId="MSDraw.1.01">
                    <p:embed/>
                    <p:pic>
                      <p:nvPicPr>
                        <p:cNvPr id="48143" name="Object 6">
                          <a:extLst>
                            <a:ext uri="{FF2B5EF4-FFF2-40B4-BE49-F238E27FC236}">
                              <a16:creationId xmlns:a16="http://schemas.microsoft.com/office/drawing/2014/main" id="{F254CC82-29FD-4598-B311-8CA9F8C0B6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66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A97D228-E07D-4C41-94B7-3C9B722462E9}"/>
              </a:ext>
            </a:extLst>
          </p:cNvPr>
          <p:cNvGrpSpPr>
            <a:grpSpLocks/>
          </p:cNvGrpSpPr>
          <p:nvPr/>
        </p:nvGrpSpPr>
        <p:grpSpPr bwMode="auto">
          <a:xfrm>
            <a:off x="4776788" y="3298825"/>
            <a:ext cx="4259262" cy="2540000"/>
            <a:chOff x="3077" y="2000"/>
            <a:chExt cx="2683" cy="1600"/>
          </a:xfrm>
        </p:grpSpPr>
        <p:sp>
          <p:nvSpPr>
            <p:cNvPr id="48140" name="AutoShape 8">
              <a:extLst>
                <a:ext uri="{FF2B5EF4-FFF2-40B4-BE49-F238E27FC236}">
                  <a16:creationId xmlns:a16="http://schemas.microsoft.com/office/drawing/2014/main" id="{0FB9A9FB-750B-447E-8D03-F841539D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1" name="Object 9">
              <a:extLst>
                <a:ext uri="{FF2B5EF4-FFF2-40B4-BE49-F238E27FC236}">
                  <a16:creationId xmlns:a16="http://schemas.microsoft.com/office/drawing/2014/main" id="{A0413431-85F5-4AB7-82B1-FE36E7541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289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8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48141" name="Object 9">
                          <a:extLst>
                            <a:ext uri="{FF2B5EF4-FFF2-40B4-BE49-F238E27FC236}">
                              <a16:creationId xmlns:a16="http://schemas.microsoft.com/office/drawing/2014/main" id="{A0413431-85F5-4AB7-82B1-FE36E7541E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289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1740FC84-7E60-4874-A1F6-E60204EFF995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3795713"/>
            <a:ext cx="4652962" cy="2081212"/>
            <a:chOff x="149" y="2313"/>
            <a:chExt cx="2931" cy="1311"/>
          </a:xfrm>
        </p:grpSpPr>
        <p:sp>
          <p:nvSpPr>
            <p:cNvPr id="48138" name="AutoShape 11">
              <a:extLst>
                <a:ext uri="{FF2B5EF4-FFF2-40B4-BE49-F238E27FC236}">
                  <a16:creationId xmlns:a16="http://schemas.microsoft.com/office/drawing/2014/main" id="{BE337FB8-36E2-4D1C-B960-03773529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39" name="Object 12">
              <a:extLst>
                <a:ext uri="{FF2B5EF4-FFF2-40B4-BE49-F238E27FC236}">
                  <a16:creationId xmlns:a16="http://schemas.microsoft.com/office/drawing/2014/main" id="{7397E0E1-6F8E-4FEF-A39C-7C52AE592C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" y="2313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9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48139" name="Object 12">
                          <a:extLst>
                            <a:ext uri="{FF2B5EF4-FFF2-40B4-BE49-F238E27FC236}">
                              <a16:creationId xmlns:a16="http://schemas.microsoft.com/office/drawing/2014/main" id="{7397E0E1-6F8E-4FEF-A39C-7C52AE592C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" y="2313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751B97F6-8A20-4BD2-AB98-AAE45F1C4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2342921-C3E4-4ED1-A0AE-B355D403A62B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1204913"/>
            <a:ext cx="4648200" cy="2081212"/>
            <a:chOff x="2832" y="681"/>
            <a:chExt cx="2928" cy="1311"/>
          </a:xfrm>
        </p:grpSpPr>
        <p:sp>
          <p:nvSpPr>
            <p:cNvPr id="49166" name="AutoShape 4">
              <a:extLst>
                <a:ext uri="{FF2B5EF4-FFF2-40B4-BE49-F238E27FC236}">
                  <a16:creationId xmlns:a16="http://schemas.microsoft.com/office/drawing/2014/main" id="{CE2C1D04-8503-4D15-B9E5-7A68A412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7" name="Object 5">
              <a:extLst>
                <a:ext uri="{FF2B5EF4-FFF2-40B4-BE49-F238E27FC236}">
                  <a16:creationId xmlns:a16="http://schemas.microsoft.com/office/drawing/2014/main" id="{60D07BF7-3475-4015-BD4D-CD08048191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681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0" name="Microsoft Drawing 1.01" r:id="rId3" imgW="3665538" imgH="1766888" progId="MSDraw.1.01">
                    <p:embed/>
                  </p:oleObj>
                </mc:Choice>
                <mc:Fallback>
                  <p:oleObj name="Microsoft Drawing 1.01" r:id="rId3" imgW="3665538" imgH="1766888" progId="MSDraw.1.01">
                    <p:embed/>
                    <p:pic>
                      <p:nvPicPr>
                        <p:cNvPr id="49167" name="Object 5">
                          <a:extLst>
                            <a:ext uri="{FF2B5EF4-FFF2-40B4-BE49-F238E27FC236}">
                              <a16:creationId xmlns:a16="http://schemas.microsoft.com/office/drawing/2014/main" id="{60D07BF7-3475-4015-BD4D-CD08048191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681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82C9C38F-F903-4B69-81B6-2D560713B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204913"/>
          <a:ext cx="4259262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1" name="Microsoft Drawing 1.01" r:id="rId5" imgW="3665538" imgH="1766888" progId="MSDraw.1.01">
                  <p:embed/>
                </p:oleObj>
              </mc:Choice>
              <mc:Fallback>
                <p:oleObj name="Microsoft Drawing 1.01" r:id="rId5" imgW="3665538" imgH="1766888" progId="MSDraw.1.01">
                  <p:embed/>
                  <p:pic>
                    <p:nvPicPr>
                      <p:cNvPr id="49159" name="Object 6">
                        <a:extLst>
                          <a:ext uri="{FF2B5EF4-FFF2-40B4-BE49-F238E27FC236}">
                            <a16:creationId xmlns:a16="http://schemas.microsoft.com/office/drawing/2014/main" id="{82C9C38F-F903-4B69-81B6-2D560713B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204913"/>
                        <a:ext cx="4259262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5BF90AAD-A1BD-441F-9962-958874A3375B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3298825"/>
            <a:ext cx="4259262" cy="2578100"/>
            <a:chOff x="3093" y="2000"/>
            <a:chExt cx="2683" cy="1624"/>
          </a:xfrm>
        </p:grpSpPr>
        <p:sp>
          <p:nvSpPr>
            <p:cNvPr id="49164" name="AutoShape 8">
              <a:extLst>
                <a:ext uri="{FF2B5EF4-FFF2-40B4-BE49-F238E27FC236}">
                  <a16:creationId xmlns:a16="http://schemas.microsoft.com/office/drawing/2014/main" id="{9622FBED-356F-463D-9F64-99CDED88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5" name="Object 9">
              <a:extLst>
                <a:ext uri="{FF2B5EF4-FFF2-40B4-BE49-F238E27FC236}">
                  <a16:creationId xmlns:a16="http://schemas.microsoft.com/office/drawing/2014/main" id="{1C74C516-605B-4950-B9EB-3860AB771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313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2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49165" name="Object 9">
                          <a:extLst>
                            <a:ext uri="{FF2B5EF4-FFF2-40B4-BE49-F238E27FC236}">
                              <a16:creationId xmlns:a16="http://schemas.microsoft.com/office/drawing/2014/main" id="{1C74C516-605B-4950-B9EB-3860AB771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313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E4490F6F-6D76-4AD6-9C0A-2522639EF84C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3783013"/>
            <a:ext cx="4564062" cy="2081212"/>
            <a:chOff x="205" y="2305"/>
            <a:chExt cx="2875" cy="1311"/>
          </a:xfrm>
        </p:grpSpPr>
        <p:sp>
          <p:nvSpPr>
            <p:cNvPr id="49162" name="AutoShape 11">
              <a:extLst>
                <a:ext uri="{FF2B5EF4-FFF2-40B4-BE49-F238E27FC236}">
                  <a16:creationId xmlns:a16="http://schemas.microsoft.com/office/drawing/2014/main" id="{36AD9F59-FD06-4DD7-A570-1FB845CE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3" name="Object 12">
              <a:extLst>
                <a:ext uri="{FF2B5EF4-FFF2-40B4-BE49-F238E27FC236}">
                  <a16:creationId xmlns:a16="http://schemas.microsoft.com/office/drawing/2014/main" id="{516CECA8-1610-40AF-BD3F-978AFEC45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" y="230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3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49163" name="Object 12">
                          <a:extLst>
                            <a:ext uri="{FF2B5EF4-FFF2-40B4-BE49-F238E27FC236}">
                              <a16:creationId xmlns:a16="http://schemas.microsoft.com/office/drawing/2014/main" id="{516CECA8-1610-40AF-BD3F-978AFEC454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230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B4C789F6-4708-4660-92A5-72D580F1E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2" name="Object 4">
            <a:extLst>
              <a:ext uri="{FF2B5EF4-FFF2-40B4-BE49-F238E27FC236}">
                <a16:creationId xmlns:a16="http://schemas.microsoft.com/office/drawing/2014/main" id="{112D37C5-CC48-4060-AF98-F51DE4691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1157288"/>
          <a:ext cx="4259262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4" name="Microsoft Drawing 1.01" r:id="rId3" imgW="3665538" imgH="1766888" progId="MSDraw.1.01">
                  <p:embed/>
                </p:oleObj>
              </mc:Choice>
              <mc:Fallback>
                <p:oleObj name="Microsoft Drawing 1.01" r:id="rId3" imgW="3665538" imgH="1766888" progId="MSDraw.1.01">
                  <p:embed/>
                  <p:pic>
                    <p:nvPicPr>
                      <p:cNvPr id="50182" name="Object 4">
                        <a:extLst>
                          <a:ext uri="{FF2B5EF4-FFF2-40B4-BE49-F238E27FC236}">
                            <a16:creationId xmlns:a16="http://schemas.microsoft.com/office/drawing/2014/main" id="{112D37C5-CC48-4060-AF98-F51DE4691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57288"/>
                        <a:ext cx="4259262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16B720C-A2F2-4869-B935-CFF24A9D2E6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119188"/>
            <a:ext cx="4635500" cy="2081212"/>
            <a:chOff x="2832" y="705"/>
            <a:chExt cx="2920" cy="1311"/>
          </a:xfrm>
        </p:grpSpPr>
        <p:sp>
          <p:nvSpPr>
            <p:cNvPr id="50190" name="AutoShape 6">
              <a:extLst>
                <a:ext uri="{FF2B5EF4-FFF2-40B4-BE49-F238E27FC236}">
                  <a16:creationId xmlns:a16="http://schemas.microsoft.com/office/drawing/2014/main" id="{D544386A-8BAE-49F6-A3F4-CEEA2666D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91" name="Object 7">
              <a:extLst>
                <a:ext uri="{FF2B5EF4-FFF2-40B4-BE49-F238E27FC236}">
                  <a16:creationId xmlns:a16="http://schemas.microsoft.com/office/drawing/2014/main" id="{35A974A2-D3DF-4A5F-8B38-66DA8B2C3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9" y="70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55" name="Microsoft Drawing 1.01" r:id="rId5" imgW="3665538" imgH="1766888" progId="MSDraw.1.01">
                    <p:embed/>
                  </p:oleObj>
                </mc:Choice>
                <mc:Fallback>
                  <p:oleObj name="Microsoft Drawing 1.01" r:id="rId5" imgW="3665538" imgH="1766888" progId="MSDraw.1.01">
                    <p:embed/>
                    <p:pic>
                      <p:nvPicPr>
                        <p:cNvPr id="50191" name="Object 7">
                          <a:extLst>
                            <a:ext uri="{FF2B5EF4-FFF2-40B4-BE49-F238E27FC236}">
                              <a16:creationId xmlns:a16="http://schemas.microsoft.com/office/drawing/2014/main" id="{35A974A2-D3DF-4A5F-8B38-66DA8B2C33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70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ABEC74E-CD99-48A3-84A4-28109623FEAB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3225800"/>
            <a:ext cx="4259262" cy="2705100"/>
            <a:chOff x="3077" y="2032"/>
            <a:chExt cx="2683" cy="1704"/>
          </a:xfrm>
        </p:grpSpPr>
        <p:sp>
          <p:nvSpPr>
            <p:cNvPr id="50188" name="AutoShape 9">
              <a:extLst>
                <a:ext uri="{FF2B5EF4-FFF2-40B4-BE49-F238E27FC236}">
                  <a16:creationId xmlns:a16="http://schemas.microsoft.com/office/drawing/2014/main" id="{E65559BA-2092-498F-84B3-B1817DFB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32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89" name="Object 10">
              <a:extLst>
                <a:ext uri="{FF2B5EF4-FFF2-40B4-BE49-F238E27FC236}">
                  <a16:creationId xmlns:a16="http://schemas.microsoft.com/office/drawing/2014/main" id="{D333F22A-527D-47F3-AEA5-80F8CC7F6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242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56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50189" name="Object 10">
                          <a:extLst>
                            <a:ext uri="{FF2B5EF4-FFF2-40B4-BE49-F238E27FC236}">
                              <a16:creationId xmlns:a16="http://schemas.microsoft.com/office/drawing/2014/main" id="{D333F22A-527D-47F3-AEA5-80F8CC7F6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42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40C35A3-D561-4F5B-8A9D-A4F91C0FF267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3811588"/>
            <a:ext cx="4551362" cy="2081212"/>
            <a:chOff x="213" y="2401"/>
            <a:chExt cx="2867" cy="1311"/>
          </a:xfrm>
        </p:grpSpPr>
        <p:sp>
          <p:nvSpPr>
            <p:cNvPr id="50186" name="AutoShape 12">
              <a:extLst>
                <a:ext uri="{FF2B5EF4-FFF2-40B4-BE49-F238E27FC236}">
                  <a16:creationId xmlns:a16="http://schemas.microsoft.com/office/drawing/2014/main" id="{FA01F30F-F49C-4159-B3A8-F6BB3D0CF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87" name="Object 13">
              <a:extLst>
                <a:ext uri="{FF2B5EF4-FFF2-40B4-BE49-F238E27FC236}">
                  <a16:creationId xmlns:a16="http://schemas.microsoft.com/office/drawing/2014/main" id="{27020079-C797-4EF8-8D74-F83C43B49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" y="2401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57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50187" name="Object 13">
                          <a:extLst>
                            <a:ext uri="{FF2B5EF4-FFF2-40B4-BE49-F238E27FC236}">
                              <a16:creationId xmlns:a16="http://schemas.microsoft.com/office/drawing/2014/main" id="{27020079-C797-4EF8-8D74-F83C43B492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401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311FEA49-CECF-4646-8499-BC74C6CEB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032E57-6958-41E1-993D-24224580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56" y="2000930"/>
            <a:ext cx="2544098" cy="2856140"/>
          </a:xfrm>
          <a:prstGeom prst="rect">
            <a:avLst/>
          </a:prstGeom>
        </p:spPr>
      </p:pic>
      <p:sp>
        <p:nvSpPr>
          <p:cNvPr id="307202" name="Rectangle 2">
            <a:extLst>
              <a:ext uri="{FF2B5EF4-FFF2-40B4-BE49-F238E27FC236}">
                <a16:creationId xmlns:a16="http://schemas.microsoft.com/office/drawing/2014/main" id="{842CBE63-7E63-49CD-AF00-8E7CAF2D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1625"/>
            <a:ext cx="8810625" cy="6096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 : Optimization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B650935-4091-4486-91EE-B4BDDAE2B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0400" y="1149350"/>
            <a:ext cx="5646057" cy="51800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E.g., </a:t>
            </a:r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zh-CN" sz="2800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instructor))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zh-CN" sz="2800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endParaRPr lang="en-US" altLang="zh-CN" sz="24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C05404-1F99-4354-A508-A78A5C7EC9CF}"/>
              </a:ext>
            </a:extLst>
          </p:cNvPr>
          <p:cNvSpPr/>
          <p:nvPr/>
        </p:nvSpPr>
        <p:spPr bwMode="auto">
          <a:xfrm>
            <a:off x="6306456" y="3030123"/>
            <a:ext cx="2544098" cy="93227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6" name="Object 15">
            <a:extLst>
              <a:ext uri="{FF2B5EF4-FFF2-40B4-BE49-F238E27FC236}">
                <a16:creationId xmlns:a16="http://schemas.microsoft.com/office/drawing/2014/main" id="{68365D71-59B9-401D-A718-419ABD0D0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1182688"/>
          <a:ext cx="4259262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78" name="Microsoft Drawing 1.01" r:id="rId3" imgW="3665538" imgH="1766888" progId="MSDraw.1.01">
                  <p:embed/>
                </p:oleObj>
              </mc:Choice>
              <mc:Fallback>
                <p:oleObj name="Microsoft Drawing 1.01" r:id="rId3" imgW="3665538" imgH="1766888" progId="MSDraw.1.01">
                  <p:embed/>
                  <p:pic>
                    <p:nvPicPr>
                      <p:cNvPr id="51206" name="Object 15">
                        <a:extLst>
                          <a:ext uri="{FF2B5EF4-FFF2-40B4-BE49-F238E27FC236}">
                            <a16:creationId xmlns:a16="http://schemas.microsoft.com/office/drawing/2014/main" id="{68365D71-59B9-401D-A718-419ABD0D0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182688"/>
                        <a:ext cx="4259262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>
            <a:extLst>
              <a:ext uri="{FF2B5EF4-FFF2-40B4-BE49-F238E27FC236}">
                <a16:creationId xmlns:a16="http://schemas.microsoft.com/office/drawing/2014/main" id="{56512FF1-1B5E-4C0E-8798-DC72C40A20A3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131888"/>
            <a:ext cx="4648200" cy="2081212"/>
            <a:chOff x="2832" y="713"/>
            <a:chExt cx="2928" cy="1311"/>
          </a:xfrm>
        </p:grpSpPr>
        <p:sp>
          <p:nvSpPr>
            <p:cNvPr id="51214" name="AutoShape 17">
              <a:extLst>
                <a:ext uri="{FF2B5EF4-FFF2-40B4-BE49-F238E27FC236}">
                  <a16:creationId xmlns:a16="http://schemas.microsoft.com/office/drawing/2014/main" id="{E991DDD1-9F42-4AF4-9F6C-D3FFEC297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5" name="Object 18">
              <a:extLst>
                <a:ext uri="{FF2B5EF4-FFF2-40B4-BE49-F238E27FC236}">
                  <a16:creationId xmlns:a16="http://schemas.microsoft.com/office/drawing/2014/main" id="{30A76741-8283-47F8-A050-E8D8BF2B4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713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79" name="Microsoft Drawing 1.01" r:id="rId5" imgW="3665538" imgH="1766888" progId="MSDraw.1.01">
                    <p:embed/>
                  </p:oleObj>
                </mc:Choice>
                <mc:Fallback>
                  <p:oleObj name="Microsoft Drawing 1.01" r:id="rId5" imgW="3665538" imgH="1766888" progId="MSDraw.1.01">
                    <p:embed/>
                    <p:pic>
                      <p:nvPicPr>
                        <p:cNvPr id="51215" name="Object 18">
                          <a:extLst>
                            <a:ext uri="{FF2B5EF4-FFF2-40B4-BE49-F238E27FC236}">
                              <a16:creationId xmlns:a16="http://schemas.microsoft.com/office/drawing/2014/main" id="{30A76741-8283-47F8-A050-E8D8BF2B42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713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3453793C-3F46-4019-BC81-F5338A078DEA}"/>
              </a:ext>
            </a:extLst>
          </p:cNvPr>
          <p:cNvGrpSpPr>
            <a:grpSpLocks/>
          </p:cNvGrpSpPr>
          <p:nvPr/>
        </p:nvGrpSpPr>
        <p:grpSpPr bwMode="auto">
          <a:xfrm>
            <a:off x="4948238" y="3225800"/>
            <a:ext cx="4259262" cy="2768600"/>
            <a:chOff x="3117" y="2032"/>
            <a:chExt cx="2683" cy="1744"/>
          </a:xfrm>
        </p:grpSpPr>
        <p:sp>
          <p:nvSpPr>
            <p:cNvPr id="51212" name="AutoShape 20">
              <a:extLst>
                <a:ext uri="{FF2B5EF4-FFF2-40B4-BE49-F238E27FC236}">
                  <a16:creationId xmlns:a16="http://schemas.microsoft.com/office/drawing/2014/main" id="{0C93A1D8-0D2A-4CA9-93C0-66732A678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32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3" name="Object 21">
              <a:extLst>
                <a:ext uri="{FF2B5EF4-FFF2-40B4-BE49-F238E27FC236}">
                  <a16:creationId xmlns:a16="http://schemas.microsoft.com/office/drawing/2014/main" id="{10F92E8D-7506-4F6A-B625-F0705EC006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7" y="246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0" name="Microsoft Drawing 1.01" r:id="rId7" imgW="3665538" imgH="1766888" progId="MSDraw.1.01">
                    <p:embed/>
                  </p:oleObj>
                </mc:Choice>
                <mc:Fallback>
                  <p:oleObj name="Microsoft Drawing 1.01" r:id="rId7" imgW="3665538" imgH="1766888" progId="MSDraw.1.01">
                    <p:embed/>
                    <p:pic>
                      <p:nvPicPr>
                        <p:cNvPr id="51213" name="Object 21">
                          <a:extLst>
                            <a:ext uri="{FF2B5EF4-FFF2-40B4-BE49-F238E27FC236}">
                              <a16:creationId xmlns:a16="http://schemas.microsoft.com/office/drawing/2014/main" id="{10F92E8D-7506-4F6A-B625-F0705EC006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246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3C89F677-EF50-4B17-A76B-A9961746D68A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849688"/>
            <a:ext cx="4538662" cy="2081212"/>
            <a:chOff x="221" y="2425"/>
            <a:chExt cx="2859" cy="1311"/>
          </a:xfrm>
        </p:grpSpPr>
        <p:sp>
          <p:nvSpPr>
            <p:cNvPr id="51210" name="AutoShape 23">
              <a:extLst>
                <a:ext uri="{FF2B5EF4-FFF2-40B4-BE49-F238E27FC236}">
                  <a16:creationId xmlns:a16="http://schemas.microsoft.com/office/drawing/2014/main" id="{F4FE9B13-768A-4949-967E-93661CCC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1" name="Object 24">
              <a:extLst>
                <a:ext uri="{FF2B5EF4-FFF2-40B4-BE49-F238E27FC236}">
                  <a16:creationId xmlns:a16="http://schemas.microsoft.com/office/drawing/2014/main" id="{45391286-8648-48B8-A489-C063C36397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" y="2425"/>
            <a:ext cx="2683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81" name="Microsoft Drawing 1.01" r:id="rId9" imgW="3665538" imgH="1766888" progId="MSDraw.1.01">
                    <p:embed/>
                  </p:oleObj>
                </mc:Choice>
                <mc:Fallback>
                  <p:oleObj name="Microsoft Drawing 1.01" r:id="rId9" imgW="3665538" imgH="1766888" progId="MSDraw.1.01">
                    <p:embed/>
                    <p:pic>
                      <p:nvPicPr>
                        <p:cNvPr id="51211" name="Object 24">
                          <a:extLst>
                            <a:ext uri="{FF2B5EF4-FFF2-40B4-BE49-F238E27FC236}">
                              <a16:creationId xmlns:a16="http://schemas.microsoft.com/office/drawing/2014/main" id="{45391286-8648-48B8-A489-C063C36397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2425"/>
                          <a:ext cx="2683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63CDE866-F42C-45E6-8F12-211FAE32A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ea typeface="黑体" panose="02010609060101010101" pitchFamily="49" charset="-122"/>
              </a:rPr>
              <a:t>归并两个有序归并段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en-US" altLang="zh-CN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>
            <a:extLst>
              <a:ext uri="{FF2B5EF4-FFF2-40B4-BE49-F238E27FC236}">
                <a16:creationId xmlns:a16="http://schemas.microsoft.com/office/drawing/2014/main" id="{0BF9744F-885A-4E1E-8213-902FD9B83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1223963"/>
          </a:xfrm>
        </p:spPr>
        <p:txBody>
          <a:bodyPr/>
          <a:lstStyle/>
          <a:p>
            <a:pPr eaLnBrk="1" hangingPunct="1"/>
            <a:r>
              <a:rPr lang="zh-CN" altLang="en-US" b="0">
                <a:ea typeface="黑体" panose="02010609060101010101" pitchFamily="49" charset="-122"/>
              </a:rPr>
              <a:t>再将</a:t>
            </a:r>
            <a:r>
              <a:rPr lang="en-US" altLang="zh-CN" b="0">
                <a:ea typeface="黑体" panose="02010609060101010101" pitchFamily="49" charset="-122"/>
              </a:rPr>
              <a:t>runs 0-3</a:t>
            </a:r>
            <a:r>
              <a:rPr lang="zh-CN" altLang="en-US" b="0">
                <a:ea typeface="黑体" panose="02010609060101010101" pitchFamily="49" charset="-122"/>
              </a:rPr>
              <a:t>和</a:t>
            </a:r>
            <a:r>
              <a:rPr lang="en-US" altLang="zh-CN" b="0">
                <a:ea typeface="黑体" panose="02010609060101010101" pitchFamily="49" charset="-122"/>
              </a:rPr>
              <a:t>runs 0-4</a:t>
            </a:r>
            <a:r>
              <a:rPr lang="zh-CN" altLang="en-US" b="0">
                <a:ea typeface="黑体" panose="02010609060101010101" pitchFamily="49" charset="-122"/>
              </a:rPr>
              <a:t>归并为</a:t>
            </a:r>
            <a:r>
              <a:rPr lang="en-US" altLang="zh-CN" b="0">
                <a:ea typeface="黑体" panose="02010609060101010101" pitchFamily="49" charset="-122"/>
              </a:rPr>
              <a:t>runs 1-2. </a:t>
            </a:r>
          </a:p>
        </p:txBody>
      </p:sp>
      <p:graphicFrame>
        <p:nvGraphicFramePr>
          <p:cNvPr id="52231" name="Object 4">
            <a:extLst>
              <a:ext uri="{FF2B5EF4-FFF2-40B4-BE49-F238E27FC236}">
                <a16:creationId xmlns:a16="http://schemas.microsoft.com/office/drawing/2014/main" id="{B7B3BF5B-C6CF-4571-955D-6FBB04CD7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8" y="1989138"/>
          <a:ext cx="8767762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1" name="Microsoft Drawing 1.01" r:id="rId3" imgW="6275388" imgH="1609725" progId="MSDraw.1.01">
                  <p:embed/>
                </p:oleObj>
              </mc:Choice>
              <mc:Fallback>
                <p:oleObj name="Microsoft Drawing 1.01" r:id="rId3" imgW="6275388" imgH="1609725" progId="MSDraw.1.01">
                  <p:embed/>
                  <p:pic>
                    <p:nvPicPr>
                      <p:cNvPr id="52231" name="Object 4">
                        <a:extLst>
                          <a:ext uri="{FF2B5EF4-FFF2-40B4-BE49-F238E27FC236}">
                            <a16:creationId xmlns:a16="http://schemas.microsoft.com/office/drawing/2014/main" id="{B7B3BF5B-C6CF-4571-955D-6FBB04CD7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989138"/>
                        <a:ext cx="8767762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5">
            <a:extLst>
              <a:ext uri="{FF2B5EF4-FFF2-40B4-BE49-F238E27FC236}">
                <a16:creationId xmlns:a16="http://schemas.microsoft.com/office/drawing/2014/main" id="{B61F2BD2-575F-436B-81C1-C888CD38A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73238"/>
            <a:ext cx="4273550" cy="25400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4806" name="Rectangle 6">
            <a:extLst>
              <a:ext uri="{FF2B5EF4-FFF2-40B4-BE49-F238E27FC236}">
                <a16:creationId xmlns:a16="http://schemas.microsoft.com/office/drawing/2014/main" id="{F3680CA4-DA60-49D9-AAF4-BAD91B70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797425"/>
            <a:ext cx="8229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0" lang="en-US" altLang="zh-CN" sz="2200" baseline="30000" dirty="0">
                <a:latin typeface="Tahoma" panose="020B0604030504040204" pitchFamily="34" charset="0"/>
                <a:ea typeface="黑体" panose="02010609060101010101" pitchFamily="49" charset="-122"/>
              </a:rPr>
              <a:t>st</a:t>
            </a:r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归并过程的</a:t>
            </a:r>
            <a:r>
              <a:rPr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代价</a:t>
            </a:r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= 24 I/O accesses.</a:t>
            </a:r>
          </a:p>
          <a:p>
            <a:pPr lvl="1" eaLnBrk="1" hangingPunct="1"/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12 reads and 12 writes.</a:t>
            </a:r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（每页都是读一次，写一次）</a:t>
            </a:r>
          </a:p>
          <a:p>
            <a:pPr eaLnBrk="1" hangingPunct="1"/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该步骤完成之后，只剩下</a:t>
            </a:r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个有序归并段</a:t>
            </a:r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runs 1-1</a:t>
            </a:r>
            <a:r>
              <a:rPr kumimoji="0"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kumimoji="0"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runs 1-2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B43096-514A-4976-BCFC-4D0AB1A44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17475"/>
            <a:ext cx="8616950" cy="609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1</a:t>
            </a:r>
            <a:r>
              <a:rPr lang="en-US" altLang="zh-CN" sz="3400" baseline="30000" dirty="0"/>
              <a:t>st</a:t>
            </a:r>
            <a:r>
              <a:rPr lang="en-US" altLang="zh-CN" sz="3400" dirty="0"/>
              <a:t> </a:t>
            </a:r>
            <a:r>
              <a:rPr lang="zh-CN" altLang="en-US" sz="3400" dirty="0">
                <a:ea typeface="黑体" panose="02010609060101010101" pitchFamily="49" charset="-122"/>
              </a:rPr>
              <a:t>归并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代价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zh-CN" altLang="en-US" sz="34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>
            <a:extLst>
              <a:ext uri="{FF2B5EF4-FFF2-40B4-BE49-F238E27FC236}">
                <a16:creationId xmlns:a16="http://schemas.microsoft.com/office/drawing/2014/main" id="{90442DFF-0CBD-4679-967C-91C925EC9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400" dirty="0"/>
              <a:t>2</a:t>
            </a:r>
            <a:r>
              <a:rPr lang="en-US" altLang="zh-CN" sz="3400" baseline="30000" dirty="0"/>
              <a:t>nd</a:t>
            </a:r>
            <a:r>
              <a:rPr lang="en-US" altLang="zh-CN" sz="3400" dirty="0"/>
              <a:t> </a:t>
            </a:r>
            <a:r>
              <a:rPr lang="zh-CN" altLang="en-US" sz="3400" dirty="0">
                <a:ea typeface="黑体" panose="02010609060101010101" pitchFamily="49" charset="-122"/>
              </a:rPr>
              <a:t>归并过程</a:t>
            </a:r>
            <a:r>
              <a:rPr lang="en-US" altLang="zh-CN" sz="3400" dirty="0">
                <a:ea typeface="黑体" panose="02010609060101010101" pitchFamily="49" charset="-122"/>
              </a:rPr>
              <a:t>(</a:t>
            </a:r>
            <a:r>
              <a:rPr lang="zh-CN" altLang="en-US" sz="3400" dirty="0">
                <a:ea typeface="黑体" panose="02010609060101010101" pitchFamily="49" charset="-122"/>
              </a:rPr>
              <a:t>例子</a:t>
            </a:r>
            <a:r>
              <a:rPr lang="en-US" altLang="zh-CN" sz="3400" dirty="0">
                <a:ea typeface="黑体" panose="02010609060101010101" pitchFamily="49" charset="-122"/>
              </a:rPr>
              <a:t>)</a:t>
            </a:r>
            <a:endParaRPr lang="zh-CN" altLang="en-US" sz="3400" dirty="0"/>
          </a:p>
        </p:txBody>
      </p:sp>
      <p:graphicFrame>
        <p:nvGraphicFramePr>
          <p:cNvPr id="53254" name="Object 3">
            <a:extLst>
              <a:ext uri="{FF2B5EF4-FFF2-40B4-BE49-F238E27FC236}">
                <a16:creationId xmlns:a16="http://schemas.microsoft.com/office/drawing/2014/main" id="{C365B151-2BE7-4642-8F3A-36C50808F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8" y="1389063"/>
          <a:ext cx="879475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5" name="Microsoft Drawing 1.01" r:id="rId3" imgW="6294438" imgH="1327150" progId="MSDraw.1.01">
                  <p:embed/>
                </p:oleObj>
              </mc:Choice>
              <mc:Fallback>
                <p:oleObj name="Microsoft Drawing 1.01" r:id="rId3" imgW="6294438" imgH="1327150" progId="MSDraw.1.01">
                  <p:embed/>
                  <p:pic>
                    <p:nvPicPr>
                      <p:cNvPr id="53254" name="Object 3">
                        <a:extLst>
                          <a:ext uri="{FF2B5EF4-FFF2-40B4-BE49-F238E27FC236}">
                            <a16:creationId xmlns:a16="http://schemas.microsoft.com/office/drawing/2014/main" id="{C365B151-2BE7-4642-8F3A-36C50808F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8" y="1389063"/>
                        <a:ext cx="879475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4">
            <a:extLst>
              <a:ext uri="{FF2B5EF4-FFF2-40B4-BE49-F238E27FC236}">
                <a16:creationId xmlns:a16="http://schemas.microsoft.com/office/drawing/2014/main" id="{9F41D87A-6BD5-40C4-9D70-5D5BD51C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44900"/>
            <a:ext cx="8569325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latin typeface="Tahoma" panose="020B0604030504040204" pitchFamily="34" charset="0"/>
                <a:ea typeface="黑体" panose="02010609060101010101" pitchFamily="49" charset="-122"/>
              </a:rPr>
              <a:t>依照前面的排序方法，我们把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runs 1-1</a:t>
            </a:r>
            <a:r>
              <a:rPr kumimoji="0" lang="zh-CN" altLang="en-US" sz="2200"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runs 1-2</a:t>
            </a:r>
            <a:r>
              <a:rPr kumimoji="0" lang="zh-CN" altLang="en-US" sz="2200">
                <a:latin typeface="Tahoma" panose="020B0604030504040204" pitchFamily="34" charset="0"/>
                <a:ea typeface="黑体" panose="02010609060101010101" pitchFamily="49" charset="-122"/>
              </a:rPr>
              <a:t>进行归并</a:t>
            </a:r>
          </a:p>
          <a:p>
            <a:pPr eaLnBrk="1" hangingPunct="1"/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Cost of the 2</a:t>
            </a:r>
            <a:r>
              <a:rPr kumimoji="0" lang="en-US" altLang="zh-CN" sz="2200" baseline="30000">
                <a:latin typeface="Tahoma" panose="020B0604030504040204" pitchFamily="34" charset="0"/>
                <a:ea typeface="黑体" panose="02010609060101010101" pitchFamily="49" charset="-122"/>
              </a:rPr>
              <a:t>nd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 merging = 24 I/O accesses.</a:t>
            </a:r>
          </a:p>
          <a:p>
            <a:pPr lvl="1" eaLnBrk="1" hangingPunct="1"/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12 reads and 12 writes.</a:t>
            </a:r>
          </a:p>
          <a:p>
            <a:pPr lvl="1" eaLnBrk="1" hangingPunct="1"/>
            <a:endParaRPr kumimoji="0" lang="en-US" altLang="zh-CN" sz="220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0" lang="zh-CN" altLang="en-US" sz="2200">
                <a:latin typeface="Tahoma" panose="020B0604030504040204" pitchFamily="34" charset="0"/>
                <a:ea typeface="黑体" panose="02010609060101010101" pitchFamily="49" charset="-122"/>
              </a:rPr>
              <a:t>该步骤完成之后，只剩下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200">
                <a:latin typeface="Tahoma" panose="020B0604030504040204" pitchFamily="34" charset="0"/>
                <a:ea typeface="黑体" panose="02010609060101010101" pitchFamily="49" charset="-122"/>
              </a:rPr>
              <a:t>个有序归并段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– </a:t>
            </a:r>
            <a:r>
              <a:rPr kumimoji="0" lang="zh-CN" altLang="en-US" sz="22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排序完成</a:t>
            </a:r>
            <a:r>
              <a:rPr kumimoji="0" lang="en-US" altLang="zh-CN" sz="2200">
                <a:latin typeface="Tahoma" panose="020B0604030504040204" pitchFamily="34" charset="0"/>
                <a:ea typeface="黑体" panose="02010609060101010101" pitchFamily="49" charset="-122"/>
              </a:rPr>
              <a:t>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>
            <a:extLst>
              <a:ext uri="{FF2B5EF4-FFF2-40B4-BE49-F238E27FC236}">
                <a16:creationId xmlns:a16="http://schemas.microsoft.com/office/drawing/2014/main" id="{0E1162AB-5F80-40CE-B728-82D027B36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800" dirty="0">
                <a:ea typeface="黑体" panose="02010609060101010101" pitchFamily="49" charset="-122"/>
              </a:rPr>
              <a:t>归并排序总</a:t>
            </a:r>
            <a:r>
              <a:rPr lang="en-US" altLang="zh-CN" sz="3800" dirty="0">
                <a:ea typeface="黑体" panose="02010609060101010101" pitchFamily="49" charset="-122"/>
              </a:rPr>
              <a:t>I/O</a:t>
            </a:r>
            <a:r>
              <a:rPr lang="zh-CN" altLang="en-US" sz="3800" dirty="0">
                <a:ea typeface="黑体" panose="02010609060101010101" pitchFamily="49" charset="-122"/>
              </a:rPr>
              <a:t>代价</a:t>
            </a:r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80C67EC4-8221-455B-BCD4-379117C99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168775"/>
            <a:ext cx="8229600" cy="196215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Preliminary sorting step =&gt; 24 I/</a:t>
            </a:r>
            <a:r>
              <a:rPr lang="en-US" altLang="zh-CN" sz="2400" dirty="0" err="1"/>
              <a:t>Os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merging step =&gt; 24 I/</a:t>
            </a:r>
            <a:r>
              <a:rPr lang="en-US" altLang="zh-CN" sz="2400" dirty="0" err="1"/>
              <a:t>Os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merging =&gt; 24 I/</a:t>
            </a:r>
            <a:r>
              <a:rPr lang="en-US" altLang="zh-CN" sz="2400" dirty="0" err="1"/>
              <a:t>Os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Total 72 I/</a:t>
            </a:r>
            <a:r>
              <a:rPr lang="en-US" altLang="zh-CN" sz="2400" dirty="0" err="1">
                <a:solidFill>
                  <a:srgbClr val="FF0000"/>
                </a:solidFill>
              </a:rPr>
              <a:t>Os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54279" name="Object 4">
            <a:extLst>
              <a:ext uri="{FF2B5EF4-FFF2-40B4-BE49-F238E27FC236}">
                <a16:creationId xmlns:a16="http://schemas.microsoft.com/office/drawing/2014/main" id="{03BA9B11-8838-4CB0-AE30-196EA6D79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117600"/>
          <a:ext cx="8809037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9" name="Microsoft Drawing 1.01" r:id="rId3" imgW="6303963" imgH="1711325" progId="MSDraw.1.01">
                  <p:embed/>
                </p:oleObj>
              </mc:Choice>
              <mc:Fallback>
                <p:oleObj name="Microsoft Drawing 1.01" r:id="rId3" imgW="6303963" imgH="1711325" progId="MSDraw.1.01">
                  <p:embed/>
                  <p:pic>
                    <p:nvPicPr>
                      <p:cNvPr id="54279" name="Object 4">
                        <a:extLst>
                          <a:ext uri="{FF2B5EF4-FFF2-40B4-BE49-F238E27FC236}">
                            <a16:creationId xmlns:a16="http://schemas.microsoft.com/office/drawing/2014/main" id="{03BA9B11-8838-4CB0-AE30-196EA6D79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117600"/>
                        <a:ext cx="8809037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:a16="http://schemas.microsoft.com/office/drawing/2014/main" id="{2270CB38-0B9F-4405-B368-97A8B6E5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230188"/>
            <a:ext cx="3251200" cy="717550"/>
          </a:xfrm>
        </p:spPr>
        <p:txBody>
          <a:bodyPr/>
          <a:lstStyle/>
          <a:p>
            <a:pPr eaLnBrk="1" hangingPunct="1"/>
            <a:r>
              <a:rPr lang="zh-CN" altLang="en-US" sz="3800" dirty="0">
                <a:ea typeface="黑体" panose="02010609060101010101" pitchFamily="49" charset="-122"/>
              </a:rPr>
              <a:t>外排序例子二</a:t>
            </a:r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4C4691FE-A877-4697-826B-F4CE1A48ED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035300" cy="4530725"/>
          </a:xfrm>
        </p:spPr>
        <p:txBody>
          <a:bodyPr/>
          <a:lstStyle/>
          <a:p>
            <a:pPr eaLnBrk="1" hangingPunct="1"/>
            <a:r>
              <a:rPr lang="en-US" altLang="zh-CN" sz="2600"/>
              <a:t>Sort a file with 108 pages, using only 5 memory pages.</a:t>
            </a:r>
          </a:p>
          <a:p>
            <a:pPr eaLnBrk="1" hangingPunct="1"/>
            <a:endParaRPr lang="en-US" altLang="zh-CN" sz="2600"/>
          </a:p>
          <a:p>
            <a:pPr eaLnBrk="1" hangingPunct="1"/>
            <a:r>
              <a:rPr lang="en-US" altLang="zh-CN" sz="2600">
                <a:solidFill>
                  <a:srgbClr val="FF0000"/>
                </a:solidFill>
              </a:rPr>
              <a:t>Total cost = 216 x 4 = 864 I/O accesses </a:t>
            </a:r>
          </a:p>
        </p:txBody>
      </p:sp>
      <p:graphicFrame>
        <p:nvGraphicFramePr>
          <p:cNvPr id="55303" name="Object 8">
            <a:extLst>
              <a:ext uri="{FF2B5EF4-FFF2-40B4-BE49-F238E27FC236}">
                <a16:creationId xmlns:a16="http://schemas.microsoft.com/office/drawing/2014/main" id="{E3F19D8D-A60E-4EE0-87E3-B7B66F0667D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295275"/>
          <a:ext cx="5724525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9" name="Microsoft Drawing 1.01" r:id="rId3" imgW="9493250" imgH="11677650" progId="MSDraw.1.01">
                  <p:embed/>
                </p:oleObj>
              </mc:Choice>
              <mc:Fallback>
                <p:oleObj name="Microsoft Drawing 1.01" r:id="rId3" imgW="9493250" imgH="11677650" progId="MSDraw.1.01">
                  <p:embed/>
                  <p:pic>
                    <p:nvPicPr>
                      <p:cNvPr id="55303" name="Object 8">
                        <a:extLst>
                          <a:ext uri="{FF2B5EF4-FFF2-40B4-BE49-F238E27FC236}">
                            <a16:creationId xmlns:a16="http://schemas.microsoft.com/office/drawing/2014/main" id="{E3F19D8D-A60E-4EE0-87E3-B7B66F066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5275"/>
                        <a:ext cx="5724525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>
            <a:extLst>
              <a:ext uri="{FF2B5EF4-FFF2-40B4-BE49-F238E27FC236}">
                <a16:creationId xmlns:a16="http://schemas.microsoft.com/office/drawing/2014/main" id="{6C871AD5-0AEB-4C59-9A6D-AF9BCF879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8578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一般情况下的外排序（</a:t>
            </a:r>
            <a:r>
              <a:rPr lang="en-US" altLang="zh-CN" i="1" dirty="0">
                <a:solidFill>
                  <a:srgbClr val="FF0000"/>
                </a:solidFill>
                <a:ea typeface="黑体" panose="02010609060101010101" pitchFamily="49" charset="-122"/>
              </a:rPr>
              <a:t>M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路归并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561D22EE-1DC5-4ED4-B8A9-75002D3575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686800" cy="2808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0" dirty="0"/>
              <a:t>Sort a file with </a:t>
            </a:r>
            <a:r>
              <a:rPr lang="en-US" altLang="zh-CN" sz="20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/>
              <a:t> pages, using </a:t>
            </a:r>
            <a:r>
              <a:rPr lang="en-US" altLang="zh-CN" sz="2000" b="0" i="1" dirty="0">
                <a:solidFill>
                  <a:srgbClr val="FF3300"/>
                </a:solidFill>
              </a:rPr>
              <a:t>M</a:t>
            </a:r>
            <a:r>
              <a:rPr lang="en-US" altLang="zh-CN" sz="2000" b="0" dirty="0"/>
              <a:t> memory pages.</a:t>
            </a:r>
          </a:p>
          <a:p>
            <a:pPr>
              <a:lnSpc>
                <a:spcPct val="90000"/>
              </a:lnSpc>
            </a:pPr>
            <a:r>
              <a:rPr lang="en-US" altLang="zh-CN" sz="2000" b="0" dirty="0"/>
              <a:t>The preliminary sorting step produces 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0</a:t>
            </a:r>
            <a:r>
              <a:rPr lang="en-US" altLang="zh-CN" sz="2000" b="0" dirty="0">
                <a:solidFill>
                  <a:srgbClr val="FF3300"/>
                </a:solidFill>
              </a:rPr>
              <a:t> =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>
                <a:solidFill>
                  <a:srgbClr val="FF3300"/>
                </a:solidFill>
              </a:rPr>
              <a:t> / </a:t>
            </a:r>
            <a:r>
              <a:rPr lang="en-US" altLang="zh-CN" sz="2000" b="0" i="1" dirty="0">
                <a:solidFill>
                  <a:srgbClr val="FF3300"/>
                </a:solidFill>
              </a:rPr>
              <a:t>M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</a:t>
            </a:r>
            <a:r>
              <a:rPr lang="en-US" altLang="zh-CN" sz="2000" b="0" dirty="0"/>
              <a:t> sorted runs by performing </a:t>
            </a:r>
            <a:r>
              <a:rPr lang="en-US" altLang="zh-CN" sz="2000" b="0" dirty="0">
                <a:solidFill>
                  <a:srgbClr val="FF3300"/>
                </a:solidFill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>
                <a:solidFill>
                  <a:srgbClr val="FF3300"/>
                </a:solidFill>
              </a:rPr>
              <a:t> </a:t>
            </a:r>
            <a:r>
              <a:rPr lang="en-US" altLang="zh-CN" sz="2000" b="0" dirty="0"/>
              <a:t> I/</a:t>
            </a:r>
            <a:r>
              <a:rPr lang="en-US" altLang="zh-CN" sz="2000" b="0" dirty="0" err="1"/>
              <a:t>Os</a:t>
            </a:r>
            <a:r>
              <a:rPr lang="en-US" altLang="zh-CN" sz="2000" b="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b="0" dirty="0"/>
              <a:t>The 1</a:t>
            </a:r>
            <a:r>
              <a:rPr lang="en-US" altLang="zh-CN" sz="2000" b="0" baseline="30000" dirty="0"/>
              <a:t>st</a:t>
            </a:r>
            <a:r>
              <a:rPr lang="en-US" altLang="zh-CN" sz="2000" b="0" dirty="0"/>
              <a:t> merging step produces 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1</a:t>
            </a:r>
            <a:r>
              <a:rPr lang="en-US" altLang="zh-CN" sz="2000" b="0" dirty="0">
                <a:solidFill>
                  <a:srgbClr val="FF3300"/>
                </a:solidFill>
              </a:rPr>
              <a:t> =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0 </a:t>
            </a:r>
            <a:r>
              <a:rPr lang="en-US" altLang="zh-CN" sz="2000" b="0" dirty="0">
                <a:solidFill>
                  <a:srgbClr val="FF3300"/>
                </a:solidFill>
              </a:rPr>
              <a:t>/ (</a:t>
            </a:r>
            <a:r>
              <a:rPr lang="en-US" altLang="zh-CN" sz="2000" b="0" i="1" dirty="0">
                <a:solidFill>
                  <a:srgbClr val="FF3300"/>
                </a:solidFill>
              </a:rPr>
              <a:t>M </a:t>
            </a:r>
            <a:r>
              <a:rPr lang="en-US" altLang="zh-CN" sz="2000" b="0" dirty="0">
                <a:solidFill>
                  <a:srgbClr val="FF3300"/>
                </a:solidFill>
              </a:rPr>
              <a:t>– 1)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</a:t>
            </a:r>
            <a:r>
              <a:rPr lang="en-US" altLang="zh-CN" sz="2000" b="0" dirty="0">
                <a:sym typeface="Symbol" panose="05050102010706020507" pitchFamily="18" charset="2"/>
              </a:rPr>
              <a:t> runs with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>
                <a:sym typeface="Symbol" panose="05050102010706020507" pitchFamily="18" charset="2"/>
              </a:rPr>
              <a:t> I/</a:t>
            </a:r>
            <a:r>
              <a:rPr lang="en-US" altLang="zh-CN" sz="2000" b="0" dirty="0" err="1">
                <a:sym typeface="Symbol" panose="05050102010706020507" pitchFamily="18" charset="2"/>
              </a:rPr>
              <a:t>Os</a:t>
            </a:r>
            <a:r>
              <a:rPr lang="en-US" altLang="zh-CN" sz="2000" b="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000" b="0" dirty="0"/>
              <a:t>The 2</a:t>
            </a:r>
            <a:r>
              <a:rPr lang="en-US" altLang="zh-CN" sz="2000" b="0" baseline="30000" dirty="0"/>
              <a:t>nd</a:t>
            </a:r>
            <a:r>
              <a:rPr lang="en-US" altLang="zh-CN" sz="2000" b="0" dirty="0"/>
              <a:t> merging step produces 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2</a:t>
            </a:r>
            <a:r>
              <a:rPr lang="en-US" altLang="zh-CN" sz="2000" b="0" dirty="0">
                <a:solidFill>
                  <a:srgbClr val="FF3300"/>
                </a:solidFill>
              </a:rPr>
              <a:t> =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1 </a:t>
            </a:r>
            <a:r>
              <a:rPr lang="en-US" altLang="zh-CN" sz="2000" b="0" dirty="0">
                <a:solidFill>
                  <a:srgbClr val="FF3300"/>
                </a:solidFill>
              </a:rPr>
              <a:t>/ (</a:t>
            </a:r>
            <a:r>
              <a:rPr lang="en-US" altLang="zh-CN" sz="2000" b="0" i="1" dirty="0">
                <a:solidFill>
                  <a:srgbClr val="FF3300"/>
                </a:solidFill>
              </a:rPr>
              <a:t>M </a:t>
            </a:r>
            <a:r>
              <a:rPr lang="en-US" altLang="zh-CN" sz="2000" b="0" dirty="0">
                <a:solidFill>
                  <a:srgbClr val="FF3300"/>
                </a:solidFill>
              </a:rPr>
              <a:t>– 1)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</a:t>
            </a:r>
            <a:r>
              <a:rPr lang="en-US" altLang="zh-CN" sz="2000" b="0" dirty="0">
                <a:sym typeface="Symbol" panose="05050102010706020507" pitchFamily="18" charset="2"/>
              </a:rPr>
              <a:t> runs with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>
                <a:sym typeface="Symbol" panose="05050102010706020507" pitchFamily="18" charset="2"/>
              </a:rPr>
              <a:t> I/</a:t>
            </a:r>
            <a:r>
              <a:rPr lang="en-US" altLang="zh-CN" sz="2000" b="0" dirty="0" err="1">
                <a:sym typeface="Symbol" panose="05050102010706020507" pitchFamily="18" charset="2"/>
              </a:rPr>
              <a:t>Os</a:t>
            </a:r>
            <a:r>
              <a:rPr lang="en-US" altLang="zh-CN" sz="2000" b="0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0" dirty="0">
                <a:sym typeface="Symbol" panose="05050102010706020507" pitchFamily="18" charset="2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altLang="zh-CN" sz="2000" b="0" dirty="0"/>
              <a:t>The last merging step produces </a:t>
            </a:r>
            <a:r>
              <a:rPr lang="en-US" altLang="zh-CN" sz="2000" b="0" i="1" dirty="0" err="1">
                <a:solidFill>
                  <a:srgbClr val="FF3300"/>
                </a:solidFill>
              </a:rPr>
              <a:t>n</a:t>
            </a:r>
            <a:r>
              <a:rPr lang="en-US" altLang="zh-CN" sz="2000" b="0" baseline="-25000" dirty="0" err="1">
                <a:solidFill>
                  <a:srgbClr val="FF3300"/>
                </a:solidFill>
              </a:rPr>
              <a:t>x</a:t>
            </a:r>
            <a:r>
              <a:rPr lang="en-US" altLang="zh-CN" sz="2000" b="0" dirty="0">
                <a:solidFill>
                  <a:srgbClr val="FF3300"/>
                </a:solidFill>
              </a:rPr>
              <a:t> =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000" b="0" i="1" dirty="0">
                <a:solidFill>
                  <a:srgbClr val="FF3300"/>
                </a:solidFill>
              </a:rPr>
              <a:t>n</a:t>
            </a:r>
            <a:r>
              <a:rPr lang="en-US" altLang="zh-CN" sz="2000" b="0" i="1" baseline="-25000" dirty="0">
                <a:solidFill>
                  <a:srgbClr val="FF3300"/>
                </a:solidFill>
              </a:rPr>
              <a:t>x-</a:t>
            </a:r>
            <a:r>
              <a:rPr lang="en-US" altLang="zh-CN" sz="2000" b="0" baseline="-25000" dirty="0">
                <a:solidFill>
                  <a:srgbClr val="FF3300"/>
                </a:solidFill>
              </a:rPr>
              <a:t>1 </a:t>
            </a:r>
            <a:r>
              <a:rPr lang="en-US" altLang="zh-CN" sz="2000" b="0" dirty="0">
                <a:solidFill>
                  <a:srgbClr val="FF3300"/>
                </a:solidFill>
              </a:rPr>
              <a:t>/ (</a:t>
            </a:r>
            <a:r>
              <a:rPr lang="en-US" altLang="zh-CN" sz="2000" b="0" i="1" dirty="0">
                <a:solidFill>
                  <a:srgbClr val="FF3300"/>
                </a:solidFill>
              </a:rPr>
              <a:t>M </a:t>
            </a:r>
            <a:r>
              <a:rPr lang="en-US" altLang="zh-CN" sz="2000" b="0" dirty="0">
                <a:solidFill>
                  <a:srgbClr val="FF3300"/>
                </a:solidFill>
              </a:rPr>
              <a:t>– 1)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 = 1</a:t>
            </a:r>
            <a:r>
              <a:rPr lang="en-US" altLang="zh-CN" sz="2000" b="0" dirty="0">
                <a:sym typeface="Symbol" panose="05050102010706020507" pitchFamily="18" charset="2"/>
              </a:rPr>
              <a:t> run with </a:t>
            </a:r>
            <a:r>
              <a:rPr lang="en-US" altLang="zh-CN" sz="2000" b="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b="0" dirty="0">
                <a:sym typeface="Symbol" panose="05050102010706020507" pitchFamily="18" charset="2"/>
              </a:rPr>
              <a:t> I/</a:t>
            </a:r>
            <a:r>
              <a:rPr lang="en-US" altLang="zh-CN" sz="2000" b="0" dirty="0" err="1">
                <a:sym typeface="Symbol" panose="05050102010706020507" pitchFamily="18" charset="2"/>
              </a:rPr>
              <a:t>Os</a:t>
            </a:r>
            <a:r>
              <a:rPr lang="en-US" altLang="zh-CN" sz="2000" b="0" dirty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56327" name="Object 8">
            <a:extLst>
              <a:ext uri="{FF2B5EF4-FFF2-40B4-BE49-F238E27FC236}">
                <a16:creationId xmlns:a16="http://schemas.microsoft.com/office/drawing/2014/main" id="{E443B7CB-ADC5-4CCB-9E51-6751549C1C81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898040"/>
              </p:ext>
            </p:extLst>
          </p:nvPr>
        </p:nvGraphicFramePr>
        <p:xfrm>
          <a:off x="305594" y="3906838"/>
          <a:ext cx="8532812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5" name="Microsoft Drawing 1.01" r:id="rId3" imgW="6338888" imgH="1685925" progId="MSDraw.1.01">
                  <p:embed/>
                </p:oleObj>
              </mc:Choice>
              <mc:Fallback>
                <p:oleObj name="Microsoft Drawing 1.01" r:id="rId3" imgW="6338888" imgH="1685925" progId="MSDraw.1.01">
                  <p:embed/>
                  <p:pic>
                    <p:nvPicPr>
                      <p:cNvPr id="56327" name="Object 8">
                        <a:extLst>
                          <a:ext uri="{FF2B5EF4-FFF2-40B4-BE49-F238E27FC236}">
                            <a16:creationId xmlns:a16="http://schemas.microsoft.com/office/drawing/2014/main" id="{E443B7CB-ADC5-4CCB-9E51-6751549C1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4" y="3906838"/>
                        <a:ext cx="8532812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>
            <a:extLst>
              <a:ext uri="{FF2B5EF4-FFF2-40B4-BE49-F238E27FC236}">
                <a16:creationId xmlns:a16="http://schemas.microsoft.com/office/drawing/2014/main" id="{83C47AB2-74F5-4CE4-B748-C8F71C79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800" dirty="0">
                <a:ea typeface="黑体" panose="02010609060101010101" pitchFamily="49" charset="-122"/>
              </a:rPr>
              <a:t>一般情况下的外排序</a:t>
            </a:r>
            <a:r>
              <a:rPr lang="en-US" altLang="zh-CN" sz="3800" dirty="0">
                <a:ea typeface="黑体" panose="02010609060101010101" pitchFamily="49" charset="-122"/>
              </a:rPr>
              <a:t>I/O</a:t>
            </a:r>
            <a:r>
              <a:rPr lang="zh-CN" altLang="en-US" sz="3800" dirty="0">
                <a:ea typeface="黑体" panose="02010609060101010101" pitchFamily="49" charset="-122"/>
              </a:rPr>
              <a:t>代价估计</a:t>
            </a:r>
          </a:p>
        </p:txBody>
      </p:sp>
      <p:sp>
        <p:nvSpPr>
          <p:cNvPr id="875523" name="Rectangle 3">
            <a:extLst>
              <a:ext uri="{FF2B5EF4-FFF2-40B4-BE49-F238E27FC236}">
                <a16:creationId xmlns:a16="http://schemas.microsoft.com/office/drawing/2014/main" id="{20CC37BD-1B8B-4C47-8650-B505C041D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Therefore the total cost =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 + 2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  </a:t>
            </a:r>
            <a:r>
              <a:rPr lang="en-US" altLang="zh-CN" sz="2400" i="1" dirty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I/</a:t>
            </a:r>
            <a:r>
              <a:rPr lang="en-US" altLang="zh-CN" sz="2400" dirty="0" err="1">
                <a:sym typeface="Symbol" panose="05050102010706020507" pitchFamily="18" charset="2"/>
              </a:rPr>
              <a:t>Os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where </a:t>
            </a:r>
            <a:r>
              <a:rPr lang="en-US" altLang="zh-CN" sz="2400" i="1" dirty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 is the number of merging steps.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How to compute </a:t>
            </a: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Start with </a:t>
            </a:r>
            <a:r>
              <a:rPr lang="en-US" altLang="zh-CN" sz="2400" i="1" dirty="0">
                <a:solidFill>
                  <a:srgbClr val="FF3300"/>
                </a:solidFill>
              </a:rPr>
              <a:t>y</a:t>
            </a:r>
            <a:r>
              <a:rPr lang="en-US" altLang="zh-CN" sz="2400" dirty="0"/>
              <a:t> = </a:t>
            </a:r>
            <a:r>
              <a:rPr lang="en-US" altLang="zh-CN" sz="2400" i="1" dirty="0">
                <a:solidFill>
                  <a:srgbClr val="FF3300"/>
                </a:solidFill>
              </a:rPr>
              <a:t>n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0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Do </a:t>
            </a:r>
            <a:r>
              <a:rPr lang="en-US" altLang="zh-CN" sz="2400" i="1" dirty="0">
                <a:solidFill>
                  <a:srgbClr val="FF3300"/>
                </a:solidFill>
              </a:rPr>
              <a:t>y</a:t>
            </a:r>
            <a:r>
              <a:rPr lang="en-US" altLang="zh-CN" sz="2400" dirty="0"/>
              <a:t> = 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400" i="1" dirty="0">
                <a:solidFill>
                  <a:srgbClr val="FF3300"/>
                </a:solidFill>
              </a:rPr>
              <a:t>y</a:t>
            </a:r>
            <a:r>
              <a:rPr lang="en-US" altLang="zh-CN" sz="2400" baseline="-25000" dirty="0">
                <a:solidFill>
                  <a:srgbClr val="FF3300"/>
                </a:solidFill>
              </a:rPr>
              <a:t> </a:t>
            </a:r>
            <a:r>
              <a:rPr lang="en-US" altLang="zh-CN" sz="2400" dirty="0">
                <a:solidFill>
                  <a:srgbClr val="FF3300"/>
                </a:solidFill>
              </a:rPr>
              <a:t>/ (</a:t>
            </a:r>
            <a:r>
              <a:rPr lang="en-US" altLang="zh-CN" sz="2400" i="1" dirty="0">
                <a:solidFill>
                  <a:srgbClr val="FF3300"/>
                </a:solidFill>
              </a:rPr>
              <a:t>M </a:t>
            </a:r>
            <a:r>
              <a:rPr lang="en-US" altLang="zh-CN" sz="2400" dirty="0">
                <a:solidFill>
                  <a:srgbClr val="FF3300"/>
                </a:solidFill>
              </a:rPr>
              <a:t>– 1)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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u="sng" dirty="0"/>
              <a:t>repetitively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/>
              <a:t> is the number of repetitions before </a:t>
            </a:r>
            <a:r>
              <a:rPr lang="en-US" altLang="zh-CN" sz="2400" i="1" dirty="0">
                <a:solidFill>
                  <a:srgbClr val="FF3300"/>
                </a:solidFill>
              </a:rPr>
              <a:t>y</a:t>
            </a:r>
            <a:r>
              <a:rPr lang="en-US" altLang="zh-CN" sz="2400" dirty="0"/>
              <a:t> becomes 1.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FF3300"/>
                </a:solidFill>
              </a:rPr>
              <a:t>x</a:t>
            </a:r>
            <a:r>
              <a:rPr lang="en-US" altLang="zh-CN" sz="2400" dirty="0"/>
              <a:t> =</a:t>
            </a:r>
            <a:r>
              <a:rPr lang="en-US" altLang="zh-CN" sz="2400" i="1" dirty="0">
                <a:solidFill>
                  <a:srgbClr val="FF3300"/>
                </a:solidFill>
              </a:rPr>
              <a:t>┌log</a:t>
            </a:r>
            <a:r>
              <a:rPr lang="en-US" altLang="zh-CN" sz="2400" i="1" baseline="-25000" dirty="0">
                <a:solidFill>
                  <a:srgbClr val="FF3300"/>
                </a:solidFill>
              </a:rPr>
              <a:t>M-1</a:t>
            </a:r>
            <a:r>
              <a:rPr lang="en-US" altLang="zh-CN" sz="2400" i="1" dirty="0">
                <a:solidFill>
                  <a:srgbClr val="FF3300"/>
                </a:solidFill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i="1" dirty="0">
                <a:solidFill>
                  <a:srgbClr val="FF3300"/>
                </a:solidFill>
              </a:rPr>
              <a:t>/M)┐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008D72-5A74-4C3B-B799-CCE02BDFC3F0}"/>
              </a:ext>
            </a:extLst>
          </p:cNvPr>
          <p:cNvSpPr/>
          <p:nvPr/>
        </p:nvSpPr>
        <p:spPr>
          <a:xfrm>
            <a:off x="1446204" y="5601634"/>
            <a:ext cx="6752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Total I/O cost</a:t>
            </a:r>
            <a:r>
              <a:rPr lang="zh-CN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 + 2</a:t>
            </a:r>
            <a:r>
              <a:rPr lang="en-US" altLang="zh-CN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 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 </a:t>
            </a:r>
            <a:r>
              <a:rPr lang="en-US" altLang="zh-CN" sz="2800" i="1" dirty="0">
                <a:solidFill>
                  <a:srgbClr val="FF3300"/>
                </a:solidFill>
              </a:rPr>
              <a:t>┌log</a:t>
            </a:r>
            <a:r>
              <a:rPr lang="en-US" altLang="zh-CN" sz="2800" i="1" baseline="-25000" dirty="0">
                <a:solidFill>
                  <a:srgbClr val="FF3300"/>
                </a:solidFill>
              </a:rPr>
              <a:t>M-1</a:t>
            </a:r>
            <a:r>
              <a:rPr lang="en-US" altLang="zh-CN" sz="2800" i="1" dirty="0">
                <a:solidFill>
                  <a:srgbClr val="FF33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8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</a:rPr>
              <a:t>/M)┐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3" grpId="0" build="p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id="{9A26CA59-31A1-42EB-BC63-874DCBCF9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External Merge Sort (Cont.)</a:t>
            </a:r>
          </a:p>
        </p:txBody>
      </p:sp>
      <p:sp>
        <p:nvSpPr>
          <p:cNvPr id="54275" name="Rectangle 1027">
            <a:extLst>
              <a:ext uri="{FF2B5EF4-FFF2-40B4-BE49-F238E27FC236}">
                <a16:creationId xmlns:a16="http://schemas.microsoft.com/office/drawing/2014/main" id="{D2CECFD8-1E27-4E74-800A-41B3C5471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Cost analysis: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Total number of merge passes required: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Block transfers for initial run creation as well as in each pass is 2</a:t>
            </a:r>
            <a:r>
              <a:rPr lang="en-US" altLang="zh-CN" i="1" dirty="0">
                <a:ea typeface="ＭＳ Ｐゴシック" panose="020B0600070205080204" pitchFamily="34" charset="-128"/>
              </a:rPr>
              <a:t>b</a:t>
            </a:r>
            <a:r>
              <a:rPr lang="en-US" altLang="zh-CN" i="1" baseline="-25000" dirty="0">
                <a:ea typeface="ＭＳ Ｐゴシック" panose="020B0600070205080204" pitchFamily="34" charset="-128"/>
              </a:rPr>
              <a:t>r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sz="2400" dirty="0">
                <a:ea typeface="ＭＳ Ｐゴシック" panose="020B0600070205080204" pitchFamily="34" charset="-128"/>
              </a:rPr>
              <a:t>for final pass, we don’t count write cost </a:t>
            </a:r>
          </a:p>
          <a:p>
            <a:pPr lvl="3"/>
            <a:r>
              <a:rPr lang="en-US" altLang="zh-CN" sz="2400" dirty="0">
                <a:ea typeface="ＭＳ Ｐゴシック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/>
            <a:r>
              <a:rPr lang="en-US" altLang="zh-CN" sz="2400" dirty="0">
                <a:ea typeface="ＭＳ Ｐゴシック" panose="020B0600070205080204" pitchFamily="34" charset="-128"/>
              </a:rPr>
              <a:t>Thus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total number of block transfers for external sorting:</a:t>
            </a:r>
            <a:b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	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( 2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+ 1)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CADA026B-CF6C-4ACF-A321-757B3655B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External Merge Sort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8A59196-34B9-41F5-BAE8-767C0C2EB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Cost of seeks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zh-CN" sz="2400" i="1" dirty="0">
                <a:ea typeface="ＭＳ Ｐゴシック" panose="020B0600070205080204" pitchFamily="34" charset="-128"/>
              </a:rPr>
              <a:t> 2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zh-CN" sz="2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Buffer size: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(read/write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blocks at a time)</a:t>
            </a:r>
          </a:p>
          <a:p>
            <a:pPr lvl="2"/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2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4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4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zh-CN" sz="2400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zh-CN" sz="24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-1)</a:t>
            </a:r>
            <a:endParaRPr lang="en-US" altLang="zh-CN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955B1A1-E910-4F4D-B9FC-2A2854F0D1C4}"/>
              </a:ext>
            </a:extLst>
          </p:cNvPr>
          <p:cNvSpPr txBox="1">
            <a:spLocks noChangeArrowheads="1"/>
          </p:cNvSpPr>
          <p:nvPr/>
        </p:nvSpPr>
        <p:spPr>
          <a:xfrm>
            <a:off x="263525" y="2819400"/>
            <a:ext cx="8616950" cy="6096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US" altLang="zh-CN" ker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Join Operation</a:t>
            </a:r>
          </a:p>
        </p:txBody>
      </p:sp>
    </p:spTree>
    <p:extLst>
      <p:ext uri="{BB962C8B-B14F-4D97-AF65-F5344CB8AC3E}">
        <p14:creationId xmlns:p14="http://schemas.microsoft.com/office/powerpoint/2010/main" val="15291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842CBE63-7E63-49CD-AF00-8E7CAF2DD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1625"/>
            <a:ext cx="8810625" cy="6096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 in Query Processing : Optimization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B650935-4091-4486-91EE-B4BDDAE2B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3770" y="1149350"/>
            <a:ext cx="6858001" cy="51800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E.g., can use an index on 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or can perform complete relation scan and discard instructors with salary  75000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43B77CE-3261-4687-9985-D5507E65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9" y="2605088"/>
            <a:ext cx="3858563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88809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D5801971-2351-4554-9100-55957A530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Join Operation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8E290DE-A48B-4435-8729-B4ABBB01B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ea typeface="ＭＳ Ｐゴシック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Nested-loop 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Block nested-loop 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Merge-join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Hash-join</a:t>
            </a:r>
          </a:p>
          <a:p>
            <a:r>
              <a:rPr lang="en-US" altLang="zh-CN" sz="2400">
                <a:ea typeface="ＭＳ Ｐゴシック" panose="020B0600070205080204" pitchFamily="34" charset="-128"/>
              </a:rPr>
              <a:t>Choice based on cost estimate</a:t>
            </a:r>
          </a:p>
          <a:p>
            <a:r>
              <a:rPr lang="en-US" altLang="zh-CN" sz="2400">
                <a:ea typeface="ＭＳ Ｐゴシック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Number of records of </a:t>
            </a:r>
            <a:r>
              <a:rPr lang="en-US" altLang="zh-CN" i="1">
                <a:ea typeface="ＭＳ Ｐゴシック" panose="020B0600070205080204" pitchFamily="34" charset="-128"/>
              </a:rPr>
              <a:t>student</a:t>
            </a:r>
            <a:r>
              <a:rPr lang="en-US" altLang="zh-CN">
                <a:ea typeface="ＭＳ Ｐゴシック" panose="020B0600070205080204" pitchFamily="34" charset="-128"/>
              </a:rPr>
              <a:t>:  5,000     </a:t>
            </a:r>
            <a:r>
              <a:rPr lang="en-US" altLang="zh-CN" i="1">
                <a:ea typeface="ＭＳ Ｐゴシック" panose="020B0600070205080204" pitchFamily="34" charset="-128"/>
              </a:rPr>
              <a:t>takes</a:t>
            </a:r>
            <a:r>
              <a:rPr lang="en-US" altLang="zh-CN">
                <a:ea typeface="ＭＳ Ｐゴシック" panose="020B0600070205080204" pitchFamily="34" charset="-128"/>
              </a:rPr>
              <a:t>: 10,000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Number of blocks of   </a:t>
            </a:r>
            <a:r>
              <a:rPr lang="en-US" altLang="zh-CN" i="1">
                <a:ea typeface="ＭＳ Ｐゴシック" panose="020B0600070205080204" pitchFamily="34" charset="-128"/>
              </a:rPr>
              <a:t>student</a:t>
            </a:r>
            <a:r>
              <a:rPr lang="en-US" altLang="zh-CN">
                <a:ea typeface="ＭＳ Ｐゴシック" panose="020B0600070205080204" pitchFamily="34" charset="-128"/>
              </a:rPr>
              <a:t>:     100     </a:t>
            </a:r>
            <a:r>
              <a:rPr lang="en-US" altLang="zh-CN" i="1">
                <a:ea typeface="ＭＳ Ｐゴシック" panose="020B0600070205080204" pitchFamily="34" charset="-128"/>
              </a:rPr>
              <a:t>takes</a:t>
            </a:r>
            <a:r>
              <a:rPr lang="en-US" altLang="zh-CN">
                <a:ea typeface="ＭＳ Ｐゴシック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A98C32E2-78D8-498B-9FA3-9F4095856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Nested-Loop Join</a:t>
            </a:r>
          </a:p>
        </p:txBody>
      </p:sp>
      <p:sp>
        <p:nvSpPr>
          <p:cNvPr id="62466" name="Rectangle 1027">
            <a:extLst>
              <a:ext uri="{FF2B5EF4-FFF2-40B4-BE49-F238E27FC236}">
                <a16:creationId xmlns:a16="http://schemas.microsoft.com/office/drawing/2014/main" id="{90C1147B-7459-4881-91C5-02899D6F2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52500"/>
            <a:ext cx="8610600" cy="5372100"/>
          </a:xfrm>
        </p:spPr>
        <p:txBody>
          <a:bodyPr>
            <a:no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To compute the theta join    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  </a:t>
            </a:r>
            <a:r>
              <a:rPr lang="en-US" altLang="zh-CN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	for each tuple 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zh-CN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to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see if they satisfy the join condition 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b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		if they do, add 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t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Greek Symbols" pitchFamily="18" charset="2"/>
              </a:rPr>
              <a:t>r</a:t>
            </a:r>
            <a:r>
              <a:rPr lang="en-US" altLang="zh-CN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• </a:t>
            </a:r>
            <a:r>
              <a:rPr lang="en-US" altLang="zh-CN" sz="2400" i="1" dirty="0" err="1">
                <a:ea typeface="ＭＳ Ｐゴシック" panose="020B0600070205080204" pitchFamily="34" charset="-128"/>
                <a:sym typeface="Greek Symbols" pitchFamily="18" charset="2"/>
              </a:rPr>
              <a:t>t</a:t>
            </a:r>
            <a:r>
              <a:rPr lang="en-US" altLang="zh-CN" i="1" baseline="-25000" dirty="0" err="1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to the result.</a:t>
            </a:r>
            <a:b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	</a:t>
            </a:r>
            <a:r>
              <a:rPr lang="en-US" altLang="zh-CN" sz="2400" b="1" dirty="0">
                <a:ea typeface="ＭＳ Ｐゴシック" panose="020B0600070205080204" pitchFamily="34" charset="-128"/>
                <a:sym typeface="Greek Symbols" pitchFamily="18" charset="2"/>
              </a:rPr>
              <a:t>end</a:t>
            </a:r>
            <a:br>
              <a:rPr lang="en-US" altLang="zh-CN" sz="2400" b="1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400" b="1" dirty="0" err="1">
                <a:ea typeface="ＭＳ Ｐゴシック" panose="020B0600070205080204" pitchFamily="34" charset="-128"/>
                <a:sym typeface="Greek Symbols" pitchFamily="18" charset="2"/>
              </a:rPr>
              <a:t>end</a:t>
            </a:r>
            <a:endParaRPr lang="en-US" altLang="zh-CN" sz="24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outer</a:t>
            </a:r>
            <a:r>
              <a:rPr lang="en-US" altLang="zh-CN" sz="2400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 and 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 the </a:t>
            </a:r>
            <a:r>
              <a:rPr lang="en-US" altLang="zh-CN" sz="2400" b="1" dirty="0">
                <a:solidFill>
                  <a:srgbClr val="3366CC"/>
                </a:solidFill>
                <a:ea typeface="ＭＳ Ｐゴシック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62467" name="AutoShape 1028">
            <a:extLst>
              <a:ext uri="{FF2B5EF4-FFF2-40B4-BE49-F238E27FC236}">
                <a16:creationId xmlns:a16="http://schemas.microsoft.com/office/drawing/2014/main" id="{B973B538-358F-4BE2-BD00-61D5593933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09585" y="1174322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5" name="Rectangle 3">
            <a:extLst>
              <a:ext uri="{FF2B5EF4-FFF2-40B4-BE49-F238E27FC236}">
                <a16:creationId xmlns:a16="http://schemas.microsoft.com/office/drawing/2014/main" id="{ADA5F57F-06E0-4D90-B6B9-932AA189E2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18488" cy="5184775"/>
          </a:xfrm>
        </p:spPr>
        <p:txBody>
          <a:bodyPr/>
          <a:lstStyle/>
          <a:p>
            <a:pPr eaLnBrk="1" hangingPunct="1"/>
            <a:r>
              <a:rPr lang="zh-CN" altLang="en-US" sz="2600" b="0" dirty="0">
                <a:ea typeface="黑体" panose="02010609060101010101" pitchFamily="49" charset="-122"/>
              </a:rPr>
              <a:t>特点：</a:t>
            </a:r>
            <a:r>
              <a:rPr lang="zh-CN" altLang="en-US" sz="2600" b="0" dirty="0">
                <a:solidFill>
                  <a:srgbClr val="0000FF"/>
                </a:solidFill>
                <a:ea typeface="黑体" panose="02010609060101010101" pitchFamily="49" charset="-122"/>
              </a:rPr>
              <a:t>以元组（记录）为单位</a:t>
            </a:r>
            <a:r>
              <a:rPr lang="zh-CN" altLang="en-US" sz="2600" b="0" dirty="0">
                <a:ea typeface="黑体" panose="02010609060101010101" pitchFamily="49" charset="-122"/>
              </a:rPr>
              <a:t>进行操作</a:t>
            </a:r>
          </a:p>
          <a:p>
            <a:pPr eaLnBrk="1" hangingPunct="1"/>
            <a:r>
              <a:rPr lang="zh-CN" altLang="en-US" sz="2600" b="0" dirty="0">
                <a:ea typeface="黑体" panose="02010609060101010101" pitchFamily="49" charset="-122"/>
              </a:rPr>
              <a:t>关系大小：</a:t>
            </a:r>
            <a:r>
              <a:rPr lang="en-US" altLang="zh-CN" sz="2600" b="0" i="1" dirty="0">
                <a:ea typeface="黑体" panose="02010609060101010101" pitchFamily="49" charset="-122"/>
              </a:rPr>
              <a:t>R -- </a:t>
            </a:r>
            <a:r>
              <a:rPr lang="en-US" altLang="zh-CN" sz="2600" i="1" dirty="0"/>
              <a:t>n</a:t>
            </a:r>
            <a:r>
              <a:rPr lang="en-US" altLang="zh-CN" sz="2600" i="1" baseline="-25000" dirty="0"/>
              <a:t>r</a:t>
            </a:r>
            <a:r>
              <a:rPr lang="en-US" altLang="zh-CN" sz="2600" i="1" dirty="0"/>
              <a:t> , </a:t>
            </a:r>
            <a:r>
              <a:rPr lang="en-US" altLang="zh-CN" sz="2600" i="1" dirty="0" err="1"/>
              <a:t>b</a:t>
            </a:r>
            <a:r>
              <a:rPr lang="en-US" altLang="zh-CN" sz="2600" i="1" baseline="-25000" dirty="0" err="1"/>
              <a:t>r</a:t>
            </a:r>
            <a:r>
              <a:rPr lang="zh-CN" altLang="en-US" sz="2600" b="0" dirty="0">
                <a:ea typeface="黑体" panose="02010609060101010101" pitchFamily="49" charset="-122"/>
              </a:rPr>
              <a:t>，</a:t>
            </a:r>
            <a:r>
              <a:rPr lang="en-US" altLang="zh-CN" sz="2600" b="0" i="1" dirty="0">
                <a:ea typeface="黑体" panose="02010609060101010101" pitchFamily="49" charset="-122"/>
              </a:rPr>
              <a:t>S -</a:t>
            </a:r>
            <a:r>
              <a:rPr lang="en-US" altLang="zh-CN" sz="2600" b="0" dirty="0">
                <a:ea typeface="黑体" panose="02010609060101010101" pitchFamily="49" charset="-122"/>
              </a:rPr>
              <a:t>-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  <a:r>
              <a:rPr lang="en-US" altLang="zh-CN" sz="2600" i="1" dirty="0"/>
              <a:t>n</a:t>
            </a:r>
            <a:r>
              <a:rPr lang="en-US" altLang="zh-CN" sz="2600" i="1" baseline="-25000" dirty="0"/>
              <a:t>s</a:t>
            </a:r>
            <a:r>
              <a:rPr lang="en-US" altLang="zh-CN" sz="2600" i="1" dirty="0"/>
              <a:t> , b</a:t>
            </a:r>
            <a:r>
              <a:rPr lang="en-US" altLang="zh-CN" sz="2600" i="1" baseline="-25000" dirty="0"/>
              <a:t>s</a:t>
            </a:r>
            <a:r>
              <a:rPr lang="en-US" altLang="zh-CN" i="1" dirty="0"/>
              <a:t> </a:t>
            </a:r>
          </a:p>
        </p:txBody>
      </p:sp>
      <p:graphicFrame>
        <p:nvGraphicFramePr>
          <p:cNvPr id="878596" name="Object 4">
            <a:extLst>
              <a:ext uri="{FF2B5EF4-FFF2-40B4-BE49-F238E27FC236}">
                <a16:creationId xmlns:a16="http://schemas.microsoft.com/office/drawing/2014/main" id="{B901F438-12AE-4FDF-B21E-5BA42B577F3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2273300"/>
          <a:ext cx="62642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4" name="Microsoft Drawing 1.01" r:id="rId3" imgW="4619625" imgH="1860550" progId="MSDraw.1.01">
                  <p:embed/>
                </p:oleObj>
              </mc:Choice>
              <mc:Fallback>
                <p:oleObj name="Microsoft Drawing 1.01" r:id="rId3" imgW="4619625" imgH="1860550" progId="MSDraw.1.01">
                  <p:embed/>
                  <p:pic>
                    <p:nvPicPr>
                      <p:cNvPr id="878596" name="Object 4">
                        <a:extLst>
                          <a:ext uri="{FF2B5EF4-FFF2-40B4-BE49-F238E27FC236}">
                            <a16:creationId xmlns:a16="http://schemas.microsoft.com/office/drawing/2014/main" id="{B901F438-12AE-4FDF-B21E-5BA42B577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3300"/>
                        <a:ext cx="6264275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8" name="AutoShape 6">
            <a:extLst>
              <a:ext uri="{FF2B5EF4-FFF2-40B4-BE49-F238E27FC236}">
                <a16:creationId xmlns:a16="http://schemas.microsoft.com/office/drawing/2014/main" id="{684DB05E-FCD7-42EE-9EB7-41828A46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281363"/>
            <a:ext cx="936625" cy="144462"/>
          </a:xfrm>
          <a:prstGeom prst="rightArrow">
            <a:avLst>
              <a:gd name="adj1" fmla="val 50000"/>
              <a:gd name="adj2" fmla="val 16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8599" name="AutoShape 7">
            <a:extLst>
              <a:ext uri="{FF2B5EF4-FFF2-40B4-BE49-F238E27FC236}">
                <a16:creationId xmlns:a16="http://schemas.microsoft.com/office/drawing/2014/main" id="{5EC69DDF-57D0-425A-9065-451E2029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633663"/>
            <a:ext cx="144463" cy="504825"/>
          </a:xfrm>
          <a:prstGeom prst="downArrow">
            <a:avLst>
              <a:gd name="adj1" fmla="val 50000"/>
              <a:gd name="adj2" fmla="val 87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8601" name="AutoShape 9">
            <a:extLst>
              <a:ext uri="{FF2B5EF4-FFF2-40B4-BE49-F238E27FC236}">
                <a16:creationId xmlns:a16="http://schemas.microsoft.com/office/drawing/2014/main" id="{9D01606E-22F7-483B-B4B7-A716433B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4750"/>
            <a:ext cx="936625" cy="144463"/>
          </a:xfrm>
          <a:prstGeom prst="rightArrow">
            <a:avLst>
              <a:gd name="adj1" fmla="val 50000"/>
              <a:gd name="adj2" fmla="val 16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8604" name="AutoShape 12">
            <a:extLst>
              <a:ext uri="{FF2B5EF4-FFF2-40B4-BE49-F238E27FC236}">
                <a16:creationId xmlns:a16="http://schemas.microsoft.com/office/drawing/2014/main" id="{A815BD19-6B0A-4970-97A3-0EBA917E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146550"/>
            <a:ext cx="936625" cy="144463"/>
          </a:xfrm>
          <a:prstGeom prst="rightArrow">
            <a:avLst>
              <a:gd name="adj1" fmla="val 50000"/>
              <a:gd name="adj2" fmla="val 162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026">
            <a:extLst>
              <a:ext uri="{FF2B5EF4-FFF2-40B4-BE49-F238E27FC236}">
                <a16:creationId xmlns:a16="http://schemas.microsoft.com/office/drawing/2014/main" id="{A64E827E-6A44-4A2C-B72F-FC897F95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r>
              <a:rPr lang="en-US" altLang="zh-CN" ker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Nested-Loop Join</a:t>
            </a:r>
            <a:endParaRPr lang="en-US" altLang="zh-CN" kern="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7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  <p:bldP spid="878598" grpId="0" animBg="1"/>
      <p:bldP spid="878599" grpId="0" animBg="1"/>
      <p:bldP spid="878599" grpId="1" animBg="1"/>
      <p:bldP spid="878599" grpId="2" animBg="1"/>
      <p:bldP spid="878601" grpId="0" animBg="1"/>
      <p:bldP spid="87860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A2ABE6D3-4CDA-4BAF-9AE3-68C85A418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Nested-Loop Join (Cont.)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22959079-2137-4692-B937-285B7FE1F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     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block transfers, plus</a:t>
            </a:r>
            <a:b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seeks</a:t>
            </a: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zh-CN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block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transfers and </a:t>
            </a: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2 seeks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A2ABE6D3-4CDA-4BAF-9AE3-68C85A418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Nested-Loop Join (Cont.)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22959079-2137-4692-B937-285B7FE1F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  <p:extLst>
      <p:ext uri="{BB962C8B-B14F-4D97-AF65-F5344CB8AC3E}">
        <p14:creationId xmlns:p14="http://schemas.microsoft.com/office/powerpoint/2010/main" val="3980138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08B73346-2E19-4F0A-B98C-489FF99BA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</a:t>
            </a:r>
            <a:endParaRPr lang="en-US" altLang="zh-CN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3C045DA2-2B8F-4802-A838-850188146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100" b="0" dirty="0">
                <a:latin typeface="Tahoma" pitchFamily="34" charset="0"/>
                <a:ea typeface="黑体" pitchFamily="49" charset="-122"/>
              </a:rPr>
              <a:t>磁盘</a:t>
            </a:r>
            <a:r>
              <a:rPr lang="zh-CN" altLang="en-US" sz="2100" b="0" dirty="0">
                <a:latin typeface="Tahoma" pitchFamily="34" charset="0"/>
                <a:ea typeface="黑体" pitchFamily="49" charset="-122"/>
                <a:sym typeface="Wingdings" pitchFamily="2" charset="2"/>
              </a:rPr>
              <a:t>内存：以</a:t>
            </a:r>
            <a:r>
              <a:rPr lang="zh-CN" altLang="en-US" sz="2100" b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物理块（</a:t>
            </a:r>
            <a:r>
              <a:rPr lang="en-US" altLang="zh-CN" sz="2100" b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block</a:t>
            </a:r>
            <a:r>
              <a:rPr lang="zh-CN" altLang="en-US" sz="2100" b="0" dirty="0">
                <a:solidFill>
                  <a:srgbClr val="0000FF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）</a:t>
            </a:r>
            <a:r>
              <a:rPr lang="zh-CN" altLang="en-US" sz="2100" b="0" dirty="0">
                <a:latin typeface="Tahoma" pitchFamily="34" charset="0"/>
                <a:ea typeface="黑体" pitchFamily="49" charset="-122"/>
                <a:sym typeface="Wingdings" pitchFamily="2" charset="2"/>
              </a:rPr>
              <a:t>为信息传递的单位，面向</a:t>
            </a:r>
            <a:r>
              <a:rPr lang="en-US" altLang="zh-CN" sz="2100" b="0" dirty="0">
                <a:latin typeface="Tahoma" pitchFamily="34" charset="0"/>
                <a:ea typeface="黑体" pitchFamily="49" charset="-122"/>
                <a:sym typeface="Wingdings" pitchFamily="2" charset="2"/>
              </a:rPr>
              <a:t>block</a:t>
            </a:r>
            <a:r>
              <a:rPr lang="zh-CN" altLang="en-US" sz="2100" b="0" dirty="0">
                <a:latin typeface="Tahoma" pitchFamily="34" charset="0"/>
                <a:ea typeface="黑体" pitchFamily="49" charset="-122"/>
                <a:sym typeface="Wingdings" pitchFamily="2" charset="2"/>
              </a:rPr>
              <a:t>的连接称为</a:t>
            </a:r>
            <a:r>
              <a:rPr lang="zh-CN" altLang="en-US" sz="2100" b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块嵌套循环连接（</a:t>
            </a:r>
            <a:r>
              <a:rPr lang="en-US" altLang="zh-CN" sz="2100" b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BNL</a:t>
            </a:r>
            <a:r>
              <a:rPr lang="zh-CN" altLang="en-US" sz="2100" b="0" dirty="0">
                <a:solidFill>
                  <a:srgbClr val="FF0000"/>
                </a:solidFill>
                <a:latin typeface="Tahoma" pitchFamily="34" charset="0"/>
                <a:ea typeface="黑体" pitchFamily="49" charset="-122"/>
                <a:sym typeface="Wingdings" pitchFamily="2" charset="2"/>
              </a:rPr>
              <a:t>）</a:t>
            </a:r>
          </a:p>
          <a:p>
            <a:pPr lvl="1">
              <a:spcBef>
                <a:spcPts val="600"/>
              </a:spcBef>
              <a:buNone/>
              <a:defRPr/>
            </a:pP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for each</a:t>
            </a:r>
            <a:r>
              <a:rPr lang="en-US" altLang="zh-CN" sz="1800" b="0" dirty="0"/>
              <a:t> block </a:t>
            </a:r>
            <a:r>
              <a:rPr lang="en-US" altLang="zh-CN" sz="1800" b="0" i="1" dirty="0"/>
              <a:t>B</a:t>
            </a:r>
            <a:r>
              <a:rPr lang="en-US" altLang="zh-CN" b="0" i="1" baseline="-25000" dirty="0"/>
              <a:t>R</a:t>
            </a:r>
            <a:r>
              <a:rPr lang="en-US" altLang="zh-CN" b="0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of</a:t>
            </a:r>
            <a:r>
              <a:rPr lang="en-US" altLang="zh-CN" sz="1800" b="0" i="1" dirty="0"/>
              <a:t> </a:t>
            </a:r>
            <a:r>
              <a:rPr lang="en-US" altLang="zh-CN" sz="1800" b="0" dirty="0"/>
              <a:t>R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do begin</a:t>
            </a:r>
            <a:br>
              <a:rPr lang="en-US" altLang="zh-CN" sz="1800" b="0" dirty="0"/>
            </a:b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for each</a:t>
            </a:r>
            <a:r>
              <a:rPr lang="en-US" altLang="zh-CN" sz="1800" b="0" dirty="0"/>
              <a:t> block </a:t>
            </a:r>
            <a:r>
              <a:rPr lang="en-US" altLang="zh-CN" sz="1800" b="0" i="1" dirty="0"/>
              <a:t>B</a:t>
            </a:r>
            <a:r>
              <a:rPr lang="en-US" altLang="zh-CN" b="0" i="1" baseline="-25000" dirty="0"/>
              <a:t>S</a:t>
            </a:r>
            <a:r>
              <a:rPr lang="en-US" altLang="zh-CN" b="0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of</a:t>
            </a:r>
            <a:r>
              <a:rPr lang="en-US" altLang="zh-CN" sz="1800" b="0" dirty="0"/>
              <a:t> </a:t>
            </a:r>
            <a:r>
              <a:rPr lang="en-US" altLang="zh-CN" sz="1800" b="0" i="1" dirty="0"/>
              <a:t>S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do begin</a:t>
            </a:r>
            <a:br>
              <a:rPr lang="en-US" altLang="zh-CN" sz="1800" b="0" dirty="0"/>
            </a:br>
            <a:r>
              <a:rPr lang="en-US" altLang="zh-CN" sz="1800" b="0" dirty="0"/>
              <a:t>	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for each</a:t>
            </a:r>
            <a:r>
              <a:rPr lang="en-US" altLang="zh-CN" sz="1800" b="0" dirty="0"/>
              <a:t> tuple </a:t>
            </a:r>
            <a:r>
              <a:rPr lang="en-US" altLang="zh-CN" sz="1800" b="0" i="1" dirty="0" err="1"/>
              <a:t>t</a:t>
            </a:r>
            <a:r>
              <a:rPr lang="en-US" altLang="zh-CN" b="0" i="1" baseline="-25000" dirty="0" err="1"/>
              <a:t>R</a:t>
            </a:r>
            <a:r>
              <a:rPr lang="en-US" altLang="zh-CN" sz="1800" b="0" i="1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</a:t>
            </a:r>
            <a:r>
              <a:rPr lang="en-US" altLang="zh-CN" sz="1800" b="0" dirty="0"/>
              <a:t> </a:t>
            </a:r>
            <a:r>
              <a:rPr lang="en-US" altLang="zh-CN" sz="1800" b="0" i="1" dirty="0"/>
              <a:t>B</a:t>
            </a:r>
            <a:r>
              <a:rPr lang="en-US" altLang="zh-CN" b="0" i="1" baseline="-25000" dirty="0"/>
              <a:t>R </a:t>
            </a:r>
            <a:r>
              <a:rPr lang="en-US" altLang="zh-CN" sz="1800" b="0" baseline="-25000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do begin</a:t>
            </a:r>
            <a:br>
              <a:rPr lang="en-US" altLang="zh-CN" sz="1800" b="0" dirty="0"/>
            </a:br>
            <a:r>
              <a:rPr lang="en-US" altLang="zh-CN" sz="1800" b="0" dirty="0"/>
              <a:t>		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for each</a:t>
            </a:r>
            <a:r>
              <a:rPr lang="en-US" altLang="zh-CN" sz="1800" b="0" dirty="0"/>
              <a:t> tuple </a:t>
            </a:r>
            <a:r>
              <a:rPr lang="en-US" altLang="zh-CN" sz="1800" b="0" i="1" dirty="0" err="1"/>
              <a:t>t</a:t>
            </a:r>
            <a:r>
              <a:rPr lang="en-US" altLang="zh-CN" b="0" i="1" baseline="-25000" dirty="0" err="1"/>
              <a:t>S</a:t>
            </a:r>
            <a:r>
              <a:rPr lang="en-US" altLang="zh-CN" b="0" i="1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</a:t>
            </a:r>
            <a:r>
              <a:rPr lang="en-US" altLang="zh-CN" sz="1800" b="0" dirty="0"/>
              <a:t> </a:t>
            </a:r>
            <a:r>
              <a:rPr lang="en-US" altLang="zh-CN" sz="1800" b="0" i="1" dirty="0"/>
              <a:t>B</a:t>
            </a:r>
            <a:r>
              <a:rPr lang="en-US" altLang="zh-CN" b="0" i="1" baseline="-25000" dirty="0"/>
              <a:t>S</a:t>
            </a:r>
            <a:r>
              <a:rPr lang="en-US" altLang="zh-CN" sz="1800" b="0" i="1" dirty="0"/>
              <a:t> </a:t>
            </a: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do begin</a:t>
            </a:r>
            <a:br>
              <a:rPr lang="en-US" altLang="zh-CN" sz="1800" b="0" dirty="0"/>
            </a:br>
            <a:r>
              <a:rPr lang="en-US" altLang="zh-CN" sz="1800" b="0" dirty="0"/>
              <a:t>	</a:t>
            </a:r>
            <a:r>
              <a:rPr lang="en-US" altLang="zh-CN" b="0" dirty="0"/>
              <a:t>		</a:t>
            </a:r>
            <a:r>
              <a:rPr lang="en-US" altLang="zh-CN" sz="1800" b="0" dirty="0"/>
              <a:t>Check if (</a:t>
            </a:r>
            <a:r>
              <a:rPr lang="en-US" altLang="zh-CN" sz="1800" b="0" i="1" dirty="0" err="1"/>
              <a:t>t</a:t>
            </a:r>
            <a:r>
              <a:rPr lang="en-US" altLang="zh-CN" b="0" i="1" baseline="-25000" dirty="0" err="1"/>
              <a:t>R</a:t>
            </a:r>
            <a:r>
              <a:rPr lang="en-US" altLang="zh-CN" sz="1800" b="0" i="1" dirty="0" err="1"/>
              <a:t>,t</a:t>
            </a:r>
            <a:r>
              <a:rPr lang="en-US" altLang="zh-CN" b="0" i="1" baseline="-25000" dirty="0" err="1"/>
              <a:t>S</a:t>
            </a:r>
            <a:r>
              <a:rPr lang="en-US" altLang="zh-CN" sz="1800" b="0" i="1" dirty="0"/>
              <a:t>) </a:t>
            </a:r>
            <a:r>
              <a:rPr lang="en-US" altLang="zh-CN" sz="1800" b="0" dirty="0"/>
              <a:t>satisfy the join condition </a:t>
            </a:r>
            <a:br>
              <a:rPr lang="en-US" altLang="zh-CN" sz="1800" b="0" dirty="0"/>
            </a:br>
            <a:r>
              <a:rPr lang="en-US" altLang="zh-CN" sz="1800" b="0" dirty="0"/>
              <a:t>	</a:t>
            </a:r>
            <a:r>
              <a:rPr lang="en-US" altLang="zh-CN" b="0" dirty="0"/>
              <a:t>	</a:t>
            </a:r>
            <a:r>
              <a:rPr lang="en-US" altLang="zh-CN" sz="1800" b="0" dirty="0"/>
              <a:t>		if they do, add </a:t>
            </a:r>
            <a:r>
              <a:rPr lang="en-US" altLang="zh-CN" sz="1800" b="0" i="1" dirty="0" err="1"/>
              <a:t>t</a:t>
            </a:r>
            <a:r>
              <a:rPr lang="en-US" altLang="zh-CN" b="0" i="1" baseline="-25000" dirty="0" err="1"/>
              <a:t>R</a:t>
            </a:r>
            <a:r>
              <a:rPr lang="en-US" altLang="zh-CN" b="0" i="1" baseline="30000" dirty="0"/>
              <a:t> </a:t>
            </a:r>
            <a:r>
              <a:rPr lang="en-US" altLang="zh-CN" sz="1800" b="0" dirty="0">
                <a:latin typeface="Helvetica"/>
                <a:sym typeface="Symbol" pitchFamily="18" charset="2"/>
              </a:rPr>
              <a:t>•</a:t>
            </a:r>
            <a:r>
              <a:rPr lang="en-US" altLang="zh-CN" sz="1800" b="0" dirty="0">
                <a:sym typeface="Symbol" pitchFamily="18" charset="2"/>
              </a:rPr>
              <a:t> </a:t>
            </a:r>
            <a:r>
              <a:rPr lang="en-US" altLang="zh-CN" sz="1800" b="0" i="1" dirty="0" err="1">
                <a:sym typeface="Symbol" pitchFamily="18" charset="2"/>
              </a:rPr>
              <a:t>t</a:t>
            </a:r>
            <a:r>
              <a:rPr lang="en-US" altLang="zh-CN" b="0" i="1" baseline="-25000" dirty="0" err="1">
                <a:sym typeface="Symbol" pitchFamily="18" charset="2"/>
              </a:rPr>
              <a:t>S</a:t>
            </a:r>
            <a:r>
              <a:rPr lang="en-US" altLang="zh-CN" sz="1800" b="0" i="1" dirty="0">
                <a:sym typeface="Symbol" pitchFamily="18" charset="2"/>
              </a:rPr>
              <a:t> </a:t>
            </a:r>
            <a:r>
              <a:rPr lang="en-US" altLang="zh-CN" sz="1800" b="0" dirty="0">
                <a:sym typeface="Symbol" pitchFamily="18" charset="2"/>
              </a:rPr>
              <a:t>to the result.</a:t>
            </a:r>
            <a:br>
              <a:rPr lang="en-US" altLang="zh-CN" sz="1800" b="0" dirty="0">
                <a:sym typeface="Symbol" pitchFamily="18" charset="2"/>
              </a:rPr>
            </a:b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		end</a:t>
            </a:r>
            <a:b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</a:b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	end</a:t>
            </a:r>
            <a:b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</a:br>
            <a:r>
              <a:rPr lang="en-US" altLang="zh-CN" sz="2000" b="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end</a:t>
            </a:r>
            <a:endParaRPr lang="en-US" altLang="zh-CN" sz="2000" b="0" i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  <a:p>
            <a:pPr lvl="1">
              <a:spcBef>
                <a:spcPts val="600"/>
              </a:spcBef>
              <a:buNone/>
              <a:defRPr/>
            </a:pPr>
            <a:r>
              <a:rPr lang="en-US" altLang="zh-CN" sz="2000" b="0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end</a:t>
            </a:r>
            <a:endParaRPr lang="en-US" altLang="zh-CN" sz="1600" b="0" i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1611541-1A83-4554-AEF8-CF01A9A87069}"/>
              </a:ext>
            </a:extLst>
          </p:cNvPr>
          <p:cNvGrpSpPr/>
          <p:nvPr/>
        </p:nvGrpSpPr>
        <p:grpSpPr>
          <a:xfrm>
            <a:off x="2781300" y="3927475"/>
            <a:ext cx="6264275" cy="2397125"/>
            <a:chOff x="2781300" y="3927475"/>
            <a:chExt cx="6264275" cy="2397125"/>
          </a:xfrm>
        </p:grpSpPr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4533998A-E7D8-4A01-9F57-C306BAC0485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1300" y="3927475"/>
              <a:ext cx="6264275" cy="239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354A289C-18BA-46AE-B590-E4D2C38B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0" y="4394200"/>
              <a:ext cx="2109788" cy="4032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AC8B6E90-DC2A-4C22-9018-20C10955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300" y="4405312"/>
              <a:ext cx="2109788" cy="160655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1A64D607-9538-4766-BDD9-5D17958B1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113" y="4497387"/>
              <a:ext cx="10239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customer id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659B451F-C761-4A0E-92B4-2F10CE3D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263" y="4484687"/>
              <a:ext cx="4746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name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A8CDDA21-48EB-4F12-B1BC-4D37AEEA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00" y="4843462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B017716C-E815-4F71-B1C2-42D706DED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5273675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4" name="Group 20">
              <a:extLst>
                <a:ext uri="{FF2B5EF4-FFF2-40B4-BE49-F238E27FC236}">
                  <a16:creationId xmlns:a16="http://schemas.microsoft.com/office/drawing/2014/main" id="{C810C272-DDB0-4B65-8EA8-28B25BC54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600" y="4799012"/>
              <a:ext cx="2122488" cy="798513"/>
              <a:chOff x="1036" y="2362"/>
              <a:chExt cx="1337" cy="503"/>
            </a:xfrm>
          </p:grpSpPr>
          <p:sp>
            <p:nvSpPr>
              <p:cNvPr id="98" name="Line 17">
                <a:extLst>
                  <a:ext uri="{FF2B5EF4-FFF2-40B4-BE49-F238E27FC236}">
                    <a16:creationId xmlns:a16="http://schemas.microsoft.com/office/drawing/2014/main" id="{67917E16-81E8-4CF4-ADEB-8FB9B1EE3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" y="2362"/>
                <a:ext cx="133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8">
                <a:extLst>
                  <a:ext uri="{FF2B5EF4-FFF2-40B4-BE49-F238E27FC236}">
                    <a16:creationId xmlns:a16="http://schemas.microsoft.com/office/drawing/2014/main" id="{133FC768-3D90-4BC7-9291-1EB87B699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" y="2609"/>
                <a:ext cx="1334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9">
                <a:extLst>
                  <a:ext uri="{FF2B5EF4-FFF2-40B4-BE49-F238E27FC236}">
                    <a16:creationId xmlns:a16="http://schemas.microsoft.com/office/drawing/2014/main" id="{518DF4F2-E08E-4FA1-9621-118E3ADD3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9" y="2864"/>
                <a:ext cx="132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E9784C9B-F7FE-40A8-945F-933DB672D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5678487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0A5F0E7B-9863-4E76-B91D-9CDBFA0B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63" y="4867275"/>
              <a:ext cx="3841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John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4269AE6-0C50-4ECC-8F09-F83120B9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248275"/>
              <a:ext cx="4873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Smith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8AAE4634-88A6-46F7-90EC-4AD57E92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75" y="5665787"/>
              <a:ext cx="3730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Joan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2A9DCB34-161D-4980-9D9E-4D508F6A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288" y="4079875"/>
              <a:ext cx="11715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CUSTOMER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1883AE80-7AAE-4A29-9EFB-E53D20210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2950" y="4259262"/>
              <a:ext cx="3067050" cy="3905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A3289666-1E6A-49B6-B4EE-445BDCF4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550" y="4270375"/>
              <a:ext cx="3106738" cy="203835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845D16C1-05D5-499E-B27C-C3EB8C04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4362450"/>
              <a:ext cx="898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account id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6FA6D299-137F-49A0-811F-22327D9A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5" y="4362450"/>
              <a:ext cx="1023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customer id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27D26133-80FB-4DE9-880C-43253D0C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825" y="4349750"/>
              <a:ext cx="666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balance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670C1863-CEED-48CC-B0AC-A23476FC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4732337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A1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Rectangle 32">
              <a:extLst>
                <a:ext uri="{FF2B5EF4-FFF2-40B4-BE49-F238E27FC236}">
                  <a16:creationId xmlns:a16="http://schemas.microsoft.com/office/drawing/2014/main" id="{65B9C28C-8C9E-42C1-8B15-FFC349CF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5126037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A2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A197F21D-D114-4361-B9BC-3762654EC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5567362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A3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34">
              <a:extLst>
                <a:ext uri="{FF2B5EF4-FFF2-40B4-BE49-F238E27FC236}">
                  <a16:creationId xmlns:a16="http://schemas.microsoft.com/office/drawing/2014/main" id="{364121B6-2EDB-4E2B-9839-C25B654DF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0913" y="4757737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A23385C9-5353-49AA-BD3B-0BD681681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5138737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36">
              <a:extLst>
                <a:ext uri="{FF2B5EF4-FFF2-40B4-BE49-F238E27FC236}">
                  <a16:creationId xmlns:a16="http://schemas.microsoft.com/office/drawing/2014/main" id="{9E1859B9-AD81-4E2D-8BDC-A125E086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2025" y="5554662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7CBF3390-082D-4766-B804-9B8E024A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5997575"/>
              <a:ext cx="247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A4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2" name="Group 40">
              <a:extLst>
                <a:ext uri="{FF2B5EF4-FFF2-40B4-BE49-F238E27FC236}">
                  <a16:creationId xmlns:a16="http://schemas.microsoft.com/office/drawing/2014/main" id="{BAA83D70-EA2A-4418-9B83-CA33432D7A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7363" y="4246562"/>
              <a:ext cx="1108075" cy="2047875"/>
              <a:chOff x="3439" y="2014"/>
              <a:chExt cx="698" cy="1290"/>
            </a:xfrm>
          </p:grpSpPr>
          <p:sp>
            <p:nvSpPr>
              <p:cNvPr id="96" name="Line 38">
                <a:extLst>
                  <a:ext uri="{FF2B5EF4-FFF2-40B4-BE49-F238E27FC236}">
                    <a16:creationId xmlns:a16="http://schemas.microsoft.com/office/drawing/2014/main" id="{E8154ADA-CE56-43CE-978A-8E14018D1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2014"/>
                <a:ext cx="1" cy="127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39">
                <a:extLst>
                  <a:ext uri="{FF2B5EF4-FFF2-40B4-BE49-F238E27FC236}">
                    <a16:creationId xmlns:a16="http://schemas.microsoft.com/office/drawing/2014/main" id="{FBFE01EF-8866-4DDB-A726-533014AB5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2029"/>
                <a:ext cx="1" cy="127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69791D08-1F65-4389-8674-1647D41E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4732337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20k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Rectangle 42">
              <a:extLst>
                <a:ext uri="{FF2B5EF4-FFF2-40B4-BE49-F238E27FC236}">
                  <a16:creationId xmlns:a16="http://schemas.microsoft.com/office/drawing/2014/main" id="{7ED60A72-5EBE-4B84-888A-71CFBC4A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1988" y="5126037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5k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Rectangle 43">
              <a:extLst>
                <a:ext uri="{FF2B5EF4-FFF2-40B4-BE49-F238E27FC236}">
                  <a16:creationId xmlns:a16="http://schemas.microsoft.com/office/drawing/2014/main" id="{F5D385EB-3112-4860-AC82-D6D23F0F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8175" y="5518150"/>
              <a:ext cx="304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35k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Rectangle 44">
              <a:extLst>
                <a:ext uri="{FF2B5EF4-FFF2-40B4-BE49-F238E27FC236}">
                  <a16:creationId xmlns:a16="http://schemas.microsoft.com/office/drawing/2014/main" id="{37428D02-5060-4ED2-8094-986C0A4F2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4725" y="6008687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A76CC569-3D77-4CC2-B8DB-05DF2C491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7550" y="4664075"/>
              <a:ext cx="3116263" cy="1620837"/>
              <a:chOff x="2784" y="2277"/>
              <a:chExt cx="1963" cy="1021"/>
            </a:xfrm>
          </p:grpSpPr>
          <p:sp>
            <p:nvSpPr>
              <p:cNvPr id="91" name="Line 45">
                <a:extLst>
                  <a:ext uri="{FF2B5EF4-FFF2-40B4-BE49-F238E27FC236}">
                    <a16:creationId xmlns:a16="http://schemas.microsoft.com/office/drawing/2014/main" id="{E29C5232-0EEA-44F3-926A-8F84A11DF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2277"/>
                <a:ext cx="195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46">
                <a:extLst>
                  <a:ext uri="{FF2B5EF4-FFF2-40B4-BE49-F238E27FC236}">
                    <a16:creationId xmlns:a16="http://schemas.microsoft.com/office/drawing/2014/main" id="{955950B1-46EE-4070-97AE-463210DAD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524"/>
                <a:ext cx="19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47">
                <a:extLst>
                  <a:ext uri="{FF2B5EF4-FFF2-40B4-BE49-F238E27FC236}">
                    <a16:creationId xmlns:a16="http://schemas.microsoft.com/office/drawing/2014/main" id="{2AFB22A3-5B28-4179-8B32-700A740D5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2779"/>
                <a:ext cx="194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48">
                <a:extLst>
                  <a:ext uri="{FF2B5EF4-FFF2-40B4-BE49-F238E27FC236}">
                    <a16:creationId xmlns:a16="http://schemas.microsoft.com/office/drawing/2014/main" id="{9D95014E-8F6D-4BB2-A939-0595514A5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027"/>
                <a:ext cx="195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9">
                <a:extLst>
                  <a:ext uri="{FF2B5EF4-FFF2-40B4-BE49-F238E27FC236}">
                    <a16:creationId xmlns:a16="http://schemas.microsoft.com/office/drawing/2014/main" id="{09EDD3CB-3E2D-4081-A082-A3EBB11F0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3297"/>
                <a:ext cx="196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" name="Rectangle 51">
              <a:extLst>
                <a:ext uri="{FF2B5EF4-FFF2-40B4-BE49-F238E27FC236}">
                  <a16:creationId xmlns:a16="http://schemas.microsoft.com/office/drawing/2014/main" id="{D8BD0949-0A0F-4949-9DB7-09EE74FA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963" y="5935662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100k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970055A9-2A44-4CB2-A913-7045CE00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4838" y="3932237"/>
              <a:ext cx="10239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ACCOUNT</a:t>
              </a:r>
              <a:endParaRPr lang="en-US" altLang="zh-CN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Line 53">
              <a:extLst>
                <a:ext uri="{FF2B5EF4-FFF2-40B4-BE49-F238E27FC236}">
                  <a16:creationId xmlns:a16="http://schemas.microsoft.com/office/drawing/2014/main" id="{90C15B9C-A6CC-46E1-B305-0E3EBDC1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925" y="4405312"/>
              <a:ext cx="1588" cy="16208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Rectangle 54">
            <a:extLst>
              <a:ext uri="{FF2B5EF4-FFF2-40B4-BE49-F238E27FC236}">
                <a16:creationId xmlns:a16="http://schemas.microsoft.com/office/drawing/2014/main" id="{5D9DD1BF-0A46-4303-A222-A64FFF8D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1" y="4752974"/>
            <a:ext cx="2457450" cy="958850"/>
          </a:xfrm>
          <a:prstGeom prst="rect">
            <a:avLst/>
          </a:prstGeom>
          <a:noFill/>
          <a:ln w="3333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Rectangle 55">
            <a:extLst>
              <a:ext uri="{FF2B5EF4-FFF2-40B4-BE49-F238E27FC236}">
                <a16:creationId xmlns:a16="http://schemas.microsoft.com/office/drawing/2014/main" id="{1BA2ED3C-5391-482F-BBEA-49AB35C97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175" y="4665662"/>
            <a:ext cx="3314700" cy="930275"/>
          </a:xfrm>
          <a:prstGeom prst="rect">
            <a:avLst/>
          </a:prstGeom>
          <a:noFill/>
          <a:ln w="3333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Rectangle 55">
            <a:extLst>
              <a:ext uri="{FF2B5EF4-FFF2-40B4-BE49-F238E27FC236}">
                <a16:creationId xmlns:a16="http://schemas.microsoft.com/office/drawing/2014/main" id="{69213650-824F-4265-A410-C3893035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5454650"/>
            <a:ext cx="3314700" cy="930275"/>
          </a:xfrm>
          <a:prstGeom prst="rect">
            <a:avLst/>
          </a:prstGeom>
          <a:noFill/>
          <a:ln w="3333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54">
            <a:extLst>
              <a:ext uri="{FF2B5EF4-FFF2-40B4-BE49-F238E27FC236}">
                <a16:creationId xmlns:a16="http://schemas.microsoft.com/office/drawing/2014/main" id="{84369970-2D32-4F66-A521-711942C8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1" y="5521325"/>
            <a:ext cx="2457450" cy="958850"/>
          </a:xfrm>
          <a:prstGeom prst="rect">
            <a:avLst/>
          </a:prstGeom>
          <a:noFill/>
          <a:ln w="3333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  <p:bldP spid="103" grpId="2" animBg="1"/>
      <p:bldP spid="10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>
            <a:extLst>
              <a:ext uri="{FF2B5EF4-FFF2-40B4-BE49-F238E27FC236}">
                <a16:creationId xmlns:a16="http://schemas.microsoft.com/office/drawing/2014/main" id="{75898E80-923D-4BB6-B62F-50FEDB097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</a:t>
            </a:r>
            <a:endParaRPr lang="en-US" altLang="zh-CN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57EAD90C-D1B8-4690-B2F7-04996A192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5149851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Two tables </a:t>
            </a:r>
            <a:r>
              <a:rPr lang="en-US" altLang="zh-CN" sz="2600" i="1" dirty="0"/>
              <a:t>R</a:t>
            </a:r>
            <a:r>
              <a:rPr lang="en-US" altLang="zh-CN" sz="2600" dirty="0"/>
              <a:t> and </a:t>
            </a:r>
            <a:r>
              <a:rPr lang="en-US" altLang="zh-CN" sz="2600" i="1" dirty="0"/>
              <a:t>S</a:t>
            </a:r>
            <a:r>
              <a:rPr lang="en-US" altLang="zh-CN" sz="2600" dirty="0"/>
              <a:t>, with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baseline="-25000" dirty="0" err="1">
                <a:solidFill>
                  <a:srgbClr val="FF0000"/>
                </a:solidFill>
              </a:rPr>
              <a:t>r</a:t>
            </a:r>
            <a:r>
              <a:rPr lang="en-US" altLang="zh-CN" sz="2600" dirty="0"/>
              <a:t> and </a:t>
            </a:r>
            <a:r>
              <a:rPr lang="en-US" altLang="zh-CN" sz="2600" i="1" dirty="0">
                <a:solidFill>
                  <a:srgbClr val="FF0000"/>
                </a:solidFill>
              </a:rPr>
              <a:t>b</a:t>
            </a:r>
            <a:r>
              <a:rPr lang="en-US" altLang="zh-CN" sz="2600" baseline="-25000" dirty="0">
                <a:solidFill>
                  <a:srgbClr val="FF0000"/>
                </a:solidFill>
              </a:rPr>
              <a:t>s</a:t>
            </a:r>
            <a:r>
              <a:rPr lang="en-US" altLang="zh-CN" sz="2600" dirty="0"/>
              <a:t> pages respectively.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Memory has </a:t>
            </a:r>
            <a:r>
              <a:rPr lang="en-US" altLang="zh-CN" sz="2600" i="1" dirty="0">
                <a:solidFill>
                  <a:srgbClr val="FF0000"/>
                </a:solidFill>
              </a:rPr>
              <a:t>M</a:t>
            </a:r>
            <a:r>
              <a:rPr lang="en-US" altLang="zh-CN" sz="2600" dirty="0"/>
              <a:t> pages.</a:t>
            </a:r>
          </a:p>
          <a:p>
            <a:pPr eaLnBrk="1" hangingPunct="1">
              <a:lnSpc>
                <a:spcPct val="110000"/>
              </a:lnSpc>
            </a:pPr>
            <a:endParaRPr lang="en-US" altLang="zh-CN" sz="2600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How to compute the Cartesian product of </a:t>
            </a:r>
            <a:r>
              <a:rPr lang="en-US" altLang="zh-CN" sz="2600" i="1" dirty="0"/>
              <a:t>R</a:t>
            </a:r>
            <a:r>
              <a:rPr lang="en-US" altLang="zh-CN" sz="2600" dirty="0"/>
              <a:t> and </a:t>
            </a:r>
            <a:r>
              <a:rPr lang="en-US" altLang="zh-CN" sz="2600" i="1" dirty="0"/>
              <a:t>S</a:t>
            </a:r>
            <a:r>
              <a:rPr lang="en-US" altLang="zh-CN" sz="2600" dirty="0"/>
              <a:t>?</a:t>
            </a:r>
          </a:p>
          <a:p>
            <a:pPr eaLnBrk="1" hangingPunct="1">
              <a:lnSpc>
                <a:spcPct val="110000"/>
              </a:lnSpc>
            </a:pPr>
            <a:endParaRPr lang="en-US" altLang="zh-CN" sz="2600" dirty="0"/>
          </a:p>
        </p:txBody>
      </p:sp>
      <p:grpSp>
        <p:nvGrpSpPr>
          <p:cNvPr id="73735" name="Group 28">
            <a:extLst>
              <a:ext uri="{FF2B5EF4-FFF2-40B4-BE49-F238E27FC236}">
                <a16:creationId xmlns:a16="http://schemas.microsoft.com/office/drawing/2014/main" id="{28FC9FFF-DF5F-419B-BE99-3ACCB3154B76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836613"/>
            <a:ext cx="2838450" cy="5295900"/>
            <a:chOff x="3833" y="527"/>
            <a:chExt cx="1788" cy="3336"/>
          </a:xfrm>
        </p:grpSpPr>
        <p:sp>
          <p:nvSpPr>
            <p:cNvPr id="73736" name="AutoShape 6">
              <a:extLst>
                <a:ext uri="{FF2B5EF4-FFF2-40B4-BE49-F238E27FC236}">
                  <a16:creationId xmlns:a16="http://schemas.microsoft.com/office/drawing/2014/main" id="{DB62BE0C-7BDD-44EC-93F2-FFBECA3907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78" y="527"/>
              <a:ext cx="1724" cy="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Rectangle 10">
              <a:extLst>
                <a:ext uri="{FF2B5EF4-FFF2-40B4-BE49-F238E27FC236}">
                  <a16:creationId xmlns:a16="http://schemas.microsoft.com/office/drawing/2014/main" id="{EB8970B7-2F8F-4BC4-B465-279782B1B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747"/>
              <a:ext cx="161" cy="3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0" name="Rectangle 11">
              <a:extLst>
                <a:ext uri="{FF2B5EF4-FFF2-40B4-BE49-F238E27FC236}">
                  <a16:creationId xmlns:a16="http://schemas.microsoft.com/office/drawing/2014/main" id="{8DBBEDA6-E723-4FF4-9E69-5A90D332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1277"/>
              <a:ext cx="161" cy="3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1" name="Rectangle 12">
              <a:extLst>
                <a:ext uri="{FF2B5EF4-FFF2-40B4-BE49-F238E27FC236}">
                  <a16:creationId xmlns:a16="http://schemas.microsoft.com/office/drawing/2014/main" id="{628B2012-5995-403A-B516-F2539FBA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622"/>
              <a:ext cx="161" cy="3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2" name="Rectangle 13">
              <a:extLst>
                <a:ext uri="{FF2B5EF4-FFF2-40B4-BE49-F238E27FC236}">
                  <a16:creationId xmlns:a16="http://schemas.microsoft.com/office/drawing/2014/main" id="{EFBF2B60-ABAA-4EED-B21D-7C62BD8B6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152"/>
              <a:ext cx="161" cy="3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Rectangle 14">
              <a:extLst>
                <a:ext uri="{FF2B5EF4-FFF2-40B4-BE49-F238E27FC236}">
                  <a16:creationId xmlns:a16="http://schemas.microsoft.com/office/drawing/2014/main" id="{0A480777-654C-4FF6-9471-F35585E19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2647"/>
              <a:ext cx="161" cy="3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4" name="Rectangle 15">
              <a:extLst>
                <a:ext uri="{FF2B5EF4-FFF2-40B4-BE49-F238E27FC236}">
                  <a16:creationId xmlns:a16="http://schemas.microsoft.com/office/drawing/2014/main" id="{D28ADFF4-CFA9-4664-B9B9-BC13FF15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3176"/>
              <a:ext cx="161" cy="3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5" name="Rectangle 16">
              <a:extLst>
                <a:ext uri="{FF2B5EF4-FFF2-40B4-BE49-F238E27FC236}">
                  <a16:creationId xmlns:a16="http://schemas.microsoft.com/office/drawing/2014/main" id="{FEA5DA65-B35A-4B46-BBE2-46C40ED3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706"/>
              <a:ext cx="161" cy="3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6" name="Rectangle 17">
              <a:extLst>
                <a:ext uri="{FF2B5EF4-FFF2-40B4-BE49-F238E27FC236}">
                  <a16:creationId xmlns:a16="http://schemas.microsoft.com/office/drawing/2014/main" id="{14E977EF-64D9-4451-8FF7-E7ED99C3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" y="1069"/>
              <a:ext cx="161" cy="3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7" name="Rectangle 18">
              <a:extLst>
                <a:ext uri="{FF2B5EF4-FFF2-40B4-BE49-F238E27FC236}">
                  <a16:creationId xmlns:a16="http://schemas.microsoft.com/office/drawing/2014/main" id="{59398FD5-32DC-410A-8880-AC020EA65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3534"/>
              <a:ext cx="161" cy="3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8" name="Rectangle 19">
              <a:extLst>
                <a:ext uri="{FF2B5EF4-FFF2-40B4-BE49-F238E27FC236}">
                  <a16:creationId xmlns:a16="http://schemas.microsoft.com/office/drawing/2014/main" id="{B284DB15-CC00-43B0-BEB1-5C15AB83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93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9" name="Rectangle 20">
              <a:extLst>
                <a:ext uri="{FF2B5EF4-FFF2-40B4-BE49-F238E27FC236}">
                  <a16:creationId xmlns:a16="http://schemas.microsoft.com/office/drawing/2014/main" id="{42FB0E07-3B53-4896-8754-63EB7F080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43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0" name="Rectangle 21">
              <a:extLst>
                <a:ext uri="{FF2B5EF4-FFF2-40B4-BE49-F238E27FC236}">
                  <a16:creationId xmlns:a16="http://schemas.microsoft.com/office/drawing/2014/main" id="{B49C5D10-6440-412E-A50D-65E2EC9AB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933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1" name="Rectangle 22">
              <a:extLst>
                <a:ext uri="{FF2B5EF4-FFF2-40B4-BE49-F238E27FC236}">
                  <a16:creationId xmlns:a16="http://schemas.microsoft.com/office/drawing/2014/main" id="{65CC2AC6-5FF6-4A1B-BCD2-BE47ACDC8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02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2" name="Freeform 23">
              <a:extLst>
                <a:ext uri="{FF2B5EF4-FFF2-40B4-BE49-F238E27FC236}">
                  <a16:creationId xmlns:a16="http://schemas.microsoft.com/office/drawing/2014/main" id="{6A889001-FA46-41A7-BE57-36643637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" y="856"/>
              <a:ext cx="74" cy="2864"/>
            </a:xfrm>
            <a:custGeom>
              <a:avLst/>
              <a:gdLst>
                <a:gd name="T0" fmla="*/ 0 w 149"/>
                <a:gd name="T1" fmla="*/ 0 h 5727"/>
                <a:gd name="T2" fmla="*/ 0 w 149"/>
                <a:gd name="T3" fmla="*/ 1 h 5727"/>
                <a:gd name="T4" fmla="*/ 0 w 149"/>
                <a:gd name="T5" fmla="*/ 1 h 5727"/>
                <a:gd name="T6" fmla="*/ 0 w 149"/>
                <a:gd name="T7" fmla="*/ 1 h 5727"/>
                <a:gd name="T8" fmla="*/ 0 w 149"/>
                <a:gd name="T9" fmla="*/ 1 h 5727"/>
                <a:gd name="T10" fmla="*/ 0 w 149"/>
                <a:gd name="T11" fmla="*/ 1 h 5727"/>
                <a:gd name="T12" fmla="*/ 0 w 149"/>
                <a:gd name="T13" fmla="*/ 1 h 5727"/>
                <a:gd name="T14" fmla="*/ 0 w 149"/>
                <a:gd name="T15" fmla="*/ 1 h 5727"/>
                <a:gd name="T16" fmla="*/ 0 w 149"/>
                <a:gd name="T17" fmla="*/ 1 h 5727"/>
                <a:gd name="T18" fmla="*/ 0 w 149"/>
                <a:gd name="T19" fmla="*/ 1 h 5727"/>
                <a:gd name="T20" fmla="*/ 0 w 149"/>
                <a:gd name="T21" fmla="*/ 1 h 5727"/>
                <a:gd name="T22" fmla="*/ 0 w 149"/>
                <a:gd name="T23" fmla="*/ 1 h 5727"/>
                <a:gd name="T24" fmla="*/ 0 w 149"/>
                <a:gd name="T25" fmla="*/ 1 h 5727"/>
                <a:gd name="T26" fmla="*/ 0 w 149"/>
                <a:gd name="T27" fmla="*/ 1 h 5727"/>
                <a:gd name="T28" fmla="*/ 0 w 149"/>
                <a:gd name="T29" fmla="*/ 1 h 5727"/>
                <a:gd name="T30" fmla="*/ 0 w 149"/>
                <a:gd name="T31" fmla="*/ 1 h 5727"/>
                <a:gd name="T32" fmla="*/ 0 w 149"/>
                <a:gd name="T33" fmla="*/ 1 h 5727"/>
                <a:gd name="T34" fmla="*/ 0 w 149"/>
                <a:gd name="T35" fmla="*/ 1 h 5727"/>
                <a:gd name="T36" fmla="*/ 0 w 149"/>
                <a:gd name="T37" fmla="*/ 1 h 5727"/>
                <a:gd name="T38" fmla="*/ 0 w 149"/>
                <a:gd name="T39" fmla="*/ 1 h 5727"/>
                <a:gd name="T40" fmla="*/ 0 w 149"/>
                <a:gd name="T41" fmla="*/ 1 h 5727"/>
                <a:gd name="T42" fmla="*/ 0 w 149"/>
                <a:gd name="T43" fmla="*/ 1 h 5727"/>
                <a:gd name="T44" fmla="*/ 0 w 149"/>
                <a:gd name="T45" fmla="*/ 1 h 5727"/>
                <a:gd name="T46" fmla="*/ 0 w 149"/>
                <a:gd name="T47" fmla="*/ 1 h 5727"/>
                <a:gd name="T48" fmla="*/ 0 w 149"/>
                <a:gd name="T49" fmla="*/ 1 h 5727"/>
                <a:gd name="T50" fmla="*/ 0 w 149"/>
                <a:gd name="T51" fmla="*/ 2 h 5727"/>
                <a:gd name="T52" fmla="*/ 0 w 149"/>
                <a:gd name="T53" fmla="*/ 2 h 5727"/>
                <a:gd name="T54" fmla="*/ 0 w 149"/>
                <a:gd name="T55" fmla="*/ 2 h 5727"/>
                <a:gd name="T56" fmla="*/ 0 w 149"/>
                <a:gd name="T57" fmla="*/ 2 h 5727"/>
                <a:gd name="T58" fmla="*/ 0 w 149"/>
                <a:gd name="T59" fmla="*/ 2 h 5727"/>
                <a:gd name="T60" fmla="*/ 0 w 149"/>
                <a:gd name="T61" fmla="*/ 2 h 5727"/>
                <a:gd name="T62" fmla="*/ 0 w 149"/>
                <a:gd name="T63" fmla="*/ 2 h 5727"/>
                <a:gd name="T64" fmla="*/ 0 w 149"/>
                <a:gd name="T65" fmla="*/ 2 h 57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9"/>
                <a:gd name="T100" fmla="*/ 0 h 5727"/>
                <a:gd name="T101" fmla="*/ 149 w 149"/>
                <a:gd name="T102" fmla="*/ 5727 h 57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9" h="5727">
                  <a:moveTo>
                    <a:pt x="149" y="0"/>
                  </a:moveTo>
                  <a:lnTo>
                    <a:pt x="143" y="0"/>
                  </a:lnTo>
                  <a:lnTo>
                    <a:pt x="135" y="10"/>
                  </a:lnTo>
                  <a:lnTo>
                    <a:pt x="127" y="34"/>
                  </a:lnTo>
                  <a:lnTo>
                    <a:pt x="121" y="44"/>
                  </a:lnTo>
                  <a:lnTo>
                    <a:pt x="113" y="67"/>
                  </a:lnTo>
                  <a:lnTo>
                    <a:pt x="109" y="77"/>
                  </a:lnTo>
                  <a:lnTo>
                    <a:pt x="103" y="111"/>
                  </a:lnTo>
                  <a:lnTo>
                    <a:pt x="97" y="145"/>
                  </a:lnTo>
                  <a:lnTo>
                    <a:pt x="93" y="178"/>
                  </a:lnTo>
                  <a:lnTo>
                    <a:pt x="87" y="212"/>
                  </a:lnTo>
                  <a:lnTo>
                    <a:pt x="83" y="246"/>
                  </a:lnTo>
                  <a:lnTo>
                    <a:pt x="81" y="292"/>
                  </a:lnTo>
                  <a:lnTo>
                    <a:pt x="77" y="337"/>
                  </a:lnTo>
                  <a:lnTo>
                    <a:pt x="77" y="393"/>
                  </a:lnTo>
                  <a:lnTo>
                    <a:pt x="75" y="427"/>
                  </a:lnTo>
                  <a:lnTo>
                    <a:pt x="73" y="472"/>
                  </a:lnTo>
                  <a:lnTo>
                    <a:pt x="73" y="2385"/>
                  </a:lnTo>
                  <a:lnTo>
                    <a:pt x="73" y="2441"/>
                  </a:lnTo>
                  <a:lnTo>
                    <a:pt x="73" y="2486"/>
                  </a:lnTo>
                  <a:lnTo>
                    <a:pt x="71" y="2542"/>
                  </a:lnTo>
                  <a:lnTo>
                    <a:pt x="68" y="2566"/>
                  </a:lnTo>
                  <a:lnTo>
                    <a:pt x="66" y="2621"/>
                  </a:lnTo>
                  <a:lnTo>
                    <a:pt x="62" y="2655"/>
                  </a:lnTo>
                  <a:lnTo>
                    <a:pt x="58" y="2701"/>
                  </a:lnTo>
                  <a:lnTo>
                    <a:pt x="52" y="2735"/>
                  </a:lnTo>
                  <a:lnTo>
                    <a:pt x="48" y="2768"/>
                  </a:lnTo>
                  <a:lnTo>
                    <a:pt x="42" y="2778"/>
                  </a:lnTo>
                  <a:lnTo>
                    <a:pt x="36" y="2812"/>
                  </a:lnTo>
                  <a:lnTo>
                    <a:pt x="28" y="2836"/>
                  </a:lnTo>
                  <a:lnTo>
                    <a:pt x="22" y="2846"/>
                  </a:lnTo>
                  <a:lnTo>
                    <a:pt x="14" y="2869"/>
                  </a:lnTo>
                  <a:lnTo>
                    <a:pt x="6" y="2869"/>
                  </a:lnTo>
                  <a:lnTo>
                    <a:pt x="0" y="2869"/>
                  </a:lnTo>
                  <a:lnTo>
                    <a:pt x="6" y="2869"/>
                  </a:lnTo>
                  <a:lnTo>
                    <a:pt x="14" y="2881"/>
                  </a:lnTo>
                  <a:lnTo>
                    <a:pt x="22" y="2903"/>
                  </a:lnTo>
                  <a:lnTo>
                    <a:pt x="28" y="2915"/>
                  </a:lnTo>
                  <a:lnTo>
                    <a:pt x="36" y="2925"/>
                  </a:lnTo>
                  <a:lnTo>
                    <a:pt x="42" y="2949"/>
                  </a:lnTo>
                  <a:lnTo>
                    <a:pt x="48" y="2983"/>
                  </a:lnTo>
                  <a:lnTo>
                    <a:pt x="52" y="3016"/>
                  </a:lnTo>
                  <a:lnTo>
                    <a:pt x="58" y="3050"/>
                  </a:lnTo>
                  <a:lnTo>
                    <a:pt x="62" y="3084"/>
                  </a:lnTo>
                  <a:lnTo>
                    <a:pt x="66" y="3106"/>
                  </a:lnTo>
                  <a:lnTo>
                    <a:pt x="68" y="3161"/>
                  </a:lnTo>
                  <a:lnTo>
                    <a:pt x="71" y="3207"/>
                  </a:lnTo>
                  <a:lnTo>
                    <a:pt x="73" y="3262"/>
                  </a:lnTo>
                  <a:lnTo>
                    <a:pt x="73" y="3286"/>
                  </a:lnTo>
                  <a:lnTo>
                    <a:pt x="73" y="3342"/>
                  </a:lnTo>
                  <a:lnTo>
                    <a:pt x="73" y="5255"/>
                  </a:lnTo>
                  <a:lnTo>
                    <a:pt x="75" y="5312"/>
                  </a:lnTo>
                  <a:lnTo>
                    <a:pt x="77" y="5356"/>
                  </a:lnTo>
                  <a:lnTo>
                    <a:pt x="77" y="5402"/>
                  </a:lnTo>
                  <a:lnTo>
                    <a:pt x="81" y="5436"/>
                  </a:lnTo>
                  <a:lnTo>
                    <a:pt x="83" y="5491"/>
                  </a:lnTo>
                  <a:lnTo>
                    <a:pt x="87" y="5515"/>
                  </a:lnTo>
                  <a:lnTo>
                    <a:pt x="93" y="5570"/>
                  </a:lnTo>
                  <a:lnTo>
                    <a:pt x="97" y="5604"/>
                  </a:lnTo>
                  <a:lnTo>
                    <a:pt x="103" y="5638"/>
                  </a:lnTo>
                  <a:lnTo>
                    <a:pt x="109" y="5650"/>
                  </a:lnTo>
                  <a:lnTo>
                    <a:pt x="113" y="5684"/>
                  </a:lnTo>
                  <a:lnTo>
                    <a:pt x="121" y="5693"/>
                  </a:lnTo>
                  <a:lnTo>
                    <a:pt x="127" y="5717"/>
                  </a:lnTo>
                  <a:lnTo>
                    <a:pt x="135" y="5727"/>
                  </a:lnTo>
                  <a:lnTo>
                    <a:pt x="143" y="5727"/>
                  </a:lnTo>
                  <a:lnTo>
                    <a:pt x="149" y="572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3" name="Freeform 24">
              <a:extLst>
                <a:ext uri="{FF2B5EF4-FFF2-40B4-BE49-F238E27FC236}">
                  <a16:creationId xmlns:a16="http://schemas.microsoft.com/office/drawing/2014/main" id="{932442C4-702F-4AA7-845A-3AA40FEB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934"/>
              <a:ext cx="110" cy="2486"/>
            </a:xfrm>
            <a:custGeom>
              <a:avLst/>
              <a:gdLst>
                <a:gd name="T0" fmla="*/ 1 w 220"/>
                <a:gd name="T1" fmla="*/ 0 h 4973"/>
                <a:gd name="T2" fmla="*/ 1 w 220"/>
                <a:gd name="T3" fmla="*/ 0 h 4973"/>
                <a:gd name="T4" fmla="*/ 1 w 220"/>
                <a:gd name="T5" fmla="*/ 0 h 4973"/>
                <a:gd name="T6" fmla="*/ 1 w 220"/>
                <a:gd name="T7" fmla="*/ 0 h 4973"/>
                <a:gd name="T8" fmla="*/ 1 w 220"/>
                <a:gd name="T9" fmla="*/ 0 h 4973"/>
                <a:gd name="T10" fmla="*/ 1 w 220"/>
                <a:gd name="T11" fmla="*/ 0 h 4973"/>
                <a:gd name="T12" fmla="*/ 1 w 220"/>
                <a:gd name="T13" fmla="*/ 0 h 4973"/>
                <a:gd name="T14" fmla="*/ 1 w 220"/>
                <a:gd name="T15" fmla="*/ 0 h 4973"/>
                <a:gd name="T16" fmla="*/ 1 w 220"/>
                <a:gd name="T17" fmla="*/ 0 h 4973"/>
                <a:gd name="T18" fmla="*/ 1 w 220"/>
                <a:gd name="T19" fmla="*/ 0 h 4973"/>
                <a:gd name="T20" fmla="*/ 1 w 220"/>
                <a:gd name="T21" fmla="*/ 0 h 4973"/>
                <a:gd name="T22" fmla="*/ 1 w 220"/>
                <a:gd name="T23" fmla="*/ 0 h 4973"/>
                <a:gd name="T24" fmla="*/ 1 w 220"/>
                <a:gd name="T25" fmla="*/ 0 h 4973"/>
                <a:gd name="T26" fmla="*/ 1 w 220"/>
                <a:gd name="T27" fmla="*/ 0 h 4973"/>
                <a:gd name="T28" fmla="*/ 1 w 220"/>
                <a:gd name="T29" fmla="*/ 0 h 4973"/>
                <a:gd name="T30" fmla="*/ 1 w 220"/>
                <a:gd name="T31" fmla="*/ 0 h 4973"/>
                <a:gd name="T32" fmla="*/ 1 w 220"/>
                <a:gd name="T33" fmla="*/ 0 h 4973"/>
                <a:gd name="T34" fmla="*/ 1 w 220"/>
                <a:gd name="T35" fmla="*/ 0 h 4973"/>
                <a:gd name="T36" fmla="*/ 1 w 220"/>
                <a:gd name="T37" fmla="*/ 0 h 4973"/>
                <a:gd name="T38" fmla="*/ 1 w 220"/>
                <a:gd name="T39" fmla="*/ 0 h 4973"/>
                <a:gd name="T40" fmla="*/ 1 w 220"/>
                <a:gd name="T41" fmla="*/ 0 h 4973"/>
                <a:gd name="T42" fmla="*/ 1 w 220"/>
                <a:gd name="T43" fmla="*/ 0 h 4973"/>
                <a:gd name="T44" fmla="*/ 1 w 220"/>
                <a:gd name="T45" fmla="*/ 0 h 4973"/>
                <a:gd name="T46" fmla="*/ 1 w 220"/>
                <a:gd name="T47" fmla="*/ 0 h 4973"/>
                <a:gd name="T48" fmla="*/ 1 w 220"/>
                <a:gd name="T49" fmla="*/ 0 h 4973"/>
                <a:gd name="T50" fmla="*/ 1 w 220"/>
                <a:gd name="T51" fmla="*/ 1 h 4973"/>
                <a:gd name="T52" fmla="*/ 1 w 220"/>
                <a:gd name="T53" fmla="*/ 1 h 4973"/>
                <a:gd name="T54" fmla="*/ 1 w 220"/>
                <a:gd name="T55" fmla="*/ 1 h 4973"/>
                <a:gd name="T56" fmla="*/ 1 w 220"/>
                <a:gd name="T57" fmla="*/ 1 h 4973"/>
                <a:gd name="T58" fmla="*/ 1 w 220"/>
                <a:gd name="T59" fmla="*/ 1 h 4973"/>
                <a:gd name="T60" fmla="*/ 1 w 220"/>
                <a:gd name="T61" fmla="*/ 1 h 4973"/>
                <a:gd name="T62" fmla="*/ 1 w 220"/>
                <a:gd name="T63" fmla="*/ 1 h 4973"/>
                <a:gd name="T64" fmla="*/ 1 w 220"/>
                <a:gd name="T65" fmla="*/ 1 h 49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0"/>
                <a:gd name="T100" fmla="*/ 0 h 4973"/>
                <a:gd name="T101" fmla="*/ 220 w 220"/>
                <a:gd name="T102" fmla="*/ 4973 h 49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0" h="4973">
                  <a:moveTo>
                    <a:pt x="0" y="0"/>
                  </a:moveTo>
                  <a:lnTo>
                    <a:pt x="10" y="0"/>
                  </a:lnTo>
                  <a:lnTo>
                    <a:pt x="22" y="8"/>
                  </a:lnTo>
                  <a:lnTo>
                    <a:pt x="33" y="27"/>
                  </a:lnTo>
                  <a:lnTo>
                    <a:pt x="41" y="37"/>
                  </a:lnTo>
                  <a:lnTo>
                    <a:pt x="53" y="57"/>
                  </a:lnTo>
                  <a:lnTo>
                    <a:pt x="59" y="67"/>
                  </a:lnTo>
                  <a:lnTo>
                    <a:pt x="69" y="97"/>
                  </a:lnTo>
                  <a:lnTo>
                    <a:pt x="75" y="127"/>
                  </a:lnTo>
                  <a:lnTo>
                    <a:pt x="83" y="154"/>
                  </a:lnTo>
                  <a:lnTo>
                    <a:pt x="91" y="184"/>
                  </a:lnTo>
                  <a:lnTo>
                    <a:pt x="95" y="214"/>
                  </a:lnTo>
                  <a:lnTo>
                    <a:pt x="101" y="254"/>
                  </a:lnTo>
                  <a:lnTo>
                    <a:pt x="105" y="291"/>
                  </a:lnTo>
                  <a:lnTo>
                    <a:pt x="107" y="341"/>
                  </a:lnTo>
                  <a:lnTo>
                    <a:pt x="109" y="371"/>
                  </a:lnTo>
                  <a:lnTo>
                    <a:pt x="109" y="408"/>
                  </a:lnTo>
                  <a:lnTo>
                    <a:pt x="109" y="2072"/>
                  </a:lnTo>
                  <a:lnTo>
                    <a:pt x="109" y="2119"/>
                  </a:lnTo>
                  <a:lnTo>
                    <a:pt x="111" y="2159"/>
                  </a:lnTo>
                  <a:lnTo>
                    <a:pt x="113" y="2208"/>
                  </a:lnTo>
                  <a:lnTo>
                    <a:pt x="119" y="2226"/>
                  </a:lnTo>
                  <a:lnTo>
                    <a:pt x="123" y="2276"/>
                  </a:lnTo>
                  <a:lnTo>
                    <a:pt x="129" y="2306"/>
                  </a:lnTo>
                  <a:lnTo>
                    <a:pt x="135" y="2345"/>
                  </a:lnTo>
                  <a:lnTo>
                    <a:pt x="143" y="2373"/>
                  </a:lnTo>
                  <a:lnTo>
                    <a:pt x="149" y="2403"/>
                  </a:lnTo>
                  <a:lnTo>
                    <a:pt x="159" y="2413"/>
                  </a:lnTo>
                  <a:lnTo>
                    <a:pt x="166" y="2443"/>
                  </a:lnTo>
                  <a:lnTo>
                    <a:pt x="178" y="2462"/>
                  </a:lnTo>
                  <a:lnTo>
                    <a:pt x="188" y="2472"/>
                  </a:lnTo>
                  <a:lnTo>
                    <a:pt x="200" y="2490"/>
                  </a:lnTo>
                  <a:lnTo>
                    <a:pt x="210" y="2490"/>
                  </a:lnTo>
                  <a:lnTo>
                    <a:pt x="220" y="2490"/>
                  </a:lnTo>
                  <a:lnTo>
                    <a:pt x="210" y="2490"/>
                  </a:lnTo>
                  <a:lnTo>
                    <a:pt x="200" y="2500"/>
                  </a:lnTo>
                  <a:lnTo>
                    <a:pt x="188" y="2520"/>
                  </a:lnTo>
                  <a:lnTo>
                    <a:pt x="178" y="2530"/>
                  </a:lnTo>
                  <a:lnTo>
                    <a:pt x="166" y="2540"/>
                  </a:lnTo>
                  <a:lnTo>
                    <a:pt x="159" y="2560"/>
                  </a:lnTo>
                  <a:lnTo>
                    <a:pt x="149" y="2589"/>
                  </a:lnTo>
                  <a:lnTo>
                    <a:pt x="143" y="2617"/>
                  </a:lnTo>
                  <a:lnTo>
                    <a:pt x="135" y="2647"/>
                  </a:lnTo>
                  <a:lnTo>
                    <a:pt x="129" y="2677"/>
                  </a:lnTo>
                  <a:lnTo>
                    <a:pt x="123" y="2697"/>
                  </a:lnTo>
                  <a:lnTo>
                    <a:pt x="119" y="2746"/>
                  </a:lnTo>
                  <a:lnTo>
                    <a:pt x="113" y="2784"/>
                  </a:lnTo>
                  <a:lnTo>
                    <a:pt x="111" y="2834"/>
                  </a:lnTo>
                  <a:lnTo>
                    <a:pt x="109" y="2853"/>
                  </a:lnTo>
                  <a:lnTo>
                    <a:pt x="109" y="2901"/>
                  </a:lnTo>
                  <a:lnTo>
                    <a:pt x="109" y="4564"/>
                  </a:lnTo>
                  <a:lnTo>
                    <a:pt x="109" y="4612"/>
                  </a:lnTo>
                  <a:lnTo>
                    <a:pt x="107" y="4651"/>
                  </a:lnTo>
                  <a:lnTo>
                    <a:pt x="105" y="4691"/>
                  </a:lnTo>
                  <a:lnTo>
                    <a:pt x="101" y="4719"/>
                  </a:lnTo>
                  <a:lnTo>
                    <a:pt x="95" y="4768"/>
                  </a:lnTo>
                  <a:lnTo>
                    <a:pt x="91" y="4788"/>
                  </a:lnTo>
                  <a:lnTo>
                    <a:pt x="83" y="4838"/>
                  </a:lnTo>
                  <a:lnTo>
                    <a:pt x="75" y="4866"/>
                  </a:lnTo>
                  <a:lnTo>
                    <a:pt x="69" y="4896"/>
                  </a:lnTo>
                  <a:lnTo>
                    <a:pt x="59" y="4905"/>
                  </a:lnTo>
                  <a:lnTo>
                    <a:pt x="53" y="4935"/>
                  </a:lnTo>
                  <a:lnTo>
                    <a:pt x="41" y="4945"/>
                  </a:lnTo>
                  <a:lnTo>
                    <a:pt x="33" y="4965"/>
                  </a:lnTo>
                  <a:lnTo>
                    <a:pt x="22" y="4973"/>
                  </a:lnTo>
                  <a:lnTo>
                    <a:pt x="10" y="4973"/>
                  </a:lnTo>
                  <a:lnTo>
                    <a:pt x="0" y="49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54" name="Rectangle 25">
              <a:extLst>
                <a:ext uri="{FF2B5EF4-FFF2-40B4-BE49-F238E27FC236}">
                  <a16:creationId xmlns:a16="http://schemas.microsoft.com/office/drawing/2014/main" id="{DB599200-32EF-42D6-BD07-12D043261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114"/>
              <a:ext cx="1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b="0" i="1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5" name="Rectangle 26">
              <a:extLst>
                <a:ext uri="{FF2B5EF4-FFF2-40B4-BE49-F238E27FC236}">
                  <a16:creationId xmlns:a16="http://schemas.microsoft.com/office/drawing/2014/main" id="{14784912-2980-48C2-AAF3-43EE9F283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2239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56" name="Rectangle 27">
              <a:extLst>
                <a:ext uri="{FF2B5EF4-FFF2-40B4-BE49-F238E27FC236}">
                  <a16:creationId xmlns:a16="http://schemas.microsoft.com/office/drawing/2014/main" id="{ECB33D3E-F6E2-4037-BA25-CEF47070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2245"/>
              <a:ext cx="1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b="0" i="1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Rectangle 32">
            <a:extLst>
              <a:ext uri="{FF2B5EF4-FFF2-40B4-BE49-F238E27FC236}">
                <a16:creationId xmlns:a16="http://schemas.microsoft.com/office/drawing/2014/main" id="{92568D47-CD34-40A3-A9BA-24EB9C5C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469" y="703263"/>
            <a:ext cx="2033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652C87E6-A655-4F75-BF9A-CBCE037F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10" y="703263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7D0CFD72-BFE0-40D8-9DC0-E4822980F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</a:t>
            </a:r>
            <a:endParaRPr lang="en-US" altLang="zh-CN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B5A8B7D4-85A7-4766-9EB3-EB4659B9E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4819650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Without loss of generality, assume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i="1" baseline="-25000" dirty="0" err="1">
                <a:solidFill>
                  <a:srgbClr val="FF0000"/>
                </a:solidFill>
              </a:rPr>
              <a:t>r</a:t>
            </a:r>
            <a:r>
              <a:rPr lang="en-US" altLang="zh-CN" sz="2600" dirty="0">
                <a:solidFill>
                  <a:srgbClr val="FF0000"/>
                </a:solidFill>
              </a:rPr>
              <a:t> &lt; </a:t>
            </a:r>
            <a:r>
              <a:rPr lang="en-US" altLang="zh-CN" sz="2600" i="1" dirty="0">
                <a:solidFill>
                  <a:srgbClr val="FF0000"/>
                </a:solidFill>
              </a:rPr>
              <a:t>b</a:t>
            </a:r>
            <a:r>
              <a:rPr lang="en-US" altLang="zh-CN" sz="2600" i="1" baseline="-25000" dirty="0">
                <a:solidFill>
                  <a:srgbClr val="FF0000"/>
                </a:solidFill>
              </a:rPr>
              <a:t>s</a:t>
            </a:r>
            <a:r>
              <a:rPr lang="en-US" altLang="zh-CN" sz="26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Load the first </a:t>
            </a:r>
            <a:r>
              <a:rPr lang="en-US" altLang="zh-CN" sz="2600" i="1" dirty="0">
                <a:solidFill>
                  <a:srgbClr val="FF0000"/>
                </a:solidFill>
              </a:rPr>
              <a:t>M </a:t>
            </a:r>
            <a:r>
              <a:rPr lang="en-US" altLang="zh-CN" sz="2600" dirty="0">
                <a:solidFill>
                  <a:srgbClr val="FF0000"/>
                </a:solidFill>
              </a:rPr>
              <a:t>- 1</a:t>
            </a:r>
            <a:r>
              <a:rPr lang="en-US" altLang="zh-CN" sz="2600" dirty="0"/>
              <a:t> pages of </a:t>
            </a:r>
            <a:r>
              <a:rPr lang="en-US" altLang="zh-CN" sz="2600" i="1" dirty="0"/>
              <a:t>R</a:t>
            </a:r>
            <a:r>
              <a:rPr lang="en-US" altLang="zh-CN" sz="2600" dirty="0"/>
              <a:t> into memory.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Perform one scan on </a:t>
            </a:r>
            <a:r>
              <a:rPr lang="en-US" altLang="zh-CN" sz="2600" i="1" dirty="0"/>
              <a:t>S </a:t>
            </a:r>
            <a:r>
              <a:rPr lang="en-US" altLang="zh-CN" sz="2600" dirty="0"/>
              <a:t>using the </a:t>
            </a:r>
            <a:r>
              <a:rPr lang="en-US" altLang="zh-CN" sz="2600" i="1" dirty="0">
                <a:solidFill>
                  <a:srgbClr val="0000FF"/>
                </a:solidFill>
              </a:rPr>
              <a:t>last</a:t>
            </a:r>
            <a:r>
              <a:rPr lang="en-US" altLang="zh-CN" sz="2600" i="1" dirty="0"/>
              <a:t> </a:t>
            </a:r>
            <a:r>
              <a:rPr lang="en-US" altLang="zh-CN" sz="2600" dirty="0"/>
              <a:t>available memory page.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8F3CE015-BBE7-46DC-B03E-749E32120163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360488"/>
            <a:ext cx="685800" cy="823912"/>
            <a:chOff x="3424" y="857"/>
            <a:chExt cx="432" cy="519"/>
          </a:xfrm>
        </p:grpSpPr>
        <p:sp>
          <p:nvSpPr>
            <p:cNvPr id="74784" name="Freeform 26">
              <a:extLst>
                <a:ext uri="{FF2B5EF4-FFF2-40B4-BE49-F238E27FC236}">
                  <a16:creationId xmlns:a16="http://schemas.microsoft.com/office/drawing/2014/main" id="{A1B4A50E-4011-42EB-BBB6-AA12F90A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857"/>
              <a:ext cx="126" cy="519"/>
            </a:xfrm>
            <a:custGeom>
              <a:avLst/>
              <a:gdLst>
                <a:gd name="T0" fmla="*/ 120 w 126"/>
                <a:gd name="T1" fmla="*/ 0 h 519"/>
                <a:gd name="T2" fmla="*/ 107 w 126"/>
                <a:gd name="T3" fmla="*/ 4 h 519"/>
                <a:gd name="T4" fmla="*/ 96 w 126"/>
                <a:gd name="T5" fmla="*/ 7 h 519"/>
                <a:gd name="T6" fmla="*/ 86 w 126"/>
                <a:gd name="T7" fmla="*/ 11 h 519"/>
                <a:gd name="T8" fmla="*/ 78 w 126"/>
                <a:gd name="T9" fmla="*/ 17 h 519"/>
                <a:gd name="T10" fmla="*/ 71 w 126"/>
                <a:gd name="T11" fmla="*/ 23 h 519"/>
                <a:gd name="T12" fmla="*/ 66 w 126"/>
                <a:gd name="T13" fmla="*/ 31 h 519"/>
                <a:gd name="T14" fmla="*/ 64 w 126"/>
                <a:gd name="T15" fmla="*/ 39 h 519"/>
                <a:gd name="T16" fmla="*/ 63 w 126"/>
                <a:gd name="T17" fmla="*/ 216 h 519"/>
                <a:gd name="T18" fmla="*/ 62 w 126"/>
                <a:gd name="T19" fmla="*/ 226 h 519"/>
                <a:gd name="T20" fmla="*/ 58 w 126"/>
                <a:gd name="T21" fmla="*/ 233 h 519"/>
                <a:gd name="T22" fmla="*/ 53 w 126"/>
                <a:gd name="T23" fmla="*/ 241 h 519"/>
                <a:gd name="T24" fmla="*/ 45 w 126"/>
                <a:gd name="T25" fmla="*/ 248 h 519"/>
                <a:gd name="T26" fmla="*/ 36 w 126"/>
                <a:gd name="T27" fmla="*/ 252 h 519"/>
                <a:gd name="T28" fmla="*/ 24 w 126"/>
                <a:gd name="T29" fmla="*/ 257 h 519"/>
                <a:gd name="T30" fmla="*/ 12 w 126"/>
                <a:gd name="T31" fmla="*/ 260 h 519"/>
                <a:gd name="T32" fmla="*/ 0 w 126"/>
                <a:gd name="T33" fmla="*/ 260 h 519"/>
                <a:gd name="T34" fmla="*/ 12 w 126"/>
                <a:gd name="T35" fmla="*/ 261 h 519"/>
                <a:gd name="T36" fmla="*/ 24 w 126"/>
                <a:gd name="T37" fmla="*/ 264 h 519"/>
                <a:gd name="T38" fmla="*/ 36 w 126"/>
                <a:gd name="T39" fmla="*/ 267 h 519"/>
                <a:gd name="T40" fmla="*/ 45 w 126"/>
                <a:gd name="T41" fmla="*/ 274 h 519"/>
                <a:gd name="T42" fmla="*/ 53 w 126"/>
                <a:gd name="T43" fmla="*/ 280 h 519"/>
                <a:gd name="T44" fmla="*/ 58 w 126"/>
                <a:gd name="T45" fmla="*/ 287 h 519"/>
                <a:gd name="T46" fmla="*/ 62 w 126"/>
                <a:gd name="T47" fmla="*/ 296 h 519"/>
                <a:gd name="T48" fmla="*/ 63 w 126"/>
                <a:gd name="T49" fmla="*/ 303 h 519"/>
                <a:gd name="T50" fmla="*/ 64 w 126"/>
                <a:gd name="T51" fmla="*/ 481 h 519"/>
                <a:gd name="T52" fmla="*/ 66 w 126"/>
                <a:gd name="T53" fmla="*/ 490 h 519"/>
                <a:gd name="T54" fmla="*/ 71 w 126"/>
                <a:gd name="T55" fmla="*/ 498 h 519"/>
                <a:gd name="T56" fmla="*/ 78 w 126"/>
                <a:gd name="T57" fmla="*/ 505 h 519"/>
                <a:gd name="T58" fmla="*/ 86 w 126"/>
                <a:gd name="T59" fmla="*/ 511 h 519"/>
                <a:gd name="T60" fmla="*/ 96 w 126"/>
                <a:gd name="T61" fmla="*/ 515 h 519"/>
                <a:gd name="T62" fmla="*/ 107 w 126"/>
                <a:gd name="T63" fmla="*/ 518 h 519"/>
                <a:gd name="T64" fmla="*/ 120 w 126"/>
                <a:gd name="T65" fmla="*/ 519 h 5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6"/>
                <a:gd name="T100" fmla="*/ 0 h 519"/>
                <a:gd name="T101" fmla="*/ 126 w 126"/>
                <a:gd name="T102" fmla="*/ 519 h 5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6" h="519">
                  <a:moveTo>
                    <a:pt x="126" y="0"/>
                  </a:moveTo>
                  <a:lnTo>
                    <a:pt x="120" y="0"/>
                  </a:lnTo>
                  <a:lnTo>
                    <a:pt x="113" y="1"/>
                  </a:lnTo>
                  <a:lnTo>
                    <a:pt x="107" y="4"/>
                  </a:lnTo>
                  <a:lnTo>
                    <a:pt x="102" y="5"/>
                  </a:lnTo>
                  <a:lnTo>
                    <a:pt x="96" y="7"/>
                  </a:lnTo>
                  <a:lnTo>
                    <a:pt x="92" y="8"/>
                  </a:lnTo>
                  <a:lnTo>
                    <a:pt x="86" y="11"/>
                  </a:lnTo>
                  <a:lnTo>
                    <a:pt x="82" y="14"/>
                  </a:lnTo>
                  <a:lnTo>
                    <a:pt x="78" y="17"/>
                  </a:lnTo>
                  <a:lnTo>
                    <a:pt x="74" y="20"/>
                  </a:lnTo>
                  <a:lnTo>
                    <a:pt x="71" y="23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6"/>
                  </a:lnTo>
                  <a:lnTo>
                    <a:pt x="64" y="39"/>
                  </a:lnTo>
                  <a:lnTo>
                    <a:pt x="63" y="43"/>
                  </a:lnTo>
                  <a:lnTo>
                    <a:pt x="63" y="216"/>
                  </a:lnTo>
                  <a:lnTo>
                    <a:pt x="63" y="222"/>
                  </a:lnTo>
                  <a:lnTo>
                    <a:pt x="62" y="226"/>
                  </a:lnTo>
                  <a:lnTo>
                    <a:pt x="61" y="231"/>
                  </a:lnTo>
                  <a:lnTo>
                    <a:pt x="58" y="233"/>
                  </a:lnTo>
                  <a:lnTo>
                    <a:pt x="56" y="238"/>
                  </a:lnTo>
                  <a:lnTo>
                    <a:pt x="53" y="241"/>
                  </a:lnTo>
                  <a:lnTo>
                    <a:pt x="49" y="245"/>
                  </a:lnTo>
                  <a:lnTo>
                    <a:pt x="45" y="248"/>
                  </a:lnTo>
                  <a:lnTo>
                    <a:pt x="41" y="251"/>
                  </a:lnTo>
                  <a:lnTo>
                    <a:pt x="36" y="252"/>
                  </a:lnTo>
                  <a:lnTo>
                    <a:pt x="30" y="255"/>
                  </a:lnTo>
                  <a:lnTo>
                    <a:pt x="24" y="257"/>
                  </a:lnTo>
                  <a:lnTo>
                    <a:pt x="18" y="258"/>
                  </a:lnTo>
                  <a:lnTo>
                    <a:pt x="12" y="260"/>
                  </a:lnTo>
                  <a:lnTo>
                    <a:pt x="6" y="260"/>
                  </a:lnTo>
                  <a:lnTo>
                    <a:pt x="0" y="260"/>
                  </a:lnTo>
                  <a:lnTo>
                    <a:pt x="6" y="260"/>
                  </a:lnTo>
                  <a:lnTo>
                    <a:pt x="12" y="261"/>
                  </a:lnTo>
                  <a:lnTo>
                    <a:pt x="18" y="263"/>
                  </a:lnTo>
                  <a:lnTo>
                    <a:pt x="24" y="264"/>
                  </a:lnTo>
                  <a:lnTo>
                    <a:pt x="30" y="265"/>
                  </a:lnTo>
                  <a:lnTo>
                    <a:pt x="36" y="267"/>
                  </a:lnTo>
                  <a:lnTo>
                    <a:pt x="41" y="271"/>
                  </a:lnTo>
                  <a:lnTo>
                    <a:pt x="45" y="274"/>
                  </a:lnTo>
                  <a:lnTo>
                    <a:pt x="49" y="277"/>
                  </a:lnTo>
                  <a:lnTo>
                    <a:pt x="53" y="280"/>
                  </a:lnTo>
                  <a:lnTo>
                    <a:pt x="56" y="282"/>
                  </a:lnTo>
                  <a:lnTo>
                    <a:pt x="58" y="287"/>
                  </a:lnTo>
                  <a:lnTo>
                    <a:pt x="61" y="291"/>
                  </a:lnTo>
                  <a:lnTo>
                    <a:pt x="62" y="296"/>
                  </a:lnTo>
                  <a:lnTo>
                    <a:pt x="63" y="298"/>
                  </a:lnTo>
                  <a:lnTo>
                    <a:pt x="63" y="303"/>
                  </a:lnTo>
                  <a:lnTo>
                    <a:pt x="63" y="476"/>
                  </a:lnTo>
                  <a:lnTo>
                    <a:pt x="64" y="481"/>
                  </a:lnTo>
                  <a:lnTo>
                    <a:pt x="65" y="486"/>
                  </a:lnTo>
                  <a:lnTo>
                    <a:pt x="66" y="490"/>
                  </a:lnTo>
                  <a:lnTo>
                    <a:pt x="68" y="493"/>
                  </a:lnTo>
                  <a:lnTo>
                    <a:pt x="71" y="498"/>
                  </a:lnTo>
                  <a:lnTo>
                    <a:pt x="74" y="500"/>
                  </a:lnTo>
                  <a:lnTo>
                    <a:pt x="78" y="505"/>
                  </a:lnTo>
                  <a:lnTo>
                    <a:pt x="82" y="508"/>
                  </a:lnTo>
                  <a:lnTo>
                    <a:pt x="86" y="511"/>
                  </a:lnTo>
                  <a:lnTo>
                    <a:pt x="92" y="512"/>
                  </a:lnTo>
                  <a:lnTo>
                    <a:pt x="96" y="515"/>
                  </a:lnTo>
                  <a:lnTo>
                    <a:pt x="102" y="516"/>
                  </a:lnTo>
                  <a:lnTo>
                    <a:pt x="107" y="518"/>
                  </a:lnTo>
                  <a:lnTo>
                    <a:pt x="113" y="519"/>
                  </a:lnTo>
                  <a:lnTo>
                    <a:pt x="120" y="519"/>
                  </a:lnTo>
                  <a:lnTo>
                    <a:pt x="126" y="5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Rectangle 27">
              <a:extLst>
                <a:ext uri="{FF2B5EF4-FFF2-40B4-BE49-F238E27FC236}">
                  <a16:creationId xmlns:a16="http://schemas.microsoft.com/office/drawing/2014/main" id="{3AD29D49-CDF5-492C-9659-3C849CF9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26"/>
              <a:ext cx="2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M-1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4760" name="Rectangle 32">
            <a:extLst>
              <a:ext uri="{FF2B5EF4-FFF2-40B4-BE49-F238E27FC236}">
                <a16:creationId xmlns:a16="http://schemas.microsoft.com/office/drawing/2014/main" id="{FCEC3F0D-DD6C-4587-B846-BD73FDA3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469" y="703263"/>
            <a:ext cx="2033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1" name="Rectangle 33">
            <a:extLst>
              <a:ext uri="{FF2B5EF4-FFF2-40B4-BE49-F238E27FC236}">
                <a16:creationId xmlns:a16="http://schemas.microsoft.com/office/drawing/2014/main" id="{FA8A04DB-AED3-47D9-8880-AE74B0C9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10" y="703263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2" name="Rectangle 34">
            <a:extLst>
              <a:ext uri="{FF2B5EF4-FFF2-40B4-BE49-F238E27FC236}">
                <a16:creationId xmlns:a16="http://schemas.microsoft.com/office/drawing/2014/main" id="{AC6C0834-DC85-495A-B326-03849932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201738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3" name="Rectangle 35">
            <a:extLst>
              <a:ext uri="{FF2B5EF4-FFF2-40B4-BE49-F238E27FC236}">
                <a16:creationId xmlns:a16="http://schemas.microsoft.com/office/drawing/2014/main" id="{D7697A6E-7F08-4214-9B36-DCB87474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2043113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4" name="Rectangle 36">
            <a:extLst>
              <a:ext uri="{FF2B5EF4-FFF2-40B4-BE49-F238E27FC236}">
                <a16:creationId xmlns:a16="http://schemas.microsoft.com/office/drawing/2014/main" id="{FFCE571D-0DD7-4CDE-A742-543FA008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590800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5" name="Rectangle 37">
            <a:extLst>
              <a:ext uri="{FF2B5EF4-FFF2-40B4-BE49-F238E27FC236}">
                <a16:creationId xmlns:a16="http://schemas.microsoft.com/office/drawing/2014/main" id="{67DA0D92-AEA3-41CD-965A-C81CF1FC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432175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6" name="Rectangle 38">
            <a:extLst>
              <a:ext uri="{FF2B5EF4-FFF2-40B4-BE49-F238E27FC236}">
                <a16:creationId xmlns:a16="http://schemas.microsoft.com/office/drawing/2014/main" id="{11DEDEC6-E9F9-4D4F-81B4-6E124B2F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217988"/>
            <a:ext cx="255588" cy="5095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7" name="Rectangle 39">
            <a:extLst>
              <a:ext uri="{FF2B5EF4-FFF2-40B4-BE49-F238E27FC236}">
                <a16:creationId xmlns:a16="http://schemas.microsoft.com/office/drawing/2014/main" id="{8717711D-8E67-41BF-A370-5711FABA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5057775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8" name="Rectangle 41">
            <a:extLst>
              <a:ext uri="{FF2B5EF4-FFF2-40B4-BE49-F238E27FC236}">
                <a16:creationId xmlns:a16="http://schemas.microsoft.com/office/drawing/2014/main" id="{4117F1B4-05F6-47DC-82ED-CCB3E2D7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1712913"/>
            <a:ext cx="255587" cy="5095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9" name="Rectangle 42">
            <a:extLst>
              <a:ext uri="{FF2B5EF4-FFF2-40B4-BE49-F238E27FC236}">
                <a16:creationId xmlns:a16="http://schemas.microsoft.com/office/drawing/2014/main" id="{8FB675A6-4DA9-4C14-BD78-01B0C3D5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3" y="5626100"/>
            <a:ext cx="255587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0" name="Rectangle 43">
            <a:extLst>
              <a:ext uri="{FF2B5EF4-FFF2-40B4-BE49-F238E27FC236}">
                <a16:creationId xmlns:a16="http://schemas.microsoft.com/office/drawing/2014/main" id="{6A8C4E45-47E4-426F-93F9-995C72EFD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6688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1" name="Rectangle 44">
            <a:extLst>
              <a:ext uri="{FF2B5EF4-FFF2-40B4-BE49-F238E27FC236}">
                <a16:creationId xmlns:a16="http://schemas.microsoft.com/office/drawing/2014/main" id="{ED2468CB-E112-478E-87BE-8A6C4C18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8766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2" name="Rectangle 45">
            <a:extLst>
              <a:ext uri="{FF2B5EF4-FFF2-40B4-BE49-F238E27FC236}">
                <a16:creationId xmlns:a16="http://schemas.microsoft.com/office/drawing/2014/main" id="{20E1CFFB-A6E7-4667-9183-72A71C53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084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3" name="Rectangle 46">
            <a:extLst>
              <a:ext uri="{FF2B5EF4-FFF2-40B4-BE49-F238E27FC236}">
                <a16:creationId xmlns:a16="http://schemas.microsoft.com/office/drawing/2014/main" id="{54818BDE-F7C1-4DF2-92BC-B0395326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6446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4" name="Freeform 47">
            <a:extLst>
              <a:ext uri="{FF2B5EF4-FFF2-40B4-BE49-F238E27FC236}">
                <a16:creationId xmlns:a16="http://schemas.microsoft.com/office/drawing/2014/main" id="{8B866E26-0AD4-4EB0-9084-85FE18E0D834}"/>
              </a:ext>
            </a:extLst>
          </p:cNvPr>
          <p:cNvSpPr>
            <a:spLocks/>
          </p:cNvSpPr>
          <p:nvPr/>
        </p:nvSpPr>
        <p:spPr bwMode="auto">
          <a:xfrm>
            <a:off x="8154988" y="1374775"/>
            <a:ext cx="117475" cy="4546600"/>
          </a:xfrm>
          <a:custGeom>
            <a:avLst/>
            <a:gdLst>
              <a:gd name="T0" fmla="*/ 2147483646 w 149"/>
              <a:gd name="T1" fmla="*/ 0 h 5727"/>
              <a:gd name="T2" fmla="*/ 2147483646 w 149"/>
              <a:gd name="T3" fmla="*/ 2147483646 h 5727"/>
              <a:gd name="T4" fmla="*/ 2147483646 w 149"/>
              <a:gd name="T5" fmla="*/ 2147483646 h 5727"/>
              <a:gd name="T6" fmla="*/ 2147483646 w 149"/>
              <a:gd name="T7" fmla="*/ 2147483646 h 5727"/>
              <a:gd name="T8" fmla="*/ 2147483646 w 149"/>
              <a:gd name="T9" fmla="*/ 2147483646 h 5727"/>
              <a:gd name="T10" fmla="*/ 2147483646 w 149"/>
              <a:gd name="T11" fmla="*/ 2147483646 h 5727"/>
              <a:gd name="T12" fmla="*/ 2147483646 w 149"/>
              <a:gd name="T13" fmla="*/ 2147483646 h 5727"/>
              <a:gd name="T14" fmla="*/ 2147483646 w 149"/>
              <a:gd name="T15" fmla="*/ 2147483646 h 5727"/>
              <a:gd name="T16" fmla="*/ 2147483646 w 149"/>
              <a:gd name="T17" fmla="*/ 2147483646 h 5727"/>
              <a:gd name="T18" fmla="*/ 2147483646 w 149"/>
              <a:gd name="T19" fmla="*/ 2147483646 h 5727"/>
              <a:gd name="T20" fmla="*/ 2147483646 w 149"/>
              <a:gd name="T21" fmla="*/ 2147483646 h 5727"/>
              <a:gd name="T22" fmla="*/ 2147483646 w 149"/>
              <a:gd name="T23" fmla="*/ 2147483646 h 5727"/>
              <a:gd name="T24" fmla="*/ 2147483646 w 149"/>
              <a:gd name="T25" fmla="*/ 2147483646 h 5727"/>
              <a:gd name="T26" fmla="*/ 2147483646 w 149"/>
              <a:gd name="T27" fmla="*/ 2147483646 h 5727"/>
              <a:gd name="T28" fmla="*/ 2147483646 w 149"/>
              <a:gd name="T29" fmla="*/ 2147483646 h 5727"/>
              <a:gd name="T30" fmla="*/ 2147483646 w 149"/>
              <a:gd name="T31" fmla="*/ 2147483646 h 5727"/>
              <a:gd name="T32" fmla="*/ 0 w 149"/>
              <a:gd name="T33" fmla="*/ 2147483646 h 5727"/>
              <a:gd name="T34" fmla="*/ 2147483646 w 149"/>
              <a:gd name="T35" fmla="*/ 2147483646 h 5727"/>
              <a:gd name="T36" fmla="*/ 2147483646 w 149"/>
              <a:gd name="T37" fmla="*/ 2147483646 h 5727"/>
              <a:gd name="T38" fmla="*/ 2147483646 w 149"/>
              <a:gd name="T39" fmla="*/ 2147483646 h 5727"/>
              <a:gd name="T40" fmla="*/ 2147483646 w 149"/>
              <a:gd name="T41" fmla="*/ 2147483646 h 5727"/>
              <a:gd name="T42" fmla="*/ 2147483646 w 149"/>
              <a:gd name="T43" fmla="*/ 2147483646 h 5727"/>
              <a:gd name="T44" fmla="*/ 2147483646 w 149"/>
              <a:gd name="T45" fmla="*/ 2147483646 h 5727"/>
              <a:gd name="T46" fmla="*/ 2147483646 w 149"/>
              <a:gd name="T47" fmla="*/ 2147483646 h 5727"/>
              <a:gd name="T48" fmla="*/ 2147483646 w 149"/>
              <a:gd name="T49" fmla="*/ 2147483646 h 5727"/>
              <a:gd name="T50" fmla="*/ 2147483646 w 149"/>
              <a:gd name="T51" fmla="*/ 2147483646 h 5727"/>
              <a:gd name="T52" fmla="*/ 2147483646 w 149"/>
              <a:gd name="T53" fmla="*/ 2147483646 h 5727"/>
              <a:gd name="T54" fmla="*/ 2147483646 w 149"/>
              <a:gd name="T55" fmla="*/ 2147483646 h 5727"/>
              <a:gd name="T56" fmla="*/ 2147483646 w 149"/>
              <a:gd name="T57" fmla="*/ 2147483646 h 5727"/>
              <a:gd name="T58" fmla="*/ 2147483646 w 149"/>
              <a:gd name="T59" fmla="*/ 2147483646 h 5727"/>
              <a:gd name="T60" fmla="*/ 2147483646 w 149"/>
              <a:gd name="T61" fmla="*/ 2147483646 h 5727"/>
              <a:gd name="T62" fmla="*/ 2147483646 w 149"/>
              <a:gd name="T63" fmla="*/ 2147483646 h 5727"/>
              <a:gd name="T64" fmla="*/ 2147483646 w 149"/>
              <a:gd name="T65" fmla="*/ 2147483646 h 57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"/>
              <a:gd name="T100" fmla="*/ 0 h 5727"/>
              <a:gd name="T101" fmla="*/ 149 w 149"/>
              <a:gd name="T102" fmla="*/ 5727 h 572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" h="5727">
                <a:moveTo>
                  <a:pt x="149" y="0"/>
                </a:moveTo>
                <a:lnTo>
                  <a:pt x="143" y="0"/>
                </a:lnTo>
                <a:lnTo>
                  <a:pt x="135" y="10"/>
                </a:lnTo>
                <a:lnTo>
                  <a:pt x="127" y="34"/>
                </a:lnTo>
                <a:lnTo>
                  <a:pt x="121" y="44"/>
                </a:lnTo>
                <a:lnTo>
                  <a:pt x="113" y="67"/>
                </a:lnTo>
                <a:lnTo>
                  <a:pt x="109" y="77"/>
                </a:lnTo>
                <a:lnTo>
                  <a:pt x="103" y="111"/>
                </a:lnTo>
                <a:lnTo>
                  <a:pt x="97" y="145"/>
                </a:lnTo>
                <a:lnTo>
                  <a:pt x="93" y="178"/>
                </a:lnTo>
                <a:lnTo>
                  <a:pt x="87" y="212"/>
                </a:lnTo>
                <a:lnTo>
                  <a:pt x="83" y="246"/>
                </a:lnTo>
                <a:lnTo>
                  <a:pt x="81" y="292"/>
                </a:lnTo>
                <a:lnTo>
                  <a:pt x="77" y="337"/>
                </a:lnTo>
                <a:lnTo>
                  <a:pt x="77" y="393"/>
                </a:lnTo>
                <a:lnTo>
                  <a:pt x="75" y="427"/>
                </a:lnTo>
                <a:lnTo>
                  <a:pt x="73" y="472"/>
                </a:lnTo>
                <a:lnTo>
                  <a:pt x="73" y="2385"/>
                </a:lnTo>
                <a:lnTo>
                  <a:pt x="73" y="2441"/>
                </a:lnTo>
                <a:lnTo>
                  <a:pt x="73" y="2486"/>
                </a:lnTo>
                <a:lnTo>
                  <a:pt x="71" y="2542"/>
                </a:lnTo>
                <a:lnTo>
                  <a:pt x="68" y="2566"/>
                </a:lnTo>
                <a:lnTo>
                  <a:pt x="66" y="2621"/>
                </a:lnTo>
                <a:lnTo>
                  <a:pt x="62" y="2655"/>
                </a:lnTo>
                <a:lnTo>
                  <a:pt x="58" y="2701"/>
                </a:lnTo>
                <a:lnTo>
                  <a:pt x="52" y="2735"/>
                </a:lnTo>
                <a:lnTo>
                  <a:pt x="48" y="2768"/>
                </a:lnTo>
                <a:lnTo>
                  <a:pt x="42" y="2778"/>
                </a:lnTo>
                <a:lnTo>
                  <a:pt x="36" y="2812"/>
                </a:lnTo>
                <a:lnTo>
                  <a:pt x="28" y="2836"/>
                </a:lnTo>
                <a:lnTo>
                  <a:pt x="22" y="2846"/>
                </a:lnTo>
                <a:lnTo>
                  <a:pt x="14" y="2869"/>
                </a:lnTo>
                <a:lnTo>
                  <a:pt x="6" y="2869"/>
                </a:lnTo>
                <a:lnTo>
                  <a:pt x="0" y="2869"/>
                </a:lnTo>
                <a:lnTo>
                  <a:pt x="6" y="2869"/>
                </a:lnTo>
                <a:lnTo>
                  <a:pt x="14" y="2881"/>
                </a:lnTo>
                <a:lnTo>
                  <a:pt x="22" y="2903"/>
                </a:lnTo>
                <a:lnTo>
                  <a:pt x="28" y="2915"/>
                </a:lnTo>
                <a:lnTo>
                  <a:pt x="36" y="2925"/>
                </a:lnTo>
                <a:lnTo>
                  <a:pt x="42" y="2949"/>
                </a:lnTo>
                <a:lnTo>
                  <a:pt x="48" y="2983"/>
                </a:lnTo>
                <a:lnTo>
                  <a:pt x="52" y="3016"/>
                </a:lnTo>
                <a:lnTo>
                  <a:pt x="58" y="3050"/>
                </a:lnTo>
                <a:lnTo>
                  <a:pt x="62" y="3084"/>
                </a:lnTo>
                <a:lnTo>
                  <a:pt x="66" y="3106"/>
                </a:lnTo>
                <a:lnTo>
                  <a:pt x="68" y="3161"/>
                </a:lnTo>
                <a:lnTo>
                  <a:pt x="71" y="3207"/>
                </a:lnTo>
                <a:lnTo>
                  <a:pt x="73" y="3262"/>
                </a:lnTo>
                <a:lnTo>
                  <a:pt x="73" y="3286"/>
                </a:lnTo>
                <a:lnTo>
                  <a:pt x="73" y="3342"/>
                </a:lnTo>
                <a:lnTo>
                  <a:pt x="73" y="5255"/>
                </a:lnTo>
                <a:lnTo>
                  <a:pt x="75" y="5312"/>
                </a:lnTo>
                <a:lnTo>
                  <a:pt x="77" y="5356"/>
                </a:lnTo>
                <a:lnTo>
                  <a:pt x="77" y="5402"/>
                </a:lnTo>
                <a:lnTo>
                  <a:pt x="81" y="5436"/>
                </a:lnTo>
                <a:lnTo>
                  <a:pt x="83" y="5491"/>
                </a:lnTo>
                <a:lnTo>
                  <a:pt x="87" y="5515"/>
                </a:lnTo>
                <a:lnTo>
                  <a:pt x="93" y="5570"/>
                </a:lnTo>
                <a:lnTo>
                  <a:pt x="97" y="5604"/>
                </a:lnTo>
                <a:lnTo>
                  <a:pt x="103" y="5638"/>
                </a:lnTo>
                <a:lnTo>
                  <a:pt x="109" y="5650"/>
                </a:lnTo>
                <a:lnTo>
                  <a:pt x="113" y="5684"/>
                </a:lnTo>
                <a:lnTo>
                  <a:pt x="121" y="5693"/>
                </a:lnTo>
                <a:lnTo>
                  <a:pt x="127" y="5717"/>
                </a:lnTo>
                <a:lnTo>
                  <a:pt x="135" y="5727"/>
                </a:lnTo>
                <a:lnTo>
                  <a:pt x="143" y="5727"/>
                </a:lnTo>
                <a:lnTo>
                  <a:pt x="149" y="5727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Freeform 48">
            <a:extLst>
              <a:ext uri="{FF2B5EF4-FFF2-40B4-BE49-F238E27FC236}">
                <a16:creationId xmlns:a16="http://schemas.microsoft.com/office/drawing/2014/main" id="{E6AAF75E-C238-4AEF-AFF0-D6456F6C3B8B}"/>
              </a:ext>
            </a:extLst>
          </p:cNvPr>
          <p:cNvSpPr>
            <a:spLocks/>
          </p:cNvSpPr>
          <p:nvPr/>
        </p:nvSpPr>
        <p:spPr bwMode="auto">
          <a:xfrm>
            <a:off x="6604000" y="1498600"/>
            <a:ext cx="174625" cy="3946525"/>
          </a:xfrm>
          <a:custGeom>
            <a:avLst/>
            <a:gdLst>
              <a:gd name="T0" fmla="*/ 2147483646 w 220"/>
              <a:gd name="T1" fmla="*/ 0 h 4973"/>
              <a:gd name="T2" fmla="*/ 2147483646 w 220"/>
              <a:gd name="T3" fmla="*/ 2147483646 h 4973"/>
              <a:gd name="T4" fmla="*/ 2147483646 w 220"/>
              <a:gd name="T5" fmla="*/ 2147483646 h 4973"/>
              <a:gd name="T6" fmla="*/ 2147483646 w 220"/>
              <a:gd name="T7" fmla="*/ 2147483646 h 4973"/>
              <a:gd name="T8" fmla="*/ 2147483646 w 220"/>
              <a:gd name="T9" fmla="*/ 2147483646 h 4973"/>
              <a:gd name="T10" fmla="*/ 2147483646 w 220"/>
              <a:gd name="T11" fmla="*/ 2147483646 h 4973"/>
              <a:gd name="T12" fmla="*/ 2147483646 w 220"/>
              <a:gd name="T13" fmla="*/ 2147483646 h 4973"/>
              <a:gd name="T14" fmla="*/ 2147483646 w 220"/>
              <a:gd name="T15" fmla="*/ 2147483646 h 4973"/>
              <a:gd name="T16" fmla="*/ 2147483646 w 220"/>
              <a:gd name="T17" fmla="*/ 2147483646 h 4973"/>
              <a:gd name="T18" fmla="*/ 2147483646 w 220"/>
              <a:gd name="T19" fmla="*/ 2147483646 h 4973"/>
              <a:gd name="T20" fmla="*/ 2147483646 w 220"/>
              <a:gd name="T21" fmla="*/ 2147483646 h 4973"/>
              <a:gd name="T22" fmla="*/ 2147483646 w 220"/>
              <a:gd name="T23" fmla="*/ 2147483646 h 4973"/>
              <a:gd name="T24" fmla="*/ 2147483646 w 220"/>
              <a:gd name="T25" fmla="*/ 2147483646 h 4973"/>
              <a:gd name="T26" fmla="*/ 2147483646 w 220"/>
              <a:gd name="T27" fmla="*/ 2147483646 h 4973"/>
              <a:gd name="T28" fmla="*/ 2147483646 w 220"/>
              <a:gd name="T29" fmla="*/ 2147483646 h 4973"/>
              <a:gd name="T30" fmla="*/ 2147483646 w 220"/>
              <a:gd name="T31" fmla="*/ 2147483646 h 4973"/>
              <a:gd name="T32" fmla="*/ 2147483646 w 220"/>
              <a:gd name="T33" fmla="*/ 2147483646 h 4973"/>
              <a:gd name="T34" fmla="*/ 2147483646 w 220"/>
              <a:gd name="T35" fmla="*/ 2147483646 h 4973"/>
              <a:gd name="T36" fmla="*/ 2147483646 w 220"/>
              <a:gd name="T37" fmla="*/ 2147483646 h 4973"/>
              <a:gd name="T38" fmla="*/ 2147483646 w 220"/>
              <a:gd name="T39" fmla="*/ 2147483646 h 4973"/>
              <a:gd name="T40" fmla="*/ 2147483646 w 220"/>
              <a:gd name="T41" fmla="*/ 2147483646 h 4973"/>
              <a:gd name="T42" fmla="*/ 2147483646 w 220"/>
              <a:gd name="T43" fmla="*/ 2147483646 h 4973"/>
              <a:gd name="T44" fmla="*/ 2147483646 w 220"/>
              <a:gd name="T45" fmla="*/ 2147483646 h 4973"/>
              <a:gd name="T46" fmla="*/ 2147483646 w 220"/>
              <a:gd name="T47" fmla="*/ 2147483646 h 4973"/>
              <a:gd name="T48" fmla="*/ 2147483646 w 220"/>
              <a:gd name="T49" fmla="*/ 2147483646 h 4973"/>
              <a:gd name="T50" fmla="*/ 2147483646 w 220"/>
              <a:gd name="T51" fmla="*/ 2147483646 h 4973"/>
              <a:gd name="T52" fmla="*/ 2147483646 w 220"/>
              <a:gd name="T53" fmla="*/ 2147483646 h 4973"/>
              <a:gd name="T54" fmla="*/ 2147483646 w 220"/>
              <a:gd name="T55" fmla="*/ 2147483646 h 4973"/>
              <a:gd name="T56" fmla="*/ 2147483646 w 220"/>
              <a:gd name="T57" fmla="*/ 2147483646 h 4973"/>
              <a:gd name="T58" fmla="*/ 2147483646 w 220"/>
              <a:gd name="T59" fmla="*/ 2147483646 h 4973"/>
              <a:gd name="T60" fmla="*/ 2147483646 w 220"/>
              <a:gd name="T61" fmla="*/ 2147483646 h 4973"/>
              <a:gd name="T62" fmla="*/ 2147483646 w 220"/>
              <a:gd name="T63" fmla="*/ 2147483646 h 4973"/>
              <a:gd name="T64" fmla="*/ 2147483646 w 220"/>
              <a:gd name="T65" fmla="*/ 2147483646 h 497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0"/>
              <a:gd name="T100" fmla="*/ 0 h 4973"/>
              <a:gd name="T101" fmla="*/ 220 w 220"/>
              <a:gd name="T102" fmla="*/ 4973 h 497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0" h="4973">
                <a:moveTo>
                  <a:pt x="0" y="0"/>
                </a:moveTo>
                <a:lnTo>
                  <a:pt x="10" y="0"/>
                </a:lnTo>
                <a:lnTo>
                  <a:pt x="22" y="8"/>
                </a:lnTo>
                <a:lnTo>
                  <a:pt x="33" y="27"/>
                </a:lnTo>
                <a:lnTo>
                  <a:pt x="41" y="37"/>
                </a:lnTo>
                <a:lnTo>
                  <a:pt x="53" y="57"/>
                </a:lnTo>
                <a:lnTo>
                  <a:pt x="59" y="67"/>
                </a:lnTo>
                <a:lnTo>
                  <a:pt x="69" y="97"/>
                </a:lnTo>
                <a:lnTo>
                  <a:pt x="75" y="127"/>
                </a:lnTo>
                <a:lnTo>
                  <a:pt x="83" y="154"/>
                </a:lnTo>
                <a:lnTo>
                  <a:pt x="91" y="184"/>
                </a:lnTo>
                <a:lnTo>
                  <a:pt x="95" y="214"/>
                </a:lnTo>
                <a:lnTo>
                  <a:pt x="101" y="254"/>
                </a:lnTo>
                <a:lnTo>
                  <a:pt x="105" y="291"/>
                </a:lnTo>
                <a:lnTo>
                  <a:pt x="107" y="341"/>
                </a:lnTo>
                <a:lnTo>
                  <a:pt x="109" y="371"/>
                </a:lnTo>
                <a:lnTo>
                  <a:pt x="109" y="408"/>
                </a:lnTo>
                <a:lnTo>
                  <a:pt x="109" y="2072"/>
                </a:lnTo>
                <a:lnTo>
                  <a:pt x="109" y="2119"/>
                </a:lnTo>
                <a:lnTo>
                  <a:pt x="111" y="2159"/>
                </a:lnTo>
                <a:lnTo>
                  <a:pt x="113" y="2208"/>
                </a:lnTo>
                <a:lnTo>
                  <a:pt x="119" y="2226"/>
                </a:lnTo>
                <a:lnTo>
                  <a:pt x="123" y="2276"/>
                </a:lnTo>
                <a:lnTo>
                  <a:pt x="129" y="2306"/>
                </a:lnTo>
                <a:lnTo>
                  <a:pt x="135" y="2345"/>
                </a:lnTo>
                <a:lnTo>
                  <a:pt x="143" y="2373"/>
                </a:lnTo>
                <a:lnTo>
                  <a:pt x="149" y="2403"/>
                </a:lnTo>
                <a:lnTo>
                  <a:pt x="159" y="2413"/>
                </a:lnTo>
                <a:lnTo>
                  <a:pt x="166" y="2443"/>
                </a:lnTo>
                <a:lnTo>
                  <a:pt x="178" y="2462"/>
                </a:lnTo>
                <a:lnTo>
                  <a:pt x="188" y="2472"/>
                </a:lnTo>
                <a:lnTo>
                  <a:pt x="200" y="2490"/>
                </a:lnTo>
                <a:lnTo>
                  <a:pt x="210" y="2490"/>
                </a:lnTo>
                <a:lnTo>
                  <a:pt x="220" y="2490"/>
                </a:lnTo>
                <a:lnTo>
                  <a:pt x="210" y="2490"/>
                </a:lnTo>
                <a:lnTo>
                  <a:pt x="200" y="2500"/>
                </a:lnTo>
                <a:lnTo>
                  <a:pt x="188" y="2520"/>
                </a:lnTo>
                <a:lnTo>
                  <a:pt x="178" y="2530"/>
                </a:lnTo>
                <a:lnTo>
                  <a:pt x="166" y="2540"/>
                </a:lnTo>
                <a:lnTo>
                  <a:pt x="159" y="2560"/>
                </a:lnTo>
                <a:lnTo>
                  <a:pt x="149" y="2589"/>
                </a:lnTo>
                <a:lnTo>
                  <a:pt x="143" y="2617"/>
                </a:lnTo>
                <a:lnTo>
                  <a:pt x="135" y="2647"/>
                </a:lnTo>
                <a:lnTo>
                  <a:pt x="129" y="2677"/>
                </a:lnTo>
                <a:lnTo>
                  <a:pt x="123" y="2697"/>
                </a:lnTo>
                <a:lnTo>
                  <a:pt x="119" y="2746"/>
                </a:lnTo>
                <a:lnTo>
                  <a:pt x="113" y="2784"/>
                </a:lnTo>
                <a:lnTo>
                  <a:pt x="111" y="2834"/>
                </a:lnTo>
                <a:lnTo>
                  <a:pt x="109" y="2853"/>
                </a:lnTo>
                <a:lnTo>
                  <a:pt x="109" y="2901"/>
                </a:lnTo>
                <a:lnTo>
                  <a:pt x="109" y="4564"/>
                </a:lnTo>
                <a:lnTo>
                  <a:pt x="109" y="4612"/>
                </a:lnTo>
                <a:lnTo>
                  <a:pt x="107" y="4651"/>
                </a:lnTo>
                <a:lnTo>
                  <a:pt x="105" y="4691"/>
                </a:lnTo>
                <a:lnTo>
                  <a:pt x="101" y="4719"/>
                </a:lnTo>
                <a:lnTo>
                  <a:pt x="95" y="4768"/>
                </a:lnTo>
                <a:lnTo>
                  <a:pt x="91" y="4788"/>
                </a:lnTo>
                <a:lnTo>
                  <a:pt x="83" y="4838"/>
                </a:lnTo>
                <a:lnTo>
                  <a:pt x="75" y="4866"/>
                </a:lnTo>
                <a:lnTo>
                  <a:pt x="69" y="4896"/>
                </a:lnTo>
                <a:lnTo>
                  <a:pt x="59" y="4905"/>
                </a:lnTo>
                <a:lnTo>
                  <a:pt x="53" y="4935"/>
                </a:lnTo>
                <a:lnTo>
                  <a:pt x="41" y="4945"/>
                </a:lnTo>
                <a:lnTo>
                  <a:pt x="33" y="4965"/>
                </a:lnTo>
                <a:lnTo>
                  <a:pt x="22" y="4973"/>
                </a:lnTo>
                <a:lnTo>
                  <a:pt x="10" y="4973"/>
                </a:lnTo>
                <a:lnTo>
                  <a:pt x="0" y="4973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7" name="Rectangle 50">
            <a:extLst>
              <a:ext uri="{FF2B5EF4-FFF2-40B4-BE49-F238E27FC236}">
                <a16:creationId xmlns:a16="http://schemas.microsoft.com/office/drawing/2014/main" id="{8E8A8C5E-AAEF-4E74-8549-75F02BBC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35702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7DFD5D15-00D5-4F15-9BA7-1DCE7D3FA09B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765175"/>
            <a:ext cx="471488" cy="869950"/>
            <a:chOff x="4806" y="482"/>
            <a:chExt cx="297" cy="548"/>
          </a:xfrm>
        </p:grpSpPr>
        <p:sp>
          <p:nvSpPr>
            <p:cNvPr id="74782" name="Rectangle 40">
              <a:extLst>
                <a:ext uri="{FF2B5EF4-FFF2-40B4-BE49-F238E27FC236}">
                  <a16:creationId xmlns:a16="http://schemas.microsoft.com/office/drawing/2014/main" id="{35866699-AEE5-43B1-B099-E20DBF0F2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709"/>
              <a:ext cx="161" cy="32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83" name="Rectangle 52">
              <a:extLst>
                <a:ext uri="{FF2B5EF4-FFF2-40B4-BE49-F238E27FC236}">
                  <a16:creationId xmlns:a16="http://schemas.microsoft.com/office/drawing/2014/main" id="{9AF87F5F-B28A-4347-8E1C-C5B87422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482"/>
              <a:ext cx="2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b="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th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6534" name="AutoShape 54">
            <a:extLst>
              <a:ext uri="{FF2B5EF4-FFF2-40B4-BE49-F238E27FC236}">
                <a16:creationId xmlns:a16="http://schemas.microsoft.com/office/drawing/2014/main" id="{AC36AC02-32A4-4E9F-B455-A8920E0F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700213"/>
            <a:ext cx="144462" cy="1152525"/>
          </a:xfrm>
          <a:prstGeom prst="downArrow">
            <a:avLst>
              <a:gd name="adj1" fmla="val 50000"/>
              <a:gd name="adj2" fmla="val 199451"/>
            </a:avLst>
          </a:prstGeom>
          <a:solidFill>
            <a:srgbClr val="C0C0C0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81" name="Rectangle 16">
            <a:extLst>
              <a:ext uri="{FF2B5EF4-FFF2-40B4-BE49-F238E27FC236}">
                <a16:creationId xmlns:a16="http://schemas.microsoft.com/office/drawing/2014/main" id="{8351B806-7011-4FC0-9482-A753BBD9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1120775"/>
            <a:ext cx="255587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EAF33CC0-93FF-43BB-8646-AE7D50C6E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1" y="3355976"/>
            <a:ext cx="27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0" i="1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2C1AC9A5-8303-444F-97EF-0DFE4DA8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3563938"/>
            <a:ext cx="27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 b="0" i="1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/>
      <p:bldP spid="9165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8AF7443F-55F4-46F6-BC75-BBE84892E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</a:t>
            </a:r>
            <a:endParaRPr lang="en-US" altLang="zh-CN" sz="29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5E5B0624-99EC-4787-BB4B-F4B3DED42D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4957764" cy="525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Load the next </a:t>
            </a:r>
            <a:r>
              <a:rPr lang="en-US" altLang="zh-CN" sz="2600" i="1" dirty="0">
                <a:solidFill>
                  <a:srgbClr val="FF0000"/>
                </a:solidFill>
              </a:rPr>
              <a:t>M </a:t>
            </a:r>
            <a:r>
              <a:rPr lang="en-US" altLang="zh-CN" sz="2600" dirty="0">
                <a:solidFill>
                  <a:srgbClr val="FF0000"/>
                </a:solidFill>
              </a:rPr>
              <a:t>- 1</a:t>
            </a:r>
            <a:r>
              <a:rPr lang="en-US" altLang="zh-CN" sz="2600" dirty="0"/>
              <a:t> pages of </a:t>
            </a:r>
            <a:r>
              <a:rPr lang="en-US" altLang="zh-CN" sz="2600" i="1" dirty="0"/>
              <a:t>T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into memory.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Perform </a:t>
            </a:r>
            <a:r>
              <a:rPr lang="en-US" altLang="zh-CN" sz="2600" dirty="0">
                <a:solidFill>
                  <a:srgbClr val="0000FF"/>
                </a:solidFill>
              </a:rPr>
              <a:t>one</a:t>
            </a:r>
            <a:r>
              <a:rPr lang="en-US" altLang="zh-CN" sz="2600" dirty="0"/>
              <a:t> scan on </a:t>
            </a:r>
            <a:r>
              <a:rPr lang="en-US" altLang="zh-CN" sz="2600" i="1" dirty="0"/>
              <a:t>T</a:t>
            </a:r>
            <a:r>
              <a:rPr lang="en-US" altLang="zh-CN" sz="2600" baseline="-25000" dirty="0"/>
              <a:t>2</a:t>
            </a:r>
            <a:r>
              <a:rPr lang="en-US" altLang="zh-CN" sz="260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Until all pages in </a:t>
            </a:r>
            <a:r>
              <a:rPr lang="en-US" altLang="zh-CN" sz="2600" i="1" dirty="0"/>
              <a:t>T</a:t>
            </a:r>
            <a:r>
              <a:rPr lang="en-US" altLang="zh-CN" sz="2600" baseline="-25000" dirty="0"/>
              <a:t>1</a:t>
            </a:r>
            <a:r>
              <a:rPr lang="en-US" altLang="zh-CN" sz="2600" dirty="0"/>
              <a:t> are loaded once.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600" dirty="0"/>
              <a:t>I/O Cost?</a:t>
            </a:r>
          </a:p>
        </p:txBody>
      </p:sp>
      <p:sp>
        <p:nvSpPr>
          <p:cNvPr id="917576" name="Rectangle 72">
            <a:extLst>
              <a:ext uri="{FF2B5EF4-FFF2-40B4-BE49-F238E27FC236}">
                <a16:creationId xmlns:a16="http://schemas.microsoft.com/office/drawing/2014/main" id="{692DDEFC-C161-4F30-85B4-25C98BAB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66" y="4972844"/>
            <a:ext cx="3958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kumimoji="0" lang="en-US" altLang="zh-CN" sz="3200" i="1" dirty="0" err="1">
                <a:solidFill>
                  <a:srgbClr val="FF0000"/>
                </a:solidFill>
              </a:rPr>
              <a:t>b</a:t>
            </a:r>
            <a:r>
              <a:rPr kumimoji="0" lang="en-US" altLang="zh-CN" sz="3200" i="1" baseline="-25000" dirty="0" err="1">
                <a:solidFill>
                  <a:srgbClr val="FF0000"/>
                </a:solidFill>
              </a:rPr>
              <a:t>r</a:t>
            </a:r>
            <a:r>
              <a:rPr kumimoji="0" lang="en-US" altLang="zh-CN" sz="3200" i="1" dirty="0">
                <a:solidFill>
                  <a:srgbClr val="FF0000"/>
                </a:solidFill>
              </a:rPr>
              <a:t> / (M - 1)</a:t>
            </a: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  b</a:t>
            </a:r>
            <a:r>
              <a:rPr kumimoji="0" lang="en-US" altLang="zh-CN" sz="32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 + </a:t>
            </a:r>
            <a:r>
              <a:rPr kumimoji="0" lang="en-US" altLang="zh-CN" sz="32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32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endParaRPr kumimoji="0" lang="en-US" altLang="zh-CN" sz="3200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0B071FBD-B16E-4B96-8743-7E685B0B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469" y="703263"/>
            <a:ext cx="2033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F23EFAE0-DED8-40FD-9CBD-816899C7F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710" y="703263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000" b="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BBACCD7C-59EC-4B75-89B3-49B4374F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1201738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B4686BB5-CD38-40D4-B820-F8541CA9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2043113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84620928-338F-44E0-8930-A7C19283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590800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FF9EB3C7-6DF6-431A-B768-FA7FBB55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432175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A0CB36C1-D56A-461C-98A0-DAA10715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217988"/>
            <a:ext cx="255588" cy="5095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id="{FE0CAEA3-03CD-46C5-A451-3FA2C452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5057775"/>
            <a:ext cx="255588" cy="5111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CA5A298C-83C7-473B-A202-DC8671A7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1712913"/>
            <a:ext cx="255587" cy="5095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369B006B-C034-4DC5-9C01-EBE55521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3" y="5626100"/>
            <a:ext cx="255587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Rectangle 43">
            <a:extLst>
              <a:ext uri="{FF2B5EF4-FFF2-40B4-BE49-F238E27FC236}">
                <a16:creationId xmlns:a16="http://schemas.microsoft.com/office/drawing/2014/main" id="{CAB66B0C-777A-4920-A210-38EDA928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66883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0C50D16D-8279-4391-BD91-A2B92552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8766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9420FBA1-9320-4F8C-83B5-3AC1D57C1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084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6C4F1FFA-2F4E-4F77-87FC-CF6F964A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6446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Freeform 47">
            <a:extLst>
              <a:ext uri="{FF2B5EF4-FFF2-40B4-BE49-F238E27FC236}">
                <a16:creationId xmlns:a16="http://schemas.microsoft.com/office/drawing/2014/main" id="{3C31ABB7-8675-493D-ACD4-442EB12AFB28}"/>
              </a:ext>
            </a:extLst>
          </p:cNvPr>
          <p:cNvSpPr>
            <a:spLocks/>
          </p:cNvSpPr>
          <p:nvPr/>
        </p:nvSpPr>
        <p:spPr bwMode="auto">
          <a:xfrm>
            <a:off x="8154988" y="1374775"/>
            <a:ext cx="117475" cy="4546600"/>
          </a:xfrm>
          <a:custGeom>
            <a:avLst/>
            <a:gdLst>
              <a:gd name="T0" fmla="*/ 2147483646 w 149"/>
              <a:gd name="T1" fmla="*/ 0 h 5727"/>
              <a:gd name="T2" fmla="*/ 2147483646 w 149"/>
              <a:gd name="T3" fmla="*/ 2147483646 h 5727"/>
              <a:gd name="T4" fmla="*/ 2147483646 w 149"/>
              <a:gd name="T5" fmla="*/ 2147483646 h 5727"/>
              <a:gd name="T6" fmla="*/ 2147483646 w 149"/>
              <a:gd name="T7" fmla="*/ 2147483646 h 5727"/>
              <a:gd name="T8" fmla="*/ 2147483646 w 149"/>
              <a:gd name="T9" fmla="*/ 2147483646 h 5727"/>
              <a:gd name="T10" fmla="*/ 2147483646 w 149"/>
              <a:gd name="T11" fmla="*/ 2147483646 h 5727"/>
              <a:gd name="T12" fmla="*/ 2147483646 w 149"/>
              <a:gd name="T13" fmla="*/ 2147483646 h 5727"/>
              <a:gd name="T14" fmla="*/ 2147483646 w 149"/>
              <a:gd name="T15" fmla="*/ 2147483646 h 5727"/>
              <a:gd name="T16" fmla="*/ 2147483646 w 149"/>
              <a:gd name="T17" fmla="*/ 2147483646 h 5727"/>
              <a:gd name="T18" fmla="*/ 2147483646 w 149"/>
              <a:gd name="T19" fmla="*/ 2147483646 h 5727"/>
              <a:gd name="T20" fmla="*/ 2147483646 w 149"/>
              <a:gd name="T21" fmla="*/ 2147483646 h 5727"/>
              <a:gd name="T22" fmla="*/ 2147483646 w 149"/>
              <a:gd name="T23" fmla="*/ 2147483646 h 5727"/>
              <a:gd name="T24" fmla="*/ 2147483646 w 149"/>
              <a:gd name="T25" fmla="*/ 2147483646 h 5727"/>
              <a:gd name="T26" fmla="*/ 2147483646 w 149"/>
              <a:gd name="T27" fmla="*/ 2147483646 h 5727"/>
              <a:gd name="T28" fmla="*/ 2147483646 w 149"/>
              <a:gd name="T29" fmla="*/ 2147483646 h 5727"/>
              <a:gd name="T30" fmla="*/ 2147483646 w 149"/>
              <a:gd name="T31" fmla="*/ 2147483646 h 5727"/>
              <a:gd name="T32" fmla="*/ 0 w 149"/>
              <a:gd name="T33" fmla="*/ 2147483646 h 5727"/>
              <a:gd name="T34" fmla="*/ 2147483646 w 149"/>
              <a:gd name="T35" fmla="*/ 2147483646 h 5727"/>
              <a:gd name="T36" fmla="*/ 2147483646 w 149"/>
              <a:gd name="T37" fmla="*/ 2147483646 h 5727"/>
              <a:gd name="T38" fmla="*/ 2147483646 w 149"/>
              <a:gd name="T39" fmla="*/ 2147483646 h 5727"/>
              <a:gd name="T40" fmla="*/ 2147483646 w 149"/>
              <a:gd name="T41" fmla="*/ 2147483646 h 5727"/>
              <a:gd name="T42" fmla="*/ 2147483646 w 149"/>
              <a:gd name="T43" fmla="*/ 2147483646 h 5727"/>
              <a:gd name="T44" fmla="*/ 2147483646 w 149"/>
              <a:gd name="T45" fmla="*/ 2147483646 h 5727"/>
              <a:gd name="T46" fmla="*/ 2147483646 w 149"/>
              <a:gd name="T47" fmla="*/ 2147483646 h 5727"/>
              <a:gd name="T48" fmla="*/ 2147483646 w 149"/>
              <a:gd name="T49" fmla="*/ 2147483646 h 5727"/>
              <a:gd name="T50" fmla="*/ 2147483646 w 149"/>
              <a:gd name="T51" fmla="*/ 2147483646 h 5727"/>
              <a:gd name="T52" fmla="*/ 2147483646 w 149"/>
              <a:gd name="T53" fmla="*/ 2147483646 h 5727"/>
              <a:gd name="T54" fmla="*/ 2147483646 w 149"/>
              <a:gd name="T55" fmla="*/ 2147483646 h 5727"/>
              <a:gd name="T56" fmla="*/ 2147483646 w 149"/>
              <a:gd name="T57" fmla="*/ 2147483646 h 5727"/>
              <a:gd name="T58" fmla="*/ 2147483646 w 149"/>
              <a:gd name="T59" fmla="*/ 2147483646 h 5727"/>
              <a:gd name="T60" fmla="*/ 2147483646 w 149"/>
              <a:gd name="T61" fmla="*/ 2147483646 h 5727"/>
              <a:gd name="T62" fmla="*/ 2147483646 w 149"/>
              <a:gd name="T63" fmla="*/ 2147483646 h 5727"/>
              <a:gd name="T64" fmla="*/ 2147483646 w 149"/>
              <a:gd name="T65" fmla="*/ 2147483646 h 57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"/>
              <a:gd name="T100" fmla="*/ 0 h 5727"/>
              <a:gd name="T101" fmla="*/ 149 w 149"/>
              <a:gd name="T102" fmla="*/ 5727 h 572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" h="5727">
                <a:moveTo>
                  <a:pt x="149" y="0"/>
                </a:moveTo>
                <a:lnTo>
                  <a:pt x="143" y="0"/>
                </a:lnTo>
                <a:lnTo>
                  <a:pt x="135" y="10"/>
                </a:lnTo>
                <a:lnTo>
                  <a:pt x="127" y="34"/>
                </a:lnTo>
                <a:lnTo>
                  <a:pt x="121" y="44"/>
                </a:lnTo>
                <a:lnTo>
                  <a:pt x="113" y="67"/>
                </a:lnTo>
                <a:lnTo>
                  <a:pt x="109" y="77"/>
                </a:lnTo>
                <a:lnTo>
                  <a:pt x="103" y="111"/>
                </a:lnTo>
                <a:lnTo>
                  <a:pt x="97" y="145"/>
                </a:lnTo>
                <a:lnTo>
                  <a:pt x="93" y="178"/>
                </a:lnTo>
                <a:lnTo>
                  <a:pt x="87" y="212"/>
                </a:lnTo>
                <a:lnTo>
                  <a:pt x="83" y="246"/>
                </a:lnTo>
                <a:lnTo>
                  <a:pt x="81" y="292"/>
                </a:lnTo>
                <a:lnTo>
                  <a:pt x="77" y="337"/>
                </a:lnTo>
                <a:lnTo>
                  <a:pt x="77" y="393"/>
                </a:lnTo>
                <a:lnTo>
                  <a:pt x="75" y="427"/>
                </a:lnTo>
                <a:lnTo>
                  <a:pt x="73" y="472"/>
                </a:lnTo>
                <a:lnTo>
                  <a:pt x="73" y="2385"/>
                </a:lnTo>
                <a:lnTo>
                  <a:pt x="73" y="2441"/>
                </a:lnTo>
                <a:lnTo>
                  <a:pt x="73" y="2486"/>
                </a:lnTo>
                <a:lnTo>
                  <a:pt x="71" y="2542"/>
                </a:lnTo>
                <a:lnTo>
                  <a:pt x="68" y="2566"/>
                </a:lnTo>
                <a:lnTo>
                  <a:pt x="66" y="2621"/>
                </a:lnTo>
                <a:lnTo>
                  <a:pt x="62" y="2655"/>
                </a:lnTo>
                <a:lnTo>
                  <a:pt x="58" y="2701"/>
                </a:lnTo>
                <a:lnTo>
                  <a:pt x="52" y="2735"/>
                </a:lnTo>
                <a:lnTo>
                  <a:pt x="48" y="2768"/>
                </a:lnTo>
                <a:lnTo>
                  <a:pt x="42" y="2778"/>
                </a:lnTo>
                <a:lnTo>
                  <a:pt x="36" y="2812"/>
                </a:lnTo>
                <a:lnTo>
                  <a:pt x="28" y="2836"/>
                </a:lnTo>
                <a:lnTo>
                  <a:pt x="22" y="2846"/>
                </a:lnTo>
                <a:lnTo>
                  <a:pt x="14" y="2869"/>
                </a:lnTo>
                <a:lnTo>
                  <a:pt x="6" y="2869"/>
                </a:lnTo>
                <a:lnTo>
                  <a:pt x="0" y="2869"/>
                </a:lnTo>
                <a:lnTo>
                  <a:pt x="6" y="2869"/>
                </a:lnTo>
                <a:lnTo>
                  <a:pt x="14" y="2881"/>
                </a:lnTo>
                <a:lnTo>
                  <a:pt x="22" y="2903"/>
                </a:lnTo>
                <a:lnTo>
                  <a:pt x="28" y="2915"/>
                </a:lnTo>
                <a:lnTo>
                  <a:pt x="36" y="2925"/>
                </a:lnTo>
                <a:lnTo>
                  <a:pt x="42" y="2949"/>
                </a:lnTo>
                <a:lnTo>
                  <a:pt x="48" y="2983"/>
                </a:lnTo>
                <a:lnTo>
                  <a:pt x="52" y="3016"/>
                </a:lnTo>
                <a:lnTo>
                  <a:pt x="58" y="3050"/>
                </a:lnTo>
                <a:lnTo>
                  <a:pt x="62" y="3084"/>
                </a:lnTo>
                <a:lnTo>
                  <a:pt x="66" y="3106"/>
                </a:lnTo>
                <a:lnTo>
                  <a:pt x="68" y="3161"/>
                </a:lnTo>
                <a:lnTo>
                  <a:pt x="71" y="3207"/>
                </a:lnTo>
                <a:lnTo>
                  <a:pt x="73" y="3262"/>
                </a:lnTo>
                <a:lnTo>
                  <a:pt x="73" y="3286"/>
                </a:lnTo>
                <a:lnTo>
                  <a:pt x="73" y="3342"/>
                </a:lnTo>
                <a:lnTo>
                  <a:pt x="73" y="5255"/>
                </a:lnTo>
                <a:lnTo>
                  <a:pt x="75" y="5312"/>
                </a:lnTo>
                <a:lnTo>
                  <a:pt x="77" y="5356"/>
                </a:lnTo>
                <a:lnTo>
                  <a:pt x="77" y="5402"/>
                </a:lnTo>
                <a:lnTo>
                  <a:pt x="81" y="5436"/>
                </a:lnTo>
                <a:lnTo>
                  <a:pt x="83" y="5491"/>
                </a:lnTo>
                <a:lnTo>
                  <a:pt x="87" y="5515"/>
                </a:lnTo>
                <a:lnTo>
                  <a:pt x="93" y="5570"/>
                </a:lnTo>
                <a:lnTo>
                  <a:pt x="97" y="5604"/>
                </a:lnTo>
                <a:lnTo>
                  <a:pt x="103" y="5638"/>
                </a:lnTo>
                <a:lnTo>
                  <a:pt x="109" y="5650"/>
                </a:lnTo>
                <a:lnTo>
                  <a:pt x="113" y="5684"/>
                </a:lnTo>
                <a:lnTo>
                  <a:pt x="121" y="5693"/>
                </a:lnTo>
                <a:lnTo>
                  <a:pt x="127" y="5717"/>
                </a:lnTo>
                <a:lnTo>
                  <a:pt x="135" y="5727"/>
                </a:lnTo>
                <a:lnTo>
                  <a:pt x="143" y="5727"/>
                </a:lnTo>
                <a:lnTo>
                  <a:pt x="149" y="5727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C182C586-0CD5-4245-B23C-1C8E37C483B0}"/>
              </a:ext>
            </a:extLst>
          </p:cNvPr>
          <p:cNvSpPr>
            <a:spLocks/>
          </p:cNvSpPr>
          <p:nvPr/>
        </p:nvSpPr>
        <p:spPr bwMode="auto">
          <a:xfrm>
            <a:off x="6604000" y="1498600"/>
            <a:ext cx="174625" cy="3946525"/>
          </a:xfrm>
          <a:custGeom>
            <a:avLst/>
            <a:gdLst>
              <a:gd name="T0" fmla="*/ 2147483646 w 220"/>
              <a:gd name="T1" fmla="*/ 0 h 4973"/>
              <a:gd name="T2" fmla="*/ 2147483646 w 220"/>
              <a:gd name="T3" fmla="*/ 2147483646 h 4973"/>
              <a:gd name="T4" fmla="*/ 2147483646 w 220"/>
              <a:gd name="T5" fmla="*/ 2147483646 h 4973"/>
              <a:gd name="T6" fmla="*/ 2147483646 w 220"/>
              <a:gd name="T7" fmla="*/ 2147483646 h 4973"/>
              <a:gd name="T8" fmla="*/ 2147483646 w 220"/>
              <a:gd name="T9" fmla="*/ 2147483646 h 4973"/>
              <a:gd name="T10" fmla="*/ 2147483646 w 220"/>
              <a:gd name="T11" fmla="*/ 2147483646 h 4973"/>
              <a:gd name="T12" fmla="*/ 2147483646 w 220"/>
              <a:gd name="T13" fmla="*/ 2147483646 h 4973"/>
              <a:gd name="T14" fmla="*/ 2147483646 w 220"/>
              <a:gd name="T15" fmla="*/ 2147483646 h 4973"/>
              <a:gd name="T16" fmla="*/ 2147483646 w 220"/>
              <a:gd name="T17" fmla="*/ 2147483646 h 4973"/>
              <a:gd name="T18" fmla="*/ 2147483646 w 220"/>
              <a:gd name="T19" fmla="*/ 2147483646 h 4973"/>
              <a:gd name="T20" fmla="*/ 2147483646 w 220"/>
              <a:gd name="T21" fmla="*/ 2147483646 h 4973"/>
              <a:gd name="T22" fmla="*/ 2147483646 w 220"/>
              <a:gd name="T23" fmla="*/ 2147483646 h 4973"/>
              <a:gd name="T24" fmla="*/ 2147483646 w 220"/>
              <a:gd name="T25" fmla="*/ 2147483646 h 4973"/>
              <a:gd name="T26" fmla="*/ 2147483646 w 220"/>
              <a:gd name="T27" fmla="*/ 2147483646 h 4973"/>
              <a:gd name="T28" fmla="*/ 2147483646 w 220"/>
              <a:gd name="T29" fmla="*/ 2147483646 h 4973"/>
              <a:gd name="T30" fmla="*/ 2147483646 w 220"/>
              <a:gd name="T31" fmla="*/ 2147483646 h 4973"/>
              <a:gd name="T32" fmla="*/ 2147483646 w 220"/>
              <a:gd name="T33" fmla="*/ 2147483646 h 4973"/>
              <a:gd name="T34" fmla="*/ 2147483646 w 220"/>
              <a:gd name="T35" fmla="*/ 2147483646 h 4973"/>
              <a:gd name="T36" fmla="*/ 2147483646 w 220"/>
              <a:gd name="T37" fmla="*/ 2147483646 h 4973"/>
              <a:gd name="T38" fmla="*/ 2147483646 w 220"/>
              <a:gd name="T39" fmla="*/ 2147483646 h 4973"/>
              <a:gd name="T40" fmla="*/ 2147483646 w 220"/>
              <a:gd name="T41" fmla="*/ 2147483646 h 4973"/>
              <a:gd name="T42" fmla="*/ 2147483646 w 220"/>
              <a:gd name="T43" fmla="*/ 2147483646 h 4973"/>
              <a:gd name="T44" fmla="*/ 2147483646 w 220"/>
              <a:gd name="T45" fmla="*/ 2147483646 h 4973"/>
              <a:gd name="T46" fmla="*/ 2147483646 w 220"/>
              <a:gd name="T47" fmla="*/ 2147483646 h 4973"/>
              <a:gd name="T48" fmla="*/ 2147483646 w 220"/>
              <a:gd name="T49" fmla="*/ 2147483646 h 4973"/>
              <a:gd name="T50" fmla="*/ 2147483646 w 220"/>
              <a:gd name="T51" fmla="*/ 2147483646 h 4973"/>
              <a:gd name="T52" fmla="*/ 2147483646 w 220"/>
              <a:gd name="T53" fmla="*/ 2147483646 h 4973"/>
              <a:gd name="T54" fmla="*/ 2147483646 w 220"/>
              <a:gd name="T55" fmla="*/ 2147483646 h 4973"/>
              <a:gd name="T56" fmla="*/ 2147483646 w 220"/>
              <a:gd name="T57" fmla="*/ 2147483646 h 4973"/>
              <a:gd name="T58" fmla="*/ 2147483646 w 220"/>
              <a:gd name="T59" fmla="*/ 2147483646 h 4973"/>
              <a:gd name="T60" fmla="*/ 2147483646 w 220"/>
              <a:gd name="T61" fmla="*/ 2147483646 h 4973"/>
              <a:gd name="T62" fmla="*/ 2147483646 w 220"/>
              <a:gd name="T63" fmla="*/ 2147483646 h 4973"/>
              <a:gd name="T64" fmla="*/ 2147483646 w 220"/>
              <a:gd name="T65" fmla="*/ 2147483646 h 497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0"/>
              <a:gd name="T100" fmla="*/ 0 h 4973"/>
              <a:gd name="T101" fmla="*/ 220 w 220"/>
              <a:gd name="T102" fmla="*/ 4973 h 497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0" h="4973">
                <a:moveTo>
                  <a:pt x="0" y="0"/>
                </a:moveTo>
                <a:lnTo>
                  <a:pt x="10" y="0"/>
                </a:lnTo>
                <a:lnTo>
                  <a:pt x="22" y="8"/>
                </a:lnTo>
                <a:lnTo>
                  <a:pt x="33" y="27"/>
                </a:lnTo>
                <a:lnTo>
                  <a:pt x="41" y="37"/>
                </a:lnTo>
                <a:lnTo>
                  <a:pt x="53" y="57"/>
                </a:lnTo>
                <a:lnTo>
                  <a:pt x="59" y="67"/>
                </a:lnTo>
                <a:lnTo>
                  <a:pt x="69" y="97"/>
                </a:lnTo>
                <a:lnTo>
                  <a:pt x="75" y="127"/>
                </a:lnTo>
                <a:lnTo>
                  <a:pt x="83" y="154"/>
                </a:lnTo>
                <a:lnTo>
                  <a:pt x="91" y="184"/>
                </a:lnTo>
                <a:lnTo>
                  <a:pt x="95" y="214"/>
                </a:lnTo>
                <a:lnTo>
                  <a:pt x="101" y="254"/>
                </a:lnTo>
                <a:lnTo>
                  <a:pt x="105" y="291"/>
                </a:lnTo>
                <a:lnTo>
                  <a:pt x="107" y="341"/>
                </a:lnTo>
                <a:lnTo>
                  <a:pt x="109" y="371"/>
                </a:lnTo>
                <a:lnTo>
                  <a:pt x="109" y="408"/>
                </a:lnTo>
                <a:lnTo>
                  <a:pt x="109" y="2072"/>
                </a:lnTo>
                <a:lnTo>
                  <a:pt x="109" y="2119"/>
                </a:lnTo>
                <a:lnTo>
                  <a:pt x="111" y="2159"/>
                </a:lnTo>
                <a:lnTo>
                  <a:pt x="113" y="2208"/>
                </a:lnTo>
                <a:lnTo>
                  <a:pt x="119" y="2226"/>
                </a:lnTo>
                <a:lnTo>
                  <a:pt x="123" y="2276"/>
                </a:lnTo>
                <a:lnTo>
                  <a:pt x="129" y="2306"/>
                </a:lnTo>
                <a:lnTo>
                  <a:pt x="135" y="2345"/>
                </a:lnTo>
                <a:lnTo>
                  <a:pt x="143" y="2373"/>
                </a:lnTo>
                <a:lnTo>
                  <a:pt x="149" y="2403"/>
                </a:lnTo>
                <a:lnTo>
                  <a:pt x="159" y="2413"/>
                </a:lnTo>
                <a:lnTo>
                  <a:pt x="166" y="2443"/>
                </a:lnTo>
                <a:lnTo>
                  <a:pt x="178" y="2462"/>
                </a:lnTo>
                <a:lnTo>
                  <a:pt x="188" y="2472"/>
                </a:lnTo>
                <a:lnTo>
                  <a:pt x="200" y="2490"/>
                </a:lnTo>
                <a:lnTo>
                  <a:pt x="210" y="2490"/>
                </a:lnTo>
                <a:lnTo>
                  <a:pt x="220" y="2490"/>
                </a:lnTo>
                <a:lnTo>
                  <a:pt x="210" y="2490"/>
                </a:lnTo>
                <a:lnTo>
                  <a:pt x="200" y="2500"/>
                </a:lnTo>
                <a:lnTo>
                  <a:pt x="188" y="2520"/>
                </a:lnTo>
                <a:lnTo>
                  <a:pt x="178" y="2530"/>
                </a:lnTo>
                <a:lnTo>
                  <a:pt x="166" y="2540"/>
                </a:lnTo>
                <a:lnTo>
                  <a:pt x="159" y="2560"/>
                </a:lnTo>
                <a:lnTo>
                  <a:pt x="149" y="2589"/>
                </a:lnTo>
                <a:lnTo>
                  <a:pt x="143" y="2617"/>
                </a:lnTo>
                <a:lnTo>
                  <a:pt x="135" y="2647"/>
                </a:lnTo>
                <a:lnTo>
                  <a:pt x="129" y="2677"/>
                </a:lnTo>
                <a:lnTo>
                  <a:pt x="123" y="2697"/>
                </a:lnTo>
                <a:lnTo>
                  <a:pt x="119" y="2746"/>
                </a:lnTo>
                <a:lnTo>
                  <a:pt x="113" y="2784"/>
                </a:lnTo>
                <a:lnTo>
                  <a:pt x="111" y="2834"/>
                </a:lnTo>
                <a:lnTo>
                  <a:pt x="109" y="2853"/>
                </a:lnTo>
                <a:lnTo>
                  <a:pt x="109" y="2901"/>
                </a:lnTo>
                <a:lnTo>
                  <a:pt x="109" y="4564"/>
                </a:lnTo>
                <a:lnTo>
                  <a:pt x="109" y="4612"/>
                </a:lnTo>
                <a:lnTo>
                  <a:pt x="107" y="4651"/>
                </a:lnTo>
                <a:lnTo>
                  <a:pt x="105" y="4691"/>
                </a:lnTo>
                <a:lnTo>
                  <a:pt x="101" y="4719"/>
                </a:lnTo>
                <a:lnTo>
                  <a:pt x="95" y="4768"/>
                </a:lnTo>
                <a:lnTo>
                  <a:pt x="91" y="4788"/>
                </a:lnTo>
                <a:lnTo>
                  <a:pt x="83" y="4838"/>
                </a:lnTo>
                <a:lnTo>
                  <a:pt x="75" y="4866"/>
                </a:lnTo>
                <a:lnTo>
                  <a:pt x="69" y="4896"/>
                </a:lnTo>
                <a:lnTo>
                  <a:pt x="59" y="4905"/>
                </a:lnTo>
                <a:lnTo>
                  <a:pt x="53" y="4935"/>
                </a:lnTo>
                <a:lnTo>
                  <a:pt x="41" y="4945"/>
                </a:lnTo>
                <a:lnTo>
                  <a:pt x="33" y="4965"/>
                </a:lnTo>
                <a:lnTo>
                  <a:pt x="22" y="4973"/>
                </a:lnTo>
                <a:lnTo>
                  <a:pt x="10" y="4973"/>
                </a:lnTo>
                <a:lnTo>
                  <a:pt x="0" y="4973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1F6A31CC-5C53-4605-A2BE-7A55ACE29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3570288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. . .</a:t>
            </a:r>
            <a:endParaRPr lang="en-US" altLang="zh-CN" sz="20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74924-85BC-4E1B-9C19-22E547A288D5}"/>
              </a:ext>
            </a:extLst>
          </p:cNvPr>
          <p:cNvGrpSpPr/>
          <p:nvPr/>
        </p:nvGrpSpPr>
        <p:grpSpPr>
          <a:xfrm>
            <a:off x="7629525" y="765175"/>
            <a:ext cx="471488" cy="2087563"/>
            <a:chOff x="7629525" y="765175"/>
            <a:chExt cx="471488" cy="2087563"/>
          </a:xfrm>
        </p:grpSpPr>
        <p:grpSp>
          <p:nvGrpSpPr>
            <p:cNvPr id="66" name="Group 53">
              <a:extLst>
                <a:ext uri="{FF2B5EF4-FFF2-40B4-BE49-F238E27FC236}">
                  <a16:creationId xmlns:a16="http://schemas.microsoft.com/office/drawing/2014/main" id="{969BC4C8-D69F-4DEC-A0AB-1BF95289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9525" y="765175"/>
              <a:ext cx="471488" cy="869950"/>
              <a:chOff x="4806" y="482"/>
              <a:chExt cx="297" cy="548"/>
            </a:xfrm>
          </p:grpSpPr>
          <p:sp>
            <p:nvSpPr>
              <p:cNvPr id="67" name="Rectangle 40">
                <a:extLst>
                  <a:ext uri="{FF2B5EF4-FFF2-40B4-BE49-F238E27FC236}">
                    <a16:creationId xmlns:a16="http://schemas.microsoft.com/office/drawing/2014/main" id="{309B9467-C83F-408E-BA77-689F85BD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709"/>
                <a:ext cx="161" cy="32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52">
                <a:extLst>
                  <a:ext uri="{FF2B5EF4-FFF2-40B4-BE49-F238E27FC236}">
                    <a16:creationId xmlns:a16="http://schemas.microsoft.com/office/drawing/2014/main" id="{DBF8AF1E-8F89-4928-B0FB-0A240397F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482"/>
                <a:ext cx="2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4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000" b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</a:t>
                </a:r>
                <a:endParaRPr lang="en-US" altLang="zh-CN" sz="20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" name="AutoShape 54">
              <a:extLst>
                <a:ext uri="{FF2B5EF4-FFF2-40B4-BE49-F238E27FC236}">
                  <a16:creationId xmlns:a16="http://schemas.microsoft.com/office/drawing/2014/main" id="{F4990E4C-B739-42DF-9492-8F5E8867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1700213"/>
              <a:ext cx="144462" cy="1152525"/>
            </a:xfrm>
            <a:prstGeom prst="downArrow">
              <a:avLst>
                <a:gd name="adj1" fmla="val 50000"/>
                <a:gd name="adj2" fmla="val 199451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0" name="Rectangle 16">
            <a:extLst>
              <a:ext uri="{FF2B5EF4-FFF2-40B4-BE49-F238E27FC236}">
                <a16:creationId xmlns:a16="http://schemas.microsoft.com/office/drawing/2014/main" id="{DDB26B09-B362-4C85-85E7-267F0E70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1120775"/>
            <a:ext cx="255587" cy="5095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30FE984E-3828-484C-9E1C-9E251AB0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1" y="3355976"/>
            <a:ext cx="27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sz="2800" b="0" i="1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7DB35DB7-1A03-47CF-A9ED-5F91AA6E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6" y="3563938"/>
            <a:ext cx="27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 b="0" i="1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" name="Group 58">
            <a:extLst>
              <a:ext uri="{FF2B5EF4-FFF2-40B4-BE49-F238E27FC236}">
                <a16:creationId xmlns:a16="http://schemas.microsoft.com/office/drawing/2014/main" id="{EE34B923-DE17-4AF7-9A0E-5B71849C3505}"/>
              </a:ext>
            </a:extLst>
          </p:cNvPr>
          <p:cNvGrpSpPr>
            <a:grpSpLocks/>
          </p:cNvGrpSpPr>
          <p:nvPr/>
        </p:nvGrpSpPr>
        <p:grpSpPr bwMode="auto">
          <a:xfrm>
            <a:off x="5467316" y="1268413"/>
            <a:ext cx="685800" cy="823912"/>
            <a:chOff x="3424" y="857"/>
            <a:chExt cx="432" cy="519"/>
          </a:xfrm>
        </p:grpSpPr>
        <p:sp>
          <p:nvSpPr>
            <p:cNvPr id="74" name="Freeform 59">
              <a:extLst>
                <a:ext uri="{FF2B5EF4-FFF2-40B4-BE49-F238E27FC236}">
                  <a16:creationId xmlns:a16="http://schemas.microsoft.com/office/drawing/2014/main" id="{FF31C0F5-5751-41B2-A399-5603EFB0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857"/>
              <a:ext cx="126" cy="519"/>
            </a:xfrm>
            <a:custGeom>
              <a:avLst/>
              <a:gdLst>
                <a:gd name="T0" fmla="*/ 120 w 126"/>
                <a:gd name="T1" fmla="*/ 0 h 519"/>
                <a:gd name="T2" fmla="*/ 107 w 126"/>
                <a:gd name="T3" fmla="*/ 4 h 519"/>
                <a:gd name="T4" fmla="*/ 96 w 126"/>
                <a:gd name="T5" fmla="*/ 7 h 519"/>
                <a:gd name="T6" fmla="*/ 86 w 126"/>
                <a:gd name="T7" fmla="*/ 11 h 519"/>
                <a:gd name="T8" fmla="*/ 78 w 126"/>
                <a:gd name="T9" fmla="*/ 17 h 519"/>
                <a:gd name="T10" fmla="*/ 71 w 126"/>
                <a:gd name="T11" fmla="*/ 23 h 519"/>
                <a:gd name="T12" fmla="*/ 66 w 126"/>
                <a:gd name="T13" fmla="*/ 31 h 519"/>
                <a:gd name="T14" fmla="*/ 64 w 126"/>
                <a:gd name="T15" fmla="*/ 39 h 519"/>
                <a:gd name="T16" fmla="*/ 63 w 126"/>
                <a:gd name="T17" fmla="*/ 216 h 519"/>
                <a:gd name="T18" fmla="*/ 62 w 126"/>
                <a:gd name="T19" fmla="*/ 226 h 519"/>
                <a:gd name="T20" fmla="*/ 58 w 126"/>
                <a:gd name="T21" fmla="*/ 233 h 519"/>
                <a:gd name="T22" fmla="*/ 53 w 126"/>
                <a:gd name="T23" fmla="*/ 241 h 519"/>
                <a:gd name="T24" fmla="*/ 45 w 126"/>
                <a:gd name="T25" fmla="*/ 248 h 519"/>
                <a:gd name="T26" fmla="*/ 36 w 126"/>
                <a:gd name="T27" fmla="*/ 252 h 519"/>
                <a:gd name="T28" fmla="*/ 24 w 126"/>
                <a:gd name="T29" fmla="*/ 257 h 519"/>
                <a:gd name="T30" fmla="*/ 12 w 126"/>
                <a:gd name="T31" fmla="*/ 260 h 519"/>
                <a:gd name="T32" fmla="*/ 0 w 126"/>
                <a:gd name="T33" fmla="*/ 260 h 519"/>
                <a:gd name="T34" fmla="*/ 12 w 126"/>
                <a:gd name="T35" fmla="*/ 261 h 519"/>
                <a:gd name="T36" fmla="*/ 24 w 126"/>
                <a:gd name="T37" fmla="*/ 264 h 519"/>
                <a:gd name="T38" fmla="*/ 36 w 126"/>
                <a:gd name="T39" fmla="*/ 267 h 519"/>
                <a:gd name="T40" fmla="*/ 45 w 126"/>
                <a:gd name="T41" fmla="*/ 274 h 519"/>
                <a:gd name="T42" fmla="*/ 53 w 126"/>
                <a:gd name="T43" fmla="*/ 280 h 519"/>
                <a:gd name="T44" fmla="*/ 58 w 126"/>
                <a:gd name="T45" fmla="*/ 287 h 519"/>
                <a:gd name="T46" fmla="*/ 62 w 126"/>
                <a:gd name="T47" fmla="*/ 296 h 519"/>
                <a:gd name="T48" fmla="*/ 63 w 126"/>
                <a:gd name="T49" fmla="*/ 303 h 519"/>
                <a:gd name="T50" fmla="*/ 64 w 126"/>
                <a:gd name="T51" fmla="*/ 481 h 519"/>
                <a:gd name="T52" fmla="*/ 66 w 126"/>
                <a:gd name="T53" fmla="*/ 490 h 519"/>
                <a:gd name="T54" fmla="*/ 71 w 126"/>
                <a:gd name="T55" fmla="*/ 498 h 519"/>
                <a:gd name="T56" fmla="*/ 78 w 126"/>
                <a:gd name="T57" fmla="*/ 505 h 519"/>
                <a:gd name="T58" fmla="*/ 86 w 126"/>
                <a:gd name="T59" fmla="*/ 511 h 519"/>
                <a:gd name="T60" fmla="*/ 96 w 126"/>
                <a:gd name="T61" fmla="*/ 515 h 519"/>
                <a:gd name="T62" fmla="*/ 107 w 126"/>
                <a:gd name="T63" fmla="*/ 518 h 519"/>
                <a:gd name="T64" fmla="*/ 120 w 126"/>
                <a:gd name="T65" fmla="*/ 519 h 5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6"/>
                <a:gd name="T100" fmla="*/ 0 h 519"/>
                <a:gd name="T101" fmla="*/ 126 w 126"/>
                <a:gd name="T102" fmla="*/ 519 h 5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6" h="519">
                  <a:moveTo>
                    <a:pt x="126" y="0"/>
                  </a:moveTo>
                  <a:lnTo>
                    <a:pt x="120" y="0"/>
                  </a:lnTo>
                  <a:lnTo>
                    <a:pt x="113" y="1"/>
                  </a:lnTo>
                  <a:lnTo>
                    <a:pt x="107" y="4"/>
                  </a:lnTo>
                  <a:lnTo>
                    <a:pt x="102" y="5"/>
                  </a:lnTo>
                  <a:lnTo>
                    <a:pt x="96" y="7"/>
                  </a:lnTo>
                  <a:lnTo>
                    <a:pt x="92" y="8"/>
                  </a:lnTo>
                  <a:lnTo>
                    <a:pt x="86" y="11"/>
                  </a:lnTo>
                  <a:lnTo>
                    <a:pt x="82" y="14"/>
                  </a:lnTo>
                  <a:lnTo>
                    <a:pt x="78" y="17"/>
                  </a:lnTo>
                  <a:lnTo>
                    <a:pt x="74" y="20"/>
                  </a:lnTo>
                  <a:lnTo>
                    <a:pt x="71" y="23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6"/>
                  </a:lnTo>
                  <a:lnTo>
                    <a:pt x="64" y="39"/>
                  </a:lnTo>
                  <a:lnTo>
                    <a:pt x="63" y="43"/>
                  </a:lnTo>
                  <a:lnTo>
                    <a:pt x="63" y="216"/>
                  </a:lnTo>
                  <a:lnTo>
                    <a:pt x="63" y="222"/>
                  </a:lnTo>
                  <a:lnTo>
                    <a:pt x="62" y="226"/>
                  </a:lnTo>
                  <a:lnTo>
                    <a:pt x="61" y="231"/>
                  </a:lnTo>
                  <a:lnTo>
                    <a:pt x="58" y="233"/>
                  </a:lnTo>
                  <a:lnTo>
                    <a:pt x="56" y="238"/>
                  </a:lnTo>
                  <a:lnTo>
                    <a:pt x="53" y="241"/>
                  </a:lnTo>
                  <a:lnTo>
                    <a:pt x="49" y="245"/>
                  </a:lnTo>
                  <a:lnTo>
                    <a:pt x="45" y="248"/>
                  </a:lnTo>
                  <a:lnTo>
                    <a:pt x="41" y="251"/>
                  </a:lnTo>
                  <a:lnTo>
                    <a:pt x="36" y="252"/>
                  </a:lnTo>
                  <a:lnTo>
                    <a:pt x="30" y="255"/>
                  </a:lnTo>
                  <a:lnTo>
                    <a:pt x="24" y="257"/>
                  </a:lnTo>
                  <a:lnTo>
                    <a:pt x="18" y="258"/>
                  </a:lnTo>
                  <a:lnTo>
                    <a:pt x="12" y="260"/>
                  </a:lnTo>
                  <a:lnTo>
                    <a:pt x="6" y="260"/>
                  </a:lnTo>
                  <a:lnTo>
                    <a:pt x="0" y="260"/>
                  </a:lnTo>
                  <a:lnTo>
                    <a:pt x="6" y="260"/>
                  </a:lnTo>
                  <a:lnTo>
                    <a:pt x="12" y="261"/>
                  </a:lnTo>
                  <a:lnTo>
                    <a:pt x="18" y="263"/>
                  </a:lnTo>
                  <a:lnTo>
                    <a:pt x="24" y="264"/>
                  </a:lnTo>
                  <a:lnTo>
                    <a:pt x="30" y="265"/>
                  </a:lnTo>
                  <a:lnTo>
                    <a:pt x="36" y="267"/>
                  </a:lnTo>
                  <a:lnTo>
                    <a:pt x="41" y="271"/>
                  </a:lnTo>
                  <a:lnTo>
                    <a:pt x="45" y="274"/>
                  </a:lnTo>
                  <a:lnTo>
                    <a:pt x="49" y="277"/>
                  </a:lnTo>
                  <a:lnTo>
                    <a:pt x="53" y="280"/>
                  </a:lnTo>
                  <a:lnTo>
                    <a:pt x="56" y="282"/>
                  </a:lnTo>
                  <a:lnTo>
                    <a:pt x="58" y="287"/>
                  </a:lnTo>
                  <a:lnTo>
                    <a:pt x="61" y="291"/>
                  </a:lnTo>
                  <a:lnTo>
                    <a:pt x="62" y="296"/>
                  </a:lnTo>
                  <a:lnTo>
                    <a:pt x="63" y="298"/>
                  </a:lnTo>
                  <a:lnTo>
                    <a:pt x="63" y="303"/>
                  </a:lnTo>
                  <a:lnTo>
                    <a:pt x="63" y="476"/>
                  </a:lnTo>
                  <a:lnTo>
                    <a:pt x="64" y="481"/>
                  </a:lnTo>
                  <a:lnTo>
                    <a:pt x="65" y="486"/>
                  </a:lnTo>
                  <a:lnTo>
                    <a:pt x="66" y="490"/>
                  </a:lnTo>
                  <a:lnTo>
                    <a:pt x="68" y="493"/>
                  </a:lnTo>
                  <a:lnTo>
                    <a:pt x="71" y="498"/>
                  </a:lnTo>
                  <a:lnTo>
                    <a:pt x="74" y="500"/>
                  </a:lnTo>
                  <a:lnTo>
                    <a:pt x="78" y="505"/>
                  </a:lnTo>
                  <a:lnTo>
                    <a:pt x="82" y="508"/>
                  </a:lnTo>
                  <a:lnTo>
                    <a:pt x="86" y="511"/>
                  </a:lnTo>
                  <a:lnTo>
                    <a:pt x="92" y="512"/>
                  </a:lnTo>
                  <a:lnTo>
                    <a:pt x="96" y="515"/>
                  </a:lnTo>
                  <a:lnTo>
                    <a:pt x="102" y="516"/>
                  </a:lnTo>
                  <a:lnTo>
                    <a:pt x="107" y="518"/>
                  </a:lnTo>
                  <a:lnTo>
                    <a:pt x="113" y="519"/>
                  </a:lnTo>
                  <a:lnTo>
                    <a:pt x="120" y="519"/>
                  </a:lnTo>
                  <a:lnTo>
                    <a:pt x="126" y="519"/>
                  </a:lnTo>
                </a:path>
              </a:pathLst>
            </a:custGeom>
            <a:noFill/>
            <a:ln w="8001">
              <a:solidFill>
                <a:srgbClr val="C0C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60">
              <a:extLst>
                <a:ext uri="{FF2B5EF4-FFF2-40B4-BE49-F238E27FC236}">
                  <a16:creationId xmlns:a16="http://schemas.microsoft.com/office/drawing/2014/main" id="{B5D77B08-5B6F-472E-AE09-B81C760A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026"/>
              <a:ext cx="2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DDDDDD"/>
                  </a:solidFill>
                  <a:latin typeface="Times New Roman" panose="02020603050405020304" pitchFamily="18" charset="0"/>
                </a:rPr>
                <a:t>M-1</a:t>
              </a:r>
            </a:p>
          </p:txBody>
        </p:sp>
      </p:grpSp>
      <p:grpSp>
        <p:nvGrpSpPr>
          <p:cNvPr id="76" name="Group 65">
            <a:extLst>
              <a:ext uri="{FF2B5EF4-FFF2-40B4-BE49-F238E27FC236}">
                <a16:creationId xmlns:a16="http://schemas.microsoft.com/office/drawing/2014/main" id="{2A4631B6-1397-4928-A6C8-A23225080FD1}"/>
              </a:ext>
            </a:extLst>
          </p:cNvPr>
          <p:cNvGrpSpPr>
            <a:grpSpLocks/>
          </p:cNvGrpSpPr>
          <p:nvPr/>
        </p:nvGrpSpPr>
        <p:grpSpPr bwMode="auto">
          <a:xfrm>
            <a:off x="5432391" y="2092326"/>
            <a:ext cx="685800" cy="1500188"/>
            <a:chOff x="3515" y="1318"/>
            <a:chExt cx="432" cy="945"/>
          </a:xfrm>
        </p:grpSpPr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9B9C947F-E2AE-4C84-B97B-7643152B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1744"/>
              <a:ext cx="126" cy="519"/>
            </a:xfrm>
            <a:custGeom>
              <a:avLst/>
              <a:gdLst>
                <a:gd name="T0" fmla="*/ 120 w 126"/>
                <a:gd name="T1" fmla="*/ 0 h 519"/>
                <a:gd name="T2" fmla="*/ 107 w 126"/>
                <a:gd name="T3" fmla="*/ 3 h 519"/>
                <a:gd name="T4" fmla="*/ 96 w 126"/>
                <a:gd name="T5" fmla="*/ 6 h 519"/>
                <a:gd name="T6" fmla="*/ 86 w 126"/>
                <a:gd name="T7" fmla="*/ 10 h 519"/>
                <a:gd name="T8" fmla="*/ 78 w 126"/>
                <a:gd name="T9" fmla="*/ 16 h 519"/>
                <a:gd name="T10" fmla="*/ 71 w 126"/>
                <a:gd name="T11" fmla="*/ 22 h 519"/>
                <a:gd name="T12" fmla="*/ 66 w 126"/>
                <a:gd name="T13" fmla="*/ 31 h 519"/>
                <a:gd name="T14" fmla="*/ 64 w 126"/>
                <a:gd name="T15" fmla="*/ 39 h 519"/>
                <a:gd name="T16" fmla="*/ 63 w 126"/>
                <a:gd name="T17" fmla="*/ 216 h 519"/>
                <a:gd name="T18" fmla="*/ 62 w 126"/>
                <a:gd name="T19" fmla="*/ 225 h 519"/>
                <a:gd name="T20" fmla="*/ 58 w 126"/>
                <a:gd name="T21" fmla="*/ 232 h 519"/>
                <a:gd name="T22" fmla="*/ 53 w 126"/>
                <a:gd name="T23" fmla="*/ 241 h 519"/>
                <a:gd name="T24" fmla="*/ 45 w 126"/>
                <a:gd name="T25" fmla="*/ 248 h 519"/>
                <a:gd name="T26" fmla="*/ 35 w 126"/>
                <a:gd name="T27" fmla="*/ 252 h 519"/>
                <a:gd name="T28" fmla="*/ 24 w 126"/>
                <a:gd name="T29" fmla="*/ 257 h 519"/>
                <a:gd name="T30" fmla="*/ 12 w 126"/>
                <a:gd name="T31" fmla="*/ 260 h 519"/>
                <a:gd name="T32" fmla="*/ 0 w 126"/>
                <a:gd name="T33" fmla="*/ 260 h 519"/>
                <a:gd name="T34" fmla="*/ 12 w 126"/>
                <a:gd name="T35" fmla="*/ 261 h 519"/>
                <a:gd name="T36" fmla="*/ 24 w 126"/>
                <a:gd name="T37" fmla="*/ 264 h 519"/>
                <a:gd name="T38" fmla="*/ 35 w 126"/>
                <a:gd name="T39" fmla="*/ 267 h 519"/>
                <a:gd name="T40" fmla="*/ 45 w 126"/>
                <a:gd name="T41" fmla="*/ 273 h 519"/>
                <a:gd name="T42" fmla="*/ 53 w 126"/>
                <a:gd name="T43" fmla="*/ 279 h 519"/>
                <a:gd name="T44" fmla="*/ 58 w 126"/>
                <a:gd name="T45" fmla="*/ 286 h 519"/>
                <a:gd name="T46" fmla="*/ 62 w 126"/>
                <a:gd name="T47" fmla="*/ 296 h 519"/>
                <a:gd name="T48" fmla="*/ 63 w 126"/>
                <a:gd name="T49" fmla="*/ 303 h 519"/>
                <a:gd name="T50" fmla="*/ 64 w 126"/>
                <a:gd name="T51" fmla="*/ 481 h 519"/>
                <a:gd name="T52" fmla="*/ 66 w 126"/>
                <a:gd name="T53" fmla="*/ 489 h 519"/>
                <a:gd name="T54" fmla="*/ 71 w 126"/>
                <a:gd name="T55" fmla="*/ 497 h 519"/>
                <a:gd name="T56" fmla="*/ 78 w 126"/>
                <a:gd name="T57" fmla="*/ 504 h 519"/>
                <a:gd name="T58" fmla="*/ 86 w 126"/>
                <a:gd name="T59" fmla="*/ 511 h 519"/>
                <a:gd name="T60" fmla="*/ 96 w 126"/>
                <a:gd name="T61" fmla="*/ 515 h 519"/>
                <a:gd name="T62" fmla="*/ 107 w 126"/>
                <a:gd name="T63" fmla="*/ 518 h 519"/>
                <a:gd name="T64" fmla="*/ 120 w 126"/>
                <a:gd name="T65" fmla="*/ 519 h 5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6"/>
                <a:gd name="T100" fmla="*/ 0 h 519"/>
                <a:gd name="T101" fmla="*/ 126 w 126"/>
                <a:gd name="T102" fmla="*/ 519 h 5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6" h="519">
                  <a:moveTo>
                    <a:pt x="126" y="0"/>
                  </a:moveTo>
                  <a:lnTo>
                    <a:pt x="120" y="0"/>
                  </a:lnTo>
                  <a:lnTo>
                    <a:pt x="113" y="1"/>
                  </a:lnTo>
                  <a:lnTo>
                    <a:pt x="107" y="3"/>
                  </a:lnTo>
                  <a:lnTo>
                    <a:pt x="102" y="4"/>
                  </a:lnTo>
                  <a:lnTo>
                    <a:pt x="96" y="6"/>
                  </a:lnTo>
                  <a:lnTo>
                    <a:pt x="91" y="7"/>
                  </a:lnTo>
                  <a:lnTo>
                    <a:pt x="86" y="10"/>
                  </a:lnTo>
                  <a:lnTo>
                    <a:pt x="82" y="13"/>
                  </a:lnTo>
                  <a:lnTo>
                    <a:pt x="78" y="16"/>
                  </a:lnTo>
                  <a:lnTo>
                    <a:pt x="74" y="19"/>
                  </a:lnTo>
                  <a:lnTo>
                    <a:pt x="71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6"/>
                  </a:lnTo>
                  <a:lnTo>
                    <a:pt x="64" y="39"/>
                  </a:lnTo>
                  <a:lnTo>
                    <a:pt x="63" y="43"/>
                  </a:lnTo>
                  <a:lnTo>
                    <a:pt x="63" y="216"/>
                  </a:lnTo>
                  <a:lnTo>
                    <a:pt x="63" y="221"/>
                  </a:lnTo>
                  <a:lnTo>
                    <a:pt x="62" y="225"/>
                  </a:lnTo>
                  <a:lnTo>
                    <a:pt x="61" y="230"/>
                  </a:lnTo>
                  <a:lnTo>
                    <a:pt x="58" y="232"/>
                  </a:lnTo>
                  <a:lnTo>
                    <a:pt x="56" y="237"/>
                  </a:lnTo>
                  <a:lnTo>
                    <a:pt x="53" y="241"/>
                  </a:lnTo>
                  <a:lnTo>
                    <a:pt x="49" y="245"/>
                  </a:lnTo>
                  <a:lnTo>
                    <a:pt x="45" y="248"/>
                  </a:lnTo>
                  <a:lnTo>
                    <a:pt x="41" y="251"/>
                  </a:lnTo>
                  <a:lnTo>
                    <a:pt x="35" y="252"/>
                  </a:lnTo>
                  <a:lnTo>
                    <a:pt x="30" y="255"/>
                  </a:lnTo>
                  <a:lnTo>
                    <a:pt x="24" y="257"/>
                  </a:lnTo>
                  <a:lnTo>
                    <a:pt x="18" y="258"/>
                  </a:lnTo>
                  <a:lnTo>
                    <a:pt x="12" y="260"/>
                  </a:lnTo>
                  <a:lnTo>
                    <a:pt x="6" y="260"/>
                  </a:lnTo>
                  <a:lnTo>
                    <a:pt x="0" y="260"/>
                  </a:lnTo>
                  <a:lnTo>
                    <a:pt x="6" y="260"/>
                  </a:lnTo>
                  <a:lnTo>
                    <a:pt x="12" y="261"/>
                  </a:lnTo>
                  <a:lnTo>
                    <a:pt x="18" y="263"/>
                  </a:lnTo>
                  <a:lnTo>
                    <a:pt x="24" y="264"/>
                  </a:lnTo>
                  <a:lnTo>
                    <a:pt x="30" y="265"/>
                  </a:lnTo>
                  <a:lnTo>
                    <a:pt x="35" y="267"/>
                  </a:lnTo>
                  <a:lnTo>
                    <a:pt x="41" y="270"/>
                  </a:lnTo>
                  <a:lnTo>
                    <a:pt x="45" y="273"/>
                  </a:lnTo>
                  <a:lnTo>
                    <a:pt x="49" y="276"/>
                  </a:lnTo>
                  <a:lnTo>
                    <a:pt x="53" y="279"/>
                  </a:lnTo>
                  <a:lnTo>
                    <a:pt x="56" y="281"/>
                  </a:lnTo>
                  <a:lnTo>
                    <a:pt x="58" y="286"/>
                  </a:lnTo>
                  <a:lnTo>
                    <a:pt x="61" y="290"/>
                  </a:lnTo>
                  <a:lnTo>
                    <a:pt x="62" y="296"/>
                  </a:lnTo>
                  <a:lnTo>
                    <a:pt x="63" y="298"/>
                  </a:lnTo>
                  <a:lnTo>
                    <a:pt x="63" y="303"/>
                  </a:lnTo>
                  <a:lnTo>
                    <a:pt x="63" y="476"/>
                  </a:lnTo>
                  <a:lnTo>
                    <a:pt x="64" y="481"/>
                  </a:lnTo>
                  <a:lnTo>
                    <a:pt x="65" y="485"/>
                  </a:lnTo>
                  <a:lnTo>
                    <a:pt x="66" y="489"/>
                  </a:lnTo>
                  <a:lnTo>
                    <a:pt x="68" y="492"/>
                  </a:lnTo>
                  <a:lnTo>
                    <a:pt x="71" y="497"/>
                  </a:lnTo>
                  <a:lnTo>
                    <a:pt x="74" y="499"/>
                  </a:lnTo>
                  <a:lnTo>
                    <a:pt x="78" y="504"/>
                  </a:lnTo>
                  <a:lnTo>
                    <a:pt x="82" y="508"/>
                  </a:lnTo>
                  <a:lnTo>
                    <a:pt x="86" y="511"/>
                  </a:lnTo>
                  <a:lnTo>
                    <a:pt x="91" y="512"/>
                  </a:lnTo>
                  <a:lnTo>
                    <a:pt x="96" y="515"/>
                  </a:lnTo>
                  <a:lnTo>
                    <a:pt x="102" y="516"/>
                  </a:lnTo>
                  <a:lnTo>
                    <a:pt x="107" y="518"/>
                  </a:lnTo>
                  <a:lnTo>
                    <a:pt x="113" y="519"/>
                  </a:lnTo>
                  <a:lnTo>
                    <a:pt x="120" y="519"/>
                  </a:lnTo>
                  <a:lnTo>
                    <a:pt x="126" y="5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C34A1DE9-02BE-4F0B-A42B-F7E96D538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912"/>
              <a:ext cx="2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M-1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AutoShape 61">
              <a:extLst>
                <a:ext uri="{FF2B5EF4-FFF2-40B4-BE49-F238E27FC236}">
                  <a16:creationId xmlns:a16="http://schemas.microsoft.com/office/drawing/2014/main" id="{641ED62D-8C85-42E9-A0FF-90B6E4DE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318"/>
              <a:ext cx="91" cy="409"/>
            </a:xfrm>
            <a:prstGeom prst="downArrow">
              <a:avLst>
                <a:gd name="adj1" fmla="val 50000"/>
                <a:gd name="adj2" fmla="val 112363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0">
            <a:extLst>
              <a:ext uri="{FF2B5EF4-FFF2-40B4-BE49-F238E27FC236}">
                <a16:creationId xmlns:a16="http://schemas.microsoft.com/office/drawing/2014/main" id="{99899CBD-5712-4567-86DB-106988DBDE9D}"/>
              </a:ext>
            </a:extLst>
          </p:cNvPr>
          <p:cNvGrpSpPr>
            <a:grpSpLocks/>
          </p:cNvGrpSpPr>
          <p:nvPr/>
        </p:nvGrpSpPr>
        <p:grpSpPr bwMode="auto">
          <a:xfrm>
            <a:off x="5432391" y="3644900"/>
            <a:ext cx="685800" cy="1687513"/>
            <a:chOff x="3515" y="2296"/>
            <a:chExt cx="432" cy="1063"/>
          </a:xfrm>
        </p:grpSpPr>
        <p:sp>
          <p:nvSpPr>
            <p:cNvPr id="81" name="AutoShape 57">
              <a:extLst>
                <a:ext uri="{FF2B5EF4-FFF2-40B4-BE49-F238E27FC236}">
                  <a16:creationId xmlns:a16="http://schemas.microsoft.com/office/drawing/2014/main" id="{07F3C017-566D-4019-8B25-DB42D1E6C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296"/>
              <a:ext cx="91" cy="590"/>
            </a:xfrm>
            <a:prstGeom prst="downArrow">
              <a:avLst>
                <a:gd name="adj1" fmla="val 50000"/>
                <a:gd name="adj2" fmla="val 162088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62">
              <a:extLst>
                <a:ext uri="{FF2B5EF4-FFF2-40B4-BE49-F238E27FC236}">
                  <a16:creationId xmlns:a16="http://schemas.microsoft.com/office/drawing/2014/main" id="{1EA9F50A-6312-4C06-8261-F03B690AB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" y="2840"/>
              <a:ext cx="126" cy="519"/>
            </a:xfrm>
            <a:custGeom>
              <a:avLst/>
              <a:gdLst>
                <a:gd name="T0" fmla="*/ 120 w 126"/>
                <a:gd name="T1" fmla="*/ 0 h 519"/>
                <a:gd name="T2" fmla="*/ 107 w 126"/>
                <a:gd name="T3" fmla="*/ 3 h 519"/>
                <a:gd name="T4" fmla="*/ 96 w 126"/>
                <a:gd name="T5" fmla="*/ 6 h 519"/>
                <a:gd name="T6" fmla="*/ 86 w 126"/>
                <a:gd name="T7" fmla="*/ 10 h 519"/>
                <a:gd name="T8" fmla="*/ 78 w 126"/>
                <a:gd name="T9" fmla="*/ 16 h 519"/>
                <a:gd name="T10" fmla="*/ 71 w 126"/>
                <a:gd name="T11" fmla="*/ 22 h 519"/>
                <a:gd name="T12" fmla="*/ 66 w 126"/>
                <a:gd name="T13" fmla="*/ 31 h 519"/>
                <a:gd name="T14" fmla="*/ 64 w 126"/>
                <a:gd name="T15" fmla="*/ 39 h 519"/>
                <a:gd name="T16" fmla="*/ 63 w 126"/>
                <a:gd name="T17" fmla="*/ 216 h 519"/>
                <a:gd name="T18" fmla="*/ 62 w 126"/>
                <a:gd name="T19" fmla="*/ 225 h 519"/>
                <a:gd name="T20" fmla="*/ 58 w 126"/>
                <a:gd name="T21" fmla="*/ 232 h 519"/>
                <a:gd name="T22" fmla="*/ 53 w 126"/>
                <a:gd name="T23" fmla="*/ 241 h 519"/>
                <a:gd name="T24" fmla="*/ 45 w 126"/>
                <a:gd name="T25" fmla="*/ 248 h 519"/>
                <a:gd name="T26" fmla="*/ 35 w 126"/>
                <a:gd name="T27" fmla="*/ 252 h 519"/>
                <a:gd name="T28" fmla="*/ 24 w 126"/>
                <a:gd name="T29" fmla="*/ 257 h 519"/>
                <a:gd name="T30" fmla="*/ 12 w 126"/>
                <a:gd name="T31" fmla="*/ 260 h 519"/>
                <a:gd name="T32" fmla="*/ 0 w 126"/>
                <a:gd name="T33" fmla="*/ 260 h 519"/>
                <a:gd name="T34" fmla="*/ 12 w 126"/>
                <a:gd name="T35" fmla="*/ 261 h 519"/>
                <a:gd name="T36" fmla="*/ 24 w 126"/>
                <a:gd name="T37" fmla="*/ 264 h 519"/>
                <a:gd name="T38" fmla="*/ 35 w 126"/>
                <a:gd name="T39" fmla="*/ 267 h 519"/>
                <a:gd name="T40" fmla="*/ 45 w 126"/>
                <a:gd name="T41" fmla="*/ 273 h 519"/>
                <a:gd name="T42" fmla="*/ 53 w 126"/>
                <a:gd name="T43" fmla="*/ 279 h 519"/>
                <a:gd name="T44" fmla="*/ 58 w 126"/>
                <a:gd name="T45" fmla="*/ 286 h 519"/>
                <a:gd name="T46" fmla="*/ 62 w 126"/>
                <a:gd name="T47" fmla="*/ 296 h 519"/>
                <a:gd name="T48" fmla="*/ 63 w 126"/>
                <a:gd name="T49" fmla="*/ 303 h 519"/>
                <a:gd name="T50" fmla="*/ 64 w 126"/>
                <a:gd name="T51" fmla="*/ 481 h 519"/>
                <a:gd name="T52" fmla="*/ 66 w 126"/>
                <a:gd name="T53" fmla="*/ 489 h 519"/>
                <a:gd name="T54" fmla="*/ 71 w 126"/>
                <a:gd name="T55" fmla="*/ 497 h 519"/>
                <a:gd name="T56" fmla="*/ 78 w 126"/>
                <a:gd name="T57" fmla="*/ 504 h 519"/>
                <a:gd name="T58" fmla="*/ 86 w 126"/>
                <a:gd name="T59" fmla="*/ 511 h 519"/>
                <a:gd name="T60" fmla="*/ 96 w 126"/>
                <a:gd name="T61" fmla="*/ 515 h 519"/>
                <a:gd name="T62" fmla="*/ 107 w 126"/>
                <a:gd name="T63" fmla="*/ 518 h 519"/>
                <a:gd name="T64" fmla="*/ 120 w 126"/>
                <a:gd name="T65" fmla="*/ 519 h 5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6"/>
                <a:gd name="T100" fmla="*/ 0 h 519"/>
                <a:gd name="T101" fmla="*/ 126 w 126"/>
                <a:gd name="T102" fmla="*/ 519 h 5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6" h="519">
                  <a:moveTo>
                    <a:pt x="126" y="0"/>
                  </a:moveTo>
                  <a:lnTo>
                    <a:pt x="120" y="0"/>
                  </a:lnTo>
                  <a:lnTo>
                    <a:pt x="113" y="1"/>
                  </a:lnTo>
                  <a:lnTo>
                    <a:pt x="107" y="3"/>
                  </a:lnTo>
                  <a:lnTo>
                    <a:pt x="102" y="4"/>
                  </a:lnTo>
                  <a:lnTo>
                    <a:pt x="96" y="6"/>
                  </a:lnTo>
                  <a:lnTo>
                    <a:pt x="91" y="7"/>
                  </a:lnTo>
                  <a:lnTo>
                    <a:pt x="86" y="10"/>
                  </a:lnTo>
                  <a:lnTo>
                    <a:pt x="82" y="13"/>
                  </a:lnTo>
                  <a:lnTo>
                    <a:pt x="78" y="16"/>
                  </a:lnTo>
                  <a:lnTo>
                    <a:pt x="74" y="19"/>
                  </a:lnTo>
                  <a:lnTo>
                    <a:pt x="71" y="22"/>
                  </a:lnTo>
                  <a:lnTo>
                    <a:pt x="68" y="27"/>
                  </a:lnTo>
                  <a:lnTo>
                    <a:pt x="66" y="31"/>
                  </a:lnTo>
                  <a:lnTo>
                    <a:pt x="65" y="36"/>
                  </a:lnTo>
                  <a:lnTo>
                    <a:pt x="64" y="39"/>
                  </a:lnTo>
                  <a:lnTo>
                    <a:pt x="63" y="43"/>
                  </a:lnTo>
                  <a:lnTo>
                    <a:pt x="63" y="216"/>
                  </a:lnTo>
                  <a:lnTo>
                    <a:pt x="63" y="221"/>
                  </a:lnTo>
                  <a:lnTo>
                    <a:pt x="62" y="225"/>
                  </a:lnTo>
                  <a:lnTo>
                    <a:pt x="61" y="230"/>
                  </a:lnTo>
                  <a:lnTo>
                    <a:pt x="58" y="232"/>
                  </a:lnTo>
                  <a:lnTo>
                    <a:pt x="56" y="237"/>
                  </a:lnTo>
                  <a:lnTo>
                    <a:pt x="53" y="241"/>
                  </a:lnTo>
                  <a:lnTo>
                    <a:pt x="49" y="245"/>
                  </a:lnTo>
                  <a:lnTo>
                    <a:pt x="45" y="248"/>
                  </a:lnTo>
                  <a:lnTo>
                    <a:pt x="41" y="251"/>
                  </a:lnTo>
                  <a:lnTo>
                    <a:pt x="35" y="252"/>
                  </a:lnTo>
                  <a:lnTo>
                    <a:pt x="30" y="255"/>
                  </a:lnTo>
                  <a:lnTo>
                    <a:pt x="24" y="257"/>
                  </a:lnTo>
                  <a:lnTo>
                    <a:pt x="18" y="258"/>
                  </a:lnTo>
                  <a:lnTo>
                    <a:pt x="12" y="260"/>
                  </a:lnTo>
                  <a:lnTo>
                    <a:pt x="6" y="260"/>
                  </a:lnTo>
                  <a:lnTo>
                    <a:pt x="0" y="260"/>
                  </a:lnTo>
                  <a:lnTo>
                    <a:pt x="6" y="260"/>
                  </a:lnTo>
                  <a:lnTo>
                    <a:pt x="12" y="261"/>
                  </a:lnTo>
                  <a:lnTo>
                    <a:pt x="18" y="263"/>
                  </a:lnTo>
                  <a:lnTo>
                    <a:pt x="24" y="264"/>
                  </a:lnTo>
                  <a:lnTo>
                    <a:pt x="30" y="265"/>
                  </a:lnTo>
                  <a:lnTo>
                    <a:pt x="35" y="267"/>
                  </a:lnTo>
                  <a:lnTo>
                    <a:pt x="41" y="270"/>
                  </a:lnTo>
                  <a:lnTo>
                    <a:pt x="45" y="273"/>
                  </a:lnTo>
                  <a:lnTo>
                    <a:pt x="49" y="276"/>
                  </a:lnTo>
                  <a:lnTo>
                    <a:pt x="53" y="279"/>
                  </a:lnTo>
                  <a:lnTo>
                    <a:pt x="56" y="281"/>
                  </a:lnTo>
                  <a:lnTo>
                    <a:pt x="58" y="286"/>
                  </a:lnTo>
                  <a:lnTo>
                    <a:pt x="61" y="290"/>
                  </a:lnTo>
                  <a:lnTo>
                    <a:pt x="62" y="296"/>
                  </a:lnTo>
                  <a:lnTo>
                    <a:pt x="63" y="298"/>
                  </a:lnTo>
                  <a:lnTo>
                    <a:pt x="63" y="303"/>
                  </a:lnTo>
                  <a:lnTo>
                    <a:pt x="63" y="476"/>
                  </a:lnTo>
                  <a:lnTo>
                    <a:pt x="64" y="481"/>
                  </a:lnTo>
                  <a:lnTo>
                    <a:pt x="65" y="485"/>
                  </a:lnTo>
                  <a:lnTo>
                    <a:pt x="66" y="489"/>
                  </a:lnTo>
                  <a:lnTo>
                    <a:pt x="68" y="492"/>
                  </a:lnTo>
                  <a:lnTo>
                    <a:pt x="71" y="497"/>
                  </a:lnTo>
                  <a:lnTo>
                    <a:pt x="74" y="499"/>
                  </a:lnTo>
                  <a:lnTo>
                    <a:pt x="78" y="504"/>
                  </a:lnTo>
                  <a:lnTo>
                    <a:pt x="82" y="508"/>
                  </a:lnTo>
                  <a:lnTo>
                    <a:pt x="86" y="511"/>
                  </a:lnTo>
                  <a:lnTo>
                    <a:pt x="91" y="512"/>
                  </a:lnTo>
                  <a:lnTo>
                    <a:pt x="96" y="515"/>
                  </a:lnTo>
                  <a:lnTo>
                    <a:pt x="102" y="516"/>
                  </a:lnTo>
                  <a:lnTo>
                    <a:pt x="107" y="518"/>
                  </a:lnTo>
                  <a:lnTo>
                    <a:pt x="113" y="519"/>
                  </a:lnTo>
                  <a:lnTo>
                    <a:pt x="120" y="519"/>
                  </a:lnTo>
                  <a:lnTo>
                    <a:pt x="126" y="51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63">
              <a:extLst>
                <a:ext uri="{FF2B5EF4-FFF2-40B4-BE49-F238E27FC236}">
                  <a16:creationId xmlns:a16="http://schemas.microsoft.com/office/drawing/2014/main" id="{4BF71571-A007-44CD-91C3-44680F68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08"/>
              <a:ext cx="2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M-1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5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/>
      <p:bldP spid="91757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E82775DA-13D4-44BA-8C1B-F0F8EA705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 (Cont.)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F37E906A-29CE-4F32-8E47-5619B341B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1" y="1066800"/>
            <a:ext cx="5254626" cy="525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Discuss</a:t>
            </a:r>
            <a:r>
              <a:rPr lang="zh-CN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：</a:t>
            </a:r>
            <a:endParaRPr lang="en-US" altLang="zh-CN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 estimate: 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b</a:t>
            </a:r>
            <a:r>
              <a:rPr lang="en-US" altLang="zh-CN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block transfers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2 * </a:t>
            </a:r>
            <a:r>
              <a:rPr lang="en-US" altLang="zh-CN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seeks</a:t>
            </a:r>
            <a:endParaRPr lang="en-US" altLang="zh-CN" dirty="0">
              <a:solidFill>
                <a:srgbClr val="FF0000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dirty="0">
              <a:solidFill>
                <a:srgbClr val="FF0000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Best case: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b</a:t>
            </a:r>
            <a:r>
              <a:rPr lang="en-US" altLang="zh-CN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block transfers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2 seeks.</a:t>
            </a:r>
          </a:p>
        </p:txBody>
      </p:sp>
      <p:sp>
        <p:nvSpPr>
          <p:cNvPr id="5" name="Rectangle 72">
            <a:extLst>
              <a:ext uri="{FF2B5EF4-FFF2-40B4-BE49-F238E27FC236}">
                <a16:creationId xmlns:a16="http://schemas.microsoft.com/office/drawing/2014/main" id="{614AD0F9-3256-45BF-AA7C-3C980E18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42" y="1815019"/>
            <a:ext cx="3958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</a:t>
            </a:r>
            <a:r>
              <a:rPr kumimoji="0" lang="en-US" altLang="zh-CN" sz="3200" i="1" dirty="0" err="1">
                <a:solidFill>
                  <a:srgbClr val="FF0000"/>
                </a:solidFill>
              </a:rPr>
              <a:t>b</a:t>
            </a:r>
            <a:r>
              <a:rPr kumimoji="0" lang="en-US" altLang="zh-CN" sz="3200" i="1" baseline="-25000" dirty="0" err="1">
                <a:solidFill>
                  <a:srgbClr val="FF0000"/>
                </a:solidFill>
              </a:rPr>
              <a:t>r</a:t>
            </a:r>
            <a:r>
              <a:rPr kumimoji="0" lang="en-US" altLang="zh-CN" sz="3200" i="1" dirty="0">
                <a:solidFill>
                  <a:srgbClr val="FF0000"/>
                </a:solidFill>
              </a:rPr>
              <a:t> / (M - 1)</a:t>
            </a: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  b</a:t>
            </a:r>
            <a:r>
              <a:rPr kumimoji="0" lang="en-US" altLang="zh-CN" sz="32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kumimoji="0"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 + </a:t>
            </a:r>
            <a:r>
              <a:rPr kumimoji="0" lang="en-US" altLang="zh-CN" sz="3200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320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endParaRPr kumimoji="0" lang="en-US" altLang="zh-CN" sz="3200" i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64D74B-B0A7-440E-AE6F-DE0791D5D6E2}"/>
              </a:ext>
            </a:extLst>
          </p:cNvPr>
          <p:cNvGrpSpPr/>
          <p:nvPr/>
        </p:nvGrpSpPr>
        <p:grpSpPr>
          <a:xfrm>
            <a:off x="5770563" y="703263"/>
            <a:ext cx="3354387" cy="5462587"/>
            <a:chOff x="5770563" y="703263"/>
            <a:chExt cx="3354387" cy="5462587"/>
          </a:xfrm>
        </p:grpSpPr>
        <p:sp>
          <p:nvSpPr>
            <p:cNvPr id="6" name="AutoShape 28">
              <a:extLst>
                <a:ext uri="{FF2B5EF4-FFF2-40B4-BE49-F238E27FC236}">
                  <a16:creationId xmlns:a16="http://schemas.microsoft.com/office/drawing/2014/main" id="{7C4B2563-8249-4AFA-A500-5736069E57E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70563" y="727075"/>
              <a:ext cx="3354387" cy="543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E0C42BE1-E4E7-42B1-8CED-B58ECE98A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1085850"/>
              <a:ext cx="261938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33">
              <a:extLst>
                <a:ext uri="{FF2B5EF4-FFF2-40B4-BE49-F238E27FC236}">
                  <a16:creationId xmlns:a16="http://schemas.microsoft.com/office/drawing/2014/main" id="{2BEAFE80-43F9-435C-9EC4-AC2B1F46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1949450"/>
              <a:ext cx="261938" cy="525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11BF14EE-8648-437E-A363-03F781E86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2513013"/>
              <a:ext cx="261938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236ECEF-4A7F-4124-A94C-00AA8F8C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3376613"/>
              <a:ext cx="261938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8D8F4417-BFEC-4F30-B63E-EEA8C263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4183063"/>
              <a:ext cx="261938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D622BDAC-D7C4-4633-8D5F-8CBE7DD0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25" y="5046663"/>
              <a:ext cx="261938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3D9582A1-A446-4149-B483-2046D1CC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1017588"/>
              <a:ext cx="261938" cy="52546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39">
              <a:extLst>
                <a:ext uri="{FF2B5EF4-FFF2-40B4-BE49-F238E27FC236}">
                  <a16:creationId xmlns:a16="http://schemas.microsoft.com/office/drawing/2014/main" id="{A842DE30-7C62-488A-8D79-426FDB913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1609725"/>
              <a:ext cx="261938" cy="525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D8DDA77C-5947-4918-9169-17F553E06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5629275"/>
              <a:ext cx="261937" cy="5238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76F0E8D4-E609-4994-8874-CB4D5726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4652963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21D1FE9A-A52A-4152-8E15-1A05ADA8A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3844925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43">
              <a:extLst>
                <a:ext uri="{FF2B5EF4-FFF2-40B4-BE49-F238E27FC236}">
                  <a16:creationId xmlns:a16="http://schemas.microsoft.com/office/drawing/2014/main" id="{1FAB2596-3FA0-49E7-BAC1-00B9E556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29972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44">
              <a:extLst>
                <a:ext uri="{FF2B5EF4-FFF2-40B4-BE49-F238E27FC236}">
                  <a16:creationId xmlns:a16="http://schemas.microsoft.com/office/drawing/2014/main" id="{EF7B6638-232A-4625-A3CE-DB79EAD66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1557338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4FD16BA5-6B72-4218-9169-7916B302E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1263650"/>
              <a:ext cx="120650" cy="4668838"/>
            </a:xfrm>
            <a:custGeom>
              <a:avLst/>
              <a:gdLst>
                <a:gd name="T0" fmla="*/ 2147483646 w 76"/>
                <a:gd name="T1" fmla="*/ 0 h 2941"/>
                <a:gd name="T2" fmla="*/ 2147483646 w 76"/>
                <a:gd name="T3" fmla="*/ 2147483646 h 2941"/>
                <a:gd name="T4" fmla="*/ 2147483646 w 76"/>
                <a:gd name="T5" fmla="*/ 2147483646 h 2941"/>
                <a:gd name="T6" fmla="*/ 2147483646 w 76"/>
                <a:gd name="T7" fmla="*/ 2147483646 h 2941"/>
                <a:gd name="T8" fmla="*/ 2147483646 w 76"/>
                <a:gd name="T9" fmla="*/ 2147483646 h 2941"/>
                <a:gd name="T10" fmla="*/ 2147483646 w 76"/>
                <a:gd name="T11" fmla="*/ 2147483646 h 2941"/>
                <a:gd name="T12" fmla="*/ 2147483646 w 76"/>
                <a:gd name="T13" fmla="*/ 2147483646 h 2941"/>
                <a:gd name="T14" fmla="*/ 2147483646 w 76"/>
                <a:gd name="T15" fmla="*/ 2147483646 h 2941"/>
                <a:gd name="T16" fmla="*/ 2147483646 w 76"/>
                <a:gd name="T17" fmla="*/ 2147483646 h 2941"/>
                <a:gd name="T18" fmla="*/ 2147483646 w 76"/>
                <a:gd name="T19" fmla="*/ 2147483646 h 2941"/>
                <a:gd name="T20" fmla="*/ 2147483646 w 76"/>
                <a:gd name="T21" fmla="*/ 2147483646 h 2941"/>
                <a:gd name="T22" fmla="*/ 2147483646 w 76"/>
                <a:gd name="T23" fmla="*/ 2147483646 h 2941"/>
                <a:gd name="T24" fmla="*/ 2147483646 w 76"/>
                <a:gd name="T25" fmla="*/ 2147483646 h 2941"/>
                <a:gd name="T26" fmla="*/ 2147483646 w 76"/>
                <a:gd name="T27" fmla="*/ 2147483646 h 2941"/>
                <a:gd name="T28" fmla="*/ 2147483646 w 76"/>
                <a:gd name="T29" fmla="*/ 2147483646 h 2941"/>
                <a:gd name="T30" fmla="*/ 2147483646 w 76"/>
                <a:gd name="T31" fmla="*/ 2147483646 h 2941"/>
                <a:gd name="T32" fmla="*/ 0 w 76"/>
                <a:gd name="T33" fmla="*/ 2147483646 h 2941"/>
                <a:gd name="T34" fmla="*/ 2147483646 w 76"/>
                <a:gd name="T35" fmla="*/ 2147483646 h 2941"/>
                <a:gd name="T36" fmla="*/ 2147483646 w 76"/>
                <a:gd name="T37" fmla="*/ 2147483646 h 2941"/>
                <a:gd name="T38" fmla="*/ 2147483646 w 76"/>
                <a:gd name="T39" fmla="*/ 2147483646 h 2941"/>
                <a:gd name="T40" fmla="*/ 2147483646 w 76"/>
                <a:gd name="T41" fmla="*/ 2147483646 h 2941"/>
                <a:gd name="T42" fmla="*/ 2147483646 w 76"/>
                <a:gd name="T43" fmla="*/ 2147483646 h 2941"/>
                <a:gd name="T44" fmla="*/ 2147483646 w 76"/>
                <a:gd name="T45" fmla="*/ 2147483646 h 2941"/>
                <a:gd name="T46" fmla="*/ 2147483646 w 76"/>
                <a:gd name="T47" fmla="*/ 2147483646 h 2941"/>
                <a:gd name="T48" fmla="*/ 2147483646 w 76"/>
                <a:gd name="T49" fmla="*/ 2147483646 h 2941"/>
                <a:gd name="T50" fmla="*/ 2147483646 w 76"/>
                <a:gd name="T51" fmla="*/ 2147483646 h 2941"/>
                <a:gd name="T52" fmla="*/ 2147483646 w 76"/>
                <a:gd name="T53" fmla="*/ 2147483646 h 2941"/>
                <a:gd name="T54" fmla="*/ 2147483646 w 76"/>
                <a:gd name="T55" fmla="*/ 2147483646 h 2941"/>
                <a:gd name="T56" fmla="*/ 2147483646 w 76"/>
                <a:gd name="T57" fmla="*/ 2147483646 h 2941"/>
                <a:gd name="T58" fmla="*/ 2147483646 w 76"/>
                <a:gd name="T59" fmla="*/ 2147483646 h 2941"/>
                <a:gd name="T60" fmla="*/ 2147483646 w 76"/>
                <a:gd name="T61" fmla="*/ 2147483646 h 2941"/>
                <a:gd name="T62" fmla="*/ 2147483646 w 76"/>
                <a:gd name="T63" fmla="*/ 2147483646 h 2941"/>
                <a:gd name="T64" fmla="*/ 2147483646 w 76"/>
                <a:gd name="T65" fmla="*/ 2147483646 h 29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6"/>
                <a:gd name="T100" fmla="*/ 0 h 2941"/>
                <a:gd name="T101" fmla="*/ 76 w 76"/>
                <a:gd name="T102" fmla="*/ 2941 h 29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6" h="2941">
                  <a:moveTo>
                    <a:pt x="76" y="0"/>
                  </a:moveTo>
                  <a:lnTo>
                    <a:pt x="73" y="0"/>
                  </a:lnTo>
                  <a:lnTo>
                    <a:pt x="69" y="5"/>
                  </a:lnTo>
                  <a:lnTo>
                    <a:pt x="65" y="18"/>
                  </a:lnTo>
                  <a:lnTo>
                    <a:pt x="62" y="23"/>
                  </a:lnTo>
                  <a:lnTo>
                    <a:pt x="58" y="35"/>
                  </a:lnTo>
                  <a:lnTo>
                    <a:pt x="56" y="40"/>
                  </a:lnTo>
                  <a:lnTo>
                    <a:pt x="53" y="57"/>
                  </a:lnTo>
                  <a:lnTo>
                    <a:pt x="50" y="75"/>
                  </a:lnTo>
                  <a:lnTo>
                    <a:pt x="48" y="92"/>
                  </a:lnTo>
                  <a:lnTo>
                    <a:pt x="45" y="109"/>
                  </a:lnTo>
                  <a:lnTo>
                    <a:pt x="43" y="127"/>
                  </a:lnTo>
                  <a:lnTo>
                    <a:pt x="42" y="150"/>
                  </a:lnTo>
                  <a:lnTo>
                    <a:pt x="40" y="174"/>
                  </a:lnTo>
                  <a:lnTo>
                    <a:pt x="40" y="202"/>
                  </a:lnTo>
                  <a:lnTo>
                    <a:pt x="39" y="219"/>
                  </a:lnTo>
                  <a:lnTo>
                    <a:pt x="38" y="243"/>
                  </a:lnTo>
                  <a:lnTo>
                    <a:pt x="38" y="1225"/>
                  </a:lnTo>
                  <a:lnTo>
                    <a:pt x="38" y="1254"/>
                  </a:lnTo>
                  <a:lnTo>
                    <a:pt x="38" y="1277"/>
                  </a:lnTo>
                  <a:lnTo>
                    <a:pt x="37" y="1306"/>
                  </a:lnTo>
                  <a:lnTo>
                    <a:pt x="35" y="1318"/>
                  </a:lnTo>
                  <a:lnTo>
                    <a:pt x="34" y="1346"/>
                  </a:lnTo>
                  <a:lnTo>
                    <a:pt x="32" y="1364"/>
                  </a:lnTo>
                  <a:lnTo>
                    <a:pt x="30" y="1387"/>
                  </a:lnTo>
                  <a:lnTo>
                    <a:pt x="26" y="1405"/>
                  </a:lnTo>
                  <a:lnTo>
                    <a:pt x="24" y="1422"/>
                  </a:lnTo>
                  <a:lnTo>
                    <a:pt x="21" y="1427"/>
                  </a:lnTo>
                  <a:lnTo>
                    <a:pt x="18" y="1444"/>
                  </a:lnTo>
                  <a:lnTo>
                    <a:pt x="14" y="1457"/>
                  </a:lnTo>
                  <a:lnTo>
                    <a:pt x="11" y="1462"/>
                  </a:lnTo>
                  <a:lnTo>
                    <a:pt x="7" y="1474"/>
                  </a:lnTo>
                  <a:lnTo>
                    <a:pt x="3" y="1474"/>
                  </a:lnTo>
                  <a:lnTo>
                    <a:pt x="0" y="1474"/>
                  </a:lnTo>
                  <a:lnTo>
                    <a:pt x="3" y="1474"/>
                  </a:lnTo>
                  <a:lnTo>
                    <a:pt x="7" y="1480"/>
                  </a:lnTo>
                  <a:lnTo>
                    <a:pt x="11" y="1491"/>
                  </a:lnTo>
                  <a:lnTo>
                    <a:pt x="14" y="1497"/>
                  </a:lnTo>
                  <a:lnTo>
                    <a:pt x="18" y="1502"/>
                  </a:lnTo>
                  <a:lnTo>
                    <a:pt x="21" y="1515"/>
                  </a:lnTo>
                  <a:lnTo>
                    <a:pt x="24" y="1532"/>
                  </a:lnTo>
                  <a:lnTo>
                    <a:pt x="26" y="1549"/>
                  </a:lnTo>
                  <a:lnTo>
                    <a:pt x="30" y="1567"/>
                  </a:lnTo>
                  <a:lnTo>
                    <a:pt x="32" y="1584"/>
                  </a:lnTo>
                  <a:lnTo>
                    <a:pt x="34" y="1595"/>
                  </a:lnTo>
                  <a:lnTo>
                    <a:pt x="35" y="1624"/>
                  </a:lnTo>
                  <a:lnTo>
                    <a:pt x="37" y="1647"/>
                  </a:lnTo>
                  <a:lnTo>
                    <a:pt x="38" y="1676"/>
                  </a:lnTo>
                  <a:lnTo>
                    <a:pt x="38" y="1688"/>
                  </a:lnTo>
                  <a:lnTo>
                    <a:pt x="38" y="1716"/>
                  </a:lnTo>
                  <a:lnTo>
                    <a:pt x="38" y="2699"/>
                  </a:lnTo>
                  <a:lnTo>
                    <a:pt x="39" y="2728"/>
                  </a:lnTo>
                  <a:lnTo>
                    <a:pt x="40" y="2751"/>
                  </a:lnTo>
                  <a:lnTo>
                    <a:pt x="40" y="2774"/>
                  </a:lnTo>
                  <a:lnTo>
                    <a:pt x="42" y="2791"/>
                  </a:lnTo>
                  <a:lnTo>
                    <a:pt x="43" y="2820"/>
                  </a:lnTo>
                  <a:lnTo>
                    <a:pt x="45" y="2832"/>
                  </a:lnTo>
                  <a:lnTo>
                    <a:pt x="48" y="2861"/>
                  </a:lnTo>
                  <a:lnTo>
                    <a:pt x="50" y="2878"/>
                  </a:lnTo>
                  <a:lnTo>
                    <a:pt x="53" y="2895"/>
                  </a:lnTo>
                  <a:lnTo>
                    <a:pt x="56" y="2902"/>
                  </a:lnTo>
                  <a:lnTo>
                    <a:pt x="58" y="2919"/>
                  </a:lnTo>
                  <a:lnTo>
                    <a:pt x="62" y="2924"/>
                  </a:lnTo>
                  <a:lnTo>
                    <a:pt x="65" y="2936"/>
                  </a:lnTo>
                  <a:lnTo>
                    <a:pt x="69" y="2941"/>
                  </a:lnTo>
                  <a:lnTo>
                    <a:pt x="73" y="2941"/>
                  </a:lnTo>
                  <a:lnTo>
                    <a:pt x="76" y="2941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CC58A407-3734-487C-8801-085E2E9D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1390650"/>
              <a:ext cx="179387" cy="4054475"/>
            </a:xfrm>
            <a:custGeom>
              <a:avLst/>
              <a:gdLst>
                <a:gd name="T0" fmla="*/ 2147483646 w 113"/>
                <a:gd name="T1" fmla="*/ 0 h 2554"/>
                <a:gd name="T2" fmla="*/ 2147483646 w 113"/>
                <a:gd name="T3" fmla="*/ 2147483646 h 2554"/>
                <a:gd name="T4" fmla="*/ 2147483646 w 113"/>
                <a:gd name="T5" fmla="*/ 2147483646 h 2554"/>
                <a:gd name="T6" fmla="*/ 2147483646 w 113"/>
                <a:gd name="T7" fmla="*/ 2147483646 h 2554"/>
                <a:gd name="T8" fmla="*/ 2147483646 w 113"/>
                <a:gd name="T9" fmla="*/ 2147483646 h 2554"/>
                <a:gd name="T10" fmla="*/ 2147483646 w 113"/>
                <a:gd name="T11" fmla="*/ 2147483646 h 2554"/>
                <a:gd name="T12" fmla="*/ 2147483646 w 113"/>
                <a:gd name="T13" fmla="*/ 2147483646 h 2554"/>
                <a:gd name="T14" fmla="*/ 2147483646 w 113"/>
                <a:gd name="T15" fmla="*/ 2147483646 h 2554"/>
                <a:gd name="T16" fmla="*/ 2147483646 w 113"/>
                <a:gd name="T17" fmla="*/ 2147483646 h 2554"/>
                <a:gd name="T18" fmla="*/ 2147483646 w 113"/>
                <a:gd name="T19" fmla="*/ 2147483646 h 2554"/>
                <a:gd name="T20" fmla="*/ 2147483646 w 113"/>
                <a:gd name="T21" fmla="*/ 2147483646 h 2554"/>
                <a:gd name="T22" fmla="*/ 2147483646 w 113"/>
                <a:gd name="T23" fmla="*/ 2147483646 h 2554"/>
                <a:gd name="T24" fmla="*/ 2147483646 w 113"/>
                <a:gd name="T25" fmla="*/ 2147483646 h 2554"/>
                <a:gd name="T26" fmla="*/ 2147483646 w 113"/>
                <a:gd name="T27" fmla="*/ 2147483646 h 2554"/>
                <a:gd name="T28" fmla="*/ 2147483646 w 113"/>
                <a:gd name="T29" fmla="*/ 2147483646 h 2554"/>
                <a:gd name="T30" fmla="*/ 2147483646 w 113"/>
                <a:gd name="T31" fmla="*/ 2147483646 h 2554"/>
                <a:gd name="T32" fmla="*/ 2147483646 w 113"/>
                <a:gd name="T33" fmla="*/ 2147483646 h 2554"/>
                <a:gd name="T34" fmla="*/ 2147483646 w 113"/>
                <a:gd name="T35" fmla="*/ 2147483646 h 2554"/>
                <a:gd name="T36" fmla="*/ 2147483646 w 113"/>
                <a:gd name="T37" fmla="*/ 2147483646 h 2554"/>
                <a:gd name="T38" fmla="*/ 2147483646 w 113"/>
                <a:gd name="T39" fmla="*/ 2147483646 h 2554"/>
                <a:gd name="T40" fmla="*/ 2147483646 w 113"/>
                <a:gd name="T41" fmla="*/ 2147483646 h 2554"/>
                <a:gd name="T42" fmla="*/ 2147483646 w 113"/>
                <a:gd name="T43" fmla="*/ 2147483646 h 2554"/>
                <a:gd name="T44" fmla="*/ 2147483646 w 113"/>
                <a:gd name="T45" fmla="*/ 2147483646 h 2554"/>
                <a:gd name="T46" fmla="*/ 2147483646 w 113"/>
                <a:gd name="T47" fmla="*/ 2147483646 h 2554"/>
                <a:gd name="T48" fmla="*/ 2147483646 w 113"/>
                <a:gd name="T49" fmla="*/ 2147483646 h 2554"/>
                <a:gd name="T50" fmla="*/ 2147483646 w 113"/>
                <a:gd name="T51" fmla="*/ 2147483646 h 2554"/>
                <a:gd name="T52" fmla="*/ 2147483646 w 113"/>
                <a:gd name="T53" fmla="*/ 2147483646 h 2554"/>
                <a:gd name="T54" fmla="*/ 2147483646 w 113"/>
                <a:gd name="T55" fmla="*/ 2147483646 h 2554"/>
                <a:gd name="T56" fmla="*/ 2147483646 w 113"/>
                <a:gd name="T57" fmla="*/ 2147483646 h 2554"/>
                <a:gd name="T58" fmla="*/ 2147483646 w 113"/>
                <a:gd name="T59" fmla="*/ 2147483646 h 2554"/>
                <a:gd name="T60" fmla="*/ 2147483646 w 113"/>
                <a:gd name="T61" fmla="*/ 2147483646 h 2554"/>
                <a:gd name="T62" fmla="*/ 2147483646 w 113"/>
                <a:gd name="T63" fmla="*/ 2147483646 h 2554"/>
                <a:gd name="T64" fmla="*/ 2147483646 w 113"/>
                <a:gd name="T65" fmla="*/ 2147483646 h 25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3"/>
                <a:gd name="T100" fmla="*/ 0 h 2554"/>
                <a:gd name="T101" fmla="*/ 113 w 113"/>
                <a:gd name="T102" fmla="*/ 2554 h 255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3" h="2554">
                  <a:moveTo>
                    <a:pt x="0" y="0"/>
                  </a:moveTo>
                  <a:lnTo>
                    <a:pt x="5" y="0"/>
                  </a:lnTo>
                  <a:lnTo>
                    <a:pt x="11" y="4"/>
                  </a:lnTo>
                  <a:lnTo>
                    <a:pt x="17" y="14"/>
                  </a:lnTo>
                  <a:lnTo>
                    <a:pt x="21" y="19"/>
                  </a:lnTo>
                  <a:lnTo>
                    <a:pt x="27" y="29"/>
                  </a:lnTo>
                  <a:lnTo>
                    <a:pt x="31" y="34"/>
                  </a:lnTo>
                  <a:lnTo>
                    <a:pt x="36" y="50"/>
                  </a:lnTo>
                  <a:lnTo>
                    <a:pt x="39" y="65"/>
                  </a:lnTo>
                  <a:lnTo>
                    <a:pt x="43" y="79"/>
                  </a:lnTo>
                  <a:lnTo>
                    <a:pt x="47" y="95"/>
                  </a:lnTo>
                  <a:lnTo>
                    <a:pt x="49" y="110"/>
                  </a:lnTo>
                  <a:lnTo>
                    <a:pt x="52" y="130"/>
                  </a:lnTo>
                  <a:lnTo>
                    <a:pt x="54" y="150"/>
                  </a:lnTo>
                  <a:lnTo>
                    <a:pt x="55" y="175"/>
                  </a:lnTo>
                  <a:lnTo>
                    <a:pt x="56" y="190"/>
                  </a:lnTo>
                  <a:lnTo>
                    <a:pt x="56" y="210"/>
                  </a:lnTo>
                  <a:lnTo>
                    <a:pt x="56" y="1064"/>
                  </a:lnTo>
                  <a:lnTo>
                    <a:pt x="56" y="1088"/>
                  </a:lnTo>
                  <a:lnTo>
                    <a:pt x="57" y="1109"/>
                  </a:lnTo>
                  <a:lnTo>
                    <a:pt x="58" y="1134"/>
                  </a:lnTo>
                  <a:lnTo>
                    <a:pt x="61" y="1143"/>
                  </a:lnTo>
                  <a:lnTo>
                    <a:pt x="63" y="1169"/>
                  </a:lnTo>
                  <a:lnTo>
                    <a:pt x="66" y="1184"/>
                  </a:lnTo>
                  <a:lnTo>
                    <a:pt x="69" y="1204"/>
                  </a:lnTo>
                  <a:lnTo>
                    <a:pt x="73" y="1219"/>
                  </a:lnTo>
                  <a:lnTo>
                    <a:pt x="76" y="1234"/>
                  </a:lnTo>
                  <a:lnTo>
                    <a:pt x="82" y="1239"/>
                  </a:lnTo>
                  <a:lnTo>
                    <a:pt x="86" y="1254"/>
                  </a:lnTo>
                  <a:lnTo>
                    <a:pt x="92" y="1264"/>
                  </a:lnTo>
                  <a:lnTo>
                    <a:pt x="97" y="1270"/>
                  </a:lnTo>
                  <a:lnTo>
                    <a:pt x="103" y="1279"/>
                  </a:lnTo>
                  <a:lnTo>
                    <a:pt x="108" y="1279"/>
                  </a:lnTo>
                  <a:lnTo>
                    <a:pt x="113" y="1279"/>
                  </a:lnTo>
                  <a:lnTo>
                    <a:pt x="108" y="1279"/>
                  </a:lnTo>
                  <a:lnTo>
                    <a:pt x="103" y="1284"/>
                  </a:lnTo>
                  <a:lnTo>
                    <a:pt x="97" y="1294"/>
                  </a:lnTo>
                  <a:lnTo>
                    <a:pt x="92" y="1299"/>
                  </a:lnTo>
                  <a:lnTo>
                    <a:pt x="86" y="1304"/>
                  </a:lnTo>
                  <a:lnTo>
                    <a:pt x="82" y="1314"/>
                  </a:lnTo>
                  <a:lnTo>
                    <a:pt x="76" y="1330"/>
                  </a:lnTo>
                  <a:lnTo>
                    <a:pt x="73" y="1344"/>
                  </a:lnTo>
                  <a:lnTo>
                    <a:pt x="69" y="1359"/>
                  </a:lnTo>
                  <a:lnTo>
                    <a:pt x="66" y="1374"/>
                  </a:lnTo>
                  <a:lnTo>
                    <a:pt x="63" y="1385"/>
                  </a:lnTo>
                  <a:lnTo>
                    <a:pt x="61" y="1410"/>
                  </a:lnTo>
                  <a:lnTo>
                    <a:pt x="58" y="1430"/>
                  </a:lnTo>
                  <a:lnTo>
                    <a:pt x="57" y="1455"/>
                  </a:lnTo>
                  <a:lnTo>
                    <a:pt x="56" y="1465"/>
                  </a:lnTo>
                  <a:lnTo>
                    <a:pt x="56" y="1490"/>
                  </a:lnTo>
                  <a:lnTo>
                    <a:pt x="56" y="2344"/>
                  </a:lnTo>
                  <a:lnTo>
                    <a:pt x="56" y="2368"/>
                  </a:lnTo>
                  <a:lnTo>
                    <a:pt x="55" y="2388"/>
                  </a:lnTo>
                  <a:lnTo>
                    <a:pt x="54" y="2409"/>
                  </a:lnTo>
                  <a:lnTo>
                    <a:pt x="52" y="2423"/>
                  </a:lnTo>
                  <a:lnTo>
                    <a:pt x="49" y="2449"/>
                  </a:lnTo>
                  <a:lnTo>
                    <a:pt x="47" y="2459"/>
                  </a:lnTo>
                  <a:lnTo>
                    <a:pt x="43" y="2484"/>
                  </a:lnTo>
                  <a:lnTo>
                    <a:pt x="39" y="2498"/>
                  </a:lnTo>
                  <a:lnTo>
                    <a:pt x="36" y="2514"/>
                  </a:lnTo>
                  <a:lnTo>
                    <a:pt x="31" y="2519"/>
                  </a:lnTo>
                  <a:lnTo>
                    <a:pt x="27" y="2534"/>
                  </a:lnTo>
                  <a:lnTo>
                    <a:pt x="21" y="2539"/>
                  </a:lnTo>
                  <a:lnTo>
                    <a:pt x="17" y="2549"/>
                  </a:lnTo>
                  <a:lnTo>
                    <a:pt x="11" y="2554"/>
                  </a:lnTo>
                  <a:lnTo>
                    <a:pt x="5" y="2554"/>
                  </a:lnTo>
                  <a:lnTo>
                    <a:pt x="0" y="255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54">
              <a:extLst>
                <a:ext uri="{FF2B5EF4-FFF2-40B4-BE49-F238E27FC236}">
                  <a16:creationId xmlns:a16="http://schemas.microsoft.com/office/drawing/2014/main" id="{3E546BB3-9140-467D-BD01-90B17A0B6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3500438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 . . .</a:t>
              </a:r>
              <a:endPara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" name="Group 71">
              <a:extLst>
                <a:ext uri="{FF2B5EF4-FFF2-40B4-BE49-F238E27FC236}">
                  <a16:creationId xmlns:a16="http://schemas.microsoft.com/office/drawing/2014/main" id="{BEFBA6AF-041C-4A69-A026-5F5AB8373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6557" y="1054101"/>
              <a:ext cx="255588" cy="1727200"/>
              <a:chOff x="5012" y="664"/>
              <a:chExt cx="161" cy="1088"/>
            </a:xfrm>
          </p:grpSpPr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0EB6AB05-97D3-4DDF-8AAF-3C2ED4064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664"/>
                <a:ext cx="161" cy="32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4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AutoShape 69">
                <a:extLst>
                  <a:ext uri="{FF2B5EF4-FFF2-40B4-BE49-F238E27FC236}">
                    <a16:creationId xmlns:a16="http://schemas.microsoft.com/office/drawing/2014/main" id="{E1D5899E-1349-45BF-B13B-2E81F3C79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026"/>
                <a:ext cx="91" cy="726"/>
              </a:xfrm>
              <a:prstGeom prst="downArrow">
                <a:avLst>
                  <a:gd name="adj1" fmla="val 50000"/>
                  <a:gd name="adj2" fmla="val 199451"/>
                </a:avLst>
              </a:prstGeom>
              <a:solidFill>
                <a:srgbClr val="C0C0C0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4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7449366-9268-457A-83F9-41C63706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1" y="3203576"/>
              <a:ext cx="273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800" b="0" i="1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247BAF3D-BC0C-4412-9D45-5B72B57E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6" y="3411538"/>
              <a:ext cx="2730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b="0" i="1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0FA358D9-C474-42AE-9A5E-478A3764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394" y="703263"/>
              <a:ext cx="2033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DF3FB74-0810-4455-A512-1BC24644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635" y="703263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 b="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" name="Rectangle 67">
            <a:extLst>
              <a:ext uri="{FF2B5EF4-FFF2-40B4-BE49-F238E27FC236}">
                <a16:creationId xmlns:a16="http://schemas.microsoft.com/office/drawing/2014/main" id="{54FE2349-2968-4073-96F7-F279C121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7" y="1066800"/>
            <a:ext cx="255588" cy="509588"/>
          </a:xfrm>
          <a:prstGeom prst="rect">
            <a:avLst/>
          </a:prstGeom>
          <a:solidFill>
            <a:srgbClr val="C0C0C0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AutoShape 69">
            <a:extLst>
              <a:ext uri="{FF2B5EF4-FFF2-40B4-BE49-F238E27FC236}">
                <a16:creationId xmlns:a16="http://schemas.microsoft.com/office/drawing/2014/main" id="{4A3D7F57-C00F-445D-A59D-3C18EBF83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95" y="1641475"/>
            <a:ext cx="144463" cy="1152525"/>
          </a:xfrm>
          <a:prstGeom prst="downArrow">
            <a:avLst>
              <a:gd name="adj1" fmla="val 50000"/>
              <a:gd name="adj2" fmla="val 199451"/>
            </a:avLst>
          </a:prstGeom>
          <a:solidFill>
            <a:srgbClr val="C0C0C0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094FAFCC-1F5A-4722-ABF5-2B52ADCAC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Basic Steps: Optimization (Cont.)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3283F2D4-9520-46D7-80A7-CE1038987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zh-CN" sz="2000" dirty="0">
                <a:solidFill>
                  <a:schemeClr val="tx2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Amongst all equivalent evaluation plans choose the one with lowest cost. 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database catalog</a:t>
            </a:r>
          </a:p>
          <a:p>
            <a:pPr lvl="2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number of tuples in each relation, size of tuples, etc.</a:t>
            </a:r>
          </a:p>
          <a:p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Chapter 14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zh-CN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E82775DA-13D4-44BA-8C1B-F0F8EA705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Block Nested-Loop Join (Cont.)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F37E906A-29CE-4F32-8E47-5619B341B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dirty="0">
                <a:ea typeface="ＭＳ Ｐゴシック" panose="020B0600070205080204" pitchFamily="34" charset="-128"/>
              </a:rPr>
              <a:t>In block nested-loop, use </a:t>
            </a:r>
            <a:r>
              <a:rPr lang="en-US" altLang="zh-CN" sz="2200" i="1" dirty="0">
                <a:ea typeface="ＭＳ Ｐゴシック" panose="020B0600070205080204" pitchFamily="34" charset="-128"/>
              </a:rPr>
              <a:t>M - </a:t>
            </a:r>
            <a:r>
              <a:rPr lang="en-US" altLang="zh-CN" sz="2200" dirty="0">
                <a:ea typeface="ＭＳ Ｐゴシック" panose="020B0600070205080204" pitchFamily="34" charset="-128"/>
              </a:rPr>
              <a:t>2 disk blocks as blocking unit for outer relations, where </a:t>
            </a:r>
            <a:r>
              <a:rPr lang="en-US" altLang="zh-CN" sz="2200" i="1" dirty="0">
                <a:ea typeface="ＭＳ Ｐゴシック" panose="020B0600070205080204" pitchFamily="34" charset="-128"/>
              </a:rPr>
              <a:t>M</a:t>
            </a:r>
            <a:r>
              <a:rPr lang="en-US" altLang="zh-CN" sz="2200" dirty="0">
                <a:ea typeface="ＭＳ Ｐゴシック" panose="020B0600070205080204" pitchFamily="34" charset="-128"/>
              </a:rPr>
              <a:t> = memory size in blocks; use remaining two blocks to buffer inner relation and output</a:t>
            </a:r>
          </a:p>
          <a:p>
            <a:pPr marL="857250" lvl="2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Cost =   </a:t>
            </a: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2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2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2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b</a:t>
            </a:r>
            <a:r>
              <a:rPr lang="en-US" altLang="zh-CN" sz="22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zh-CN" sz="22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2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857250" lvl="2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	+  2 </a:t>
            </a: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200" b="1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2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2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zh-CN" sz="22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zh-CN" sz="22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zh-CN" sz="22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dirty="0">
                <a:ea typeface="ＭＳ Ｐゴシック" panose="020B0600070205080204" pitchFamily="34" charset="-128"/>
              </a:rPr>
              <a:t>If </a:t>
            </a:r>
            <a:r>
              <a:rPr lang="en-US" altLang="zh-CN" sz="2200" dirty="0" err="1">
                <a:ea typeface="ＭＳ Ｐゴシック" panose="020B0600070205080204" pitchFamily="34" charset="-128"/>
              </a:rPr>
              <a:t>equi</a:t>
            </a:r>
            <a:r>
              <a:rPr lang="en-US" altLang="zh-CN" sz="2200" dirty="0">
                <a:ea typeface="ＭＳ Ｐゴシック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dirty="0">
                <a:ea typeface="ＭＳ Ｐゴシック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dirty="0">
                <a:ea typeface="ＭＳ Ｐゴシック" panose="020B0600070205080204" pitchFamily="34" charset="-128"/>
              </a:rPr>
              <a:t>Use index on inner relation if available (next slide)</a:t>
            </a:r>
          </a:p>
        </p:txBody>
      </p:sp>
    </p:spTree>
    <p:extLst>
      <p:ext uri="{BB962C8B-B14F-4D97-AF65-F5344CB8AC3E}">
        <p14:creationId xmlns:p14="http://schemas.microsoft.com/office/powerpoint/2010/main" val="91326165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29D9C02A-02CE-419E-9C9B-4732F0C68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Indexed Nested-Loop Join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0534A079-9760-4F25-B07D-A757F114D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hangingPunct="0">
              <a:lnSpc>
                <a:spcPct val="90000"/>
              </a:lnSpc>
              <a:buClr>
                <a:srgbClr val="CC3300"/>
              </a:buClr>
              <a:buFont typeface="Monotype Sorts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Index lookups can replace file scans if</a:t>
            </a:r>
          </a:p>
          <a:p>
            <a:pPr lvl="1" eaLnBrk="0" hangingPunct="0">
              <a:lnSpc>
                <a:spcPct val="90000"/>
              </a:lnSpc>
              <a:buClr>
                <a:srgbClr val="FF9933"/>
              </a:buClr>
              <a:buFont typeface="Monotype Sorts" charset="2"/>
              <a:buChar char="l"/>
            </a:pPr>
            <a:r>
              <a:rPr lang="en-US" altLang="zh-CN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join is an </a:t>
            </a:r>
            <a:r>
              <a:rPr lang="en-US" altLang="zh-CN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equi</a:t>
            </a:r>
            <a:r>
              <a:rPr lang="en-US" altLang="zh-CN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-join or natural join and</a:t>
            </a:r>
          </a:p>
          <a:p>
            <a:pPr lvl="1" eaLnBrk="0" hangingPunct="0">
              <a:lnSpc>
                <a:spcPct val="90000"/>
              </a:lnSpc>
              <a:buClr>
                <a:srgbClr val="FF9933"/>
              </a:buClr>
              <a:buFont typeface="Monotype Sorts" charset="2"/>
              <a:buChar char="l"/>
            </a:pPr>
            <a:r>
              <a:rPr lang="en-US" altLang="zh-CN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 index is available on the inner relation</a:t>
            </a:r>
            <a:r>
              <a:rPr lang="ja-JP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 join attribute</a:t>
            </a:r>
          </a:p>
          <a:p>
            <a:pPr lvl="2" eaLnBrk="0" hangingPunct="0">
              <a:lnSpc>
                <a:spcPct val="9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construct an index just to compute a join.</a:t>
            </a:r>
          </a:p>
          <a:p>
            <a:pPr lvl="0" eaLnBrk="0" hangingPunct="0">
              <a:lnSpc>
                <a:spcPct val="90000"/>
              </a:lnSpc>
              <a:buClr>
                <a:srgbClr val="CC3300"/>
              </a:buClr>
              <a:buFont typeface="Monotype Sorts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each tuple 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in the outer relation 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r,</a:t>
            </a:r>
            <a:r>
              <a: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use the index to look up tuples in 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that satisfy the join condition with tuple 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93888E7-4229-48AF-91A2-0A4B4EDE9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40633"/>
              </p:ext>
            </p:extLst>
          </p:nvPr>
        </p:nvGraphicFramePr>
        <p:xfrm>
          <a:off x="1619250" y="3573463"/>
          <a:ext cx="6048375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3" name="Microsoft Drawing 1.01" r:id="rId4" imgW="3484563" imgH="1409700" progId="MSDraw.1.01">
                  <p:embed/>
                </p:oleObj>
              </mc:Choice>
              <mc:Fallback>
                <p:oleObj name="Microsoft Drawing 1.01" r:id="rId4" imgW="3484563" imgH="1409700" progId="MSDraw.1.01">
                  <p:embed/>
                  <p:pic>
                    <p:nvPicPr>
                      <p:cNvPr id="75783" name="Object 4">
                        <a:extLst>
                          <a:ext uri="{FF2B5EF4-FFF2-40B4-BE49-F238E27FC236}">
                            <a16:creationId xmlns:a16="http://schemas.microsoft.com/office/drawing/2014/main" id="{BA43D365-69C3-43DD-8FFC-B32E98212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6048375" cy="244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3672672-CE18-4F15-A42C-F0665AF5EA7F}"/>
              </a:ext>
            </a:extLst>
          </p:cNvPr>
          <p:cNvSpPr/>
          <p:nvPr/>
        </p:nvSpPr>
        <p:spPr bwMode="auto">
          <a:xfrm>
            <a:off x="3711575" y="3540126"/>
            <a:ext cx="501650" cy="3111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</a:t>
            </a: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4BE8F2-3694-490A-A225-F770417396CD}"/>
              </a:ext>
            </a:extLst>
          </p:cNvPr>
          <p:cNvSpPr/>
          <p:nvPr/>
        </p:nvSpPr>
        <p:spPr bwMode="auto">
          <a:xfrm>
            <a:off x="7023100" y="4634706"/>
            <a:ext cx="501650" cy="4579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</a:t>
            </a: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D3B840-8E88-4C7A-AC5E-B4F11B834D7F}"/>
              </a:ext>
            </a:extLst>
          </p:cNvPr>
          <p:cNvSpPr/>
          <p:nvPr/>
        </p:nvSpPr>
        <p:spPr bwMode="auto">
          <a:xfrm>
            <a:off x="3619500" y="5730874"/>
            <a:ext cx="501650" cy="4579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</a:t>
            </a:r>
            <a:endParaRPr kumimoji="0" lang="zh-CN" alt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26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29D9C02A-02CE-419E-9C9B-4732F0C68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Indexed Nested-Loop Join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0534A079-9760-4F25-B07D-A757F114D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ea typeface="ＭＳ Ｐゴシック" panose="020B0600070205080204" pitchFamily="34" charset="-128"/>
              </a:rPr>
              <a:t>Worst case:  buffer has space for only one page of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</a:rPr>
              <a:t>, and, for each tuple in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</a:rPr>
              <a:t>, we perform an index lookup on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s.</a:t>
            </a:r>
            <a:endParaRPr lang="en-US" altLang="zh-CN" sz="24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ＭＳ Ｐゴシック" panose="020B0600070205080204" pitchFamily="34" charset="-128"/>
              </a:rPr>
              <a:t>Cost of the join: 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</a:t>
            </a:r>
            <a:r>
              <a:rPr lang="en-US" altLang="zh-CN" sz="2400" b="1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zh-CN" sz="2400" b="1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 +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zh-CN" sz="2400" b="1" dirty="0">
              <a:solidFill>
                <a:srgbClr val="FF0000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zh-CN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</a:pP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F9D568B7-6E8C-4E98-8EFF-BE6117ACA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Example of Nested-Loop Join Costs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9C36D333-10EC-4A6F-80EB-432F5F6A3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>
                <a:ea typeface="ＭＳ Ｐゴシック" panose="020B0600070205080204" pitchFamily="34" charset="-128"/>
              </a:rPr>
              <a:t>Compute </a:t>
            </a:r>
            <a:r>
              <a:rPr lang="en-US" altLang="zh-CN" i="1">
                <a:ea typeface="ＭＳ Ｐゴシック" panose="020B0600070205080204" pitchFamily="34" charset="-128"/>
              </a:rPr>
              <a:t>student     takes, </a:t>
            </a:r>
            <a:r>
              <a:rPr lang="en-US" altLang="zh-CN">
                <a:ea typeface="ＭＳ Ｐゴシック" panose="020B0600070205080204" pitchFamily="34" charset="-128"/>
              </a:rPr>
              <a:t>with </a:t>
            </a:r>
            <a:r>
              <a:rPr lang="en-US" altLang="zh-CN" i="1">
                <a:ea typeface="ＭＳ Ｐゴシック" panose="020B0600070205080204" pitchFamily="34" charset="-128"/>
              </a:rPr>
              <a:t>student</a:t>
            </a:r>
            <a:r>
              <a:rPr lang="en-US" altLang="zh-CN">
                <a:ea typeface="ＭＳ Ｐゴシック" panose="020B0600070205080204" pitchFamily="34" charset="-128"/>
              </a:rPr>
              <a:t> as the outer relation.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Let </a:t>
            </a:r>
            <a:r>
              <a:rPr lang="en-US" altLang="zh-CN" i="1">
                <a:ea typeface="ＭＳ Ｐゴシック" panose="020B0600070205080204" pitchFamily="34" charset="-128"/>
              </a:rPr>
              <a:t>takes</a:t>
            </a:r>
            <a:r>
              <a:rPr lang="en-US" altLang="zh-CN">
                <a:ea typeface="ＭＳ Ｐゴシック" panose="020B0600070205080204" pitchFamily="34" charset="-128"/>
              </a:rPr>
              <a:t> have a primary B</a:t>
            </a:r>
            <a:r>
              <a:rPr lang="en-US" altLang="zh-CN" baseline="30000">
                <a:ea typeface="ＭＳ Ｐゴシック" panose="020B0600070205080204" pitchFamily="34" charset="-128"/>
              </a:rPr>
              <a:t>+</a:t>
            </a:r>
            <a:r>
              <a:rPr lang="en-US" altLang="zh-CN">
                <a:ea typeface="ＭＳ Ｐゴシック" panose="020B0600070205080204" pitchFamily="34" charset="-128"/>
              </a:rPr>
              <a:t>-tree index on the attribute </a:t>
            </a:r>
            <a:r>
              <a:rPr lang="en-US" altLang="zh-CN" i="1">
                <a:ea typeface="ＭＳ Ｐゴシック" panose="020B0600070205080204" pitchFamily="34" charset="-128"/>
              </a:rPr>
              <a:t>ID, </a:t>
            </a:r>
            <a:r>
              <a:rPr lang="en-US" altLang="zh-CN">
                <a:ea typeface="ＭＳ Ｐゴシック" panose="020B0600070205080204" pitchFamily="34" charset="-128"/>
              </a:rPr>
              <a:t>which contains 20 entries in each index node.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Since</a:t>
            </a:r>
            <a:r>
              <a:rPr lang="en-US" altLang="zh-CN" i="1">
                <a:ea typeface="ＭＳ Ｐゴシック" panose="020B0600070205080204" pitchFamily="34" charset="-128"/>
              </a:rPr>
              <a:t> takes </a:t>
            </a:r>
            <a:r>
              <a:rPr lang="en-US" altLang="zh-CN">
                <a:ea typeface="ＭＳ Ｐゴシック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zh-CN" i="1">
                <a:ea typeface="ＭＳ Ｐゴシック" panose="020B0600070205080204" pitchFamily="34" charset="-128"/>
              </a:rPr>
              <a:t>student</a:t>
            </a:r>
            <a:r>
              <a:rPr lang="en-US" altLang="zh-CN">
                <a:ea typeface="ＭＳ Ｐゴシック" panose="020B0600070205080204" pitchFamily="34" charset="-128"/>
              </a:rPr>
              <a:t> has 5000 tuples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72707" name="AutoShape 4">
            <a:extLst>
              <a:ext uri="{FF2B5EF4-FFF2-40B4-BE49-F238E27FC236}">
                <a16:creationId xmlns:a16="http://schemas.microsoft.com/office/drawing/2014/main" id="{DDC6DA0C-E853-4917-9725-93A3753E24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2682F2FD-FA9D-4AE0-B010-6590D96E1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Merge-Join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AC5CD762-AEA3-442B-AF45-0597072D8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400" dirty="0">
                <a:ea typeface="ＭＳ Ｐゴシック" panose="020B0600070205080204" pitchFamily="34" charset="-128"/>
              </a:rPr>
              <a:t>Sort both relations on their join attribute (if not already sorted on the join attributes).</a:t>
            </a:r>
          </a:p>
          <a:p>
            <a:pPr marL="381000" indent="-3810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400" dirty="0">
                <a:ea typeface="ＭＳ Ｐゴシック" panose="020B0600070205080204" pitchFamily="34" charset="-128"/>
              </a:rPr>
              <a:t>Merge the sorted relations to join them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ea typeface="ＭＳ Ｐゴシック" panose="020B0600070205080204" pitchFamily="34" charset="-128"/>
              </a:rPr>
              <a:t>Join step is similar to the merge stage of the sort-merge algorithm. 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ea typeface="ＭＳ Ｐゴシック" panose="020B0600070205080204" pitchFamily="34" charset="-128"/>
              </a:rPr>
              <a:t>Main difference is handling of duplicate values in join attribute — every pair with same value on join attribute must be matched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ea typeface="ＭＳ Ｐゴシック" panose="020B0600070205080204" pitchFamily="34" charset="-128"/>
              </a:rPr>
              <a:t>Detailed algorithm in book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CE49149E-481F-48E6-A7D8-3A694792F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归并连接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(sort-merge join)</a:t>
            </a: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3BD9D1C5-04F1-402E-A345-333D2F7D2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zh-CN" sz="2100"/>
              <a:t>T1(</a:t>
            </a:r>
            <a:r>
              <a:rPr lang="en-US" altLang="zh-CN" sz="2100" u="sng"/>
              <a:t>a</a:t>
            </a:r>
            <a:r>
              <a:rPr lang="en-US" altLang="zh-CN" sz="2100"/>
              <a:t>, b) and T2(</a:t>
            </a:r>
            <a:r>
              <a:rPr lang="en-US" altLang="zh-CN" sz="2100" u="sng"/>
              <a:t>a</a:t>
            </a:r>
            <a:r>
              <a:rPr lang="en-US" altLang="zh-CN" sz="2100"/>
              <a:t>, c). 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100"/>
          </a:p>
          <a:p>
            <a:pPr eaLnBrk="1" hangingPunct="1">
              <a:spcBef>
                <a:spcPct val="20000"/>
              </a:spcBef>
            </a:pPr>
            <a:r>
              <a:rPr lang="en-US" altLang="zh-CN" sz="2100"/>
              <a:t>select *</a:t>
            </a:r>
            <a:br>
              <a:rPr lang="en-US" altLang="zh-CN" sz="2100"/>
            </a:br>
            <a:r>
              <a:rPr lang="en-US" altLang="zh-CN" sz="2100"/>
              <a:t>from T1, T2</a:t>
            </a:r>
            <a:br>
              <a:rPr lang="en-US" altLang="zh-CN" sz="2100"/>
            </a:br>
            <a:r>
              <a:rPr lang="en-US" altLang="zh-CN" sz="2100"/>
              <a:t>where T1.a = T2.a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100"/>
          </a:p>
          <a:p>
            <a:pPr eaLnBrk="1" hangingPunct="1">
              <a:spcBef>
                <a:spcPct val="20000"/>
              </a:spcBef>
            </a:pPr>
            <a:r>
              <a:rPr lang="en-US" altLang="zh-CN" sz="2100"/>
              <a:t>Two steps:</a:t>
            </a: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</a:rPr>
              <a:t>Sort</a:t>
            </a:r>
            <a:r>
              <a:rPr lang="en-US" altLang="zh-CN" sz="2000"/>
              <a:t> T1 by column ‘a’, and T2, too.</a:t>
            </a:r>
          </a:p>
          <a:p>
            <a:pPr lvl="2" eaLnBrk="1" hangingPunct="1"/>
            <a:r>
              <a:rPr lang="en-US" altLang="zh-CN" sz="1800"/>
              <a:t>External sort.</a:t>
            </a: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</a:rPr>
              <a:t>Merge</a:t>
            </a:r>
            <a:r>
              <a:rPr lang="en-US" altLang="zh-CN" sz="2000"/>
              <a:t> the sorted T1 and T2.</a:t>
            </a:r>
          </a:p>
          <a:p>
            <a:pPr lvl="2" eaLnBrk="1" hangingPunct="1"/>
            <a:r>
              <a:rPr lang="en-US" altLang="zh-CN" sz="1800"/>
              <a:t>In a way similar to the “merging step” in external sort.</a:t>
            </a:r>
          </a:p>
          <a:p>
            <a:pPr lvl="2" eaLnBrk="1" hangingPunct="1"/>
            <a:r>
              <a:rPr lang="en-US" altLang="zh-CN" sz="1800"/>
              <a:t>An example on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E3D93849-83C4-4D2C-843F-C2CAB0DC5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归并连接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例子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43DD503E-D411-46BD-BE57-13573DC75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30725"/>
          </a:xfrm>
        </p:spPr>
        <p:txBody>
          <a:bodyPr/>
          <a:lstStyle/>
          <a:p>
            <a:pPr eaLnBrk="1" hangingPunct="1"/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简单起见，这里只显示</a:t>
            </a:r>
            <a:r>
              <a:rPr lang="en-US" altLang="zh-CN" sz="2800"/>
              <a:t>T1</a:t>
            </a:r>
            <a:r>
              <a:rPr lang="zh-CN" altLang="en-US" sz="2800"/>
              <a:t>和</a:t>
            </a:r>
            <a:r>
              <a:rPr lang="en-US" altLang="zh-CN" sz="2800"/>
              <a:t>T2</a:t>
            </a:r>
            <a:r>
              <a:rPr lang="zh-CN" altLang="en-US" sz="2800"/>
              <a:t>中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上的取值</a:t>
            </a:r>
          </a:p>
        </p:txBody>
      </p:sp>
      <p:graphicFrame>
        <p:nvGraphicFramePr>
          <p:cNvPr id="81927" name="Object 4">
            <a:extLst>
              <a:ext uri="{FF2B5EF4-FFF2-40B4-BE49-F238E27FC236}">
                <a16:creationId xmlns:a16="http://schemas.microsoft.com/office/drawing/2014/main" id="{C2BEB4A5-9874-4B22-B7B5-4DE7191AF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2092325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8" name="Microsoft Drawing 1.01" r:id="rId3" imgW="3665538" imgH="1471613" progId="MSDraw.1.01">
                  <p:embed/>
                </p:oleObj>
              </mc:Choice>
              <mc:Fallback>
                <p:oleObj name="Microsoft Drawing 1.01" r:id="rId3" imgW="3665538" imgH="1471613" progId="MSDraw.1.01">
                  <p:embed/>
                  <p:pic>
                    <p:nvPicPr>
                      <p:cNvPr id="81927" name="Object 4">
                        <a:extLst>
                          <a:ext uri="{FF2B5EF4-FFF2-40B4-BE49-F238E27FC236}">
                            <a16:creationId xmlns:a16="http://schemas.microsoft.com/office/drawing/2014/main" id="{C2BEB4A5-9874-4B22-B7B5-4DE7191AF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092325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173A5B0-4A88-43A6-A2DC-94A29E46DD9E}"/>
              </a:ext>
            </a:extLst>
          </p:cNvPr>
          <p:cNvGrpSpPr>
            <a:grpSpLocks/>
          </p:cNvGrpSpPr>
          <p:nvPr/>
        </p:nvGrpSpPr>
        <p:grpSpPr bwMode="auto">
          <a:xfrm>
            <a:off x="4508500" y="2066925"/>
            <a:ext cx="4635500" cy="1733550"/>
            <a:chOff x="2840" y="1302"/>
            <a:chExt cx="2920" cy="1092"/>
          </a:xfrm>
        </p:grpSpPr>
        <p:sp>
          <p:nvSpPr>
            <p:cNvPr id="81935" name="AutoShape 6">
              <a:extLst>
                <a:ext uri="{FF2B5EF4-FFF2-40B4-BE49-F238E27FC236}">
                  <a16:creationId xmlns:a16="http://schemas.microsoft.com/office/drawing/2014/main" id="{4B2BF9CC-6035-456D-BE9B-F71E21429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640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6" name="Object 7">
              <a:extLst>
                <a:ext uri="{FF2B5EF4-FFF2-40B4-BE49-F238E27FC236}">
                  <a16:creationId xmlns:a16="http://schemas.microsoft.com/office/drawing/2014/main" id="{D0323D5A-8B37-4C79-972E-307EADB7E1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1302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99" name="Microsoft Drawing 1.01" r:id="rId5" imgW="3665538" imgH="1471613" progId="MSDraw.1.01">
                    <p:embed/>
                  </p:oleObj>
                </mc:Choice>
                <mc:Fallback>
                  <p:oleObj name="Microsoft Drawing 1.01" r:id="rId5" imgW="3665538" imgH="1471613" progId="MSDraw.1.01">
                    <p:embed/>
                    <p:pic>
                      <p:nvPicPr>
                        <p:cNvPr id="81936" name="Object 7">
                          <a:extLst>
                            <a:ext uri="{FF2B5EF4-FFF2-40B4-BE49-F238E27FC236}">
                              <a16:creationId xmlns:a16="http://schemas.microsoft.com/office/drawing/2014/main" id="{D0323D5A-8B37-4C79-972E-307EADB7E1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02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3D5E5CE-B9F4-4D7F-B243-86D6C9F5A9FA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3873500"/>
            <a:ext cx="4259262" cy="2149475"/>
            <a:chOff x="3101" y="2440"/>
            <a:chExt cx="2683" cy="1354"/>
          </a:xfrm>
        </p:grpSpPr>
        <p:sp>
          <p:nvSpPr>
            <p:cNvPr id="81933" name="AutoShape 9">
              <a:extLst>
                <a:ext uri="{FF2B5EF4-FFF2-40B4-BE49-F238E27FC236}">
                  <a16:creationId xmlns:a16="http://schemas.microsoft.com/office/drawing/2014/main" id="{D25FCA0D-69AD-4055-B129-8276072C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44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4" name="Object 10">
              <a:extLst>
                <a:ext uri="{FF2B5EF4-FFF2-40B4-BE49-F238E27FC236}">
                  <a16:creationId xmlns:a16="http://schemas.microsoft.com/office/drawing/2014/main" id="{7A954DF8-BF5F-46C0-9EF8-BCC6C950A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1" y="2702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00" name="Microsoft Drawing 1.01" r:id="rId7" imgW="3665538" imgH="1471613" progId="MSDraw.1.01">
                    <p:embed/>
                  </p:oleObj>
                </mc:Choice>
                <mc:Fallback>
                  <p:oleObj name="Microsoft Drawing 1.01" r:id="rId7" imgW="3665538" imgH="1471613" progId="MSDraw.1.01">
                    <p:embed/>
                    <p:pic>
                      <p:nvPicPr>
                        <p:cNvPr id="81934" name="Object 10">
                          <a:extLst>
                            <a:ext uri="{FF2B5EF4-FFF2-40B4-BE49-F238E27FC236}">
                              <a16:creationId xmlns:a16="http://schemas.microsoft.com/office/drawing/2014/main" id="{7A954DF8-BF5F-46C0-9EF8-BCC6C950A5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2702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659842E2-1F62-47A7-A587-54EF3887146B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4352925"/>
            <a:ext cx="4602162" cy="1733550"/>
            <a:chOff x="189" y="2742"/>
            <a:chExt cx="2899" cy="1092"/>
          </a:xfrm>
        </p:grpSpPr>
        <p:sp>
          <p:nvSpPr>
            <p:cNvPr id="81931" name="AutoShape 12">
              <a:extLst>
                <a:ext uri="{FF2B5EF4-FFF2-40B4-BE49-F238E27FC236}">
                  <a16:creationId xmlns:a16="http://schemas.microsoft.com/office/drawing/2014/main" id="{642647A7-02F4-4D96-B810-E8EAC376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288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2" name="Object 13">
              <a:extLst>
                <a:ext uri="{FF2B5EF4-FFF2-40B4-BE49-F238E27FC236}">
                  <a16:creationId xmlns:a16="http://schemas.microsoft.com/office/drawing/2014/main" id="{38707504-8D70-41EE-A0B0-C5331DBCE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" y="2742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01" name="Microsoft Drawing 1.01" r:id="rId9" imgW="3665538" imgH="1471613" progId="MSDraw.1.01">
                    <p:embed/>
                  </p:oleObj>
                </mc:Choice>
                <mc:Fallback>
                  <p:oleObj name="Microsoft Drawing 1.01" r:id="rId9" imgW="3665538" imgH="1471613" progId="MSDraw.1.01">
                    <p:embed/>
                    <p:pic>
                      <p:nvPicPr>
                        <p:cNvPr id="81932" name="Object 13">
                          <a:extLst>
                            <a:ext uri="{FF2B5EF4-FFF2-40B4-BE49-F238E27FC236}">
                              <a16:creationId xmlns:a16="http://schemas.microsoft.com/office/drawing/2014/main" id="{38707504-8D70-41EE-A0B0-C5331DBCEA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" y="2742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844B286D-0CA4-4355-BEE5-B7C608D3C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归并连接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例子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aphicFrame>
        <p:nvGraphicFramePr>
          <p:cNvPr id="82950" name="Object 4">
            <a:extLst>
              <a:ext uri="{FF2B5EF4-FFF2-40B4-BE49-F238E27FC236}">
                <a16:creationId xmlns:a16="http://schemas.microsoft.com/office/drawing/2014/main" id="{2674D74F-718D-49D7-B3E5-C0CA2301E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1298575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2" name="Microsoft Drawing 1.01" r:id="rId3" imgW="3665538" imgH="1471613" progId="MSDraw.1.01">
                  <p:embed/>
                </p:oleObj>
              </mc:Choice>
              <mc:Fallback>
                <p:oleObj name="Microsoft Drawing 1.01" r:id="rId3" imgW="3665538" imgH="1471613" progId="MSDraw.1.01">
                  <p:embed/>
                  <p:pic>
                    <p:nvPicPr>
                      <p:cNvPr id="82950" name="Object 4">
                        <a:extLst>
                          <a:ext uri="{FF2B5EF4-FFF2-40B4-BE49-F238E27FC236}">
                            <a16:creationId xmlns:a16="http://schemas.microsoft.com/office/drawing/2014/main" id="{2674D74F-718D-49D7-B3E5-C0CA2301E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298575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92E4794C-B914-4758-AD2E-754B2D3D1A1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323975"/>
            <a:ext cx="4648200" cy="1733550"/>
            <a:chOff x="2832" y="702"/>
            <a:chExt cx="2928" cy="1092"/>
          </a:xfrm>
        </p:grpSpPr>
        <p:sp>
          <p:nvSpPr>
            <p:cNvPr id="82958" name="AutoShape 6">
              <a:extLst>
                <a:ext uri="{FF2B5EF4-FFF2-40B4-BE49-F238E27FC236}">
                  <a16:creationId xmlns:a16="http://schemas.microsoft.com/office/drawing/2014/main" id="{BCB844E6-11A3-472E-8F09-574D358A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9" name="Object 7">
              <a:extLst>
                <a:ext uri="{FF2B5EF4-FFF2-40B4-BE49-F238E27FC236}">
                  <a16:creationId xmlns:a16="http://schemas.microsoft.com/office/drawing/2014/main" id="{DF4FB313-73D2-47A4-85CB-22A93D98F1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702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23" name="Microsoft Drawing 1.01" r:id="rId5" imgW="3665538" imgH="1471613" progId="MSDraw.1.01">
                    <p:embed/>
                  </p:oleObj>
                </mc:Choice>
                <mc:Fallback>
                  <p:oleObj name="Microsoft Drawing 1.01" r:id="rId5" imgW="3665538" imgH="1471613" progId="MSDraw.1.01">
                    <p:embed/>
                    <p:pic>
                      <p:nvPicPr>
                        <p:cNvPr id="82959" name="Object 7">
                          <a:extLst>
                            <a:ext uri="{FF2B5EF4-FFF2-40B4-BE49-F238E27FC236}">
                              <a16:creationId xmlns:a16="http://schemas.microsoft.com/office/drawing/2014/main" id="{DF4FB313-73D2-47A4-85CB-22A93D98F1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702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846F6956-BA0F-4409-89BE-9D55CB7B9C63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3384550"/>
            <a:ext cx="4259262" cy="2428875"/>
            <a:chOff x="3093" y="2000"/>
            <a:chExt cx="2683" cy="1530"/>
          </a:xfrm>
        </p:grpSpPr>
        <p:sp>
          <p:nvSpPr>
            <p:cNvPr id="82956" name="AutoShape 9">
              <a:extLst>
                <a:ext uri="{FF2B5EF4-FFF2-40B4-BE49-F238E27FC236}">
                  <a16:creationId xmlns:a16="http://schemas.microsoft.com/office/drawing/2014/main" id="{5B9033B9-0C8A-4E19-A48A-A85AAA1A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7" name="Object 10">
              <a:extLst>
                <a:ext uri="{FF2B5EF4-FFF2-40B4-BE49-F238E27FC236}">
                  <a16:creationId xmlns:a16="http://schemas.microsoft.com/office/drawing/2014/main" id="{7077B502-F3D0-470A-939D-2B6927AE2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438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24" name="Microsoft Drawing 1.01" r:id="rId7" imgW="3665538" imgH="1471613" progId="MSDraw.1.01">
                    <p:embed/>
                  </p:oleObj>
                </mc:Choice>
                <mc:Fallback>
                  <p:oleObj name="Microsoft Drawing 1.01" r:id="rId7" imgW="3665538" imgH="1471613" progId="MSDraw.1.01">
                    <p:embed/>
                    <p:pic>
                      <p:nvPicPr>
                        <p:cNvPr id="82957" name="Object 10">
                          <a:extLst>
                            <a:ext uri="{FF2B5EF4-FFF2-40B4-BE49-F238E27FC236}">
                              <a16:creationId xmlns:a16="http://schemas.microsoft.com/office/drawing/2014/main" id="{7077B502-F3D0-470A-939D-2B6927AE24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438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C69F8B50-50E7-418E-BF81-892E67CA91E8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4143375"/>
            <a:ext cx="4576762" cy="1733550"/>
            <a:chOff x="197" y="2478"/>
            <a:chExt cx="2883" cy="1092"/>
          </a:xfrm>
        </p:grpSpPr>
        <p:sp>
          <p:nvSpPr>
            <p:cNvPr id="82954" name="AutoShape 12">
              <a:extLst>
                <a:ext uri="{FF2B5EF4-FFF2-40B4-BE49-F238E27FC236}">
                  <a16:creationId xmlns:a16="http://schemas.microsoft.com/office/drawing/2014/main" id="{BEEB1F1A-B05E-49B9-9C3E-3B3C0DC4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5" name="Object 13">
              <a:extLst>
                <a:ext uri="{FF2B5EF4-FFF2-40B4-BE49-F238E27FC236}">
                  <a16:creationId xmlns:a16="http://schemas.microsoft.com/office/drawing/2014/main" id="{CDE5074C-0FE6-437F-82FA-BBA05D0F40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" y="2478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25" name="Microsoft Drawing 1.01" r:id="rId9" imgW="3665538" imgH="1471613" progId="MSDraw.1.01">
                    <p:embed/>
                  </p:oleObj>
                </mc:Choice>
                <mc:Fallback>
                  <p:oleObj name="Microsoft Drawing 1.01" r:id="rId9" imgW="3665538" imgH="1471613" progId="MSDraw.1.01">
                    <p:embed/>
                    <p:pic>
                      <p:nvPicPr>
                        <p:cNvPr id="82955" name="Object 13">
                          <a:extLst>
                            <a:ext uri="{FF2B5EF4-FFF2-40B4-BE49-F238E27FC236}">
                              <a16:creationId xmlns:a16="http://schemas.microsoft.com/office/drawing/2014/main" id="{CDE5074C-0FE6-437F-82FA-BBA05D0F4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" y="2478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>
            <a:extLst>
              <a:ext uri="{FF2B5EF4-FFF2-40B4-BE49-F238E27FC236}">
                <a16:creationId xmlns:a16="http://schemas.microsoft.com/office/drawing/2014/main" id="{EB48C1F7-3E2C-4ABC-98FA-735D21EF8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归并连接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例子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aphicFrame>
        <p:nvGraphicFramePr>
          <p:cNvPr id="83974" name="Object 4">
            <a:extLst>
              <a:ext uri="{FF2B5EF4-FFF2-40B4-BE49-F238E27FC236}">
                <a16:creationId xmlns:a16="http://schemas.microsoft.com/office/drawing/2014/main" id="{2A3E7FB6-9BF4-4143-827A-221676A12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1341438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Microsoft Drawing 1.01" r:id="rId3" imgW="3665538" imgH="1471613" progId="MSDraw.1.01">
                  <p:embed/>
                </p:oleObj>
              </mc:Choice>
              <mc:Fallback>
                <p:oleObj name="Microsoft Drawing 1.01" r:id="rId3" imgW="3665538" imgH="1471613" progId="MSDraw.1.01">
                  <p:embed/>
                  <p:pic>
                    <p:nvPicPr>
                      <p:cNvPr id="83974" name="Object 4">
                        <a:extLst>
                          <a:ext uri="{FF2B5EF4-FFF2-40B4-BE49-F238E27FC236}">
                            <a16:creationId xmlns:a16="http://schemas.microsoft.com/office/drawing/2014/main" id="{2A3E7FB6-9BF4-4143-827A-221676A12C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341438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6FD0CC4-1524-402A-A2E5-475D6135152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328738"/>
            <a:ext cx="4648200" cy="1733550"/>
            <a:chOff x="2832" y="758"/>
            <a:chExt cx="2928" cy="1092"/>
          </a:xfrm>
        </p:grpSpPr>
        <p:sp>
          <p:nvSpPr>
            <p:cNvPr id="83982" name="AutoShape 6">
              <a:extLst>
                <a:ext uri="{FF2B5EF4-FFF2-40B4-BE49-F238E27FC236}">
                  <a16:creationId xmlns:a16="http://schemas.microsoft.com/office/drawing/2014/main" id="{038276E3-F65C-4694-9A8E-A8EDFCD61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83" name="Object 7">
              <a:extLst>
                <a:ext uri="{FF2B5EF4-FFF2-40B4-BE49-F238E27FC236}">
                  <a16:creationId xmlns:a16="http://schemas.microsoft.com/office/drawing/2014/main" id="{AD265599-0A78-4106-A9A9-239807D7E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758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7" name="Microsoft Drawing 1.01" r:id="rId5" imgW="3665538" imgH="1471613" progId="MSDraw.1.01">
                    <p:embed/>
                  </p:oleObj>
                </mc:Choice>
                <mc:Fallback>
                  <p:oleObj name="Microsoft Drawing 1.01" r:id="rId5" imgW="3665538" imgH="1471613" progId="MSDraw.1.01">
                    <p:embed/>
                    <p:pic>
                      <p:nvPicPr>
                        <p:cNvPr id="83983" name="Object 7">
                          <a:extLst>
                            <a:ext uri="{FF2B5EF4-FFF2-40B4-BE49-F238E27FC236}">
                              <a16:creationId xmlns:a16="http://schemas.microsoft.com/office/drawing/2014/main" id="{AD265599-0A78-4106-A9A9-239807D7E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758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A775B4F-6447-499D-B822-A96EB20ED1FA}"/>
              </a:ext>
            </a:extLst>
          </p:cNvPr>
          <p:cNvGrpSpPr>
            <a:grpSpLocks/>
          </p:cNvGrpSpPr>
          <p:nvPr/>
        </p:nvGrpSpPr>
        <p:grpSpPr bwMode="auto">
          <a:xfrm>
            <a:off x="4897438" y="3300413"/>
            <a:ext cx="4259262" cy="2466975"/>
            <a:chOff x="3085" y="2000"/>
            <a:chExt cx="2683" cy="1554"/>
          </a:xfrm>
        </p:grpSpPr>
        <p:sp>
          <p:nvSpPr>
            <p:cNvPr id="83980" name="AutoShape 9">
              <a:extLst>
                <a:ext uri="{FF2B5EF4-FFF2-40B4-BE49-F238E27FC236}">
                  <a16:creationId xmlns:a16="http://schemas.microsoft.com/office/drawing/2014/main" id="{8DFB9400-F4D4-4A32-8A18-5443A813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81" name="Object 10">
              <a:extLst>
                <a:ext uri="{FF2B5EF4-FFF2-40B4-BE49-F238E27FC236}">
                  <a16:creationId xmlns:a16="http://schemas.microsoft.com/office/drawing/2014/main" id="{63943495-DE3F-4B45-8813-7A36A8B628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5" y="2462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8" name="Microsoft Drawing 1.01" r:id="rId7" imgW="3665538" imgH="1471613" progId="MSDraw.1.01">
                    <p:embed/>
                  </p:oleObj>
                </mc:Choice>
                <mc:Fallback>
                  <p:oleObj name="Microsoft Drawing 1.01" r:id="rId7" imgW="3665538" imgH="1471613" progId="MSDraw.1.01">
                    <p:embed/>
                    <p:pic>
                      <p:nvPicPr>
                        <p:cNvPr id="83981" name="Object 10">
                          <a:extLst>
                            <a:ext uri="{FF2B5EF4-FFF2-40B4-BE49-F238E27FC236}">
                              <a16:creationId xmlns:a16="http://schemas.microsoft.com/office/drawing/2014/main" id="{63943495-DE3F-4B45-8813-7A36A8B628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2462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4415204C-B863-4FAC-8D7F-B5FC07D4EE8A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71938"/>
            <a:ext cx="4602162" cy="1733550"/>
            <a:chOff x="181" y="2486"/>
            <a:chExt cx="2899" cy="1092"/>
          </a:xfrm>
        </p:grpSpPr>
        <p:sp>
          <p:nvSpPr>
            <p:cNvPr id="83978" name="AutoShape 12">
              <a:extLst>
                <a:ext uri="{FF2B5EF4-FFF2-40B4-BE49-F238E27FC236}">
                  <a16:creationId xmlns:a16="http://schemas.microsoft.com/office/drawing/2014/main" id="{70ECFFDF-9BCB-4BC9-9DD1-BE6B108D6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79" name="Object 13">
              <a:extLst>
                <a:ext uri="{FF2B5EF4-FFF2-40B4-BE49-F238E27FC236}">
                  <a16:creationId xmlns:a16="http://schemas.microsoft.com/office/drawing/2014/main" id="{1F4D73A7-9C5B-4BA2-BF37-543307802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" y="2486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49" name="Microsoft Drawing 1.01" r:id="rId9" imgW="3665538" imgH="1471613" progId="MSDraw.1.01">
                    <p:embed/>
                  </p:oleObj>
                </mc:Choice>
                <mc:Fallback>
                  <p:oleObj name="Microsoft Drawing 1.01" r:id="rId9" imgW="3665538" imgH="1471613" progId="MSDraw.1.01">
                    <p:embed/>
                    <p:pic>
                      <p:nvPicPr>
                        <p:cNvPr id="83979" name="Object 13">
                          <a:extLst>
                            <a:ext uri="{FF2B5EF4-FFF2-40B4-BE49-F238E27FC236}">
                              <a16:creationId xmlns:a16="http://schemas.microsoft.com/office/drawing/2014/main" id="{1F4D73A7-9C5B-4BA2-BF37-543307802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2486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>
            <a:extLst>
              <a:ext uri="{FF2B5EF4-FFF2-40B4-BE49-F238E27FC236}">
                <a16:creationId xmlns:a16="http://schemas.microsoft.com/office/drawing/2014/main" id="{2098C277-EB2C-4DC3-A923-23A54D35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排序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归并连接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例子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aphicFrame>
        <p:nvGraphicFramePr>
          <p:cNvPr id="84998" name="Object 4">
            <a:extLst>
              <a:ext uri="{FF2B5EF4-FFF2-40B4-BE49-F238E27FC236}">
                <a16:creationId xmlns:a16="http://schemas.microsoft.com/office/drawing/2014/main" id="{9C414884-EC22-4ABF-84D2-9638553A6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1203325"/>
          <a:ext cx="42592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0" name="Microsoft Drawing 1.01" r:id="rId3" imgW="3665538" imgH="1471613" progId="MSDraw.1.01">
                  <p:embed/>
                </p:oleObj>
              </mc:Choice>
              <mc:Fallback>
                <p:oleObj name="Microsoft Drawing 1.01" r:id="rId3" imgW="3665538" imgH="1471613" progId="MSDraw.1.01">
                  <p:embed/>
                  <p:pic>
                    <p:nvPicPr>
                      <p:cNvPr id="84998" name="Object 4">
                        <a:extLst>
                          <a:ext uri="{FF2B5EF4-FFF2-40B4-BE49-F238E27FC236}">
                            <a16:creationId xmlns:a16="http://schemas.microsoft.com/office/drawing/2014/main" id="{9C414884-EC22-4ABF-84D2-9638553A6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203325"/>
                        <a:ext cx="42592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FF5692D-F0BD-4D60-BAB2-D9783195C7E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190625"/>
            <a:ext cx="4648200" cy="1733550"/>
            <a:chOff x="2832" y="750"/>
            <a:chExt cx="2928" cy="1092"/>
          </a:xfrm>
        </p:grpSpPr>
        <p:sp>
          <p:nvSpPr>
            <p:cNvPr id="85006" name="AutoShape 6">
              <a:extLst>
                <a:ext uri="{FF2B5EF4-FFF2-40B4-BE49-F238E27FC236}">
                  <a16:creationId xmlns:a16="http://schemas.microsoft.com/office/drawing/2014/main" id="{1CE9BC4E-C741-4A6E-98C7-A2302946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976"/>
              <a:ext cx="240" cy="28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7" name="Object 7">
              <a:extLst>
                <a:ext uri="{FF2B5EF4-FFF2-40B4-BE49-F238E27FC236}">
                  <a16:creationId xmlns:a16="http://schemas.microsoft.com/office/drawing/2014/main" id="{50E6F9E2-3D32-4066-90D2-ABB56B8091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" y="750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1" name="Microsoft Drawing 1.01" r:id="rId5" imgW="3665538" imgH="1471613" progId="MSDraw.1.01">
                    <p:embed/>
                  </p:oleObj>
                </mc:Choice>
                <mc:Fallback>
                  <p:oleObj name="Microsoft Drawing 1.01" r:id="rId5" imgW="3665538" imgH="1471613" progId="MSDraw.1.01">
                    <p:embed/>
                    <p:pic>
                      <p:nvPicPr>
                        <p:cNvPr id="85007" name="Object 7">
                          <a:extLst>
                            <a:ext uri="{FF2B5EF4-FFF2-40B4-BE49-F238E27FC236}">
                              <a16:creationId xmlns:a16="http://schemas.microsoft.com/office/drawing/2014/main" id="{50E6F9E2-3D32-4066-90D2-ABB56B8091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750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12EED43-10C5-4906-B7C0-70109566E144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3175000"/>
            <a:ext cx="4259262" cy="2428875"/>
            <a:chOff x="3093" y="2000"/>
            <a:chExt cx="2683" cy="1530"/>
          </a:xfrm>
        </p:grpSpPr>
        <p:sp>
          <p:nvSpPr>
            <p:cNvPr id="85004" name="AutoShape 9">
              <a:extLst>
                <a:ext uri="{FF2B5EF4-FFF2-40B4-BE49-F238E27FC236}">
                  <a16:creationId xmlns:a16="http://schemas.microsoft.com/office/drawing/2014/main" id="{0028A60F-48C9-45AF-A338-F1B95D17F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000"/>
              <a:ext cx="328" cy="24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5" name="Object 10">
              <a:extLst>
                <a:ext uri="{FF2B5EF4-FFF2-40B4-BE49-F238E27FC236}">
                  <a16:creationId xmlns:a16="http://schemas.microsoft.com/office/drawing/2014/main" id="{B7EA2D40-8A1A-4C2E-AFF4-C6F9D7017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2438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2" name="Microsoft Drawing 1.01" r:id="rId7" imgW="3665538" imgH="1471613" progId="MSDraw.1.01">
                    <p:embed/>
                  </p:oleObj>
                </mc:Choice>
                <mc:Fallback>
                  <p:oleObj name="Microsoft Drawing 1.01" r:id="rId7" imgW="3665538" imgH="1471613" progId="MSDraw.1.01">
                    <p:embed/>
                    <p:pic>
                      <p:nvPicPr>
                        <p:cNvPr id="85005" name="Object 10">
                          <a:extLst>
                            <a:ext uri="{FF2B5EF4-FFF2-40B4-BE49-F238E27FC236}">
                              <a16:creationId xmlns:a16="http://schemas.microsoft.com/office/drawing/2014/main" id="{B7EA2D40-8A1A-4C2E-AFF4-C6F9D7017D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2438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27D90491-CA42-4057-A370-CE459E633E21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3857625"/>
            <a:ext cx="4589462" cy="1733550"/>
            <a:chOff x="189" y="2430"/>
            <a:chExt cx="2891" cy="1092"/>
          </a:xfrm>
        </p:grpSpPr>
        <p:sp>
          <p:nvSpPr>
            <p:cNvPr id="85002" name="AutoShape 12">
              <a:extLst>
                <a:ext uri="{FF2B5EF4-FFF2-40B4-BE49-F238E27FC236}">
                  <a16:creationId xmlns:a16="http://schemas.microsoft.com/office/drawing/2014/main" id="{F3810ACC-E927-4A3F-A0FC-773FC60F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896"/>
              <a:ext cx="240" cy="248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3" name="Object 13">
              <a:extLst>
                <a:ext uri="{FF2B5EF4-FFF2-40B4-BE49-F238E27FC236}">
                  <a16:creationId xmlns:a16="http://schemas.microsoft.com/office/drawing/2014/main" id="{5988A3A7-9FFE-49AB-945F-E3D06E982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" y="2430"/>
            <a:ext cx="2683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73" name="Microsoft Drawing 1.01" r:id="rId9" imgW="3665538" imgH="1471613" progId="MSDraw.1.01">
                    <p:embed/>
                  </p:oleObj>
                </mc:Choice>
                <mc:Fallback>
                  <p:oleObj name="Microsoft Drawing 1.01" r:id="rId9" imgW="3665538" imgH="1471613" progId="MSDraw.1.01">
                    <p:embed/>
                    <p:pic>
                      <p:nvPicPr>
                        <p:cNvPr id="85003" name="Object 13">
                          <a:extLst>
                            <a:ext uri="{FF2B5EF4-FFF2-40B4-BE49-F238E27FC236}">
                              <a16:creationId xmlns:a16="http://schemas.microsoft.com/office/drawing/2014/main" id="{5988A3A7-9FFE-49AB-945F-E3D06E982A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" y="2430"/>
                          <a:ext cx="2683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DB40FF16-148C-4D95-BDDB-46EC29F76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97703" name="Rectangle 7">
            <a:extLst>
              <a:ext uri="{FF2B5EF4-FFF2-40B4-BE49-F238E27FC236}">
                <a16:creationId xmlns:a16="http://schemas.microsoft.com/office/drawing/2014/main" id="{AD19EFF0-5C11-4FD0-9FBB-1CCC09722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80400" cy="51133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Schema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CN" sz="2800" b="0" i="1">
                <a:latin typeface="Times New Roman" charset="0"/>
              </a:rPr>
              <a:t>branch (branch_name, branch_city, assets)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CN" sz="2800" b="0" i="1">
                <a:latin typeface="Times New Roman" charset="0"/>
              </a:rPr>
              <a:t>account (account_number, branch_name, balance)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 altLang="zh-CN" sz="2800" b="0" i="1">
                <a:latin typeface="Times New Roman" charset="0"/>
              </a:rPr>
              <a:t>depositor (customer_name, account_number)</a:t>
            </a:r>
          </a:p>
          <a:p>
            <a:pPr lvl="1" eaLnBrk="1" hangingPunct="1">
              <a:spcBef>
                <a:spcPct val="30000"/>
              </a:spcBef>
              <a:defRPr/>
            </a:pPr>
            <a:endParaRPr lang="en-US" altLang="zh-CN" sz="2800" b="0" i="1">
              <a:latin typeface="Times New Roman" charset="0"/>
            </a:endParaRPr>
          </a:p>
          <a:p>
            <a:pPr eaLnBrk="1" hangingPunct="1">
              <a:defRPr/>
            </a:pPr>
            <a:r>
              <a:rPr lang="en-US" altLang="zh-CN" sz="2800" b="0" i="1">
                <a:solidFill>
                  <a:srgbClr val="0000FF"/>
                </a:solidFill>
                <a:latin typeface="Times New Roman" charset="0"/>
              </a:rPr>
              <a:t>Query:  Find the names of all customers with an account at a Brooklyn branch whose account balance is less than $1000.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B373443C-E9F8-49B6-8942-FAF0C068D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Merge-Join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0A0E6FAD-B5B4-4558-A40A-EA7A2AD8E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Can be used only for </a:t>
            </a:r>
            <a:r>
              <a:rPr lang="en-US" altLang="zh-CN" sz="2000" dirty="0" err="1">
                <a:ea typeface="ＭＳ Ｐゴシック" panose="020B0600070205080204" pitchFamily="34" charset="-128"/>
              </a:rPr>
              <a:t>equi</a:t>
            </a:r>
            <a:r>
              <a:rPr lang="en-US" altLang="zh-CN" sz="2000" dirty="0">
                <a:ea typeface="ＭＳ Ｐゴシック" panose="020B0600070205080204" pitchFamily="34" charset="-128"/>
              </a:rPr>
              <a:t>-joins and natural joins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Thus the cost of merge join is: 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+ 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block transfers  + 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zh-CN" sz="2000" i="1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 dirty="0" err="1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 sz="2000" i="1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zh-CN" sz="2000" i="1" baseline="-25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zh-CN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+ the cost of sorting if relations are unsorted.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3366CC"/>
                </a:solidFill>
                <a:ea typeface="ＭＳ Ｐゴシック" panose="020B0600070205080204" pitchFamily="34" charset="-128"/>
              </a:rPr>
              <a:t>hybrid merge-join</a:t>
            </a:r>
            <a:r>
              <a:rPr lang="en-US" altLang="zh-CN" sz="2000" b="1" dirty="0">
                <a:ea typeface="ＭＳ Ｐゴシック" panose="020B0600070205080204" pitchFamily="34" charset="-128"/>
              </a:rPr>
              <a:t>: </a:t>
            </a:r>
            <a:r>
              <a:rPr lang="en-US" altLang="zh-CN" sz="2000" dirty="0">
                <a:ea typeface="ＭＳ Ｐゴシック" panose="020B0600070205080204" pitchFamily="34" charset="-128"/>
              </a:rPr>
              <a:t>If one relation is sorted, and the other has a secondary B</a:t>
            </a:r>
            <a:r>
              <a:rPr lang="en-US" altLang="zh-CN" sz="2000" baseline="30000" dirty="0">
                <a:ea typeface="ＭＳ Ｐゴシック" panose="020B0600070205080204" pitchFamily="34" charset="-128"/>
              </a:rPr>
              <a:t>+</a:t>
            </a:r>
            <a:r>
              <a:rPr lang="en-US" altLang="zh-CN" sz="2000" dirty="0">
                <a:ea typeface="ＭＳ Ｐゴシック" panose="020B0600070205080204" pitchFamily="34" charset="-128"/>
              </a:rPr>
              <a:t>-tree index on the join attribute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Merge the sorted relation with the leaf entries of the B</a:t>
            </a:r>
            <a:r>
              <a:rPr lang="en-US" altLang="zh-CN" sz="2000" baseline="30000" dirty="0">
                <a:ea typeface="ＭＳ Ｐゴシック" panose="020B0600070205080204" pitchFamily="34" charset="-128"/>
              </a:rPr>
              <a:t>+</a:t>
            </a:r>
            <a:r>
              <a:rPr lang="en-US" altLang="zh-CN" sz="2000" dirty="0">
                <a:ea typeface="ＭＳ Ｐゴシック" panose="020B0600070205080204" pitchFamily="34" charset="-128"/>
              </a:rPr>
              <a:t>-tree . 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Sort the result on the addresses of the unsorted relation</a:t>
            </a:r>
            <a:r>
              <a:rPr lang="ja-JP" altLang="en-US" sz="2000" dirty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s tuples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CA075C2D-58E5-4827-A5DA-F0B727508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Hash-Join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EEBE51E5-AEA6-4EFC-939C-571F905E5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Applicable for equi-joins and natural joins.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A hash function</a:t>
            </a:r>
            <a:r>
              <a:rPr lang="en-US" altLang="zh-CN" sz="2000" i="1">
                <a:ea typeface="ＭＳ Ｐゴシック" panose="020B0600070205080204" pitchFamily="34" charset="-128"/>
              </a:rPr>
              <a:t> h</a:t>
            </a:r>
            <a:r>
              <a:rPr lang="en-US" altLang="zh-CN" sz="2000">
                <a:ea typeface="ＭＳ Ｐゴシック" panose="020B0600070205080204" pitchFamily="34" charset="-128"/>
              </a:rPr>
              <a:t> is used to partition tuples of both relations </a:t>
            </a:r>
          </a:p>
          <a:p>
            <a:r>
              <a:rPr lang="en-US" altLang="zh-CN" sz="2000" i="1">
                <a:ea typeface="ＭＳ Ｐゴシック" panose="020B0600070205080204" pitchFamily="34" charset="-128"/>
              </a:rPr>
              <a:t>h</a:t>
            </a:r>
            <a:r>
              <a:rPr lang="en-US" altLang="zh-CN" sz="2000">
                <a:ea typeface="ＭＳ Ｐゴシック" panose="020B0600070205080204" pitchFamily="34" charset="-128"/>
              </a:rPr>
              <a:t> maps </a:t>
            </a:r>
            <a:r>
              <a:rPr lang="en-US" altLang="zh-CN" sz="2000" i="1">
                <a:ea typeface="ＭＳ Ｐゴシック" panose="020B0600070205080204" pitchFamily="34" charset="-128"/>
              </a:rPr>
              <a:t>JoinAttrs</a:t>
            </a:r>
            <a:r>
              <a:rPr lang="en-US" altLang="zh-CN" sz="2000">
                <a:ea typeface="ＭＳ Ｐゴシック" panose="020B0600070205080204" pitchFamily="34" charset="-128"/>
              </a:rPr>
              <a:t> values to {0, 1, ..., </a:t>
            </a:r>
            <a:r>
              <a:rPr lang="en-US" altLang="zh-CN" sz="2000" i="1">
                <a:ea typeface="ＭＳ Ｐゴシック" panose="020B0600070205080204" pitchFamily="34" charset="-128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</a:rPr>
              <a:t>}, where </a:t>
            </a:r>
            <a:r>
              <a:rPr lang="en-US" altLang="zh-CN" sz="2000" i="1">
                <a:ea typeface="ＭＳ Ｐゴシック" panose="020B0600070205080204" pitchFamily="34" charset="-128"/>
              </a:rPr>
              <a:t>JoinAttrs </a:t>
            </a:r>
            <a:r>
              <a:rPr lang="en-US" altLang="zh-CN" sz="2000">
                <a:ea typeface="ＭＳ Ｐゴシック" panose="020B0600070205080204" pitchFamily="34" charset="-128"/>
              </a:rPr>
              <a:t>denotes the common attributes of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and </a:t>
            </a:r>
            <a:r>
              <a:rPr lang="en-US" altLang="zh-CN" sz="2000" i="1">
                <a:ea typeface="ＭＳ Ｐゴシック" panose="020B0600070205080204" pitchFamily="34" charset="-128"/>
              </a:rPr>
              <a:t>s </a:t>
            </a:r>
            <a:r>
              <a:rPr lang="en-US" altLang="zh-CN" sz="2000">
                <a:ea typeface="ＭＳ Ｐゴシック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0</a:t>
            </a:r>
            <a:r>
              <a:rPr lang="en-US" altLang="zh-CN" sz="2000" i="1">
                <a:ea typeface="ＭＳ Ｐゴシック" panose="020B0600070205080204" pitchFamily="34" charset="-128"/>
              </a:rPr>
              <a:t>, 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1</a:t>
            </a:r>
            <a:r>
              <a:rPr lang="en-US" altLang="zh-CN" sz="2000" i="1">
                <a:ea typeface="ＭＳ Ｐゴシック" panose="020B0600070205080204" pitchFamily="34" charset="-128"/>
              </a:rPr>
              <a:t>, . . ., 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</a:rPr>
              <a:t> denote partitions of </a:t>
            </a:r>
            <a:r>
              <a:rPr lang="en-US" altLang="zh-CN" sz="2000" i="1">
                <a:ea typeface="ＭＳ Ｐゴシック" panose="020B0600070205080204" pitchFamily="34" charset="-128"/>
              </a:rPr>
              <a:t>r </a:t>
            </a:r>
            <a:r>
              <a:rPr lang="en-US" altLang="zh-CN" sz="2000">
                <a:ea typeface="ＭＳ Ｐゴシック" panose="020B0600070205080204" pitchFamily="34" charset="-128"/>
              </a:rPr>
              <a:t>tuples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</a:rPr>
              <a:t>Each tuple 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r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i = h(t</a:t>
            </a:r>
            <a:r>
              <a:rPr lang="en-US" altLang="zh-CN" sz="28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[JoinAttrs]).</a:t>
            </a:r>
          </a:p>
          <a:p>
            <a:pPr lvl="1"/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0</a:t>
            </a:r>
            <a:r>
              <a:rPr lang="en-US" altLang="zh-CN" sz="2000" i="1">
                <a:ea typeface="ＭＳ Ｐゴシック" panose="020B0600070205080204" pitchFamily="34" charset="-128"/>
              </a:rPr>
              <a:t>,, 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1</a:t>
            </a:r>
            <a:r>
              <a:rPr lang="en-US" altLang="zh-CN" sz="2000" i="1">
                <a:ea typeface="ＭＳ Ｐゴシック" panose="020B0600070205080204" pitchFamily="34" charset="-128"/>
              </a:rPr>
              <a:t>. . ., 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</a:rPr>
              <a:t> denotes partitions of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</a:rPr>
              <a:t> tuples</a:t>
            </a:r>
          </a:p>
          <a:p>
            <a:pPr lvl="2"/>
            <a:r>
              <a:rPr lang="en-US" altLang="zh-CN" sz="2000">
                <a:ea typeface="ＭＳ Ｐゴシック" panose="020B0600070205080204" pitchFamily="34" charset="-128"/>
              </a:rPr>
              <a:t>Each tuple 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8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i = h(t</a:t>
            </a:r>
            <a:r>
              <a:rPr lang="en-US" altLang="zh-CN" sz="28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[JoinAttrs]).</a:t>
            </a:r>
          </a:p>
          <a:p>
            <a:pPr lvl="2"/>
            <a:endParaRPr lang="en-US" altLang="zh-CN" sz="2000" i="1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zh-CN" sz="2000" i="1">
                <a:ea typeface="ＭＳ Ｐゴシック" panose="020B0600070205080204" pitchFamily="34" charset="-128"/>
              </a:rPr>
              <a:t>Note: </a:t>
            </a:r>
            <a:r>
              <a:rPr lang="en-US" altLang="zh-CN" sz="2000">
                <a:ea typeface="ＭＳ Ｐゴシック" panose="020B0600070205080204" pitchFamily="34" charset="-128"/>
              </a:rPr>
              <a:t>In book, 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i   </a:t>
            </a:r>
            <a:r>
              <a:rPr lang="en-US" altLang="zh-CN" sz="2000">
                <a:ea typeface="ＭＳ Ｐゴシック" panose="020B0600070205080204" pitchFamily="34" charset="-128"/>
              </a:rPr>
              <a:t>is denoted as </a:t>
            </a:r>
            <a:r>
              <a:rPr lang="en-US" altLang="zh-CN" sz="2000" i="1">
                <a:ea typeface="ＭＳ Ｐゴシック" panose="020B0600070205080204" pitchFamily="34" charset="-128"/>
              </a:rPr>
              <a:t>H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ri,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i </a:t>
            </a:r>
            <a:r>
              <a:rPr lang="en-US" altLang="zh-CN" sz="2000">
                <a:ea typeface="ＭＳ Ｐゴシック" panose="020B0600070205080204" pitchFamily="34" charset="-128"/>
              </a:rPr>
              <a:t>is denoted as </a:t>
            </a:r>
            <a:r>
              <a:rPr lang="en-US" altLang="zh-CN" sz="2000" i="1">
                <a:ea typeface="ＭＳ Ｐゴシック" panose="020B0600070205080204" pitchFamily="34" charset="-128"/>
              </a:rPr>
              <a:t>H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400" baseline="-25000">
                <a:ea typeface="ＭＳ Ｐゴシック" panose="020B0600070205080204" pitchFamily="34" charset="-128"/>
              </a:rPr>
              <a:t>i  </a:t>
            </a:r>
            <a:r>
              <a:rPr lang="en-US" altLang="zh-CN" sz="2000">
                <a:ea typeface="ＭＳ Ｐゴシック" panose="020B0600070205080204" pitchFamily="34" charset="-128"/>
              </a:rPr>
              <a:t>and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 i="1">
                <a:ea typeface="ＭＳ Ｐゴシック" panose="020B0600070205080204" pitchFamily="34" charset="-128"/>
              </a:rPr>
              <a:t> n</a:t>
            </a:r>
            <a:r>
              <a:rPr lang="en-US" altLang="zh-CN" sz="2800" i="1" baseline="-25000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is denoted as </a:t>
            </a:r>
            <a:r>
              <a:rPr lang="en-US" altLang="zh-CN" sz="2000" i="1">
                <a:ea typeface="ＭＳ Ｐゴシック" panose="020B0600070205080204" pitchFamily="34" charset="-128"/>
              </a:rPr>
              <a:t>n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h. </a:t>
            </a:r>
            <a:endParaRPr lang="en-US" altLang="zh-CN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E93E8326-52D1-47EF-A48D-CB47EAAE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Hash-Join (Cont.)</a:t>
            </a:r>
          </a:p>
        </p:txBody>
      </p:sp>
      <p:pic>
        <p:nvPicPr>
          <p:cNvPr id="80898" name="Picture 8">
            <a:extLst>
              <a:ext uri="{FF2B5EF4-FFF2-40B4-BE49-F238E27FC236}">
                <a16:creationId xmlns:a16="http://schemas.microsoft.com/office/drawing/2014/main" id="{5B760FF6-B041-47FE-8516-5B590C77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800100"/>
            <a:ext cx="5583238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41A2229-E2C4-47C1-8AA1-15D7BA5E9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Hash-Join (Cont.)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680BE1C7-28F9-4183-B87B-7157D729C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>
                <a:ea typeface="ＭＳ Ｐゴシック" panose="020B0600070205080204" pitchFamily="34" charset="-128"/>
              </a:rPr>
              <a:t>r  </a:t>
            </a:r>
            <a:r>
              <a:rPr lang="en-US" altLang="zh-CN" sz="2000">
                <a:ea typeface="ＭＳ Ｐゴシック" panose="020B0600070205080204" pitchFamily="34" charset="-128"/>
              </a:rPr>
              <a:t>tuples in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need only to be compared with </a:t>
            </a:r>
            <a:r>
              <a:rPr lang="en-US" altLang="zh-CN" sz="2000" i="1">
                <a:ea typeface="ＭＳ Ｐゴシック" panose="020B0600070205080204" pitchFamily="34" charset="-128"/>
              </a:rPr>
              <a:t>s </a:t>
            </a:r>
            <a:r>
              <a:rPr lang="en-US" altLang="zh-CN" sz="2000">
                <a:ea typeface="ＭＳ Ｐゴシック" panose="020B0600070205080204" pitchFamily="34" charset="-128"/>
              </a:rPr>
              <a:t>tuples in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Need not be compared with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</a:rPr>
              <a:t> tuples in any other partition,</a:t>
            </a:r>
            <a:r>
              <a:rPr lang="en-US" altLang="zh-CN" sz="2400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since: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an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tuple and an </a:t>
            </a:r>
            <a:r>
              <a:rPr lang="en-US" altLang="zh-CN" sz="2000" i="1">
                <a:ea typeface="ＭＳ Ｐゴシック" panose="020B0600070205080204" pitchFamily="34" charset="-128"/>
              </a:rPr>
              <a:t>s </a:t>
            </a:r>
            <a:r>
              <a:rPr lang="en-US" altLang="zh-CN" sz="2000">
                <a:ea typeface="ＭＳ Ｐゴシック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If that value is hashed to some value </a:t>
            </a:r>
            <a:r>
              <a:rPr lang="en-US" altLang="zh-CN" sz="2000" i="1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, the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tuple has to be in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and the </a:t>
            </a:r>
            <a:r>
              <a:rPr lang="en-US" altLang="zh-CN" sz="2000" i="1">
                <a:ea typeface="ＭＳ Ｐゴシック" panose="020B0600070205080204" pitchFamily="34" charset="-128"/>
              </a:rPr>
              <a:t>s </a:t>
            </a:r>
            <a:r>
              <a:rPr lang="en-US" altLang="zh-CN" sz="2000">
                <a:ea typeface="ＭＳ Ｐゴシック" panose="020B0600070205080204" pitchFamily="34" charset="-128"/>
              </a:rPr>
              <a:t>tuple in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 i="1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3DDB2EAA-F201-42B8-AE6B-A9A0694DF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Hash-Join Algorithm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85278BF8-3A9C-4FA2-AE53-4F74F738E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1.	</a:t>
            </a:r>
            <a:r>
              <a:rPr lang="en-US" altLang="zh-CN" sz="2000">
                <a:ea typeface="ＭＳ Ｐゴシック" panose="020B0600070205080204" pitchFamily="34" charset="-128"/>
              </a:rPr>
              <a:t>Partition the relation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>
                <a:ea typeface="ＭＳ Ｐゴシック" panose="020B0600070205080204" pitchFamily="34" charset="-128"/>
              </a:rPr>
              <a:t> using hashing function </a:t>
            </a:r>
            <a:r>
              <a:rPr lang="en-US" altLang="zh-CN" sz="2000" i="1">
                <a:ea typeface="ＭＳ Ｐゴシック" panose="020B0600070205080204" pitchFamily="34" charset="-128"/>
              </a:rPr>
              <a:t>h</a:t>
            </a:r>
            <a:r>
              <a:rPr lang="en-US" altLang="zh-CN" sz="2000">
                <a:ea typeface="ＭＳ Ｐゴシック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2.	Partition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similarly.</a:t>
            </a:r>
          </a:p>
          <a:p>
            <a:pPr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3.	For each </a:t>
            </a:r>
            <a:r>
              <a:rPr lang="en-US" altLang="zh-CN" sz="2000" i="1">
                <a:ea typeface="ＭＳ Ｐゴシック" panose="020B0600070205080204" pitchFamily="34" charset="-128"/>
              </a:rPr>
              <a:t>i:</a:t>
            </a:r>
            <a:endParaRPr lang="en-US" altLang="zh-CN" sz="2000">
              <a:ea typeface="ＭＳ Ｐゴシック" panose="020B0600070205080204" pitchFamily="34" charset="-128"/>
            </a:endParaRPr>
          </a:p>
          <a:p>
            <a:pPr marL="736600" lvl="1" indent="-279400"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(a)	Load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zh-CN" sz="2000" i="1">
                <a:ea typeface="ＭＳ Ｐゴシック" panose="020B0600070205080204" pitchFamily="34" charset="-128"/>
              </a:rPr>
              <a:t>h.</a:t>
            </a:r>
            <a:endParaRPr lang="en-US" altLang="zh-CN" sz="2000">
              <a:ea typeface="ＭＳ Ｐゴシック" panose="020B0600070205080204" pitchFamily="34" charset="-128"/>
            </a:endParaRPr>
          </a:p>
          <a:p>
            <a:pPr marL="736600" lvl="1" indent="-279400">
              <a:buFont typeface="Monotype Sorts" charset="2"/>
              <a:buNone/>
            </a:pPr>
            <a:r>
              <a:rPr lang="en-US" altLang="zh-CN" sz="2000">
                <a:ea typeface="ＭＳ Ｐゴシック" panose="020B0600070205080204" pitchFamily="34" charset="-128"/>
              </a:rPr>
              <a:t>(b)	Read the tuples in </a:t>
            </a:r>
            <a:r>
              <a:rPr lang="en-US" altLang="zh-CN" sz="2000" i="1">
                <a:ea typeface="ＭＳ Ｐゴシック" panose="020B0600070205080204" pitchFamily="34" charset="-128"/>
              </a:rPr>
              <a:t>r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from the disk one by one.  For each tuple 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r</a:t>
            </a:r>
            <a:r>
              <a:rPr lang="en-US" altLang="zh-CN" sz="2000">
                <a:ea typeface="ＭＳ Ｐゴシック" panose="020B0600070205080204" pitchFamily="34" charset="-128"/>
              </a:rPr>
              <a:t> locate each matching tuple </a:t>
            </a:r>
            <a:r>
              <a:rPr lang="en-US" altLang="zh-CN" sz="2000" i="1">
                <a:ea typeface="ＭＳ Ｐゴシック" panose="020B0600070205080204" pitchFamily="34" charset="-128"/>
              </a:rPr>
              <a:t>t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s</a:t>
            </a:r>
            <a:r>
              <a:rPr lang="en-US" altLang="zh-CN" sz="2000" i="1">
                <a:ea typeface="ＭＳ Ｐゴシック" panose="020B0600070205080204" pitchFamily="34" charset="-128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</a:rPr>
              <a:t>in </a:t>
            </a:r>
            <a:r>
              <a:rPr lang="en-US" altLang="zh-CN" sz="2000" i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zh-CN" sz="2000">
                <a:ea typeface="ＭＳ Ｐゴシック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28BE832B-99BF-4E5D-8862-4E48A2C48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18" y="727075"/>
            <a:ext cx="554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/>
              <a:t>The hash-join of </a:t>
            </a:r>
            <a:r>
              <a:rPr lang="en-US" altLang="zh-CN" sz="2000" i="1" dirty="0"/>
              <a:t>r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s </a:t>
            </a:r>
            <a:r>
              <a:rPr lang="en-US" altLang="zh-CN" sz="2000" dirty="0"/>
              <a:t>is computed as follows.</a:t>
            </a:r>
          </a:p>
        </p:txBody>
      </p:sp>
      <p:sp>
        <p:nvSpPr>
          <p:cNvPr id="84996" name="Text Box 5">
            <a:extLst>
              <a:ext uri="{FF2B5EF4-FFF2-40B4-BE49-F238E27FC236}">
                <a16:creationId xmlns:a16="http://schemas.microsoft.com/office/drawing/2014/main" id="{99AA7669-497B-4EB3-B649-FF194D6BC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5813425"/>
            <a:ext cx="791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/>
              <a:t>Relation </a:t>
            </a:r>
            <a:r>
              <a:rPr lang="en-US" altLang="zh-CN" sz="2000" i="1"/>
              <a:t>s</a:t>
            </a:r>
            <a:r>
              <a:rPr lang="en-US" altLang="zh-CN" sz="2000"/>
              <a:t> is called the </a:t>
            </a:r>
            <a:r>
              <a:rPr lang="en-US" altLang="zh-CN" sz="2000" b="1">
                <a:solidFill>
                  <a:srgbClr val="3366CC"/>
                </a:solidFill>
              </a:rPr>
              <a:t>build input</a:t>
            </a:r>
            <a:r>
              <a:rPr lang="en-US" altLang="zh-CN" sz="2000"/>
              <a:t> and  </a:t>
            </a:r>
            <a:r>
              <a:rPr lang="en-US" altLang="zh-CN" sz="2000" i="1"/>
              <a:t>r </a:t>
            </a:r>
            <a:r>
              <a:rPr lang="en-US" altLang="zh-CN" sz="2000"/>
              <a:t> is called the </a:t>
            </a:r>
            <a:r>
              <a:rPr lang="en-US" altLang="zh-CN" sz="2000" b="1">
                <a:solidFill>
                  <a:srgbClr val="3366CC"/>
                </a:solidFill>
              </a:rPr>
              <a:t>probe input</a:t>
            </a:r>
            <a:r>
              <a:rPr lang="en-US" altLang="zh-CN" sz="2000" b="1">
                <a:solidFill>
                  <a:schemeClr val="tx2"/>
                </a:solidFill>
              </a:rPr>
              <a:t>.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AD618AB7-0B28-4691-B48F-B1C65520F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散列连接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(hash join)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5B297FC7-DB4B-4B5B-BDD9-A265A6F5B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00" y="981075"/>
            <a:ext cx="3975100" cy="5111750"/>
          </a:xfrm>
        </p:spPr>
        <p:txBody>
          <a:bodyPr/>
          <a:lstStyle/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Create a hash index on the ‘a’-column of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1</a:t>
            </a:r>
            <a:r>
              <a:rPr lang="en-US" altLang="zh-CN" sz="2000" b="0">
                <a:latin typeface="Tahoma" panose="020B0604030504040204" pitchFamily="34" charset="0"/>
              </a:rPr>
              <a:t> and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2</a:t>
            </a:r>
            <a:r>
              <a:rPr lang="en-US" altLang="zh-CN" sz="2000" b="0">
                <a:latin typeface="Tahoma" panose="020B0604030504040204" pitchFamily="34" charset="0"/>
              </a:rPr>
              <a:t>, 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respectively</a:t>
            </a:r>
            <a:r>
              <a:rPr lang="en-US" altLang="zh-CN" sz="2000" b="0">
                <a:latin typeface="Tahoma" panose="020B0604030504040204" pitchFamily="34" charset="0"/>
              </a:rPr>
              <a:t>, using the 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same</a:t>
            </a:r>
            <a:r>
              <a:rPr lang="en-US" altLang="zh-CN" sz="2000" b="0">
                <a:latin typeface="Tahoma" panose="020B0604030504040204" pitchFamily="34" charset="0"/>
              </a:rPr>
              <a:t> hash function.</a:t>
            </a:r>
          </a:p>
          <a:p>
            <a:pPr eaLnBrk="1" hangingPunct="1"/>
            <a:endParaRPr lang="en-US" altLang="zh-CN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Join bucket 0 of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1</a:t>
            </a:r>
            <a:r>
              <a:rPr lang="en-US" altLang="zh-CN" sz="2000" b="0">
                <a:latin typeface="Tahoma" panose="020B0604030504040204" pitchFamily="34" charset="0"/>
              </a:rPr>
              <a:t> and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2</a:t>
            </a:r>
          </a:p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…</a:t>
            </a:r>
          </a:p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Join bucket 4 of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1</a:t>
            </a:r>
            <a:r>
              <a:rPr lang="en-US" altLang="zh-CN" sz="2000" b="0">
                <a:latin typeface="Tahoma" panose="020B0604030504040204" pitchFamily="34" charset="0"/>
              </a:rPr>
              <a:t> and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2</a:t>
            </a:r>
          </a:p>
          <a:p>
            <a:pPr eaLnBrk="1" hangingPunct="1"/>
            <a:endParaRPr lang="en-US" altLang="zh-CN" sz="20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Do we need to join bucket 1 of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1</a:t>
            </a:r>
            <a:r>
              <a:rPr lang="en-US" altLang="zh-CN" sz="2000" b="0">
                <a:latin typeface="Tahoma" panose="020B0604030504040204" pitchFamily="34" charset="0"/>
              </a:rPr>
              <a:t> with bucket 2 of </a:t>
            </a:r>
            <a:r>
              <a:rPr lang="en-US" altLang="zh-CN" sz="2000" b="0" i="1">
                <a:latin typeface="Tahoma" panose="020B0604030504040204" pitchFamily="34" charset="0"/>
              </a:rPr>
              <a:t>T</a:t>
            </a:r>
            <a:r>
              <a:rPr lang="en-US" altLang="zh-CN" sz="2000" b="0" baseline="-25000">
                <a:latin typeface="Tahoma" panose="020B0604030504040204" pitchFamily="34" charset="0"/>
              </a:rPr>
              <a:t>2</a:t>
            </a:r>
            <a:r>
              <a:rPr lang="en-US" altLang="zh-CN" sz="2000" b="0">
                <a:latin typeface="Tahoma" panose="020B0604030504040204" pitchFamily="34" charset="0"/>
              </a:rPr>
              <a:t>?</a:t>
            </a:r>
          </a:p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NO. No join results can be produced from these two buckets.</a:t>
            </a:r>
          </a:p>
        </p:txBody>
      </p:sp>
      <p:sp>
        <p:nvSpPr>
          <p:cNvPr id="88071" name="Rectangle 4">
            <a:extLst>
              <a:ext uri="{FF2B5EF4-FFF2-40B4-BE49-F238E27FC236}">
                <a16:creationId xmlns:a16="http://schemas.microsoft.com/office/drawing/2014/main" id="{4466EBBF-72FD-4365-A686-EAE0F2E0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909638"/>
            <a:ext cx="466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3300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1800" b="0">
                <a:latin typeface="Helvetica" panose="020B0604020202020204" pitchFamily="34" charset="0"/>
              </a:rPr>
              <a:t>SELECT * FROM </a:t>
            </a:r>
            <a:r>
              <a:rPr kumimoji="0" lang="en-US" altLang="zh-CN" sz="1800" b="0" i="1">
                <a:latin typeface="Helvetica" panose="020B0604020202020204" pitchFamily="34" charset="0"/>
              </a:rPr>
              <a:t>T</a:t>
            </a:r>
            <a:r>
              <a:rPr kumimoji="0" lang="en-US" altLang="zh-CN" sz="1800" b="0" baseline="-25000">
                <a:latin typeface="Helvetica" panose="020B0604020202020204" pitchFamily="34" charset="0"/>
              </a:rPr>
              <a:t>1</a:t>
            </a:r>
            <a:r>
              <a:rPr kumimoji="0" lang="en-US" altLang="zh-CN" sz="1800" b="0">
                <a:latin typeface="Helvetica" panose="020B0604020202020204" pitchFamily="34" charset="0"/>
              </a:rPr>
              <a:t>, </a:t>
            </a:r>
            <a:r>
              <a:rPr kumimoji="0" lang="en-US" altLang="zh-CN" sz="1800" b="0" i="1">
                <a:latin typeface="Helvetica" panose="020B0604020202020204" pitchFamily="34" charset="0"/>
              </a:rPr>
              <a:t>T</a:t>
            </a:r>
            <a:r>
              <a:rPr kumimoji="0" lang="en-US" altLang="zh-CN" sz="1800" b="0" baseline="-25000">
                <a:latin typeface="Helvetica" panose="020B0604020202020204" pitchFamily="34" charset="0"/>
              </a:rPr>
              <a:t>2</a:t>
            </a:r>
            <a:r>
              <a:rPr kumimoji="0" lang="en-US" altLang="zh-CN" sz="1800" b="0">
                <a:latin typeface="Helvetica" panose="020B0604020202020204" pitchFamily="34" charset="0"/>
              </a:rPr>
              <a:t> WHERE </a:t>
            </a:r>
            <a:r>
              <a:rPr kumimoji="0" lang="en-US" altLang="zh-CN" sz="1800" b="0" i="1">
                <a:latin typeface="Helvetica" panose="020B0604020202020204" pitchFamily="34" charset="0"/>
              </a:rPr>
              <a:t>T</a:t>
            </a:r>
            <a:r>
              <a:rPr kumimoji="0" lang="en-US" altLang="zh-CN" sz="1800" b="0" baseline="-25000">
                <a:latin typeface="Helvetica" panose="020B0604020202020204" pitchFamily="34" charset="0"/>
              </a:rPr>
              <a:t>1</a:t>
            </a:r>
            <a:r>
              <a:rPr kumimoji="0" lang="en-US" altLang="zh-CN" sz="1800" b="0">
                <a:latin typeface="Helvetica" panose="020B0604020202020204" pitchFamily="34" charset="0"/>
              </a:rPr>
              <a:t>.a = </a:t>
            </a:r>
            <a:r>
              <a:rPr kumimoji="0" lang="en-US" altLang="zh-CN" sz="1800" b="0" i="1">
                <a:latin typeface="Helvetica" panose="020B0604020202020204" pitchFamily="34" charset="0"/>
              </a:rPr>
              <a:t>T</a:t>
            </a:r>
            <a:r>
              <a:rPr kumimoji="0" lang="en-US" altLang="zh-CN" sz="1800" b="0" baseline="-25000">
                <a:latin typeface="Helvetica" panose="020B0604020202020204" pitchFamily="34" charset="0"/>
              </a:rPr>
              <a:t>2</a:t>
            </a:r>
            <a:r>
              <a:rPr kumimoji="0" lang="en-US" altLang="zh-CN" sz="1800" b="0">
                <a:latin typeface="Helvetica" panose="020B0604020202020204" pitchFamily="34" charset="0"/>
              </a:rPr>
              <a:t>.a</a:t>
            </a:r>
          </a:p>
        </p:txBody>
      </p:sp>
      <p:graphicFrame>
        <p:nvGraphicFramePr>
          <p:cNvPr id="88072" name="Object 5">
            <a:extLst>
              <a:ext uri="{FF2B5EF4-FFF2-40B4-BE49-F238E27FC236}">
                <a16:creationId xmlns:a16="http://schemas.microsoft.com/office/drawing/2014/main" id="{4F43A788-4AB5-439F-904F-EF178BDA1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4025" y="1466850"/>
          <a:ext cx="466725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6" name="Bitmap Image" r:id="rId3" imgW="3866667" imgH="3696216" progId="Paint.Picture">
                  <p:embed/>
                </p:oleObj>
              </mc:Choice>
              <mc:Fallback>
                <p:oleObj name="Bitmap Image" r:id="rId3" imgW="3866667" imgH="3696216" progId="Paint.Picture">
                  <p:embed/>
                  <p:pic>
                    <p:nvPicPr>
                      <p:cNvPr id="88072" name="Object 5">
                        <a:extLst>
                          <a:ext uri="{FF2B5EF4-FFF2-40B4-BE49-F238E27FC236}">
                            <a16:creationId xmlns:a16="http://schemas.microsoft.com/office/drawing/2014/main" id="{4F43A788-4AB5-439F-904F-EF178BDA1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1466850"/>
                        <a:ext cx="466725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>
            <a:extLst>
              <a:ext uri="{FF2B5EF4-FFF2-40B4-BE49-F238E27FC236}">
                <a16:creationId xmlns:a16="http://schemas.microsoft.com/office/drawing/2014/main" id="{FE14FEC8-F778-4413-B7F8-425BF898F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800">
                <a:ea typeface="黑体" panose="02010609060101010101" pitchFamily="49" charset="-122"/>
              </a:rPr>
              <a:t>合并两个桶</a:t>
            </a:r>
            <a:r>
              <a:rPr lang="zh-CN" altLang="en-US"/>
              <a:t> </a:t>
            </a:r>
          </a:p>
        </p:txBody>
      </p:sp>
      <p:sp>
        <p:nvSpPr>
          <p:cNvPr id="89094" name="Rectangle 3">
            <a:extLst>
              <a:ext uri="{FF2B5EF4-FFF2-40B4-BE49-F238E27FC236}">
                <a16:creationId xmlns:a16="http://schemas.microsoft.com/office/drawing/2014/main" id="{E867C3A6-88A0-4A67-A072-AB031DE8D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908050"/>
            <a:ext cx="8470900" cy="4525963"/>
          </a:xfrm>
        </p:spPr>
        <p:txBody>
          <a:bodyPr/>
          <a:lstStyle/>
          <a:p>
            <a:pPr eaLnBrk="1" hangingPunct="1"/>
            <a:r>
              <a:rPr lang="en-US" altLang="zh-CN" sz="2400"/>
              <a:t>We distinguish 2 cases depending on </a:t>
            </a:r>
            <a:r>
              <a:rPr lang="en-US" altLang="zh-CN" sz="2400">
                <a:solidFill>
                  <a:srgbClr val="FF3300"/>
                </a:solidFill>
              </a:rPr>
              <a:t>whether the smaller relation fits in memory</a:t>
            </a:r>
            <a:r>
              <a:rPr lang="en-US" altLang="zh-CN" sz="2400"/>
              <a:t>.</a:t>
            </a:r>
          </a:p>
        </p:txBody>
      </p:sp>
      <p:graphicFrame>
        <p:nvGraphicFramePr>
          <p:cNvPr id="89095" name="Object 4">
            <a:extLst>
              <a:ext uri="{FF2B5EF4-FFF2-40B4-BE49-F238E27FC236}">
                <a16:creationId xmlns:a16="http://schemas.microsoft.com/office/drawing/2014/main" id="{D88BF0D0-116B-4E00-8867-72B67F4DF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1835150"/>
          <a:ext cx="466725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0" name="Bitmap Image" r:id="rId3" imgW="3866667" imgH="3696216" progId="Paint.Picture">
                  <p:embed/>
                </p:oleObj>
              </mc:Choice>
              <mc:Fallback>
                <p:oleObj name="Bitmap Image" r:id="rId3" imgW="3866667" imgH="3696216" progId="Paint.Picture">
                  <p:embed/>
                  <p:pic>
                    <p:nvPicPr>
                      <p:cNvPr id="89095" name="Object 4">
                        <a:extLst>
                          <a:ext uri="{FF2B5EF4-FFF2-40B4-BE49-F238E27FC236}">
                            <a16:creationId xmlns:a16="http://schemas.microsoft.com/office/drawing/2014/main" id="{D88BF0D0-116B-4E00-8867-72B67F4DF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835150"/>
                        <a:ext cx="466725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Oval 5">
            <a:extLst>
              <a:ext uri="{FF2B5EF4-FFF2-40B4-BE49-F238E27FC236}">
                <a16:creationId xmlns:a16="http://schemas.microsoft.com/office/drawing/2014/main" id="{03B436B4-EC25-46EE-85ED-3DA1434C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1701800"/>
            <a:ext cx="1117600" cy="9017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7" name="Oval 6">
            <a:extLst>
              <a:ext uri="{FF2B5EF4-FFF2-40B4-BE49-F238E27FC236}">
                <a16:creationId xmlns:a16="http://schemas.microsoft.com/office/drawing/2014/main" id="{C7588CB9-93FE-4F60-8EE0-38C4BE43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1714500"/>
            <a:ext cx="889000" cy="7493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2">
            <a:extLst>
              <a:ext uri="{FF2B5EF4-FFF2-40B4-BE49-F238E27FC236}">
                <a16:creationId xmlns:a16="http://schemas.microsoft.com/office/drawing/2014/main" id="{49575BC5-B4E1-4393-8EF5-28877670A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800">
                <a:ea typeface="黑体" panose="02010609060101010101" pitchFamily="49" charset="-122"/>
              </a:rPr>
              <a:t>合并两个桶</a:t>
            </a:r>
            <a:r>
              <a:rPr lang="en-US" altLang="zh-CN"/>
              <a:t>(cont.)</a:t>
            </a:r>
          </a:p>
        </p:txBody>
      </p:sp>
      <p:sp>
        <p:nvSpPr>
          <p:cNvPr id="90118" name="Rectangle 3">
            <a:extLst>
              <a:ext uri="{FF2B5EF4-FFF2-40B4-BE49-F238E27FC236}">
                <a16:creationId xmlns:a16="http://schemas.microsoft.com/office/drawing/2014/main" id="{BC9278B4-8054-4ADE-95A1-59C3F32C6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23988"/>
            <a:ext cx="56261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b="0">
                <a:latin typeface="Tahoma" panose="020B0604030504040204" pitchFamily="34" charset="0"/>
              </a:rPr>
              <a:t>Assume that the memory has</a:t>
            </a: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0" i="1">
                <a:solidFill>
                  <a:srgbClr val="FF3300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0">
                <a:latin typeface="Tahoma" panose="020B0604030504040204" pitchFamily="34" charset="0"/>
              </a:rPr>
              <a:t>pages.</a:t>
            </a:r>
          </a:p>
          <a:p>
            <a:pPr eaLnBrk="1" hangingPunct="1"/>
            <a:endParaRPr lang="en-US" altLang="zh-CN" sz="2400" b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Case 1</a:t>
            </a:r>
            <a:r>
              <a:rPr lang="en-US" altLang="zh-CN" sz="2400" b="0">
                <a:latin typeface="Tahoma" panose="020B0604030504040204" pitchFamily="34" charset="0"/>
              </a:rPr>
              <a:t>: The smaller bucket has no more than </a:t>
            </a:r>
            <a:r>
              <a:rPr lang="en-US" altLang="zh-CN" sz="2400" b="0" i="1">
                <a:solidFill>
                  <a:srgbClr val="FF3300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400" b="0">
                <a:solidFill>
                  <a:srgbClr val="FF3300"/>
                </a:solidFill>
                <a:latin typeface="Tahoma" panose="020B0604030504040204" pitchFamily="34" charset="0"/>
              </a:rPr>
              <a:t> – 1</a:t>
            </a:r>
            <a:r>
              <a:rPr lang="en-US" altLang="zh-CN" sz="2400" b="0">
                <a:latin typeface="Tahoma" panose="020B0604030504040204" pitchFamily="34" charset="0"/>
              </a:rPr>
              <a:t> pages.</a:t>
            </a:r>
          </a:p>
          <a:p>
            <a:pPr lvl="1" eaLnBrk="1" hangingPunct="1"/>
            <a:r>
              <a:rPr lang="en-US" altLang="zh-CN" sz="2400" b="0">
                <a:latin typeface="Tahoma" panose="020B0604030504040204" pitchFamily="34" charset="0"/>
              </a:rPr>
              <a:t>See the right example.</a:t>
            </a:r>
          </a:p>
          <a:p>
            <a:pPr lvl="1" eaLnBrk="1" hangingPunct="1"/>
            <a:r>
              <a:rPr lang="en-US" altLang="zh-CN" sz="2400" b="0">
                <a:latin typeface="Tahoma" panose="020B0604030504040204" pitchFamily="34" charset="0"/>
              </a:rPr>
              <a:t>We apply BNL on the two buckets.</a:t>
            </a:r>
          </a:p>
          <a:p>
            <a:pPr lvl="2" eaLnBrk="1" hangingPunct="1"/>
            <a:r>
              <a:rPr lang="en-US" altLang="zh-CN" sz="2400" b="0">
                <a:latin typeface="Tahoma" panose="020B0604030504040204" pitchFamily="34" charset="0"/>
              </a:rPr>
              <a:t>Load the entire bucket of </a:t>
            </a:r>
            <a:r>
              <a:rPr lang="en-US" altLang="zh-CN" sz="2400" b="0" i="1">
                <a:latin typeface="Tahoma" panose="020B0604030504040204" pitchFamily="34" charset="0"/>
              </a:rPr>
              <a:t>T</a:t>
            </a:r>
            <a:r>
              <a:rPr lang="en-US" altLang="zh-CN" sz="2400" b="0" baseline="-25000">
                <a:latin typeface="Tahoma" panose="020B0604030504040204" pitchFamily="34" charset="0"/>
              </a:rPr>
              <a:t>2</a:t>
            </a:r>
            <a:r>
              <a:rPr lang="en-US" altLang="zh-CN" sz="2400" b="0">
                <a:latin typeface="Tahoma" panose="020B0604030504040204" pitchFamily="34" charset="0"/>
              </a:rPr>
              <a:t> into memory.</a:t>
            </a:r>
          </a:p>
          <a:p>
            <a:pPr lvl="2" eaLnBrk="1" hangingPunct="1"/>
            <a:r>
              <a:rPr lang="en-US" altLang="zh-CN" sz="2400" b="0">
                <a:latin typeface="Tahoma" panose="020B0604030504040204" pitchFamily="34" charset="0"/>
              </a:rPr>
              <a:t>Scan the bucket of </a:t>
            </a:r>
            <a:r>
              <a:rPr lang="en-US" altLang="zh-CN" sz="2400" b="0" i="1">
                <a:latin typeface="Tahoma" panose="020B0604030504040204" pitchFamily="34" charset="0"/>
              </a:rPr>
              <a:t>T</a:t>
            </a:r>
            <a:r>
              <a:rPr lang="en-US" altLang="zh-CN" sz="2400" b="0" baseline="-25000">
                <a:latin typeface="Tahoma" panose="020B0604030504040204" pitchFamily="34" charset="0"/>
              </a:rPr>
              <a:t>1</a:t>
            </a:r>
            <a:r>
              <a:rPr lang="en-US" altLang="zh-CN" sz="2400" b="0">
                <a:latin typeface="Tahoma" panose="020B0604030504040204" pitchFamily="34" charset="0"/>
              </a:rPr>
              <a:t> once to produce join results.</a:t>
            </a:r>
          </a:p>
        </p:txBody>
      </p:sp>
      <p:graphicFrame>
        <p:nvGraphicFramePr>
          <p:cNvPr id="90119" name="Object 4">
            <a:extLst>
              <a:ext uri="{FF2B5EF4-FFF2-40B4-BE49-F238E27FC236}">
                <a16:creationId xmlns:a16="http://schemas.microsoft.com/office/drawing/2014/main" id="{87B87967-74F6-425B-99FC-8E53059C4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50" y="1458913"/>
          <a:ext cx="3729038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4" name="Microsoft Drawing 1.01" r:id="rId3" imgW="2746375" imgH="2238375" progId="MSDraw.1.01">
                  <p:embed/>
                </p:oleObj>
              </mc:Choice>
              <mc:Fallback>
                <p:oleObj name="Microsoft Drawing 1.01" r:id="rId3" imgW="2746375" imgH="2238375" progId="MSDraw.1.01">
                  <p:embed/>
                  <p:pic>
                    <p:nvPicPr>
                      <p:cNvPr id="90119" name="Object 4">
                        <a:extLst>
                          <a:ext uri="{FF2B5EF4-FFF2-40B4-BE49-F238E27FC236}">
                            <a16:creationId xmlns:a16="http://schemas.microsoft.com/office/drawing/2014/main" id="{87B87967-74F6-425B-99FC-8E53059C4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1458913"/>
                        <a:ext cx="3729038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>
            <a:extLst>
              <a:ext uri="{FF2B5EF4-FFF2-40B4-BE49-F238E27FC236}">
                <a16:creationId xmlns:a16="http://schemas.microsoft.com/office/drawing/2014/main" id="{5C136739-DF1E-4147-8B62-8386C91F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800">
                <a:ea typeface="黑体" panose="02010609060101010101" pitchFamily="49" charset="-122"/>
              </a:rPr>
              <a:t>合并两个桶</a:t>
            </a:r>
            <a:r>
              <a:rPr lang="en-US" altLang="zh-CN"/>
              <a:t>(cont.)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C93EDB84-0CF0-45B1-980B-693ED7A39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079500"/>
            <a:ext cx="8140700" cy="4525963"/>
          </a:xfrm>
        </p:spPr>
        <p:txBody>
          <a:bodyPr/>
          <a:lstStyle/>
          <a:p>
            <a:pPr eaLnBrk="1" hangingPunct="1"/>
            <a:r>
              <a:rPr lang="en-US" altLang="zh-CN" sz="2000" b="0">
                <a:latin typeface="Tahoma" panose="020B0604030504040204" pitchFamily="34" charset="0"/>
              </a:rPr>
              <a:t>Assume that the memory has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 i="1">
                <a:solidFill>
                  <a:srgbClr val="FF3300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latin typeface="Tahoma" panose="020B0604030504040204" pitchFamily="34" charset="0"/>
              </a:rPr>
              <a:t>pages.</a:t>
            </a:r>
          </a:p>
          <a:p>
            <a:pPr eaLnBrk="1" hangingPunct="1"/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Case 2</a:t>
            </a:r>
            <a:r>
              <a:rPr lang="en-US" altLang="zh-CN" sz="2000" b="0">
                <a:latin typeface="Tahoma" panose="020B0604030504040204" pitchFamily="34" charset="0"/>
              </a:rPr>
              <a:t>: The smaller bucket has at least </a:t>
            </a:r>
            <a:r>
              <a:rPr lang="en-US" altLang="zh-CN" sz="2000" b="0" i="1">
                <a:solidFill>
                  <a:srgbClr val="FF3300"/>
                </a:solidFill>
                <a:latin typeface="Tahoma" panose="020B0604030504040204" pitchFamily="34" charset="0"/>
              </a:rPr>
              <a:t>M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0">
                <a:latin typeface="Tahoma" panose="020B0604030504040204" pitchFamily="34" charset="0"/>
              </a:rPr>
              <a:t>pages.</a:t>
            </a:r>
          </a:p>
          <a:p>
            <a:pPr lvl="1" eaLnBrk="1" hangingPunct="1"/>
            <a:r>
              <a:rPr lang="en-US" altLang="zh-CN" sz="2000" b="0" u="sng">
                <a:solidFill>
                  <a:srgbClr val="FF3300"/>
                </a:solidFill>
                <a:latin typeface="Tahoma" panose="020B0604030504040204" pitchFamily="34" charset="0"/>
              </a:rPr>
              <a:t>Recursively</a:t>
            </a:r>
            <a:r>
              <a:rPr lang="en-US" altLang="zh-CN" sz="2000" b="0">
                <a:latin typeface="Tahoma" panose="020B0604030504040204" pitchFamily="34" charset="0"/>
              </a:rPr>
              <a:t> apply hash join.</a:t>
            </a:r>
          </a:p>
          <a:p>
            <a:pPr lvl="1" eaLnBrk="1" hangingPunct="1"/>
            <a:r>
              <a:rPr lang="en-US" altLang="zh-CN" sz="2000" b="0">
                <a:latin typeface="Tahoma" panose="020B0604030504040204" pitchFamily="34" charset="0"/>
              </a:rPr>
              <a:t>Hash the data in both buckets into </a:t>
            </a:r>
            <a:r>
              <a:rPr lang="en-US" altLang="zh-CN" sz="2000" b="0">
                <a:solidFill>
                  <a:srgbClr val="FF3300"/>
                </a:solidFill>
                <a:latin typeface="Tahoma" panose="020B0604030504040204" pitchFamily="34" charset="0"/>
              </a:rPr>
              <a:t>sub-buckets</a:t>
            </a:r>
            <a:r>
              <a:rPr lang="en-US" altLang="zh-CN" sz="2000" b="0">
                <a:latin typeface="Tahoma" panose="020B0604030504040204" pitchFamily="34" charset="0"/>
              </a:rPr>
              <a:t> using a </a:t>
            </a:r>
            <a:r>
              <a:rPr lang="en-US" altLang="zh-CN" sz="2000" b="0" u="sng">
                <a:latin typeface="Tahoma" panose="020B0604030504040204" pitchFamily="34" charset="0"/>
              </a:rPr>
              <a:t>different</a:t>
            </a:r>
            <a:r>
              <a:rPr lang="en-US" altLang="zh-CN" sz="2000" b="0">
                <a:latin typeface="Tahoma" panose="020B0604030504040204" pitchFamily="34" charset="0"/>
              </a:rPr>
              <a:t> hash function.</a:t>
            </a:r>
          </a:p>
          <a:p>
            <a:pPr lvl="1" eaLnBrk="1" hangingPunct="1"/>
            <a:r>
              <a:rPr lang="en-US" altLang="zh-CN" sz="2000" b="0">
                <a:latin typeface="Tahoma" panose="020B0604030504040204" pitchFamily="34" charset="0"/>
              </a:rPr>
              <a:t>Join the corresponding sub-buckets.</a:t>
            </a:r>
            <a:endParaRPr lang="en-US" altLang="zh-CN" sz="2400" b="0">
              <a:latin typeface="Tahoma" panose="020B0604030504040204" pitchFamily="34" charset="0"/>
            </a:endParaRPr>
          </a:p>
        </p:txBody>
      </p:sp>
      <p:graphicFrame>
        <p:nvGraphicFramePr>
          <p:cNvPr id="91143" name="Object 4">
            <a:extLst>
              <a:ext uri="{FF2B5EF4-FFF2-40B4-BE49-F238E27FC236}">
                <a16:creationId xmlns:a16="http://schemas.microsoft.com/office/drawing/2014/main" id="{3756043E-28F3-43F2-8F81-70824CDB8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888" y="3311525"/>
          <a:ext cx="556895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8" name="Microsoft Drawing 1.01" r:id="rId3" imgW="4100513" imgH="2286000" progId="MSDraw.1.01">
                  <p:embed/>
                </p:oleObj>
              </mc:Choice>
              <mc:Fallback>
                <p:oleObj name="Microsoft Drawing 1.01" r:id="rId3" imgW="4100513" imgH="2286000" progId="MSDraw.1.01">
                  <p:embed/>
                  <p:pic>
                    <p:nvPicPr>
                      <p:cNvPr id="91143" name="Object 4">
                        <a:extLst>
                          <a:ext uri="{FF2B5EF4-FFF2-40B4-BE49-F238E27FC236}">
                            <a16:creationId xmlns:a16="http://schemas.microsoft.com/office/drawing/2014/main" id="{3756043E-28F3-43F2-8F81-70824CDB8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311525"/>
                        <a:ext cx="556895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3">
            <a:extLst>
              <a:ext uri="{FF2B5EF4-FFF2-40B4-BE49-F238E27FC236}">
                <a16:creationId xmlns:a16="http://schemas.microsoft.com/office/drawing/2014/main" id="{D020F8B5-B43C-4CBE-9825-0A7535BC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955675"/>
            <a:ext cx="8229600" cy="817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0" i="1"/>
              <a:t>T</a:t>
            </a:r>
            <a:r>
              <a:rPr lang="en-US" altLang="zh-CN" sz="2000" b="0" baseline="-25000"/>
              <a:t>1</a:t>
            </a:r>
            <a:r>
              <a:rPr lang="en-US" altLang="zh-CN" sz="2000" b="0"/>
              <a:t> has 45 Pages and </a:t>
            </a:r>
            <a:r>
              <a:rPr lang="en-US" altLang="zh-CN" sz="2000" b="0" i="1"/>
              <a:t>T</a:t>
            </a:r>
            <a:r>
              <a:rPr lang="en-US" altLang="zh-CN" sz="2000" b="0" baseline="-25000"/>
              <a:t>2</a:t>
            </a:r>
            <a:r>
              <a:rPr lang="en-US" altLang="zh-CN" sz="2000" b="0"/>
              <a:t> has 450 pages. Our memory has 6 pages.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0"/>
              <a:t>Hash each table into 5 buckets.</a:t>
            </a:r>
          </a:p>
        </p:txBody>
      </p:sp>
      <p:graphicFrame>
        <p:nvGraphicFramePr>
          <p:cNvPr id="92166" name="Object 4">
            <a:extLst>
              <a:ext uri="{FF2B5EF4-FFF2-40B4-BE49-F238E27FC236}">
                <a16:creationId xmlns:a16="http://schemas.microsoft.com/office/drawing/2014/main" id="{11E20DB5-41E9-41BA-81F6-173F01E51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2130425"/>
          <a:ext cx="8037512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2" name="Microsoft Drawing 1.01" r:id="rId3" imgW="8589963" imgH="3540125" progId="MSDraw.1.01">
                  <p:embed/>
                </p:oleObj>
              </mc:Choice>
              <mc:Fallback>
                <p:oleObj name="Microsoft Drawing 1.01" r:id="rId3" imgW="8589963" imgH="3540125" progId="MSDraw.1.01">
                  <p:embed/>
                  <p:pic>
                    <p:nvPicPr>
                      <p:cNvPr id="92166" name="Object 4">
                        <a:extLst>
                          <a:ext uri="{FF2B5EF4-FFF2-40B4-BE49-F238E27FC236}">
                            <a16:creationId xmlns:a16="http://schemas.microsoft.com/office/drawing/2014/main" id="{11E20DB5-41E9-41BA-81F6-173F01E51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130425"/>
                        <a:ext cx="8037512" cy="330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3" name="Rectangle 7">
            <a:extLst>
              <a:ext uri="{FF2B5EF4-FFF2-40B4-BE49-F238E27FC236}">
                <a16:creationId xmlns:a16="http://schemas.microsoft.com/office/drawing/2014/main" id="{688F2E3D-7E0B-4957-BF68-25FAFCD75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8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Join-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散列连接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例子</a:t>
            </a:r>
            <a:r>
              <a:rPr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A2C6-A8F7-4E0B-8B87-60851762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133600"/>
            <a:ext cx="388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latin typeface="Times New Roman" panose="02020603050405020304" pitchFamily="18" charset="0"/>
              </a:rPr>
              <a:t>Total Cost with BNL?</a:t>
            </a:r>
            <a:endParaRPr lang="zh-CN" altLang="en-US" sz="3200" b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E4508-B0EA-4BD6-9618-97E90289C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2717800"/>
            <a:ext cx="3887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latin typeface="Times New Roman" panose="02020603050405020304" pitchFamily="18" charset="0"/>
              </a:rPr>
              <a:t>45+45*450/9=4095</a:t>
            </a:r>
            <a:endParaRPr lang="zh-CN" altLang="en-US" sz="3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827" name="Picture 11">
            <a:extLst>
              <a:ext uri="{FF2B5EF4-FFF2-40B4-BE49-F238E27FC236}">
                <a16:creationId xmlns:a16="http://schemas.microsoft.com/office/drawing/2014/main" id="{F8CB67E9-EC9F-413E-ABF4-41B0E490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205038"/>
            <a:ext cx="29432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2">
            <a:extLst>
              <a:ext uri="{FF2B5EF4-FFF2-40B4-BE49-F238E27FC236}">
                <a16:creationId xmlns:a16="http://schemas.microsoft.com/office/drawing/2014/main" id="{DF434661-2F35-4B8B-9FB2-A6C3DC85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（语法分析与翻译）</a:t>
            </a:r>
          </a:p>
        </p:txBody>
      </p:sp>
      <p:sp>
        <p:nvSpPr>
          <p:cNvPr id="802825" name="Text Box 9">
            <a:extLst>
              <a:ext uri="{FF2B5EF4-FFF2-40B4-BE49-F238E27FC236}">
                <a16:creationId xmlns:a16="http://schemas.microsoft.com/office/drawing/2014/main" id="{3B28664A-D189-4A29-A5F5-072FF48E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71278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SQL: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SELECT</a:t>
            </a:r>
            <a:r>
              <a:rPr lang="en-US" altLang="zh-CN" sz="2000" b="0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customer_name</a:t>
            </a:r>
            <a:br>
              <a:rPr kumimoji="0"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</a:rPr>
            </a:br>
            <a:r>
              <a:rPr kumimoji="0"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FROM</a:t>
            </a:r>
            <a:r>
              <a:rPr kumimoji="0"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	account, branch, depositor</a:t>
            </a:r>
            <a:br>
              <a:rPr kumimoji="0"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</a:rPr>
            </a:br>
            <a:r>
              <a:rPr kumimoji="0"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WHERE</a:t>
            </a:r>
            <a:r>
              <a:rPr kumimoji="0"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branch_city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“Brooklyn” </a:t>
            </a:r>
            <a:b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balance &lt; 1000</a:t>
            </a:r>
            <a:b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account.customer_name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depositor.customer_name</a:t>
            </a:r>
            <a:b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00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branch.branch_name</a:t>
            </a:r>
            <a:r>
              <a:rPr lang="en-US" altLang="zh-CN" sz="2000" b="0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000" b="0" i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account.branch_name</a:t>
            </a:r>
            <a:endParaRPr lang="en-US" altLang="zh-CN" sz="2000" b="0" i="1" dirty="0">
              <a:solidFill>
                <a:srgbClr val="3366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21AFEB39-84CE-432D-9530-1364A4ABDB2C}"/>
              </a:ext>
            </a:extLst>
          </p:cNvPr>
          <p:cNvGrpSpPr>
            <a:grpSpLocks/>
          </p:cNvGrpSpPr>
          <p:nvPr/>
        </p:nvGrpSpPr>
        <p:grpSpPr bwMode="auto">
          <a:xfrm>
            <a:off x="0" y="4868863"/>
            <a:ext cx="6048375" cy="968375"/>
            <a:chOff x="204" y="2115"/>
            <a:chExt cx="3810" cy="610"/>
          </a:xfrm>
        </p:grpSpPr>
        <p:sp>
          <p:nvSpPr>
            <p:cNvPr id="12298" name="Rectangle 3">
              <a:extLst>
                <a:ext uri="{FF2B5EF4-FFF2-40B4-BE49-F238E27FC236}">
                  <a16:creationId xmlns:a16="http://schemas.microsoft.com/office/drawing/2014/main" id="{007A4294-87AF-455F-94B3-CBC3F20DB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15"/>
              <a:ext cx="3810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6575" indent="-536575"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FF99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</a:t>
              </a:r>
              <a:r>
                <a:rPr lang="en-US" altLang="zh-CN" sz="2400" b="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customer_name</a:t>
              </a:r>
              <a: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((</a:t>
              </a:r>
              <a:r>
                <a:rPr lang="en-US" altLang="zh-CN" sz="2400" b="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branch_city = “Brooklyn”   balance &lt; 1000</a:t>
              </a:r>
              <a: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b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        (</a:t>
              </a:r>
              <a:r>
                <a:rPr lang="en-US" altLang="zh-CN" sz="24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branch     (account      depositor</a:t>
              </a:r>
              <a:r>
                <a:rPr lang="en-US" altLang="zh-CN" sz="2400" b="0">
                  <a:latin typeface="Times New Roman" panose="02020603050405020304" pitchFamily="18" charset="0"/>
                  <a:sym typeface="Symbol" panose="05050102010706020507" pitchFamily="18" charset="2"/>
                </a:rPr>
                <a:t>)))</a:t>
              </a:r>
            </a:p>
          </p:txBody>
        </p:sp>
        <p:sp>
          <p:nvSpPr>
            <p:cNvPr id="12299" name="AutoShape 12">
              <a:extLst>
                <a:ext uri="{FF2B5EF4-FFF2-40B4-BE49-F238E27FC236}">
                  <a16:creationId xmlns:a16="http://schemas.microsoft.com/office/drawing/2014/main" id="{97008F89-C5D1-44C4-94DF-77F8E1ABD9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50" y="2528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AutoShape 13">
              <a:extLst>
                <a:ext uri="{FF2B5EF4-FFF2-40B4-BE49-F238E27FC236}">
                  <a16:creationId xmlns:a16="http://schemas.microsoft.com/office/drawing/2014/main" id="{71260919-0E93-41E2-B845-B18EF64503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03" y="2528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4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2831" name="AutoShape 15">
            <a:extLst>
              <a:ext uri="{FF2B5EF4-FFF2-40B4-BE49-F238E27FC236}">
                <a16:creationId xmlns:a16="http://schemas.microsoft.com/office/drawing/2014/main" id="{59274A86-89CD-4CE5-AA07-8A64D8F2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573463"/>
            <a:ext cx="288925" cy="1223962"/>
          </a:xfrm>
          <a:prstGeom prst="downArrow">
            <a:avLst>
              <a:gd name="adj1" fmla="val 50000"/>
              <a:gd name="adj2" fmla="val 105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0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5" grpId="0"/>
      <p:bldP spid="80283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>
            <a:extLst>
              <a:ext uri="{FF2B5EF4-FFF2-40B4-BE49-F238E27FC236}">
                <a16:creationId xmlns:a16="http://schemas.microsoft.com/office/drawing/2014/main" id="{923EA9AE-BCEB-4DBE-871E-87D876C50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1392238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Cost = (45 + 450) x 2 = 990 I/Os</a:t>
            </a:r>
          </a:p>
          <a:p>
            <a:pPr eaLnBrk="1" hangingPunct="1"/>
            <a:r>
              <a:rPr lang="en-US" altLang="zh-CN" sz="2000" b="0"/>
              <a:t>Hashing reads and writes a relation once.</a:t>
            </a:r>
          </a:p>
          <a:p>
            <a:pPr lvl="1" eaLnBrk="1" hangingPunct="1"/>
            <a:endParaRPr lang="en-US" altLang="zh-CN" sz="2000" b="0"/>
          </a:p>
        </p:txBody>
      </p:sp>
      <p:graphicFrame>
        <p:nvGraphicFramePr>
          <p:cNvPr id="93190" name="Object 4">
            <a:extLst>
              <a:ext uri="{FF2B5EF4-FFF2-40B4-BE49-F238E27FC236}">
                <a16:creationId xmlns:a16="http://schemas.microsoft.com/office/drawing/2014/main" id="{F770F6D1-1962-4C4B-82A2-2F3A7FCA6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1285875"/>
          <a:ext cx="803751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6" name="Microsoft Drawing 1.01" r:id="rId3" imgW="8589963" imgH="5164138" progId="MSDraw.1.01">
                  <p:embed/>
                </p:oleObj>
              </mc:Choice>
              <mc:Fallback>
                <p:oleObj name="Microsoft Drawing 1.01" r:id="rId3" imgW="8589963" imgH="5164138" progId="MSDraw.1.01">
                  <p:embed/>
                  <p:pic>
                    <p:nvPicPr>
                      <p:cNvPr id="93190" name="Object 4">
                        <a:extLst>
                          <a:ext uri="{FF2B5EF4-FFF2-40B4-BE49-F238E27FC236}">
                            <a16:creationId xmlns:a16="http://schemas.microsoft.com/office/drawing/2014/main" id="{F770F6D1-1962-4C4B-82A2-2F3A7FCA6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285875"/>
                        <a:ext cx="8037512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3">
            <a:extLst>
              <a:ext uri="{FF2B5EF4-FFF2-40B4-BE49-F238E27FC236}">
                <a16:creationId xmlns:a16="http://schemas.microsoft.com/office/drawing/2014/main" id="{D6F51D45-A941-459C-B2B9-9FF514BC8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bucket 0 of T1 and T2. Both buckets have more than 5 pages =&gt; re-hashing.</a:t>
            </a:r>
          </a:p>
          <a:p>
            <a:pPr lvl="1" eaLnBrk="1" hangingPunct="1"/>
            <a:endParaRPr lang="en-US" altLang="zh-CN" sz="2000" b="0"/>
          </a:p>
        </p:txBody>
      </p:sp>
      <p:graphicFrame>
        <p:nvGraphicFramePr>
          <p:cNvPr id="94214" name="Object 4">
            <a:extLst>
              <a:ext uri="{FF2B5EF4-FFF2-40B4-BE49-F238E27FC236}">
                <a16:creationId xmlns:a16="http://schemas.microsoft.com/office/drawing/2014/main" id="{1CAE1C13-EDA8-458C-8F93-9814AFEE6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1336675"/>
          <a:ext cx="803751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0" name="Microsoft Drawing 1.01" r:id="rId3" imgW="8589963" imgH="5164138" progId="MSDraw.1.01">
                  <p:embed/>
                </p:oleObj>
              </mc:Choice>
              <mc:Fallback>
                <p:oleObj name="Microsoft Drawing 1.01" r:id="rId3" imgW="8589963" imgH="5164138" progId="MSDraw.1.01">
                  <p:embed/>
                  <p:pic>
                    <p:nvPicPr>
                      <p:cNvPr id="94214" name="Object 4">
                        <a:extLst>
                          <a:ext uri="{FF2B5EF4-FFF2-40B4-BE49-F238E27FC236}">
                            <a16:creationId xmlns:a16="http://schemas.microsoft.com/office/drawing/2014/main" id="{1CAE1C13-EDA8-458C-8F93-9814AFEE6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336675"/>
                        <a:ext cx="8037512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>
            <a:extLst>
              <a:ext uri="{FF2B5EF4-FFF2-40B4-BE49-F238E27FC236}">
                <a16:creationId xmlns:a16="http://schemas.microsoft.com/office/drawing/2014/main" id="{702DF812-B1B1-4721-9D0D-7B20FC2C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Cost = (25 + 250) x 2 = 550 I/Os. Data in the two buckets is read and written once.</a:t>
            </a:r>
          </a:p>
        </p:txBody>
      </p:sp>
      <p:graphicFrame>
        <p:nvGraphicFramePr>
          <p:cNvPr id="95238" name="Object 4">
            <a:extLst>
              <a:ext uri="{FF2B5EF4-FFF2-40B4-BE49-F238E27FC236}">
                <a16:creationId xmlns:a16="http://schemas.microsoft.com/office/drawing/2014/main" id="{FF46FB0A-D0A2-4293-A34A-34FB29AA5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1146175"/>
          <a:ext cx="7932738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Microsoft Drawing 1.01" r:id="rId3" imgW="8475663" imgH="5367338" progId="MSDraw.1.01">
                  <p:embed/>
                </p:oleObj>
              </mc:Choice>
              <mc:Fallback>
                <p:oleObj name="Microsoft Drawing 1.01" r:id="rId3" imgW="8475663" imgH="5367338" progId="MSDraw.1.01">
                  <p:embed/>
                  <p:pic>
                    <p:nvPicPr>
                      <p:cNvPr id="95238" name="Object 4">
                        <a:extLst>
                          <a:ext uri="{FF2B5EF4-FFF2-40B4-BE49-F238E27FC236}">
                            <a16:creationId xmlns:a16="http://schemas.microsoft.com/office/drawing/2014/main" id="{FF46FB0A-D0A2-4293-A34A-34FB29AA5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146175"/>
                        <a:ext cx="7932738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3">
            <a:extLst>
              <a:ext uri="{FF2B5EF4-FFF2-40B4-BE49-F238E27FC236}">
                <a16:creationId xmlns:a16="http://schemas.microsoft.com/office/drawing/2014/main" id="{82136755-3D23-4C3C-94B5-54834C56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“sub-bucket 0” of T1 and T2. Both buckets have more than 5 pages =&gt; re-hashing.</a:t>
            </a:r>
          </a:p>
        </p:txBody>
      </p:sp>
      <p:graphicFrame>
        <p:nvGraphicFramePr>
          <p:cNvPr id="96262" name="Object 4">
            <a:extLst>
              <a:ext uri="{FF2B5EF4-FFF2-40B4-BE49-F238E27FC236}">
                <a16:creationId xmlns:a16="http://schemas.microsoft.com/office/drawing/2014/main" id="{EEB1923E-CA1B-4DF1-8660-5D87B5FBE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1146175"/>
          <a:ext cx="8002588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8" name="Microsoft Drawing 1.01" r:id="rId3" imgW="8551863" imgH="5367338" progId="MSDraw.1.01">
                  <p:embed/>
                </p:oleObj>
              </mc:Choice>
              <mc:Fallback>
                <p:oleObj name="Microsoft Drawing 1.01" r:id="rId3" imgW="8551863" imgH="5367338" progId="MSDraw.1.01">
                  <p:embed/>
                  <p:pic>
                    <p:nvPicPr>
                      <p:cNvPr id="96262" name="Object 4">
                        <a:extLst>
                          <a:ext uri="{FF2B5EF4-FFF2-40B4-BE49-F238E27FC236}">
                            <a16:creationId xmlns:a16="http://schemas.microsoft.com/office/drawing/2014/main" id="{EEB1923E-CA1B-4DF1-8660-5D87B5FBE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146175"/>
                        <a:ext cx="8002588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3">
            <a:extLst>
              <a:ext uri="{FF2B5EF4-FFF2-40B4-BE49-F238E27FC236}">
                <a16:creationId xmlns:a16="http://schemas.microsoft.com/office/drawing/2014/main" id="{96A49770-F4F3-4710-9CA0-0B48C6D1E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Hash sub-bucket 0 again. Cost = (6 + 60) x 2 = 132 I/Os.</a:t>
            </a:r>
          </a:p>
        </p:txBody>
      </p:sp>
      <p:graphicFrame>
        <p:nvGraphicFramePr>
          <p:cNvPr id="97286" name="Object 4">
            <a:extLst>
              <a:ext uri="{FF2B5EF4-FFF2-40B4-BE49-F238E27FC236}">
                <a16:creationId xmlns:a16="http://schemas.microsoft.com/office/drawing/2014/main" id="{BB89A12F-B1CB-49C9-BF97-C58C35723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879475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2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97286" name="Object 4">
                        <a:extLst>
                          <a:ext uri="{FF2B5EF4-FFF2-40B4-BE49-F238E27FC236}">
                            <a16:creationId xmlns:a16="http://schemas.microsoft.com/office/drawing/2014/main" id="{BB89A12F-B1CB-49C9-BF97-C58C35723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879475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3">
            <a:extLst>
              <a:ext uri="{FF2B5EF4-FFF2-40B4-BE49-F238E27FC236}">
                <a16:creationId xmlns:a16="http://schemas.microsoft.com/office/drawing/2014/main" id="{39963BE0-0AD0-4D37-BF73-04329CB9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260350"/>
            <a:ext cx="8229600" cy="504825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sub-sub-bucket 0 of T1 and T2. Cost = 22 I/Os.</a:t>
            </a:r>
          </a:p>
        </p:txBody>
      </p:sp>
      <p:graphicFrame>
        <p:nvGraphicFramePr>
          <p:cNvPr id="98310" name="Object 4">
            <a:extLst>
              <a:ext uri="{FF2B5EF4-FFF2-40B4-BE49-F238E27FC236}">
                <a16:creationId xmlns:a16="http://schemas.microsoft.com/office/drawing/2014/main" id="{595535C2-AFEE-41C6-94F4-C82128C5A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879475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6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98310" name="Object 4">
                        <a:extLst>
                          <a:ext uri="{FF2B5EF4-FFF2-40B4-BE49-F238E27FC236}">
                            <a16:creationId xmlns:a16="http://schemas.microsoft.com/office/drawing/2014/main" id="{595535C2-AFEE-41C6-94F4-C82128C5A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879475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3">
            <a:extLst>
              <a:ext uri="{FF2B5EF4-FFF2-40B4-BE49-F238E27FC236}">
                <a16:creationId xmlns:a16="http://schemas.microsoft.com/office/drawing/2014/main" id="{0AF90B7B-D881-44FC-883D-9089D712A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8891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sub-sub-bucket 1 of T1 and T2. Cost = 11 I/Os.</a:t>
            </a:r>
          </a:p>
          <a:p>
            <a:pPr eaLnBrk="1" hangingPunct="1"/>
            <a:r>
              <a:rPr lang="en-US" altLang="zh-CN" sz="2000" b="0"/>
              <a:t>Similarly, for sub-sub-buckets 2, 3, 4…</a:t>
            </a:r>
          </a:p>
        </p:txBody>
      </p:sp>
      <p:graphicFrame>
        <p:nvGraphicFramePr>
          <p:cNvPr id="99334" name="Object 4">
            <a:extLst>
              <a:ext uri="{FF2B5EF4-FFF2-40B4-BE49-F238E27FC236}">
                <a16:creationId xmlns:a16="http://schemas.microsoft.com/office/drawing/2014/main" id="{7DB4CB32-0F6A-45E2-9D2C-FF5F1B285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879475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0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99334" name="Object 4">
                        <a:extLst>
                          <a:ext uri="{FF2B5EF4-FFF2-40B4-BE49-F238E27FC236}">
                            <a16:creationId xmlns:a16="http://schemas.microsoft.com/office/drawing/2014/main" id="{7DB4CB32-0F6A-45E2-9D2C-FF5F1B285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879475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3">
            <a:extLst>
              <a:ext uri="{FF2B5EF4-FFF2-40B4-BE49-F238E27FC236}">
                <a16:creationId xmlns:a16="http://schemas.microsoft.com/office/drawing/2014/main" id="{F3ADBFBF-E7F5-4159-AE24-1311985EF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93675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sub-bucket 1 of T1 and T2. Cost = 55 I/Os.</a:t>
            </a:r>
          </a:p>
          <a:p>
            <a:pPr eaLnBrk="1" hangingPunct="1"/>
            <a:r>
              <a:rPr lang="en-US" altLang="zh-CN" sz="2000" b="0"/>
              <a:t>Similarly, for sub-buckets 2, 3, 4…</a:t>
            </a:r>
          </a:p>
        </p:txBody>
      </p:sp>
      <p:graphicFrame>
        <p:nvGraphicFramePr>
          <p:cNvPr id="100358" name="Object 4">
            <a:extLst>
              <a:ext uri="{FF2B5EF4-FFF2-40B4-BE49-F238E27FC236}">
                <a16:creationId xmlns:a16="http://schemas.microsoft.com/office/drawing/2014/main" id="{1C90AB2E-6FF4-405A-B0C6-81E21D920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908050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4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100358" name="Object 4">
                        <a:extLst>
                          <a:ext uri="{FF2B5EF4-FFF2-40B4-BE49-F238E27FC236}">
                            <a16:creationId xmlns:a16="http://schemas.microsoft.com/office/drawing/2014/main" id="{1C90AB2E-6FF4-405A-B0C6-81E21D920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908050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3">
            <a:extLst>
              <a:ext uri="{FF2B5EF4-FFF2-40B4-BE49-F238E27FC236}">
                <a16:creationId xmlns:a16="http://schemas.microsoft.com/office/drawing/2014/main" id="{E7ED46D8-1192-4969-9386-D862898BD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8891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Join bucket 1 of T1 and T2. Cost = 55 I/Os.</a:t>
            </a:r>
          </a:p>
          <a:p>
            <a:pPr eaLnBrk="1" hangingPunct="1"/>
            <a:r>
              <a:rPr lang="en-US" altLang="zh-CN" sz="2000" b="0"/>
              <a:t>Similarly, for buckets 2, 3, 4…</a:t>
            </a:r>
          </a:p>
        </p:txBody>
      </p:sp>
      <p:graphicFrame>
        <p:nvGraphicFramePr>
          <p:cNvPr id="101382" name="Object 4">
            <a:extLst>
              <a:ext uri="{FF2B5EF4-FFF2-40B4-BE49-F238E27FC236}">
                <a16:creationId xmlns:a16="http://schemas.microsoft.com/office/drawing/2014/main" id="{B15D4406-DE6C-46BB-AB3A-8DD1664C7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908050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8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101382" name="Object 4">
                        <a:extLst>
                          <a:ext uri="{FF2B5EF4-FFF2-40B4-BE49-F238E27FC236}">
                            <a16:creationId xmlns:a16="http://schemas.microsoft.com/office/drawing/2014/main" id="{B15D4406-DE6C-46BB-AB3A-8DD1664C7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908050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3">
            <a:extLst>
              <a:ext uri="{FF2B5EF4-FFF2-40B4-BE49-F238E27FC236}">
                <a16:creationId xmlns:a16="http://schemas.microsoft.com/office/drawing/2014/main" id="{B9A58AA7-CF08-40A4-B522-10F76C49D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88913"/>
            <a:ext cx="8229600" cy="4525962"/>
          </a:xfrm>
          <a:noFill/>
        </p:spPr>
        <p:txBody>
          <a:bodyPr/>
          <a:lstStyle/>
          <a:p>
            <a:pPr eaLnBrk="1" hangingPunct="1"/>
            <a:r>
              <a:rPr lang="en-US" altLang="zh-CN" sz="2000" b="0"/>
              <a:t>Total cost = 990 + 550 + 132 + 22 + 11 + 11 + 11 + 11 + 55 + 44 + 55 + 55 + 55 + 55 + 55 + 55 = 2167 I/Os &lt; 4095 I/Os</a:t>
            </a:r>
          </a:p>
          <a:p>
            <a:pPr lvl="1" eaLnBrk="1" hangingPunct="1">
              <a:spcBef>
                <a:spcPct val="4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2000" b="0"/>
          </a:p>
        </p:txBody>
      </p:sp>
      <p:graphicFrame>
        <p:nvGraphicFramePr>
          <p:cNvPr id="102406" name="Object 4">
            <a:extLst>
              <a:ext uri="{FF2B5EF4-FFF2-40B4-BE49-F238E27FC236}">
                <a16:creationId xmlns:a16="http://schemas.microsoft.com/office/drawing/2014/main" id="{C7757165-2B4E-4B0B-A63D-40162F338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879475"/>
          <a:ext cx="799147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Microsoft Drawing 1.01" r:id="rId3" imgW="8539163" imgH="5653088" progId="MSDraw.1.01">
                  <p:embed/>
                </p:oleObj>
              </mc:Choice>
              <mc:Fallback>
                <p:oleObj name="Microsoft Drawing 1.01" r:id="rId3" imgW="8539163" imgH="5653088" progId="MSDraw.1.01">
                  <p:embed/>
                  <p:pic>
                    <p:nvPicPr>
                      <p:cNvPr id="102406" name="Object 4">
                        <a:extLst>
                          <a:ext uri="{FF2B5EF4-FFF2-40B4-BE49-F238E27FC236}">
                            <a16:creationId xmlns:a16="http://schemas.microsoft.com/office/drawing/2014/main" id="{C7757165-2B4E-4B0B-A63D-40162F338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879475"/>
                        <a:ext cx="7991475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2 Relational Model [兼容模式]" id="{6DB93EB1-090B-4D3B-89BA-661D52C0E1E4}" vid="{E996D8BB-BE73-4838-99B0-56F865D789F1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49442</TotalTime>
  <Words>8056</Words>
  <Application>Microsoft Office PowerPoint</Application>
  <PresentationFormat>全屏显示(4:3)</PresentationFormat>
  <Paragraphs>815</Paragraphs>
  <Slides>120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120</vt:i4>
      </vt:variant>
    </vt:vector>
  </HeadingPairs>
  <TitlesOfParts>
    <vt:vector size="138" baseType="lpstr">
      <vt:lpstr>Monotype Sorts</vt:lpstr>
      <vt:lpstr>等线</vt:lpstr>
      <vt:lpstr>等线 Light</vt:lpstr>
      <vt:lpstr>方正舒体</vt:lpstr>
      <vt:lpstr>黑体</vt:lpstr>
      <vt:lpstr>Arial</vt:lpstr>
      <vt:lpstr>Garamond</vt:lpstr>
      <vt:lpstr>Helvetica</vt:lpstr>
      <vt:lpstr>Tahoma</vt:lpstr>
      <vt:lpstr>Times New Roman</vt:lpstr>
      <vt:lpstr>Webdings</vt:lpstr>
      <vt:lpstr>Wingdings</vt:lpstr>
      <vt:lpstr>db-5-grey</vt:lpstr>
      <vt:lpstr>自定义设计方案</vt:lpstr>
      <vt:lpstr>Microsoft Drawing 1.01</vt:lpstr>
      <vt:lpstr>Image</vt:lpstr>
      <vt:lpstr>Bitmap Image</vt:lpstr>
      <vt:lpstr>Equation</vt:lpstr>
      <vt:lpstr>Chapter 12: Query Processing</vt:lpstr>
      <vt:lpstr>Chapter 12:  Query Processing</vt:lpstr>
      <vt:lpstr>Basic Steps in Query Processing</vt:lpstr>
      <vt:lpstr>Basic Steps in Query Processing (Cont.)</vt:lpstr>
      <vt:lpstr>Basic Steps in Query Processing : Optimization</vt:lpstr>
      <vt:lpstr>Basic Steps in Query Processing : Optimization</vt:lpstr>
      <vt:lpstr>Basic Steps: Optimization (Cont.)</vt:lpstr>
      <vt:lpstr>Example</vt:lpstr>
      <vt:lpstr>Example（语法分析与翻译）</vt:lpstr>
      <vt:lpstr>Example（查询优化）</vt:lpstr>
      <vt:lpstr>Example（优化结果）</vt:lpstr>
      <vt:lpstr>Example（执行计划）</vt:lpstr>
      <vt:lpstr>Measures of Query Cost</vt:lpstr>
      <vt:lpstr>Measures of Query Cost (Cont.)</vt:lpstr>
      <vt:lpstr>Measures of Query Cost (Cont.)</vt:lpstr>
      <vt:lpstr>PowerPoint 演示文稿</vt:lpstr>
      <vt:lpstr>Primary Index  (REVIEW)</vt:lpstr>
      <vt:lpstr>Secondary Index  (REVIEW)</vt:lpstr>
      <vt:lpstr>Selection Operation</vt:lpstr>
      <vt:lpstr>Selections Using Indices</vt:lpstr>
      <vt:lpstr>Selections Using Indices</vt:lpstr>
      <vt:lpstr>Selections Using Indices</vt:lpstr>
      <vt:lpstr>Selections Using Indices</vt:lpstr>
      <vt:lpstr>Selections Involving Comparisons</vt:lpstr>
      <vt:lpstr>Selections Involving Comparisons</vt:lpstr>
      <vt:lpstr>Implementation of Complex Selections</vt:lpstr>
      <vt:lpstr>Select-多字段查询:A9</vt:lpstr>
      <vt:lpstr>Select-多字段查询:A9</vt:lpstr>
      <vt:lpstr>Select-多字段查询:A9</vt:lpstr>
      <vt:lpstr>Select-多字段查询:A9</vt:lpstr>
      <vt:lpstr>Select-多字段查询:A9</vt:lpstr>
      <vt:lpstr>Algorithms for Complex Selections</vt:lpstr>
      <vt:lpstr>PowerPoint 演示文稿</vt:lpstr>
      <vt:lpstr>Sorting</vt:lpstr>
      <vt:lpstr>External Sort-Merge</vt:lpstr>
      <vt:lpstr>External Sort-Merge (Cont.)</vt:lpstr>
      <vt:lpstr>External Sort-Merge (Cont.)</vt:lpstr>
      <vt:lpstr>外排序(例子一)</vt:lpstr>
      <vt:lpstr>预排序(例子)</vt:lpstr>
      <vt:lpstr>预排序(例子)</vt:lpstr>
      <vt:lpstr>预排序(例子)</vt:lpstr>
      <vt:lpstr>1st 归并(例子)</vt:lpstr>
      <vt:lpstr>1st 归并(例子)</vt:lpstr>
      <vt:lpstr>归并两个有序归并段(例子)</vt:lpstr>
      <vt:lpstr>归并两个有序归并段(例子)</vt:lpstr>
      <vt:lpstr>归并两个有序归并段(例子)</vt:lpstr>
      <vt:lpstr>归并两个有序归并段(例子)</vt:lpstr>
      <vt:lpstr>归并两个有序归并段(例子)</vt:lpstr>
      <vt:lpstr>归并两个有序归并段(例子)</vt:lpstr>
      <vt:lpstr>归并两个有序归并段(例子)</vt:lpstr>
      <vt:lpstr>1st 归并(代价)</vt:lpstr>
      <vt:lpstr>2nd 归并过程(例子)</vt:lpstr>
      <vt:lpstr>归并排序总I/O代价</vt:lpstr>
      <vt:lpstr>外排序例子二</vt:lpstr>
      <vt:lpstr>一般情况下的外排序（M-路归并）</vt:lpstr>
      <vt:lpstr>一般情况下的外排序I/O代价估计</vt:lpstr>
      <vt:lpstr>External Merge Sort (Cont.)</vt:lpstr>
      <vt:lpstr>External Merge Sort (Cont.)</vt:lpstr>
      <vt:lpstr>PowerPoint 演示文稿</vt:lpstr>
      <vt:lpstr>Join Operation</vt:lpstr>
      <vt:lpstr>Nested-Loop Join</vt:lpstr>
      <vt:lpstr>PowerPoint 演示文稿</vt:lpstr>
      <vt:lpstr>Nested-Loop Join (Cont.)</vt:lpstr>
      <vt:lpstr>Nested-Loop Join (Cont.)</vt:lpstr>
      <vt:lpstr>Block Nested-Loop Join</vt:lpstr>
      <vt:lpstr>Block Nested-Loop Join</vt:lpstr>
      <vt:lpstr>Block Nested-Loop Join</vt:lpstr>
      <vt:lpstr>Block Nested-Loop Join</vt:lpstr>
      <vt:lpstr>Block Nested-Loop Join (Cont.)</vt:lpstr>
      <vt:lpstr>Block Nested-Loop Join (Cont.)</vt:lpstr>
      <vt:lpstr>Indexed Nested-Loop Join</vt:lpstr>
      <vt:lpstr>Indexed Nested-Loop Join</vt:lpstr>
      <vt:lpstr>Example of Nested-Loop Join Costs</vt:lpstr>
      <vt:lpstr>Merge-Join</vt:lpstr>
      <vt:lpstr>Join-排序-归并连接(sort-merge join)</vt:lpstr>
      <vt:lpstr>Join-排序-归并连接(例子)</vt:lpstr>
      <vt:lpstr>Join-排序-归并连接(例子)</vt:lpstr>
      <vt:lpstr>Join-排序-归并连接(例子)</vt:lpstr>
      <vt:lpstr>Join-排序-归并连接(例子)</vt:lpstr>
      <vt:lpstr>Merge-Join (Cont.)</vt:lpstr>
      <vt:lpstr>Hash-Join</vt:lpstr>
      <vt:lpstr>Hash-Join (Cont.)</vt:lpstr>
      <vt:lpstr>Hash-Join (Cont.)</vt:lpstr>
      <vt:lpstr>Hash-Join Algorithm</vt:lpstr>
      <vt:lpstr>Join-散列连接(hash join)</vt:lpstr>
      <vt:lpstr>合并两个桶 </vt:lpstr>
      <vt:lpstr>合并两个桶(cont.)</vt:lpstr>
      <vt:lpstr>合并两个桶(cont.)</vt:lpstr>
      <vt:lpstr>Join-散列连接(例子)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Other Operations</vt:lpstr>
      <vt:lpstr>Other Operations : Aggregation</vt:lpstr>
      <vt:lpstr>Other Operations : Set Operations</vt:lpstr>
      <vt:lpstr>Other Operations : Set Operations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Evaluation Algorithms for Pipelining</vt:lpstr>
      <vt:lpstr>Assignments</vt:lpstr>
      <vt:lpstr>End of Chapter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Query Processing</dc:title>
  <dc:creator>Silberschatz, Korth and Sudarshan</dc:creator>
  <cp:lastModifiedBy>c j</cp:lastModifiedBy>
  <cp:revision>563</cp:revision>
  <cp:lastPrinted>1999-06-28T19:27:31Z</cp:lastPrinted>
  <dcterms:created xsi:type="dcterms:W3CDTF">2000-02-23T18:58:38Z</dcterms:created>
  <dcterms:modified xsi:type="dcterms:W3CDTF">2020-05-25T03:56:17Z</dcterms:modified>
</cp:coreProperties>
</file>