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</p:sldMasterIdLst>
  <p:notesMasterIdLst>
    <p:notesMasterId r:id="rId37"/>
  </p:notesMasterIdLst>
  <p:handoutMasterIdLst>
    <p:handoutMasterId r:id="rId38"/>
  </p:handoutMasterIdLst>
  <p:sldIdLst>
    <p:sldId id="370" r:id="rId2"/>
    <p:sldId id="256" r:id="rId3"/>
    <p:sldId id="344" r:id="rId4"/>
    <p:sldId id="319" r:id="rId5"/>
    <p:sldId id="343" r:id="rId6"/>
    <p:sldId id="440" r:id="rId7"/>
    <p:sldId id="363" r:id="rId8"/>
    <p:sldId id="309" r:id="rId9"/>
    <p:sldId id="310" r:id="rId10"/>
    <p:sldId id="388" r:id="rId11"/>
    <p:sldId id="311" r:id="rId12"/>
    <p:sldId id="312" r:id="rId13"/>
    <p:sldId id="313" r:id="rId14"/>
    <p:sldId id="455" r:id="rId15"/>
    <p:sldId id="456" r:id="rId16"/>
    <p:sldId id="342" r:id="rId17"/>
    <p:sldId id="457" r:id="rId18"/>
    <p:sldId id="317" r:id="rId19"/>
    <p:sldId id="318" r:id="rId20"/>
    <p:sldId id="441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585" r:id="rId35"/>
    <p:sldId id="338" r:id="rId36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452" y="477"/>
      </p:cViewPr>
      <p:guideLst>
        <p:guide orient="horz" pos="70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6B0F5675-B5A5-4D0D-A86C-B3B6438415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3959" cy="48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8" tIns="45739" rIns="91478" bIns="4573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DA58939A-FFBB-4961-8E27-ED206184BC3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765" y="0"/>
            <a:ext cx="2962416" cy="48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8" tIns="45739" rIns="91478" bIns="4573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3220" name="Rectangle 4">
            <a:extLst>
              <a:ext uri="{FF2B5EF4-FFF2-40B4-BE49-F238E27FC236}">
                <a16:creationId xmlns:a16="http://schemas.microsoft.com/office/drawing/2014/main" id="{6B9260A1-B56A-4613-940B-95CF04A0F50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54564"/>
            <a:ext cx="2963959" cy="48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8" tIns="45739" rIns="91478" bIns="4573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3221" name="Rectangle 5">
            <a:extLst>
              <a:ext uri="{FF2B5EF4-FFF2-40B4-BE49-F238E27FC236}">
                <a16:creationId xmlns:a16="http://schemas.microsoft.com/office/drawing/2014/main" id="{33553263-71FF-4F7C-B472-96E6F513C1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765" y="9454564"/>
            <a:ext cx="2962416" cy="48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78" tIns="45739" rIns="91478" bIns="4573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89BB92-4A56-437C-B73D-923BEA38619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6479D91-C48B-4123-B0B2-35FDA9152A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912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20" tIns="46960" rIns="93920" bIns="46960" numCol="1" anchor="ctr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D260520-DCFA-4B8C-AE09-104F1CCB3EC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3765" y="0"/>
            <a:ext cx="2943911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20" tIns="46960" rIns="93920" bIns="46960" numCol="1" anchor="ctr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543A1677-CD24-4DDE-BFA3-03BBDFB895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F236B8D-1C8E-43E0-82EB-06C16BF595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227" y="4714549"/>
            <a:ext cx="4987223" cy="446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20" tIns="46960" rIns="93920" bIns="469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73D546C-7CBD-4F28-A187-90DD268B69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493"/>
            <a:ext cx="2943912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20" tIns="46960" rIns="93920" bIns="46960" numCol="1" anchor="b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F22C45F7-19CC-4E38-ABF2-76DE69D69C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765" y="9432493"/>
            <a:ext cx="2943911" cy="49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20" tIns="46960" rIns="93920" bIns="46960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panose="02020603050405020304" pitchFamily="18" charset="0"/>
              </a:defRPr>
            </a:lvl1pPr>
          </a:lstStyle>
          <a:p>
            <a:fld id="{182F5325-B0EF-4FF2-AA8E-7744CDFDFFB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139598A6-035D-4D98-A506-E98FB1B04B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6F71C7-B886-470A-A3DE-E8ED19DF1DCF}" type="slidenum">
              <a:rPr lang="en-US" altLang="zh-CN" sz="1200">
                <a:latin typeface="Times New Roman" panose="02020603050405020304" pitchFamily="18" charset="0"/>
              </a:rPr>
              <a:pPr/>
              <a:t>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970A5D31-6F0B-47F1-8A65-B9B357A6F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B452045-430B-44E1-8327-D5A6563BF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227" y="4716247"/>
            <a:ext cx="4987223" cy="446668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F88DBC9E-5373-43B9-B46C-9B4CE97692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B5A7F71-838B-4067-95B1-98B93FC3E198}" type="slidenum">
              <a:rPr lang="en-US" altLang="zh-CN" sz="1200">
                <a:latin typeface="Times New Roman" panose="02020603050405020304" pitchFamily="18" charset="0"/>
              </a:rPr>
              <a:pPr/>
              <a:t>10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9A5968-D0A3-43A9-A1CF-A4FCD57F73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DB71D0A-DC60-4FAF-9201-86A9A18BA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F643AB2C-C5E9-4BED-A497-C40044B835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E95EA52-6B62-4A77-AC8E-285D3856B794}" type="slidenum">
              <a:rPr lang="en-US" altLang="zh-CN" sz="1200">
                <a:latin typeface="Times New Roman" panose="02020603050405020304" pitchFamily="18" charset="0"/>
              </a:rPr>
              <a:pPr/>
              <a:t>11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421A479-3E1B-4217-A028-5933AE3DCC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E61FEC3-573B-4712-A8A8-919DDEAC2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943E6E29-9642-497E-8C58-C47D37344A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A2EC0B-EE00-4E29-B9E9-3EB5009E4A8F}" type="slidenum">
              <a:rPr lang="en-US" altLang="zh-CN" sz="1200">
                <a:latin typeface="Times New Roman" panose="02020603050405020304" pitchFamily="18" charset="0"/>
              </a:rPr>
              <a:pPr/>
              <a:t>12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227EED7-A1F4-4461-B085-BB2175C5DC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2AA5E29-A8FF-4B5B-A75E-17C25F2EA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FE7B6E90-1D6B-4AF9-BD56-3E56BB87E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26DF03B-887F-4FC2-992C-9E286072EC71}" type="slidenum">
              <a:rPr lang="en-US" altLang="zh-CN" sz="1200">
                <a:latin typeface="Times New Roman" panose="02020603050405020304" pitchFamily="18" charset="0"/>
              </a:rPr>
              <a:pPr/>
              <a:t>13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D20E179B-BF9B-4A8E-977B-4DA23A0912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51B7E4B-4D88-463C-AD61-BB4196103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2E075BF6-549F-4009-815B-5ABE74C3BE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8D2E44-0B1E-45FD-893D-911AE553C056}" type="slidenum">
              <a:rPr lang="en-US" altLang="zh-CN" sz="1200">
                <a:latin typeface="Times New Roman" panose="02020603050405020304" pitchFamily="18" charset="0"/>
              </a:rPr>
              <a:pPr/>
              <a:t>16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8643C3F6-2D64-4F84-88EA-C4EB42B6D9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064CD50-99F7-4379-AD7B-097949652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D2E266EB-7E1F-450B-B0E7-CD0E63093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60D107-3525-4F51-AB9D-B5CB7BB46649}" type="slidenum">
              <a:rPr lang="en-US" altLang="zh-CN" sz="1200">
                <a:latin typeface="Times New Roman" panose="02020603050405020304" pitchFamily="18" charset="0"/>
              </a:rPr>
              <a:pPr/>
              <a:t>18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0BAE7C97-1B19-44F3-8C02-A7A0A3B9F8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F4391E0-774F-4EA2-90AC-B153E8521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8F62F6EF-814B-47E9-AE1E-36308F9C87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FE80FF-4A6B-4210-9E0E-687F92B37704}" type="slidenum">
              <a:rPr lang="en-US" altLang="zh-CN" sz="1200">
                <a:latin typeface="Times New Roman" panose="02020603050405020304" pitchFamily="18" charset="0"/>
              </a:rPr>
              <a:pPr/>
              <a:t>19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4B01C3C3-8FA8-44A2-ADE9-C7279F049F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E202289-87DF-4ED9-B680-F88F1A16E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D61C2D0E-1DD1-4ED1-A764-36FA67F568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6DBD038-A103-4A83-B15C-DD339EC8EEDE}" type="slidenum">
              <a:rPr lang="en-US" altLang="zh-CN" sz="1200">
                <a:latin typeface="Times New Roman" panose="02020603050405020304" pitchFamily="18" charset="0"/>
              </a:rPr>
              <a:pPr/>
              <a:t>20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8D699CD2-4EA7-4E4B-AAB6-403984688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D0B6C927-338C-46D3-A79A-2F7D5DA3D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303B860B-756F-44C8-AB25-7E7F2834E3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34C30B-7181-4B04-A49E-7A9B96DE9773}" type="slidenum">
              <a:rPr lang="en-US" altLang="zh-CN" sz="1200">
                <a:latin typeface="Times New Roman" panose="02020603050405020304" pitchFamily="18" charset="0"/>
              </a:rPr>
              <a:pPr/>
              <a:t>21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F9E8EA0A-9893-424B-93C1-50C0543BB0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7B8CE5C-269A-4655-859F-741A937F0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22DD9BA6-E77B-4BED-8AB1-F71720EC53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D532221-BEED-44FD-A782-BB8EAB5A1F23}" type="slidenum">
              <a:rPr lang="en-US" altLang="zh-CN" sz="1200">
                <a:latin typeface="Times New Roman" panose="02020603050405020304" pitchFamily="18" charset="0"/>
              </a:rPr>
              <a:pPr/>
              <a:t>22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DD3B09E8-9A73-4999-B07E-E9239CE21F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9EF06E95-7F86-41A3-AAFC-AFB2D5E17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C7AE7198-31D8-4928-8B83-1E6A1C00A1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41CF6D6-6214-44C5-B066-16F9D0BDFCB8}" type="slidenum">
              <a:rPr lang="en-US" altLang="zh-CN" sz="1200">
                <a:latin typeface="Times New Roman" panose="02020603050405020304" pitchFamily="18" charset="0"/>
              </a:rPr>
              <a:pPr/>
              <a:t>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98A24A1-383D-43C8-B447-ADB1CD3074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9C1A078-D865-4294-A136-18B567E3D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03C84C94-DF38-49EB-B550-BAB2A1694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E65A46D-1EF5-4E56-A8A4-ADB76E7F86E1}" type="slidenum">
              <a:rPr lang="en-US" altLang="zh-CN" sz="1200">
                <a:latin typeface="Times New Roman" panose="02020603050405020304" pitchFamily="18" charset="0"/>
              </a:rPr>
              <a:pPr/>
              <a:t>23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0493F9E9-B9C0-4421-8565-62ADCCBD55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0E69862D-2306-4307-8DC5-E70616D7B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66FF8645-B942-4C70-AF7E-4D7F23505C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982287-2426-41BC-97C9-A777719BB573}" type="slidenum">
              <a:rPr lang="en-US" altLang="zh-CN" sz="1200">
                <a:latin typeface="Times New Roman" panose="02020603050405020304" pitchFamily="18" charset="0"/>
              </a:rPr>
              <a:pPr/>
              <a:t>24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FA3C6BB3-DA4B-4A48-81DA-1EC89031B6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C44EA087-821D-45E4-8BB5-DC53B00FE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C1371D91-A3F1-4DA5-9393-CFC9AE0A4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B27F933-22DD-4820-85D8-BA60C373279C}" type="slidenum">
              <a:rPr lang="en-US" altLang="zh-CN" sz="1200">
                <a:latin typeface="Times New Roman" panose="02020603050405020304" pitchFamily="18" charset="0"/>
              </a:rPr>
              <a:pPr/>
              <a:t>25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C9CC43A5-D51F-4242-A820-613DFDE411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27B8F71-E73B-477D-B315-1930C009C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>
            <a:extLst>
              <a:ext uri="{FF2B5EF4-FFF2-40B4-BE49-F238E27FC236}">
                <a16:creationId xmlns:a16="http://schemas.microsoft.com/office/drawing/2014/main" id="{A658D55D-EBC4-480C-86CF-71C241D204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8748180-CF4C-4081-8095-6FA6C21D1317}" type="slidenum">
              <a:rPr lang="en-US" altLang="zh-CN" sz="1200">
                <a:latin typeface="Times New Roman" panose="02020603050405020304" pitchFamily="18" charset="0"/>
              </a:rPr>
              <a:pPr/>
              <a:t>26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CAC4E2FC-7BC6-4A3C-979B-1176BE0AD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2506E023-B9E8-4C15-9EE9-CBE92D842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>
            <a:extLst>
              <a:ext uri="{FF2B5EF4-FFF2-40B4-BE49-F238E27FC236}">
                <a16:creationId xmlns:a16="http://schemas.microsoft.com/office/drawing/2014/main" id="{5D600E6A-69A9-41E2-9990-F82FFA4EFF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95E87A9-3752-4691-878F-7781E08ABD99}" type="slidenum">
              <a:rPr lang="en-US" altLang="zh-CN" sz="1200">
                <a:latin typeface="Times New Roman" panose="02020603050405020304" pitchFamily="18" charset="0"/>
              </a:rPr>
              <a:pPr/>
              <a:t>27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E769E10A-17F6-455C-BD9F-88D8759FA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F4610CBB-7223-4FE7-8A9B-5F343AC91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>
            <a:extLst>
              <a:ext uri="{FF2B5EF4-FFF2-40B4-BE49-F238E27FC236}">
                <a16:creationId xmlns:a16="http://schemas.microsoft.com/office/drawing/2014/main" id="{D982040E-4439-4704-8E2C-CE96AD17A1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75DC37-E2B5-4606-B096-4F6E08A05370}" type="slidenum">
              <a:rPr lang="en-US" altLang="zh-CN" sz="1200">
                <a:latin typeface="Times New Roman" panose="02020603050405020304" pitchFamily="18" charset="0"/>
              </a:rPr>
              <a:pPr/>
              <a:t>28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819CBBC7-79CB-4042-B112-A94897CA53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D2B496C4-18B3-4AB0-9916-C514A805A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>
            <a:extLst>
              <a:ext uri="{FF2B5EF4-FFF2-40B4-BE49-F238E27FC236}">
                <a16:creationId xmlns:a16="http://schemas.microsoft.com/office/drawing/2014/main" id="{68A1E2D6-A066-4FFD-B585-7BE094D826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D09FD99-E5E8-480F-B6AD-F6642DAD9986}" type="slidenum">
              <a:rPr lang="en-US" altLang="zh-CN" sz="1200">
                <a:latin typeface="Times New Roman" panose="02020603050405020304" pitchFamily="18" charset="0"/>
              </a:rPr>
              <a:pPr/>
              <a:t>29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7FDA925C-EE18-4D29-B39F-1248E89B4B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65CCAD2D-60E7-40E7-99ED-D6BFC4B36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>
            <a:extLst>
              <a:ext uri="{FF2B5EF4-FFF2-40B4-BE49-F238E27FC236}">
                <a16:creationId xmlns:a16="http://schemas.microsoft.com/office/drawing/2014/main" id="{21FAD228-7499-47B3-BB05-9459A9709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4286EB5-2C35-4700-88D3-A0E9FA7907D8}" type="slidenum">
              <a:rPr lang="en-US" altLang="zh-CN" sz="1200">
                <a:latin typeface="Times New Roman" panose="02020603050405020304" pitchFamily="18" charset="0"/>
              </a:rPr>
              <a:pPr/>
              <a:t>30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7736EA19-D0CA-411F-AF4C-F07078A21B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A1A1C897-A71A-48DF-B7D6-DCC73A885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>
            <a:extLst>
              <a:ext uri="{FF2B5EF4-FFF2-40B4-BE49-F238E27FC236}">
                <a16:creationId xmlns:a16="http://schemas.microsoft.com/office/drawing/2014/main" id="{AF6E8A69-D013-4E1B-B7DB-563DA8952C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4DF5122-9335-40BE-BEE0-831D7F4AE0E7}" type="slidenum">
              <a:rPr lang="en-US" altLang="zh-CN" sz="1200">
                <a:latin typeface="Times New Roman" panose="02020603050405020304" pitchFamily="18" charset="0"/>
              </a:rPr>
              <a:pPr/>
              <a:t>31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DD9E93AF-52C3-4498-BA0C-ED44474297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F48064AC-5F5F-4383-BC6F-60A581444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>
            <a:extLst>
              <a:ext uri="{FF2B5EF4-FFF2-40B4-BE49-F238E27FC236}">
                <a16:creationId xmlns:a16="http://schemas.microsoft.com/office/drawing/2014/main" id="{6DAA586C-AC14-46A2-A0AD-DCD58FB385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DA1D8F-748C-4C23-B5CA-775B99F4302D}" type="slidenum">
              <a:rPr lang="en-US" altLang="zh-CN" sz="1200">
                <a:latin typeface="Times New Roman" panose="02020603050405020304" pitchFamily="18" charset="0"/>
              </a:rPr>
              <a:pPr/>
              <a:t>32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002A6271-C51F-492D-9016-1DABD2640C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356425AA-3079-4D64-BC23-E9A9F2487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78C343B9-D33B-4D7A-B487-B2E70EAF39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6C76B39-9506-479E-938F-F37A32F1BACA}" type="slidenum">
              <a:rPr lang="en-US" altLang="zh-CN" sz="1200">
                <a:latin typeface="Times New Roman" panose="02020603050405020304" pitchFamily="18" charset="0"/>
              </a:rPr>
              <a:pPr/>
              <a:t>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16BE929-C259-4C7E-8825-FB58DA2529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E8C7C80-14C0-4849-BDC1-C598957C9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>
            <a:extLst>
              <a:ext uri="{FF2B5EF4-FFF2-40B4-BE49-F238E27FC236}">
                <a16:creationId xmlns:a16="http://schemas.microsoft.com/office/drawing/2014/main" id="{3E0AF3CC-2ADD-40E4-9615-5070774752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9510F4-DE74-49D0-98EA-26E967819A76}" type="slidenum">
              <a:rPr lang="en-US" altLang="zh-CN" sz="1200">
                <a:latin typeface="Times New Roman" panose="02020603050405020304" pitchFamily="18" charset="0"/>
              </a:rPr>
              <a:pPr/>
              <a:t>33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72318B68-C028-419A-B745-7AA8C44077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42A4ECCA-523C-4870-8192-8AC5373F33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>
            <a:extLst>
              <a:ext uri="{FF2B5EF4-FFF2-40B4-BE49-F238E27FC236}">
                <a16:creationId xmlns:a16="http://schemas.microsoft.com/office/drawing/2014/main" id="{04B07351-9CF1-47C1-B200-86AC38E530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998BF1-F9C6-42D6-8EEE-749521040102}" type="slidenum">
              <a:rPr lang="en-US" altLang="zh-CN" sz="1200">
                <a:latin typeface="Times New Roman" panose="02020603050405020304" pitchFamily="18" charset="0"/>
              </a:rPr>
              <a:pPr/>
              <a:t>35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24B8BBC8-97FF-4D83-9FBF-5B7B8EF879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973F201F-A791-4959-A6D4-1B3F778B8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E6D86705-14B8-4684-94CB-40F4149671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3CDFD06-B589-4E19-AE45-04ED49270AE6}" type="slidenum">
              <a:rPr lang="en-US" altLang="zh-CN" sz="1200">
                <a:latin typeface="Times New Roman" panose="02020603050405020304" pitchFamily="18" charset="0"/>
              </a:rPr>
              <a:pPr/>
              <a:t>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32AA1EE-FD3B-4B24-A10A-B852CB963E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72A10DC-783D-4A53-BB3D-B905CBEC55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907CF78D-E1F9-4BA1-B4A9-BFCDF8794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F4C164-29CF-4B05-9F6C-56F88A1210E3}" type="slidenum">
              <a:rPr lang="en-US" altLang="zh-CN" sz="1200">
                <a:latin typeface="Times New Roman" panose="02020603050405020304" pitchFamily="18" charset="0"/>
              </a:rPr>
              <a:pPr/>
              <a:t>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44238673-7661-46F6-AEB2-751789427D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9FFBD33-77C5-45B8-B9A0-8D4F51947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08F9323A-9D5A-4622-8E20-C1B1E19B66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F318F97-E3A4-48E9-9C89-D9A2ECB8B16E}" type="slidenum">
              <a:rPr lang="en-US" altLang="zh-CN" sz="1200">
                <a:latin typeface="Times New Roman" panose="02020603050405020304" pitchFamily="18" charset="0"/>
              </a:rPr>
              <a:pPr/>
              <a:t>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E500F3A5-5FAF-4A5B-9314-5C7178FA0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3E3619C-6018-4510-82DF-30B9ECA99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8E8C96BE-06E5-4E6A-A4F9-6554FE26A7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3025450-BA9A-4C74-8D65-485ECC84AF3F}" type="slidenum">
              <a:rPr lang="en-US" altLang="zh-CN" sz="1200">
                <a:latin typeface="Times New Roman" panose="02020603050405020304" pitchFamily="18" charset="0"/>
              </a:rPr>
              <a:pPr/>
              <a:t>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E10BE061-2565-48D6-92FF-69A33CE148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5F2734B-3C8B-46AD-90CB-D9680717B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9DE7DC07-A085-43A0-B389-888670251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25716F-9670-4E73-B5E8-EF8DD220ED10}" type="slidenum">
              <a:rPr lang="en-US" altLang="zh-CN" sz="1200">
                <a:latin typeface="Times New Roman" panose="02020603050405020304" pitchFamily="18" charset="0"/>
              </a:rPr>
              <a:pPr/>
              <a:t>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6AB0FB12-A338-43B5-A41B-7748015C7A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1EAE80D-9B47-4DF9-B586-5CA62F0EA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C764E6A8-217B-4729-A8B1-A64DCA02CE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821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F51E68-B82C-465F-BF9D-69BB0543006A}" type="slidenum">
              <a:rPr lang="en-US" altLang="zh-CN" sz="1200">
                <a:latin typeface="Times New Roman" panose="02020603050405020304" pitchFamily="18" charset="0"/>
              </a:rPr>
              <a:pPr/>
              <a:t>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FAC2D68-DB48-49EE-89BA-696E5E2810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57D6A45-5FDA-4E40-A79F-257553E4E7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18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_Gray_Number"/>
          <p:cNvSpPr>
            <a:spLocks noChangeArrowheads="1"/>
          </p:cNvSpPr>
          <p:nvPr/>
        </p:nvSpPr>
        <p:spPr bwMode="gray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Clr>
                <a:srgbClr val="000000"/>
              </a:buClr>
              <a:buFont typeface="Arial" charset="0"/>
              <a:buNone/>
              <a:defRPr/>
            </a:pPr>
            <a:r>
              <a:rPr lang="zh-CN" altLang="en-US" sz="27700">
                <a:solidFill>
                  <a:srgbClr val="CCCCCC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4" name="Title_Gray_Number"/>
          <p:cNvSpPr>
            <a:spLocks noChangeArrowheads="1"/>
          </p:cNvSpPr>
          <p:nvPr/>
        </p:nvSpPr>
        <p:spPr bwMode="gray">
          <a:xfrm>
            <a:off x="939800" y="952500"/>
            <a:ext cx="73025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buClr>
                <a:srgbClr val="000000"/>
              </a:buClr>
              <a:buFont typeface="Arial" charset="0"/>
              <a:buNone/>
              <a:defRPr/>
            </a:pPr>
            <a:r>
              <a:rPr lang="en-US" altLang="zh-CN" sz="27700">
                <a:solidFill>
                  <a:srgbClr val="CCCCCC"/>
                </a:solidFill>
                <a:latin typeface="Times New Roman" pitchFamily="18" charset="0"/>
                <a:ea typeface="宋体" pitchFamily="2" charset="-122"/>
              </a:rPr>
              <a:t>DB</a:t>
            </a:r>
          </a:p>
        </p:txBody>
      </p:sp>
      <p:sp>
        <p:nvSpPr>
          <p:cNvPr id="5" name="Default_Title"/>
          <p:cNvSpPr txBox="1">
            <a:spLocks noChangeArrowheads="1"/>
          </p:cNvSpPr>
          <p:nvPr/>
        </p:nvSpPr>
        <p:spPr bwMode="auto">
          <a:xfrm>
            <a:off x="2343150" y="5410200"/>
            <a:ext cx="46291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Dr. CHEN Jian</a:t>
            </a:r>
          </a:p>
          <a:p>
            <a:pPr algn="ctr" eaLnBrk="1" hangingPunct="1">
              <a:defRPr/>
            </a:pPr>
            <a:r>
              <a:rPr lang="en-US" altLang="zh-CN" sz="200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Professor</a:t>
            </a:r>
            <a:endParaRPr lang="en-US" altLang="zh-CN" sz="2000" dirty="0">
              <a:solidFill>
                <a:srgbClr val="000000"/>
              </a:solidFill>
              <a:latin typeface="Garamond" pitchFamily="18" charset="0"/>
              <a:ea typeface="宋体" pitchFamily="2" charset="-122"/>
            </a:endParaRPr>
          </a:p>
          <a:p>
            <a:pPr algn="ctr" eaLnBrk="1" hangingPunct="1">
              <a:defRPr/>
            </a:pPr>
            <a:r>
              <a:rPr lang="en-US" altLang="zh-CN" sz="2000" dirty="0">
                <a:solidFill>
                  <a:srgbClr val="000000"/>
                </a:solidFill>
                <a:latin typeface="Garamond" pitchFamily="18" charset="0"/>
                <a:ea typeface="宋体" pitchFamily="2" charset="-122"/>
              </a:rPr>
              <a:t>ellachen@scut.edu.cn</a:t>
            </a:r>
          </a:p>
        </p:txBody>
      </p:sp>
      <p:sp>
        <p:nvSpPr>
          <p:cNvPr id="6" name="Slide_Copyright"/>
          <p:cNvSpPr>
            <a:spLocks noChangeArrowheads="1"/>
          </p:cNvSpPr>
          <p:nvPr/>
        </p:nvSpPr>
        <p:spPr bwMode="auto">
          <a:xfrm>
            <a:off x="3663950" y="6629400"/>
            <a:ext cx="2051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">
              <a:lnSpc>
                <a:spcPct val="110000"/>
              </a:lnSpc>
              <a:defRPr/>
            </a:pPr>
            <a:r>
              <a:rPr lang="zh-CN" altLang="en-US" sz="1200">
                <a:latin typeface="Arial" charset="0"/>
                <a:ea typeface="宋体" pitchFamily="2" charset="-122"/>
              </a:rPr>
              <a:t>华南理工大学 软件学院</a:t>
            </a:r>
          </a:p>
        </p:txBody>
      </p:sp>
      <p:pic>
        <p:nvPicPr>
          <p:cNvPr id="7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0950"/>
            <a:ext cx="91440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6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 algn="ctr">
              <a:spcBef>
                <a:spcPct val="0"/>
              </a:spcBef>
              <a:defRPr sz="4000">
                <a:latin typeface="Garamond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437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6288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5096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B07DE9B-389D-4BE2-A687-6EF52A90BE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D1E4492-7EC3-4CEB-AD9A-8CCBF5F0EA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3AFDA48F-9CDA-4AF3-9743-D9F481F628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839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0F7B1B0-56C0-43D4-AE96-EC5CDD000B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9F98D6-ACD7-4B43-9C78-B03B667E05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1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354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378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9350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4850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55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11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132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079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-36001" y="6613525"/>
            <a:ext cx="5180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ea typeface="宋体" panose="02010600030101010101" pitchFamily="2" charset="-122"/>
              </a:rPr>
              <a:t>13.</a:t>
            </a:r>
            <a:fld id="{D809473D-21E1-4360-A66A-12F2DD6BC465}" type="slidenum">
              <a:rPr lang="en-US" altLang="zh-CN" sz="1000" b="1" smtClean="0">
                <a:solidFill>
                  <a:schemeClr val="tx2"/>
                </a:solidFill>
                <a:ea typeface="宋体" panose="02010600030101010101" pitchFamily="2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17475"/>
            <a:ext cx="8616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1029" name="Slide_Page_Number"/>
          <p:cNvSpPr>
            <a:spLocks noChangeArrowheads="1"/>
          </p:cNvSpPr>
          <p:nvPr/>
        </p:nvSpPr>
        <p:spPr bwMode="auto">
          <a:xfrm>
            <a:off x="457200" y="6654800"/>
            <a:ext cx="965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just" fontAlgn="b">
              <a:defRPr/>
            </a:pPr>
            <a:endParaRPr lang="zh-CN" altLang="en-US" sz="1200">
              <a:latin typeface="Arial" charset="0"/>
              <a:ea typeface="宋体" pitchFamily="2" charset="-122"/>
            </a:endParaRPr>
          </a:p>
        </p:txBody>
      </p:sp>
      <p:sp>
        <p:nvSpPr>
          <p:cNvPr id="1030" name="Slide_Copyright"/>
          <p:cNvSpPr>
            <a:spLocks noChangeArrowheads="1"/>
          </p:cNvSpPr>
          <p:nvPr/>
        </p:nvSpPr>
        <p:spPr bwMode="auto">
          <a:xfrm>
            <a:off x="3663950" y="6629400"/>
            <a:ext cx="20510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fontAlgn="b">
              <a:lnSpc>
                <a:spcPct val="110000"/>
              </a:lnSpc>
              <a:defRPr/>
            </a:pPr>
            <a:r>
              <a:rPr lang="zh-CN" altLang="en-US" sz="1200">
                <a:latin typeface="Arial" charset="0"/>
                <a:ea typeface="宋体" pitchFamily="2" charset="-122"/>
              </a:rPr>
              <a:t>华南理工大学 软件学院</a:t>
            </a:r>
          </a:p>
        </p:txBody>
      </p:sp>
      <p:sp>
        <p:nvSpPr>
          <p:cNvPr id="1031" name="Slide_Page_Number"/>
          <p:cNvSpPr>
            <a:spLocks noChangeArrowheads="1"/>
          </p:cNvSpPr>
          <p:nvPr/>
        </p:nvSpPr>
        <p:spPr bwMode="auto">
          <a:xfrm>
            <a:off x="457200" y="6654800"/>
            <a:ext cx="965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just" fontAlgn="b">
              <a:defRPr/>
            </a:pPr>
            <a:endParaRPr lang="zh-CN" altLang="en-US" sz="1200">
              <a:latin typeface="Arial" charset="0"/>
              <a:ea typeface="宋体" pitchFamily="2" charset="-122"/>
            </a:endParaRPr>
          </a:p>
        </p:txBody>
      </p:sp>
      <p:pic>
        <p:nvPicPr>
          <p:cNvPr id="1032" name="Picture 12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0950"/>
            <a:ext cx="91440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42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400">
          <a:solidFill>
            <a:schemeClr val="tx1"/>
          </a:solidFill>
          <a:latin typeface="+mn-lt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 sz="2000">
          <a:solidFill>
            <a:schemeClr val="tx1"/>
          </a:solidFill>
          <a:latin typeface="+mn-lt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600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8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4F6A9B4B-B8B6-466C-B6F7-F3D4060BFEB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Chapter 13: Query Optimization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5410AE3C-BC0A-45BF-8F12-F6A6E3DCD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6788" y="55563"/>
            <a:ext cx="8077200" cy="609600"/>
          </a:xfrm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Pictorial Depiction of Equivalence Rules</a:t>
            </a:r>
          </a:p>
        </p:txBody>
      </p:sp>
      <p:pic>
        <p:nvPicPr>
          <p:cNvPr id="34818" name="Picture 5">
            <a:extLst>
              <a:ext uri="{FF2B5EF4-FFF2-40B4-BE49-F238E27FC236}">
                <a16:creationId xmlns:a16="http://schemas.microsoft.com/office/drawing/2014/main" id="{39B28041-2E2F-4862-B2C9-46093ED6E9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66800"/>
            <a:ext cx="7010399" cy="5257800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176EE989-ECD2-4CDF-A5AB-B2F203DD8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Equivalence Rules (Cont.)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5E8A4F67-DDD2-47E0-BFFD-C84F046C72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Font typeface="Monotype Sorts" charset="2"/>
              <a:buNone/>
            </a:pPr>
            <a:r>
              <a:rPr lang="en-US" altLang="zh-CN" sz="2000" dirty="0">
                <a:ea typeface="ＭＳ Ｐゴシック" panose="020B0600070205080204" pitchFamily="34" charset="-128"/>
              </a:rPr>
              <a:t>7.	The selection operation distributes over the theta join operation under the following two conditions:</a:t>
            </a:r>
            <a:br>
              <a:rPr lang="en-US" altLang="zh-CN" sz="2000" dirty="0">
                <a:ea typeface="ＭＳ Ｐゴシック" panose="020B0600070205080204" pitchFamily="34" charset="-128"/>
              </a:rPr>
            </a:br>
            <a:r>
              <a:rPr lang="en-US" altLang="zh-CN" sz="2000" dirty="0">
                <a:ea typeface="ＭＳ Ｐゴシック" panose="020B0600070205080204" pitchFamily="34" charset="-128"/>
              </a:rPr>
              <a:t>(a)  When all the attributes in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Greek Symbols" pitchFamily="18" charset="2"/>
              </a:rPr>
              <a:t>0 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 involve only the attributes of one </a:t>
            </a:r>
            <a:b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</a:b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       of the expressions (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Greek Symbols" pitchFamily="18" charset="2"/>
              </a:rPr>
              <a:t>1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) being joined.</a:t>
            </a:r>
            <a:b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</a:br>
            <a:b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</a:b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               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0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E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1 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  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 = (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0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))    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b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</a:br>
            <a:endParaRPr lang="en-US" altLang="zh-CN" sz="2000" dirty="0">
              <a:ea typeface="ＭＳ Ｐゴシック" panose="020B0600070205080204" pitchFamily="34" charset="-128"/>
              <a:sym typeface="Greek Symbols" pitchFamily="18" charset="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Monotype Sorts" charset="2"/>
              <a:buNone/>
            </a:pP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	(b) When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Greek Symbols" pitchFamily="18" charset="2"/>
              </a:rPr>
              <a:t>1 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involves only the attributes of 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Greek Symbols" pitchFamily="18" charset="2"/>
              </a:rPr>
              <a:t>1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 and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Greek Symbols" pitchFamily="18" charset="2"/>
              </a:rPr>
              <a:t>2 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 involves  </a:t>
            </a:r>
            <a:b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</a:b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      only the attributes of 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Greek Symbols" pitchFamily="18" charset="2"/>
              </a:rPr>
              <a:t>2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.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Monotype Sorts" charset="2"/>
              <a:buNone/>
            </a:pP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                  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1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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E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   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 =  (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1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))    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(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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36867" name="AutoShape 7">
            <a:extLst>
              <a:ext uri="{FF2B5EF4-FFF2-40B4-BE49-F238E27FC236}">
                <a16:creationId xmlns:a16="http://schemas.microsoft.com/office/drawing/2014/main" id="{056EA27F-7F35-49FC-B6F0-831830BA524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533651" y="3679032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36868" name="AutoShape 8">
            <a:extLst>
              <a:ext uri="{FF2B5EF4-FFF2-40B4-BE49-F238E27FC236}">
                <a16:creationId xmlns:a16="http://schemas.microsoft.com/office/drawing/2014/main" id="{58D4CFE6-8D6E-42EA-8CF9-F842D0577B0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021013" y="5704681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36869" name="AutoShape 9">
            <a:extLst>
              <a:ext uri="{FF2B5EF4-FFF2-40B4-BE49-F238E27FC236}">
                <a16:creationId xmlns:a16="http://schemas.microsoft.com/office/drawing/2014/main" id="{CD15F7BF-D4CF-41F4-9873-51DB727CA42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43425" y="3677445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36870" name="AutoShape 10">
            <a:extLst>
              <a:ext uri="{FF2B5EF4-FFF2-40B4-BE49-F238E27FC236}">
                <a16:creationId xmlns:a16="http://schemas.microsoft.com/office/drawing/2014/main" id="{809F0DEB-01A7-49DB-ACAD-6171370CC65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11750" y="5715794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FAA7E153-8784-45CD-AC07-F7473E381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Equivalence Rules (Cont.)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9025356E-8BA9-4B36-BB90-E7FE37E703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  <a:tabLst>
                <a:tab pos="3087688" algn="ctr"/>
              </a:tabLst>
            </a:pPr>
            <a:r>
              <a:rPr lang="en-US" altLang="zh-CN" sz="2000" dirty="0">
                <a:ea typeface="ＭＳ Ｐゴシック" panose="020B0600070205080204" pitchFamily="34" charset="-128"/>
              </a:rPr>
              <a:t>8.	The projection operation distributes over the theta join operation as follows:</a:t>
            </a:r>
          </a:p>
          <a:p>
            <a:pPr>
              <a:buFont typeface="Monotype Sorts" charset="2"/>
              <a:buNone/>
              <a:tabLst>
                <a:tab pos="3087688" algn="ctr"/>
              </a:tabLst>
            </a:pPr>
            <a:r>
              <a:rPr lang="en-US" altLang="zh-CN" sz="2000" dirty="0">
                <a:ea typeface="ＭＳ Ｐゴシック" panose="020B0600070205080204" pitchFamily="34" charset="-128"/>
              </a:rPr>
              <a:t>	(a) if </a:t>
            </a:r>
            <a:r>
              <a:rPr kumimoji="0" lang="en-US" altLang="zh-CN" sz="2000" dirty="0">
                <a:solidFill>
                  <a:srgbClr val="000000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 involves only attributes from 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L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Greek Symbols" pitchFamily="18" charset="2"/>
              </a:rPr>
              <a:t>1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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L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:</a:t>
            </a:r>
            <a:b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b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</a:t>
            </a:r>
          </a:p>
          <a:p>
            <a:pPr>
              <a:buFont typeface="Monotype Sorts" charset="2"/>
              <a:buNone/>
              <a:tabLst>
                <a:tab pos="3087688" algn="ctr"/>
              </a:tabLst>
            </a:pP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(b) Consider a join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1      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 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Greek Symbols" pitchFamily="18" charset="2"/>
              </a:rPr>
              <a:t>2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. </a:t>
            </a:r>
          </a:p>
          <a:p>
            <a:pPr lvl="1">
              <a:tabLst>
                <a:tab pos="3087688" algn="ctr"/>
              </a:tabLst>
            </a:pP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 Let 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L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Greek Symbols" pitchFamily="18" charset="2"/>
              </a:rPr>
              <a:t>1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 and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L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be sets of attributes from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and 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Greek Symbols" pitchFamily="18" charset="2"/>
              </a:rPr>
              <a:t>2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, respectively.  </a:t>
            </a:r>
          </a:p>
          <a:p>
            <a:pPr lvl="1">
              <a:tabLst>
                <a:tab pos="3087688" algn="ctr"/>
              </a:tabLst>
            </a:pP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Let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L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3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be attributes of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that are involved in join condition 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, 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but are not in 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L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Greek Symbols" pitchFamily="18" charset="2"/>
              </a:rPr>
              <a:t>1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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L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, and</a:t>
            </a:r>
          </a:p>
          <a:p>
            <a:pPr lvl="1">
              <a:tabLst>
                <a:tab pos="3087688" algn="ctr"/>
              </a:tabLst>
            </a:pP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let 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L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Greek Symbols" pitchFamily="18" charset="2"/>
              </a:rPr>
              <a:t>4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 be attributes of 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Greek Symbols" pitchFamily="18" charset="2"/>
              </a:rPr>
              <a:t>2 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that are involved in join condition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, but are not in 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L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Greek Symbols" pitchFamily="18" charset="2"/>
              </a:rPr>
              <a:t>1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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L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38915" name="AutoShape 6">
            <a:extLst>
              <a:ext uri="{FF2B5EF4-FFF2-40B4-BE49-F238E27FC236}">
                <a16:creationId xmlns:a16="http://schemas.microsoft.com/office/drawing/2014/main" id="{294928B6-A507-428E-B64E-E111842F21B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30550" y="3019425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grpSp>
        <p:nvGrpSpPr>
          <p:cNvPr id="38916" name="Group 94">
            <a:extLst>
              <a:ext uri="{FF2B5EF4-FFF2-40B4-BE49-F238E27FC236}">
                <a16:creationId xmlns:a16="http://schemas.microsoft.com/office/drawing/2014/main" id="{DB20C2C2-BF95-476B-A744-FEA33D56F229}"/>
              </a:ext>
            </a:extLst>
          </p:cNvPr>
          <p:cNvGrpSpPr>
            <a:grpSpLocks/>
          </p:cNvGrpSpPr>
          <p:nvPr/>
        </p:nvGrpSpPr>
        <p:grpSpPr bwMode="auto">
          <a:xfrm>
            <a:off x="1806575" y="2305050"/>
            <a:ext cx="4603750" cy="400050"/>
            <a:chOff x="1515" y="1364"/>
            <a:chExt cx="2920" cy="271"/>
          </a:xfrm>
        </p:grpSpPr>
        <p:sp>
          <p:nvSpPr>
            <p:cNvPr id="38963" name="Rectangle 14">
              <a:extLst>
                <a:ext uri="{FF2B5EF4-FFF2-40B4-BE49-F238E27FC236}">
                  <a16:creationId xmlns:a16="http://schemas.microsoft.com/office/drawing/2014/main" id="{14E51B3E-C560-477E-96FA-5EA068A05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1383"/>
              <a:ext cx="11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))</a:t>
              </a:r>
              <a:endParaRPr lang="en-US" altLang="zh-CN"/>
            </a:p>
          </p:txBody>
        </p:sp>
        <p:sp>
          <p:nvSpPr>
            <p:cNvPr id="38964" name="Rectangle 15">
              <a:extLst>
                <a:ext uri="{FF2B5EF4-FFF2-40B4-BE49-F238E27FC236}">
                  <a16:creationId xmlns:a16="http://schemas.microsoft.com/office/drawing/2014/main" id="{590C7902-BBD4-4323-A06B-62A37D596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383"/>
              <a:ext cx="6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38965" name="Rectangle 16">
              <a:extLst>
                <a:ext uri="{FF2B5EF4-FFF2-40B4-BE49-F238E27FC236}">
                  <a16:creationId xmlns:a16="http://schemas.microsoft.com/office/drawing/2014/main" id="{D3B88DC9-C3D8-4E7A-BCDE-111BFB852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6" y="1383"/>
              <a:ext cx="5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 dirty="0"/>
            </a:p>
          </p:txBody>
        </p:sp>
        <p:sp>
          <p:nvSpPr>
            <p:cNvPr id="38966" name="Rectangle 17">
              <a:extLst>
                <a:ext uri="{FF2B5EF4-FFF2-40B4-BE49-F238E27FC236}">
                  <a16:creationId xmlns:a16="http://schemas.microsoft.com/office/drawing/2014/main" id="{482A654F-3F14-46B0-80CC-45414F3F5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8" y="1383"/>
              <a:ext cx="11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))</a:t>
              </a:r>
              <a:endParaRPr lang="en-US" altLang="zh-CN"/>
            </a:p>
          </p:txBody>
        </p:sp>
        <p:sp>
          <p:nvSpPr>
            <p:cNvPr id="38967" name="Rectangle 18">
              <a:extLst>
                <a:ext uri="{FF2B5EF4-FFF2-40B4-BE49-F238E27FC236}">
                  <a16:creationId xmlns:a16="http://schemas.microsoft.com/office/drawing/2014/main" id="{11F3978B-57A3-4FA8-8054-255018AE0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" y="1383"/>
              <a:ext cx="5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38968" name="Rectangle 19">
              <a:extLst>
                <a:ext uri="{FF2B5EF4-FFF2-40B4-BE49-F238E27FC236}">
                  <a16:creationId xmlns:a16="http://schemas.microsoft.com/office/drawing/2014/main" id="{153A612D-FAAC-4460-84CE-D4F18ECD8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383"/>
              <a:ext cx="5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38969" name="Rectangle 20">
              <a:extLst>
                <a:ext uri="{FF2B5EF4-FFF2-40B4-BE49-F238E27FC236}">
                  <a16:creationId xmlns:a16="http://schemas.microsoft.com/office/drawing/2014/main" id="{1166A30C-3B75-485A-9472-32EEABC81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383"/>
              <a:ext cx="6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38970" name="Rectangle 21">
              <a:extLst>
                <a:ext uri="{FF2B5EF4-FFF2-40B4-BE49-F238E27FC236}">
                  <a16:creationId xmlns:a16="http://schemas.microsoft.com/office/drawing/2014/main" id="{3299DEFD-12BF-4B54-AE27-5713808FF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383"/>
              <a:ext cx="5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38971" name="Rectangle 22">
              <a:extLst>
                <a:ext uri="{FF2B5EF4-FFF2-40B4-BE49-F238E27FC236}">
                  <a16:creationId xmlns:a16="http://schemas.microsoft.com/office/drawing/2014/main" id="{7FAEFF31-41F7-4803-99CD-3238F06F0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1491"/>
              <a:ext cx="5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38972" name="Rectangle 24">
              <a:extLst>
                <a:ext uri="{FF2B5EF4-FFF2-40B4-BE49-F238E27FC236}">
                  <a16:creationId xmlns:a16="http://schemas.microsoft.com/office/drawing/2014/main" id="{DB5C6DEE-CE49-4FA3-9E36-25A873B28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6" y="1491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38973" name="Rectangle 25">
              <a:extLst>
                <a:ext uri="{FF2B5EF4-FFF2-40B4-BE49-F238E27FC236}">
                  <a16:creationId xmlns:a16="http://schemas.microsoft.com/office/drawing/2014/main" id="{48D82737-8049-422D-83AA-8F5292D46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" y="1491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38974" name="Rectangle 27">
              <a:extLst>
                <a:ext uri="{FF2B5EF4-FFF2-40B4-BE49-F238E27FC236}">
                  <a16:creationId xmlns:a16="http://schemas.microsoft.com/office/drawing/2014/main" id="{3D9E4662-AA51-4828-9B31-8DEEEFF0D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1491"/>
              <a:ext cx="5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3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38975" name="Rectangle 28">
              <a:extLst>
                <a:ext uri="{FF2B5EF4-FFF2-40B4-BE49-F238E27FC236}">
                  <a16:creationId xmlns:a16="http://schemas.microsoft.com/office/drawing/2014/main" id="{A3B7538F-8618-4865-AE90-E15A66E95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1542"/>
              <a:ext cx="36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38976" name="Rectangle 29">
              <a:extLst>
                <a:ext uri="{FF2B5EF4-FFF2-40B4-BE49-F238E27FC236}">
                  <a16:creationId xmlns:a16="http://schemas.microsoft.com/office/drawing/2014/main" id="{B4DACDAF-AAD4-4CEB-B9E7-D08DDB56A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" y="1542"/>
              <a:ext cx="36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38977" name="Rectangle 30">
              <a:extLst>
                <a:ext uri="{FF2B5EF4-FFF2-40B4-BE49-F238E27FC236}">
                  <a16:creationId xmlns:a16="http://schemas.microsoft.com/office/drawing/2014/main" id="{9983EB47-3A35-408D-BFD7-59B5689A7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1542"/>
              <a:ext cx="36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38978" name="Rectangle 31">
              <a:extLst>
                <a:ext uri="{FF2B5EF4-FFF2-40B4-BE49-F238E27FC236}">
                  <a16:creationId xmlns:a16="http://schemas.microsoft.com/office/drawing/2014/main" id="{4D22AE19-3A2D-41D6-B0ED-EBD648683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" y="1542"/>
              <a:ext cx="37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38979" name="Rectangle 32">
              <a:extLst>
                <a:ext uri="{FF2B5EF4-FFF2-40B4-BE49-F238E27FC236}">
                  <a16:creationId xmlns:a16="http://schemas.microsoft.com/office/drawing/2014/main" id="{A132803A-12F3-4561-B417-42132F5E7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1383"/>
              <a:ext cx="10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/>
            </a:p>
          </p:txBody>
        </p:sp>
        <p:sp>
          <p:nvSpPr>
            <p:cNvPr id="38980" name="Rectangle 33">
              <a:extLst>
                <a:ext uri="{FF2B5EF4-FFF2-40B4-BE49-F238E27FC236}">
                  <a16:creationId xmlns:a16="http://schemas.microsoft.com/office/drawing/2014/main" id="{39B8DC07-7377-4AB1-912D-754A85FCC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0" y="1383"/>
              <a:ext cx="10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/>
            </a:p>
          </p:txBody>
        </p:sp>
        <p:sp>
          <p:nvSpPr>
            <p:cNvPr id="38981" name="Rectangle 34">
              <a:extLst>
                <a:ext uri="{FF2B5EF4-FFF2-40B4-BE49-F238E27FC236}">
                  <a16:creationId xmlns:a16="http://schemas.microsoft.com/office/drawing/2014/main" id="{68FD579D-1CFA-4567-BB2A-0DE5CE43F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1383"/>
              <a:ext cx="10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/>
            </a:p>
          </p:txBody>
        </p:sp>
        <p:sp>
          <p:nvSpPr>
            <p:cNvPr id="38982" name="Rectangle 35">
              <a:extLst>
                <a:ext uri="{FF2B5EF4-FFF2-40B4-BE49-F238E27FC236}">
                  <a16:creationId xmlns:a16="http://schemas.microsoft.com/office/drawing/2014/main" id="{306EEF20-36B6-410C-BFB6-345EFF670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" y="1383"/>
              <a:ext cx="10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/>
            </a:p>
          </p:txBody>
        </p:sp>
        <p:sp>
          <p:nvSpPr>
            <p:cNvPr id="38983" name="Rectangle 36">
              <a:extLst>
                <a:ext uri="{FF2B5EF4-FFF2-40B4-BE49-F238E27FC236}">
                  <a16:creationId xmlns:a16="http://schemas.microsoft.com/office/drawing/2014/main" id="{1DCF6CA2-F0C9-41A5-A8F3-24D5048A9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" y="1491"/>
              <a:ext cx="5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/>
            </a:p>
          </p:txBody>
        </p:sp>
        <p:sp>
          <p:nvSpPr>
            <p:cNvPr id="38984" name="Rectangle 37">
              <a:extLst>
                <a:ext uri="{FF2B5EF4-FFF2-40B4-BE49-F238E27FC236}">
                  <a16:creationId xmlns:a16="http://schemas.microsoft.com/office/drawing/2014/main" id="{FADC2DB1-1155-4E0A-9A6C-0EE6D4C7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" y="1491"/>
              <a:ext cx="5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/>
            </a:p>
          </p:txBody>
        </p:sp>
        <p:sp>
          <p:nvSpPr>
            <p:cNvPr id="38985" name="Rectangle 38">
              <a:extLst>
                <a:ext uri="{FF2B5EF4-FFF2-40B4-BE49-F238E27FC236}">
                  <a16:creationId xmlns:a16="http://schemas.microsoft.com/office/drawing/2014/main" id="{4BD4B230-C145-435D-A0E4-BF373DFF2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491"/>
              <a:ext cx="5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/>
            </a:p>
          </p:txBody>
        </p:sp>
        <p:sp>
          <p:nvSpPr>
            <p:cNvPr id="38986" name="Rectangle 39">
              <a:extLst>
                <a:ext uri="{FF2B5EF4-FFF2-40B4-BE49-F238E27FC236}">
                  <a16:creationId xmlns:a16="http://schemas.microsoft.com/office/drawing/2014/main" id="{41C4F3A1-0706-41C9-B600-7B9F83440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1491"/>
              <a:ext cx="5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/>
            </a:p>
          </p:txBody>
        </p:sp>
        <p:sp>
          <p:nvSpPr>
            <p:cNvPr id="38987" name="Rectangle 40">
              <a:extLst>
                <a:ext uri="{FF2B5EF4-FFF2-40B4-BE49-F238E27FC236}">
                  <a16:creationId xmlns:a16="http://schemas.microsoft.com/office/drawing/2014/main" id="{C9E24DE1-A767-4550-8374-A246FEA31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" y="1364"/>
              <a:ext cx="14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>
                  <a:solidFill>
                    <a:srgbClr val="000000"/>
                  </a:solidFill>
                  <a:latin typeface="Symbol" panose="05050102010706020507" pitchFamily="18" charset="2"/>
                </a:rPr>
                <a:t>Õ</a:t>
              </a:r>
              <a:endParaRPr lang="en-US" altLang="zh-CN"/>
            </a:p>
          </p:txBody>
        </p:sp>
        <p:sp>
          <p:nvSpPr>
            <p:cNvPr id="38988" name="Rectangle 41">
              <a:extLst>
                <a:ext uri="{FF2B5EF4-FFF2-40B4-BE49-F238E27FC236}">
                  <a16:creationId xmlns:a16="http://schemas.microsoft.com/office/drawing/2014/main" id="{886A5072-F0B4-48C6-929A-8CA127FBF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" y="1364"/>
              <a:ext cx="14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>
                  <a:solidFill>
                    <a:srgbClr val="000000"/>
                  </a:solidFill>
                  <a:latin typeface="Symbol" panose="05050102010706020507" pitchFamily="18" charset="2"/>
                </a:rPr>
                <a:t>Õ</a:t>
              </a:r>
              <a:endParaRPr lang="en-US" altLang="zh-CN"/>
            </a:p>
          </p:txBody>
        </p:sp>
        <p:sp>
          <p:nvSpPr>
            <p:cNvPr id="38989" name="Rectangle 42">
              <a:extLst>
                <a:ext uri="{FF2B5EF4-FFF2-40B4-BE49-F238E27FC236}">
                  <a16:creationId xmlns:a16="http://schemas.microsoft.com/office/drawing/2014/main" id="{632A7C61-A579-4E92-B79F-827D9CEA0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1364"/>
              <a:ext cx="9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38990" name="Rectangle 43">
              <a:extLst>
                <a:ext uri="{FF2B5EF4-FFF2-40B4-BE49-F238E27FC236}">
                  <a16:creationId xmlns:a16="http://schemas.microsoft.com/office/drawing/2014/main" id="{0ACE14AB-0A01-4BAB-B7E5-FD05B321E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" y="1364"/>
              <a:ext cx="14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200">
                  <a:solidFill>
                    <a:srgbClr val="000000"/>
                  </a:solidFill>
                  <a:latin typeface="Symbol" panose="05050102010706020507" pitchFamily="18" charset="2"/>
                </a:rPr>
                <a:t>Õ</a:t>
              </a:r>
              <a:endParaRPr lang="en-US" altLang="zh-CN"/>
            </a:p>
          </p:txBody>
        </p:sp>
        <p:sp>
          <p:nvSpPr>
            <p:cNvPr id="38991" name="Rectangle 44">
              <a:extLst>
                <a:ext uri="{FF2B5EF4-FFF2-40B4-BE49-F238E27FC236}">
                  <a16:creationId xmlns:a16="http://schemas.microsoft.com/office/drawing/2014/main" id="{17BE8F43-9095-40D5-839C-745DB5AAB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" y="1480"/>
              <a:ext cx="8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300">
                  <a:solidFill>
                    <a:srgbClr val="000000"/>
                  </a:solidFill>
                  <a:latin typeface="Symbol" panose="05050102010706020507" pitchFamily="18" charset="2"/>
                </a:rPr>
                <a:t>È</a:t>
              </a:r>
              <a:endParaRPr lang="en-US" altLang="zh-CN"/>
            </a:p>
          </p:txBody>
        </p:sp>
        <p:sp>
          <p:nvSpPr>
            <p:cNvPr id="38992" name="Rectangle 45">
              <a:extLst>
                <a:ext uri="{FF2B5EF4-FFF2-40B4-BE49-F238E27FC236}">
                  <a16:creationId xmlns:a16="http://schemas.microsoft.com/office/drawing/2014/main" id="{DB3A2345-AAA7-4DB7-9470-60622C7A2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1489"/>
              <a:ext cx="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300" i="1">
                  <a:solidFill>
                    <a:srgbClr val="000000"/>
                  </a:solidFill>
                  <a:latin typeface="Symbol" panose="05050102010706020507" pitchFamily="18" charset="2"/>
                </a:rPr>
                <a:t>q</a:t>
              </a:r>
              <a:endParaRPr lang="en-US" altLang="zh-CN"/>
            </a:p>
          </p:txBody>
        </p:sp>
        <p:sp>
          <p:nvSpPr>
            <p:cNvPr id="38993" name="Rectangle 46">
              <a:extLst>
                <a:ext uri="{FF2B5EF4-FFF2-40B4-BE49-F238E27FC236}">
                  <a16:creationId xmlns:a16="http://schemas.microsoft.com/office/drawing/2014/main" id="{51F572A1-E9BC-4CAC-B198-CE6EA3F2C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489"/>
              <a:ext cx="5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300" i="1">
                  <a:solidFill>
                    <a:srgbClr val="000000"/>
                  </a:solidFill>
                  <a:latin typeface="Symbol" panose="05050102010706020507" pitchFamily="18" charset="2"/>
                </a:rPr>
                <a:t>q</a:t>
              </a:r>
              <a:endParaRPr lang="en-US" altLang="zh-CN"/>
            </a:p>
          </p:txBody>
        </p:sp>
        <p:grpSp>
          <p:nvGrpSpPr>
            <p:cNvPr id="38994" name="Group 47">
              <a:extLst>
                <a:ext uri="{FF2B5EF4-FFF2-40B4-BE49-F238E27FC236}">
                  <a16:creationId xmlns:a16="http://schemas.microsoft.com/office/drawing/2014/main" id="{F3337D82-AA5C-487C-831E-DEAF4D5418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9" y="1439"/>
              <a:ext cx="1422" cy="121"/>
              <a:chOff x="2219" y="1439"/>
              <a:chExt cx="1422" cy="121"/>
            </a:xfrm>
          </p:grpSpPr>
          <p:sp>
            <p:nvSpPr>
              <p:cNvPr id="38995" name="AutoShape 7">
                <a:extLst>
                  <a:ext uri="{FF2B5EF4-FFF2-40B4-BE49-F238E27FC236}">
                    <a16:creationId xmlns:a16="http://schemas.microsoft.com/office/drawing/2014/main" id="{C0F1ACCC-D566-428E-B460-76776E97B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214" y="1444"/>
                <a:ext cx="119" cy="109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38996" name="AutoShape 8">
                <a:extLst>
                  <a:ext uri="{FF2B5EF4-FFF2-40B4-BE49-F238E27FC236}">
                    <a16:creationId xmlns:a16="http://schemas.microsoft.com/office/drawing/2014/main" id="{D0ADD1EF-E496-4CC5-87B8-C0028FCF9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7" y="1446"/>
                <a:ext cx="119" cy="109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 wrap="none" anchor="ctr"/>
              <a:lstStyle>
                <a:lvl1pPr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</p:grpSp>
      </p:grpSp>
      <p:sp>
        <p:nvSpPr>
          <p:cNvPr id="38917" name="Rectangle 48">
            <a:extLst>
              <a:ext uri="{FF2B5EF4-FFF2-40B4-BE49-F238E27FC236}">
                <a16:creationId xmlns:a16="http://schemas.microsoft.com/office/drawing/2014/main" id="{340B20DA-112F-4A09-989D-D12F66FE2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3" y="5456238"/>
            <a:ext cx="2524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)))</a:t>
            </a:r>
            <a:endParaRPr lang="en-US" altLang="zh-CN"/>
          </a:p>
        </p:txBody>
      </p:sp>
      <p:sp>
        <p:nvSpPr>
          <p:cNvPr id="38918" name="Rectangle 49">
            <a:extLst>
              <a:ext uri="{FF2B5EF4-FFF2-40B4-BE49-F238E27FC236}">
                <a16:creationId xmlns:a16="http://schemas.microsoft.com/office/drawing/2014/main" id="{5B0C6750-31B7-4619-BE0D-9F6784200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8" y="5456238"/>
            <a:ext cx="84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endParaRPr lang="en-US" altLang="zh-CN"/>
          </a:p>
        </p:txBody>
      </p:sp>
      <p:sp>
        <p:nvSpPr>
          <p:cNvPr id="38919" name="Rectangle 50">
            <a:extLst>
              <a:ext uri="{FF2B5EF4-FFF2-40B4-BE49-F238E27FC236}">
                <a16:creationId xmlns:a16="http://schemas.microsoft.com/office/drawing/2014/main" id="{61B37B25-E5BF-41CF-9FBF-7F3337325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675" y="5456238"/>
            <a:ext cx="84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endParaRPr lang="en-US" altLang="zh-CN"/>
          </a:p>
        </p:txBody>
      </p:sp>
      <p:sp>
        <p:nvSpPr>
          <p:cNvPr id="38920" name="Rectangle 51">
            <a:extLst>
              <a:ext uri="{FF2B5EF4-FFF2-40B4-BE49-F238E27FC236}">
                <a16:creationId xmlns:a16="http://schemas.microsoft.com/office/drawing/2014/main" id="{85B2F567-87AD-40EB-920E-FC3F0C455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5456238"/>
            <a:ext cx="168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))</a:t>
            </a:r>
            <a:endParaRPr lang="en-US" altLang="zh-CN"/>
          </a:p>
        </p:txBody>
      </p:sp>
      <p:sp>
        <p:nvSpPr>
          <p:cNvPr id="38921" name="Rectangle 52">
            <a:extLst>
              <a:ext uri="{FF2B5EF4-FFF2-40B4-BE49-F238E27FC236}">
                <a16:creationId xmlns:a16="http://schemas.microsoft.com/office/drawing/2014/main" id="{57BE29DE-FDBD-4822-9E86-0245298C8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5456238"/>
            <a:ext cx="84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endParaRPr lang="en-US" altLang="zh-CN"/>
          </a:p>
        </p:txBody>
      </p:sp>
      <p:sp>
        <p:nvSpPr>
          <p:cNvPr id="38922" name="Rectangle 53">
            <a:extLst>
              <a:ext uri="{FF2B5EF4-FFF2-40B4-BE49-F238E27FC236}">
                <a16:creationId xmlns:a16="http://schemas.microsoft.com/office/drawing/2014/main" id="{95AA3E21-3287-422F-B8A3-D341C03B4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463" y="5456238"/>
            <a:ext cx="168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((</a:t>
            </a:r>
            <a:endParaRPr lang="en-US" altLang="zh-CN"/>
          </a:p>
        </p:txBody>
      </p:sp>
      <p:sp>
        <p:nvSpPr>
          <p:cNvPr id="38923" name="Rectangle 54">
            <a:extLst>
              <a:ext uri="{FF2B5EF4-FFF2-40B4-BE49-F238E27FC236}">
                <a16:creationId xmlns:a16="http://schemas.microsoft.com/office/drawing/2014/main" id="{4B129C97-83A1-4C6B-B47A-35A7BB43E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5456238"/>
            <a:ext cx="84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zh-CN"/>
          </a:p>
        </p:txBody>
      </p:sp>
      <p:sp>
        <p:nvSpPr>
          <p:cNvPr id="38924" name="Rectangle 56">
            <a:extLst>
              <a:ext uri="{FF2B5EF4-FFF2-40B4-BE49-F238E27FC236}">
                <a16:creationId xmlns:a16="http://schemas.microsoft.com/office/drawing/2014/main" id="{99CC04D5-28B7-4803-BA0B-58315E0F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238" y="5456238"/>
            <a:ext cx="84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endParaRPr lang="en-US" altLang="zh-CN"/>
          </a:p>
        </p:txBody>
      </p:sp>
      <p:sp>
        <p:nvSpPr>
          <p:cNvPr id="38925" name="Rectangle 57">
            <a:extLst>
              <a:ext uri="{FF2B5EF4-FFF2-40B4-BE49-F238E27FC236}">
                <a16:creationId xmlns:a16="http://schemas.microsoft.com/office/drawing/2014/main" id="{0BA1447F-CA5C-4C12-B4FF-8A91A4A87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425" y="56134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/>
          </a:p>
        </p:txBody>
      </p:sp>
      <p:sp>
        <p:nvSpPr>
          <p:cNvPr id="38926" name="Rectangle 59">
            <a:extLst>
              <a:ext uri="{FF2B5EF4-FFF2-40B4-BE49-F238E27FC236}">
                <a16:creationId xmlns:a16="http://schemas.microsoft.com/office/drawing/2014/main" id="{2B68B9BE-795D-4192-8703-4D1135A5C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900" y="56134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/>
          </a:p>
        </p:txBody>
      </p:sp>
      <p:sp>
        <p:nvSpPr>
          <p:cNvPr id="38927" name="Rectangle 60">
            <a:extLst>
              <a:ext uri="{FF2B5EF4-FFF2-40B4-BE49-F238E27FC236}">
                <a16:creationId xmlns:a16="http://schemas.microsoft.com/office/drawing/2014/main" id="{650CDC35-DAFB-4CF3-9D9B-EB1251CD9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00" y="56134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/>
          </a:p>
        </p:txBody>
      </p:sp>
      <p:sp>
        <p:nvSpPr>
          <p:cNvPr id="38928" name="Rectangle 61">
            <a:extLst>
              <a:ext uri="{FF2B5EF4-FFF2-40B4-BE49-F238E27FC236}">
                <a16:creationId xmlns:a16="http://schemas.microsoft.com/office/drawing/2014/main" id="{A87DEAC2-7C9F-46E9-81DC-0F66909F3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56134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/>
          </a:p>
        </p:txBody>
      </p:sp>
      <p:sp>
        <p:nvSpPr>
          <p:cNvPr id="38929" name="Rectangle 62">
            <a:extLst>
              <a:ext uri="{FF2B5EF4-FFF2-40B4-BE49-F238E27FC236}">
                <a16:creationId xmlns:a16="http://schemas.microsoft.com/office/drawing/2014/main" id="{0CF1E842-74B4-45B2-838E-5AC849C8B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75" y="5689600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8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zh-CN"/>
          </a:p>
        </p:txBody>
      </p:sp>
      <p:sp>
        <p:nvSpPr>
          <p:cNvPr id="38930" name="Rectangle 63">
            <a:extLst>
              <a:ext uri="{FF2B5EF4-FFF2-40B4-BE49-F238E27FC236}">
                <a16:creationId xmlns:a16="http://schemas.microsoft.com/office/drawing/2014/main" id="{BE41A521-1761-4564-B575-4D222B088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313" y="5689600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8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/>
          </a:p>
        </p:txBody>
      </p:sp>
      <p:sp>
        <p:nvSpPr>
          <p:cNvPr id="38931" name="Rectangle 64">
            <a:extLst>
              <a:ext uri="{FF2B5EF4-FFF2-40B4-BE49-F238E27FC236}">
                <a16:creationId xmlns:a16="http://schemas.microsoft.com/office/drawing/2014/main" id="{DF182E39-52E7-402D-9CFF-A712F7FEA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88" y="5689600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8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/>
          </a:p>
        </p:txBody>
      </p:sp>
      <p:sp>
        <p:nvSpPr>
          <p:cNvPr id="38932" name="Rectangle 65">
            <a:extLst>
              <a:ext uri="{FF2B5EF4-FFF2-40B4-BE49-F238E27FC236}">
                <a16:creationId xmlns:a16="http://schemas.microsoft.com/office/drawing/2014/main" id="{09AFFE4A-C9E3-4775-B268-90C267C10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5689600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8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/>
          </a:p>
        </p:txBody>
      </p:sp>
      <p:sp>
        <p:nvSpPr>
          <p:cNvPr id="38933" name="Rectangle 66">
            <a:extLst>
              <a:ext uri="{FF2B5EF4-FFF2-40B4-BE49-F238E27FC236}">
                <a16:creationId xmlns:a16="http://schemas.microsoft.com/office/drawing/2014/main" id="{4EA4F138-1D5A-418B-B080-E4819CDFA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5689600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8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/>
          </a:p>
        </p:txBody>
      </p:sp>
      <p:sp>
        <p:nvSpPr>
          <p:cNvPr id="38934" name="Rectangle 67">
            <a:extLst>
              <a:ext uri="{FF2B5EF4-FFF2-40B4-BE49-F238E27FC236}">
                <a16:creationId xmlns:a16="http://schemas.microsoft.com/office/drawing/2014/main" id="{0617DF1A-957A-4C6B-B7D1-E2BFBD82E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5" y="5689600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8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/>
          </a:p>
        </p:txBody>
      </p:sp>
      <p:sp>
        <p:nvSpPr>
          <p:cNvPr id="38935" name="Rectangle 68">
            <a:extLst>
              <a:ext uri="{FF2B5EF4-FFF2-40B4-BE49-F238E27FC236}">
                <a16:creationId xmlns:a16="http://schemas.microsoft.com/office/drawing/2014/main" id="{F1F1903D-2054-41B4-B22A-E335A5FD5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225" y="5689600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8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/>
          </a:p>
        </p:txBody>
      </p:sp>
      <p:sp>
        <p:nvSpPr>
          <p:cNvPr id="38936" name="Rectangle 69">
            <a:extLst>
              <a:ext uri="{FF2B5EF4-FFF2-40B4-BE49-F238E27FC236}">
                <a16:creationId xmlns:a16="http://schemas.microsoft.com/office/drawing/2014/main" id="{39917454-E6F9-4463-9BED-E95B3213C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5689600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8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/>
          </a:p>
        </p:txBody>
      </p:sp>
      <p:sp>
        <p:nvSpPr>
          <p:cNvPr id="38937" name="Rectangle 70">
            <a:extLst>
              <a:ext uri="{FF2B5EF4-FFF2-40B4-BE49-F238E27FC236}">
                <a16:creationId xmlns:a16="http://schemas.microsoft.com/office/drawing/2014/main" id="{E558B38D-8E6C-43A8-AB27-ECAD67E80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5456238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endParaRPr lang="en-US" altLang="zh-CN"/>
          </a:p>
        </p:txBody>
      </p:sp>
      <p:sp>
        <p:nvSpPr>
          <p:cNvPr id="38938" name="Rectangle 71">
            <a:extLst>
              <a:ext uri="{FF2B5EF4-FFF2-40B4-BE49-F238E27FC236}">
                <a16:creationId xmlns:a16="http://schemas.microsoft.com/office/drawing/2014/main" id="{06319FC1-0C11-4887-8145-381A3732D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025" y="5456238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endParaRPr lang="en-US" altLang="zh-CN"/>
          </a:p>
        </p:txBody>
      </p:sp>
      <p:sp>
        <p:nvSpPr>
          <p:cNvPr id="38939" name="Rectangle 72">
            <a:extLst>
              <a:ext uri="{FF2B5EF4-FFF2-40B4-BE49-F238E27FC236}">
                <a16:creationId xmlns:a16="http://schemas.microsoft.com/office/drawing/2014/main" id="{EFF3AB92-ABC1-472E-96C5-AB951E093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763" y="5456238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endParaRPr lang="en-US" altLang="zh-CN"/>
          </a:p>
        </p:txBody>
      </p:sp>
      <p:sp>
        <p:nvSpPr>
          <p:cNvPr id="38940" name="Rectangle 73">
            <a:extLst>
              <a:ext uri="{FF2B5EF4-FFF2-40B4-BE49-F238E27FC236}">
                <a16:creationId xmlns:a16="http://schemas.microsoft.com/office/drawing/2014/main" id="{8EC7C8E5-CCCF-4BAB-ABFB-B255B8E06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838" y="5456238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endParaRPr lang="en-US" altLang="zh-CN"/>
          </a:p>
        </p:txBody>
      </p:sp>
      <p:sp>
        <p:nvSpPr>
          <p:cNvPr id="38941" name="Rectangle 74">
            <a:extLst>
              <a:ext uri="{FF2B5EF4-FFF2-40B4-BE49-F238E27FC236}">
                <a16:creationId xmlns:a16="http://schemas.microsoft.com/office/drawing/2014/main" id="{281FAE67-01B6-410B-9B62-88E705C4B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925" y="561340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endParaRPr lang="en-US" altLang="zh-CN"/>
          </a:p>
        </p:txBody>
      </p:sp>
      <p:sp>
        <p:nvSpPr>
          <p:cNvPr id="38942" name="Rectangle 75">
            <a:extLst>
              <a:ext uri="{FF2B5EF4-FFF2-40B4-BE49-F238E27FC236}">
                <a16:creationId xmlns:a16="http://schemas.microsoft.com/office/drawing/2014/main" id="{7631A407-F923-4561-9E6F-2D6204666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50" y="561340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endParaRPr lang="en-US" altLang="zh-CN"/>
          </a:p>
        </p:txBody>
      </p:sp>
      <p:sp>
        <p:nvSpPr>
          <p:cNvPr id="38943" name="Rectangle 76">
            <a:extLst>
              <a:ext uri="{FF2B5EF4-FFF2-40B4-BE49-F238E27FC236}">
                <a16:creationId xmlns:a16="http://schemas.microsoft.com/office/drawing/2014/main" id="{C41933BF-B6C8-44EF-97A5-0FCC6D8C7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800" y="561340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endParaRPr lang="en-US" altLang="zh-CN"/>
          </a:p>
        </p:txBody>
      </p:sp>
      <p:sp>
        <p:nvSpPr>
          <p:cNvPr id="38944" name="Rectangle 77">
            <a:extLst>
              <a:ext uri="{FF2B5EF4-FFF2-40B4-BE49-F238E27FC236}">
                <a16:creationId xmlns:a16="http://schemas.microsoft.com/office/drawing/2014/main" id="{B360B339-76E6-40CF-863C-EB0886A5D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275" y="561340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endParaRPr lang="en-US" altLang="zh-CN"/>
          </a:p>
        </p:txBody>
      </p:sp>
      <p:sp>
        <p:nvSpPr>
          <p:cNvPr id="38945" name="Rectangle 78">
            <a:extLst>
              <a:ext uri="{FF2B5EF4-FFF2-40B4-BE49-F238E27FC236}">
                <a16:creationId xmlns:a16="http://schemas.microsoft.com/office/drawing/2014/main" id="{C5E33FFF-BE2B-452E-9EA7-9BE738739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561340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endParaRPr lang="en-US" altLang="zh-CN"/>
          </a:p>
        </p:txBody>
      </p:sp>
      <p:sp>
        <p:nvSpPr>
          <p:cNvPr id="38946" name="Rectangle 79">
            <a:extLst>
              <a:ext uri="{FF2B5EF4-FFF2-40B4-BE49-F238E27FC236}">
                <a16:creationId xmlns:a16="http://schemas.microsoft.com/office/drawing/2014/main" id="{C658816C-C0D9-4A85-9DC9-5F54E9EA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75" y="5613400"/>
            <a:ext cx="841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endParaRPr lang="en-US" altLang="zh-CN"/>
          </a:p>
        </p:txBody>
      </p:sp>
      <p:sp>
        <p:nvSpPr>
          <p:cNvPr id="38947" name="Rectangle 80">
            <a:extLst>
              <a:ext uri="{FF2B5EF4-FFF2-40B4-BE49-F238E27FC236}">
                <a16:creationId xmlns:a16="http://schemas.microsoft.com/office/drawing/2014/main" id="{F59DCD08-166E-4E2C-9DA6-9CE46905E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63" y="5613400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endParaRPr lang="en-US" altLang="zh-CN"/>
          </a:p>
        </p:txBody>
      </p:sp>
      <p:sp>
        <p:nvSpPr>
          <p:cNvPr id="38948" name="Rectangle 81">
            <a:extLst>
              <a:ext uri="{FF2B5EF4-FFF2-40B4-BE49-F238E27FC236}">
                <a16:creationId xmlns:a16="http://schemas.microsoft.com/office/drawing/2014/main" id="{1DCE469A-66CC-4344-913D-0BC4C1BAC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5613400"/>
            <a:ext cx="841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endParaRPr lang="en-US" altLang="zh-CN"/>
          </a:p>
        </p:txBody>
      </p:sp>
      <p:sp>
        <p:nvSpPr>
          <p:cNvPr id="38949" name="Rectangle 82">
            <a:extLst>
              <a:ext uri="{FF2B5EF4-FFF2-40B4-BE49-F238E27FC236}">
                <a16:creationId xmlns:a16="http://schemas.microsoft.com/office/drawing/2014/main" id="{4769E4BA-9047-4243-BF36-C81CD696B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13" y="5597525"/>
            <a:ext cx="117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Symbol" panose="05050102010706020507" pitchFamily="18" charset="2"/>
              </a:rPr>
              <a:t>È</a:t>
            </a:r>
            <a:endParaRPr lang="en-US" altLang="zh-CN"/>
          </a:p>
        </p:txBody>
      </p:sp>
      <p:sp>
        <p:nvSpPr>
          <p:cNvPr id="38950" name="Rectangle 83">
            <a:extLst>
              <a:ext uri="{FF2B5EF4-FFF2-40B4-BE49-F238E27FC236}">
                <a16:creationId xmlns:a16="http://schemas.microsoft.com/office/drawing/2014/main" id="{85053CB7-C060-429F-846E-2FB37F917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0" y="5597525"/>
            <a:ext cx="117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Symbol" panose="05050102010706020507" pitchFamily="18" charset="2"/>
              </a:rPr>
              <a:t>È</a:t>
            </a:r>
            <a:endParaRPr lang="en-US" altLang="zh-CN"/>
          </a:p>
        </p:txBody>
      </p:sp>
      <p:sp>
        <p:nvSpPr>
          <p:cNvPr id="38951" name="Rectangle 84">
            <a:extLst>
              <a:ext uri="{FF2B5EF4-FFF2-40B4-BE49-F238E27FC236}">
                <a16:creationId xmlns:a16="http://schemas.microsoft.com/office/drawing/2014/main" id="{9BE6B5BE-9B25-4B30-BD8F-F805488CE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5597525"/>
            <a:ext cx="117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Symbol" panose="05050102010706020507" pitchFamily="18" charset="2"/>
              </a:rPr>
              <a:t>È</a:t>
            </a:r>
            <a:endParaRPr lang="en-US" altLang="zh-CN"/>
          </a:p>
        </p:txBody>
      </p:sp>
      <p:sp>
        <p:nvSpPr>
          <p:cNvPr id="38952" name="Rectangle 85">
            <a:extLst>
              <a:ext uri="{FF2B5EF4-FFF2-40B4-BE49-F238E27FC236}">
                <a16:creationId xmlns:a16="http://schemas.microsoft.com/office/drawing/2014/main" id="{C58C0268-13EA-4120-9EDE-31854C4C6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5597525"/>
            <a:ext cx="117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00"/>
                </a:solidFill>
                <a:latin typeface="Symbol" panose="05050102010706020507" pitchFamily="18" charset="2"/>
              </a:rPr>
              <a:t>È</a:t>
            </a:r>
            <a:endParaRPr lang="en-US" altLang="zh-CN"/>
          </a:p>
        </p:txBody>
      </p:sp>
      <p:sp>
        <p:nvSpPr>
          <p:cNvPr id="38953" name="Rectangle 86">
            <a:extLst>
              <a:ext uri="{FF2B5EF4-FFF2-40B4-BE49-F238E27FC236}">
                <a16:creationId xmlns:a16="http://schemas.microsoft.com/office/drawing/2014/main" id="{4B5DF662-ACC4-4B70-AA67-2453CA108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5" y="5426075"/>
            <a:ext cx="209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Õ</a:t>
            </a:r>
            <a:endParaRPr lang="en-US" altLang="zh-CN"/>
          </a:p>
        </p:txBody>
      </p:sp>
      <p:sp>
        <p:nvSpPr>
          <p:cNvPr id="38954" name="Rectangle 87">
            <a:extLst>
              <a:ext uri="{FF2B5EF4-FFF2-40B4-BE49-F238E27FC236}">
                <a16:creationId xmlns:a16="http://schemas.microsoft.com/office/drawing/2014/main" id="{7DCBEE61-6D50-422B-AAF2-F21213A5E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5426075"/>
            <a:ext cx="209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Õ</a:t>
            </a:r>
            <a:endParaRPr lang="en-US" altLang="zh-CN"/>
          </a:p>
        </p:txBody>
      </p:sp>
      <p:sp>
        <p:nvSpPr>
          <p:cNvPr id="38955" name="Rectangle 88">
            <a:extLst>
              <a:ext uri="{FF2B5EF4-FFF2-40B4-BE49-F238E27FC236}">
                <a16:creationId xmlns:a16="http://schemas.microsoft.com/office/drawing/2014/main" id="{A2FD511C-3B9C-4DD7-8BDD-607F84008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188" y="5426075"/>
            <a:ext cx="209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Õ</a:t>
            </a:r>
            <a:endParaRPr lang="en-US" altLang="zh-CN"/>
          </a:p>
        </p:txBody>
      </p:sp>
      <p:sp>
        <p:nvSpPr>
          <p:cNvPr id="38956" name="Rectangle 89">
            <a:extLst>
              <a:ext uri="{FF2B5EF4-FFF2-40B4-BE49-F238E27FC236}">
                <a16:creationId xmlns:a16="http://schemas.microsoft.com/office/drawing/2014/main" id="{12308C1F-52FF-431B-8178-7CBA2BB34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0" y="5426075"/>
            <a:ext cx="139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endParaRPr lang="en-US" altLang="zh-CN"/>
          </a:p>
        </p:txBody>
      </p:sp>
      <p:sp>
        <p:nvSpPr>
          <p:cNvPr id="38957" name="Rectangle 90">
            <a:extLst>
              <a:ext uri="{FF2B5EF4-FFF2-40B4-BE49-F238E27FC236}">
                <a16:creationId xmlns:a16="http://schemas.microsoft.com/office/drawing/2014/main" id="{A80C20C7-9F2D-48D2-961F-A2D416B42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5426075"/>
            <a:ext cx="209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Symbol" panose="05050102010706020507" pitchFamily="18" charset="2"/>
              </a:rPr>
              <a:t>Õ</a:t>
            </a:r>
            <a:endParaRPr lang="en-US" altLang="zh-CN"/>
          </a:p>
        </p:txBody>
      </p:sp>
      <p:sp>
        <p:nvSpPr>
          <p:cNvPr id="38958" name="Rectangle 91">
            <a:extLst>
              <a:ext uri="{FF2B5EF4-FFF2-40B4-BE49-F238E27FC236}">
                <a16:creationId xmlns:a16="http://schemas.microsoft.com/office/drawing/2014/main" id="{4804C273-2696-4E94-BBC7-54F8AB44F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0" y="5611813"/>
            <a:ext cx="793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 i="1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  <a:endParaRPr lang="en-US" altLang="zh-CN"/>
          </a:p>
        </p:txBody>
      </p:sp>
      <p:sp>
        <p:nvSpPr>
          <p:cNvPr id="38959" name="Rectangle 92">
            <a:extLst>
              <a:ext uri="{FF2B5EF4-FFF2-40B4-BE49-F238E27FC236}">
                <a16:creationId xmlns:a16="http://schemas.microsoft.com/office/drawing/2014/main" id="{B44D62ED-6138-4A7A-8B70-965FA7C14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8" y="5597525"/>
            <a:ext cx="793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 i="1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  <a:endParaRPr lang="en-US" altLang="zh-CN"/>
          </a:p>
        </p:txBody>
      </p:sp>
      <p:grpSp>
        <p:nvGrpSpPr>
          <p:cNvPr id="38960" name="Group 93">
            <a:extLst>
              <a:ext uri="{FF2B5EF4-FFF2-40B4-BE49-F238E27FC236}">
                <a16:creationId xmlns:a16="http://schemas.microsoft.com/office/drawing/2014/main" id="{81929C9F-B51B-4C2F-ADD5-5803A869B03F}"/>
              </a:ext>
            </a:extLst>
          </p:cNvPr>
          <p:cNvGrpSpPr>
            <a:grpSpLocks/>
          </p:cNvGrpSpPr>
          <p:nvPr/>
        </p:nvGrpSpPr>
        <p:grpSpPr bwMode="auto">
          <a:xfrm>
            <a:off x="3211513" y="5526088"/>
            <a:ext cx="3208337" cy="192087"/>
            <a:chOff x="2023" y="3081"/>
            <a:chExt cx="2021" cy="121"/>
          </a:xfrm>
        </p:grpSpPr>
        <p:sp>
          <p:nvSpPr>
            <p:cNvPr id="38961" name="AutoShape 9">
              <a:extLst>
                <a:ext uri="{FF2B5EF4-FFF2-40B4-BE49-F238E27FC236}">
                  <a16:creationId xmlns:a16="http://schemas.microsoft.com/office/drawing/2014/main" id="{58DD0B21-FBA6-45ED-8515-B0D8402241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930" y="3086"/>
              <a:ext cx="119" cy="10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38962" name="AutoShape 10">
              <a:extLst>
                <a:ext uri="{FF2B5EF4-FFF2-40B4-BE49-F238E27FC236}">
                  <a16:creationId xmlns:a16="http://schemas.microsoft.com/office/drawing/2014/main" id="{8BB557B2-D74C-4DA0-BFB6-CB608F836A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18" y="3088"/>
              <a:ext cx="119" cy="10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>
            <a:extLst>
              <a:ext uri="{FF2B5EF4-FFF2-40B4-BE49-F238E27FC236}">
                <a16:creationId xmlns:a16="http://schemas.microsoft.com/office/drawing/2014/main" id="{5DA3D20E-1CDC-404A-B3C3-6018E340F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Equivalence Rules (Cont.)</a:t>
            </a:r>
          </a:p>
        </p:txBody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1FD2D183-E814-47A0-8AEA-2281EAE806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04813" indent="-404813">
              <a:lnSpc>
                <a:spcPct val="110000"/>
              </a:lnSpc>
              <a:spcBef>
                <a:spcPts val="600"/>
              </a:spcBef>
              <a:buFont typeface="Monotype Sorts" charset="2"/>
              <a:buAutoNum type="arabicPeriod" startAt="9"/>
              <a:tabLst>
                <a:tab pos="2279650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</a:rPr>
              <a:t>The set operations union and intersection are commutative </a:t>
            </a:r>
            <a:br>
              <a:rPr lang="en-US" altLang="zh-CN" sz="2000" dirty="0">
                <a:ea typeface="ＭＳ Ｐゴシック" panose="020B0600070205080204" pitchFamily="34" charset="-128"/>
              </a:rPr>
            </a:br>
            <a:r>
              <a:rPr lang="en-US" altLang="zh-CN" sz="2000" dirty="0">
                <a:ea typeface="ＭＳ Ｐゴシック" panose="020B0600070205080204" pitchFamily="34" charset="-128"/>
              </a:rPr>
              <a:t>	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CN" sz="2000" dirty="0">
                <a:ea typeface="ＭＳ Ｐゴシック" panose="020B0600070205080204" pitchFamily="34" charset="-128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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 = 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zh-CN" sz="2000" dirty="0">
                <a:ea typeface="ＭＳ Ｐゴシック" panose="020B0600070205080204" pitchFamily="34" charset="-128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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b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CN" sz="2000" dirty="0">
                <a:ea typeface="ＭＳ Ｐゴシック" panose="020B0600070205080204" pitchFamily="34" charset="-128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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 = 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zh-CN" sz="2000" dirty="0">
                <a:ea typeface="ＭＳ Ｐゴシック" panose="020B0600070205080204" pitchFamily="34" charset="-128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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</a:p>
          <a:p>
            <a:pPr marL="919163" lvl="1" indent="-342900">
              <a:lnSpc>
                <a:spcPct val="110000"/>
              </a:lnSpc>
              <a:spcBef>
                <a:spcPts val="600"/>
              </a:spcBef>
              <a:buFont typeface="Monotype Sorts" charset="2"/>
              <a:buChar char="n"/>
              <a:tabLst>
                <a:tab pos="2279650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</a:rPr>
              <a:t>(set difference is not commutative).</a:t>
            </a:r>
            <a:endParaRPr lang="en-US" altLang="zh-CN" sz="2000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404813" indent="-404813">
              <a:lnSpc>
                <a:spcPct val="110000"/>
              </a:lnSpc>
              <a:spcBef>
                <a:spcPts val="600"/>
              </a:spcBef>
              <a:buFont typeface="Monotype Sorts" charset="2"/>
              <a:buAutoNum type="arabicPeriod" startAt="10"/>
              <a:tabLst>
                <a:tab pos="2279650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Set union and intersection are associative.</a:t>
            </a:r>
          </a:p>
          <a:p>
            <a:pPr marL="404813" indent="-404813">
              <a:lnSpc>
                <a:spcPct val="110000"/>
              </a:lnSpc>
              <a:spcBef>
                <a:spcPts val="600"/>
              </a:spcBef>
              <a:buFont typeface="Monotype Sorts" charset="2"/>
              <a:buNone/>
              <a:tabLst>
                <a:tab pos="2279650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                 (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CN" sz="2000" dirty="0">
                <a:ea typeface="ＭＳ Ｐゴシック" panose="020B0600070205080204" pitchFamily="34" charset="-128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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 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3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= 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CN" sz="2000" dirty="0">
                <a:ea typeface="ＭＳ Ｐゴシック" panose="020B0600070205080204" pitchFamily="34" charset="-128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 (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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3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  <a:b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            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CN" sz="2000" dirty="0">
                <a:ea typeface="ＭＳ Ｐゴシック" panose="020B0600070205080204" pitchFamily="34" charset="-128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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 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3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= 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CN" sz="2000" dirty="0">
                <a:ea typeface="ＭＳ Ｐゴシック" panose="020B0600070205080204" pitchFamily="34" charset="-128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 (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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3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pPr marL="404813" indent="-404813">
              <a:lnSpc>
                <a:spcPct val="110000"/>
              </a:lnSpc>
              <a:spcBef>
                <a:spcPts val="600"/>
              </a:spcBef>
              <a:buFont typeface="Monotype Sorts" charset="2"/>
              <a:buAutoNum type="arabicPeriod" startAt="11"/>
              <a:tabLst>
                <a:tab pos="2279650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The selection operation distributes over ,  and –. </a:t>
            </a:r>
            <a:b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              </a:t>
            </a:r>
            <a:r>
              <a:rPr lang="en-US" altLang="zh-CN" sz="2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  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(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Greek Symbols" pitchFamily="18" charset="2"/>
              </a:rPr>
              <a:t>1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  –  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Greek Symbols" pitchFamily="18" charset="2"/>
              </a:rPr>
              <a:t>2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) = 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400" i="1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(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Greek Symbols" pitchFamily="18" charset="2"/>
              </a:rPr>
              <a:t>1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) –  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(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Greek Symbols" pitchFamily="18" charset="2"/>
              </a:rPr>
              <a:t>2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)</a:t>
            </a:r>
            <a:br>
              <a:rPr lang="en-US" altLang="zh-CN" sz="2400" dirty="0">
                <a:ea typeface="ＭＳ Ｐゴシック" panose="020B0600070205080204" pitchFamily="34" charset="-128"/>
                <a:sym typeface="Greek Symbols" pitchFamily="18" charset="2"/>
              </a:rPr>
            </a:b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and similarly for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 and  in place of  –</a:t>
            </a:r>
            <a:b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lso:           </a:t>
            </a:r>
            <a:r>
              <a:rPr lang="en-US" altLang="zh-CN" sz="28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(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Greek Symbols" pitchFamily="18" charset="2"/>
              </a:rPr>
              <a:t>1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  –  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Greek Symbols" pitchFamily="18" charset="2"/>
              </a:rPr>
              <a:t>2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) = 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(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Greek Symbols" pitchFamily="18" charset="2"/>
              </a:rPr>
              <a:t>1</a:t>
            </a: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) –  </a:t>
            </a:r>
            <a:r>
              <a:rPr lang="en-US" altLang="zh-CN" sz="2000" i="1" dirty="0">
                <a:ea typeface="ＭＳ Ｐゴシック" panose="020B0600070205080204" pitchFamily="34" charset="-128"/>
                <a:sym typeface="Greek Symbols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Greek Symbols" pitchFamily="18" charset="2"/>
              </a:rPr>
              <a:t>2</a:t>
            </a:r>
            <a:b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</a:b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and similarly for</a:t>
            </a:r>
            <a:r>
              <a:rPr lang="en-US" altLang="zh-CN" sz="2800" dirty="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 in place of  –, but not for </a:t>
            </a:r>
          </a:p>
          <a:p>
            <a:pPr marL="404813" indent="-404813">
              <a:lnSpc>
                <a:spcPct val="110000"/>
              </a:lnSpc>
              <a:spcBef>
                <a:spcPts val="600"/>
              </a:spcBef>
              <a:buFont typeface="Monotype Sorts" charset="2"/>
              <a:buNone/>
              <a:tabLst>
                <a:tab pos="2279650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12.	The projection operation distributes over union</a:t>
            </a:r>
          </a:p>
          <a:p>
            <a:pPr marL="404813" indent="-404813">
              <a:lnSpc>
                <a:spcPct val="110000"/>
              </a:lnSpc>
              <a:spcBef>
                <a:spcPts val="600"/>
              </a:spcBef>
              <a:buFont typeface="Monotype Sorts" charset="2"/>
              <a:buNone/>
              <a:tabLst>
                <a:tab pos="2279650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  <a:sym typeface="Greek Symbols" pitchFamily="18" charset="2"/>
              </a:rPr>
              <a:t>                      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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L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CN" sz="2000" dirty="0">
                <a:ea typeface="ＭＳ Ｐゴシック" panose="020B0600070205080204" pitchFamily="34" charset="-128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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 = (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L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CN" sz="2000" dirty="0">
                <a:ea typeface="ＭＳ Ｐゴシック" panose="020B0600070205080204" pitchFamily="34" charset="-128"/>
              </a:rPr>
              <a:t>))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 (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L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E</a:t>
            </a:r>
            <a:r>
              <a:rPr lang="en-US" altLang="zh-CN" sz="20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zh-CN" sz="2000" dirty="0">
                <a:ea typeface="ＭＳ Ｐゴシック" panose="020B0600070205080204" pitchFamily="34" charset="-128"/>
              </a:rPr>
              <a:t>)) </a:t>
            </a:r>
            <a:endParaRPr lang="en-US" altLang="zh-CN" sz="2000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404813" indent="-404813">
              <a:lnSpc>
                <a:spcPct val="110000"/>
              </a:lnSpc>
              <a:spcBef>
                <a:spcPts val="600"/>
              </a:spcBef>
              <a:buFont typeface="Monotype Sorts" charset="2"/>
              <a:buNone/>
              <a:tabLst>
                <a:tab pos="2279650" algn="l"/>
              </a:tabLst>
            </a:pPr>
            <a:endParaRPr lang="en-US" altLang="zh-CN" sz="2000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1A9EACCA-0847-4195-A510-55E56E0F5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Transformation Example: Pushing Selections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E48697CA-CF3D-4A5B-8751-61E010EDF2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ea typeface="ＭＳ Ｐゴシック" panose="020B0600070205080204" pitchFamily="34" charset="-128"/>
              </a:rPr>
              <a:t>Query:  Find the names of all instructors in the Music department, along with the titles of the courses that they teach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</a:t>
            </a:r>
            <a:r>
              <a:rPr lang="en-US" altLang="zh-CN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name, title</a:t>
            </a:r>
            <a:r>
              <a:rPr lang="en-US" altLang="zh-CN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(</a:t>
            </a:r>
            <a:r>
              <a:rPr lang="en-US" altLang="zh-CN" i="1" baseline="-25000" dirty="0" err="1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dept_name</a:t>
            </a:r>
            <a:r>
              <a:rPr lang="en-US" altLang="zh-CN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ja-JP" altLang="en-US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“</a:t>
            </a:r>
            <a:r>
              <a:rPr lang="en-US" altLang="ja-JP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Music</a:t>
            </a:r>
            <a:r>
              <a:rPr lang="ja-JP" altLang="en-US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”</a:t>
            </a:r>
            <a:br>
              <a:rPr lang="en-US" altLang="ja-JP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ja-JP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	</a:t>
            </a:r>
            <a:r>
              <a:rPr lang="en-US" altLang="ja-JP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ja-JP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instructor     (teaches          </a:t>
            </a:r>
            <a:r>
              <a:rPr lang="en-US" altLang="ja-JP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</a:t>
            </a:r>
            <a:r>
              <a:rPr lang="en-US" altLang="ja-JP" i="1" baseline="-25000" dirty="0" err="1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course_id</a:t>
            </a:r>
            <a:r>
              <a:rPr lang="en-US" altLang="ja-JP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, title</a:t>
            </a:r>
            <a:r>
              <a:rPr lang="en-US" altLang="ja-JP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ja-JP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ja-JP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course</a:t>
            </a:r>
            <a:r>
              <a:rPr lang="en-US" altLang="ja-JP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))))</a:t>
            </a:r>
          </a:p>
          <a:p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Transformation using rule 7a.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</a:t>
            </a:r>
            <a:r>
              <a:rPr lang="en-US" altLang="zh-CN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name, title</a:t>
            </a:r>
            <a:r>
              <a:rPr lang="en-US" altLang="zh-CN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((</a:t>
            </a:r>
            <a:r>
              <a:rPr lang="en-US" altLang="zh-CN" i="1" baseline="-25000" dirty="0" err="1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dept_name</a:t>
            </a:r>
            <a:r>
              <a:rPr lang="en-US" altLang="zh-CN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ja-JP" altLang="en-US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“</a:t>
            </a:r>
            <a:r>
              <a:rPr lang="en-US" altLang="ja-JP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Music</a:t>
            </a:r>
            <a:r>
              <a:rPr lang="ja-JP" altLang="en-US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”</a:t>
            </a:r>
            <a:r>
              <a:rPr lang="en-US" altLang="ja-JP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ja-JP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instructor</a:t>
            </a:r>
            <a:r>
              <a:rPr lang="en-US" altLang="ja-JP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))</a:t>
            </a:r>
            <a:r>
              <a:rPr lang="en-US" altLang="ja-JP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    </a:t>
            </a:r>
            <a:br>
              <a:rPr lang="en-US" altLang="ja-JP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ja-JP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              (teaches          </a:t>
            </a:r>
            <a:r>
              <a:rPr lang="en-US" altLang="ja-JP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</a:t>
            </a:r>
            <a:r>
              <a:rPr lang="en-US" altLang="ja-JP" i="1" baseline="-25000" dirty="0" err="1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course_id</a:t>
            </a:r>
            <a:r>
              <a:rPr lang="en-US" altLang="ja-JP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, title</a:t>
            </a:r>
            <a:r>
              <a:rPr lang="en-US" altLang="ja-JP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ja-JP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ja-JP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course</a:t>
            </a:r>
            <a:r>
              <a:rPr lang="en-US" altLang="ja-JP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)))</a:t>
            </a:r>
          </a:p>
          <a:p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Performing the selection as early as possible reduces the size of the relation to be joined. </a:t>
            </a:r>
            <a:endParaRPr lang="en-US" altLang="zh-CN" sz="2400" baseline="-25000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zh-CN" sz="2400" dirty="0">
              <a:ea typeface="ＭＳ Ｐゴシック" panose="020B0600070205080204" pitchFamily="34" charset="-128"/>
            </a:endParaRPr>
          </a:p>
        </p:txBody>
      </p:sp>
      <p:sp>
        <p:nvSpPr>
          <p:cNvPr id="43011" name="AutoShape 4">
            <a:extLst>
              <a:ext uri="{FF2B5EF4-FFF2-40B4-BE49-F238E27FC236}">
                <a16:creationId xmlns:a16="http://schemas.microsoft.com/office/drawing/2014/main" id="{6094D083-753E-4C4F-A76A-666EF04A76E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735581" y="3081807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43012" name="AutoShape 5">
            <a:extLst>
              <a:ext uri="{FF2B5EF4-FFF2-40B4-BE49-F238E27FC236}">
                <a16:creationId xmlns:a16="http://schemas.microsoft.com/office/drawing/2014/main" id="{A9E45D53-C8B1-431C-B475-3823B457EBF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788150" y="4704233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43013" name="AutoShape 6">
            <a:extLst>
              <a:ext uri="{FF2B5EF4-FFF2-40B4-BE49-F238E27FC236}">
                <a16:creationId xmlns:a16="http://schemas.microsoft.com/office/drawing/2014/main" id="{82E69729-4605-479C-97D3-97D830F5E1E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477543" y="3076028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43014" name="AutoShape 8">
            <a:extLst>
              <a:ext uri="{FF2B5EF4-FFF2-40B4-BE49-F238E27FC236}">
                <a16:creationId xmlns:a16="http://schemas.microsoft.com/office/drawing/2014/main" id="{F04CF5BD-43AE-4518-B37B-2A3BF837591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72177" y="4174269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A39D4A9D-C6B9-49ED-941E-20CAC4AB7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Example with Multiple Transformations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13B4C1C2-0F44-443E-BC02-3C7ECCF0C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ea typeface="ＭＳ Ｐゴシック" panose="020B0600070205080204" pitchFamily="34" charset="-128"/>
              </a:rPr>
              <a:t>Query: Find the names of all instructors in the Music department who have taught a course in 2009, along with the titles of the courses that they taught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</a:t>
            </a:r>
            <a:r>
              <a:rPr lang="en-US" altLang="zh-CN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name, title</a:t>
            </a:r>
            <a:r>
              <a:rPr lang="en-US" altLang="zh-CN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(</a:t>
            </a:r>
            <a:r>
              <a:rPr lang="en-US" altLang="zh-CN" i="1" baseline="-25000" dirty="0" err="1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dept_name</a:t>
            </a:r>
            <a:r>
              <a:rPr lang="en-US" altLang="zh-CN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ja-JP" altLang="en-US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“</a:t>
            </a:r>
            <a:r>
              <a:rPr lang="en-US" altLang="ja-JP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Music</a:t>
            </a:r>
            <a:r>
              <a:rPr lang="ja-JP" altLang="en-US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”</a:t>
            </a:r>
            <a:r>
              <a:rPr lang="en-US" altLang="ja-JP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en-US" altLang="ja-JP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year</a:t>
            </a:r>
            <a:r>
              <a:rPr lang="en-US" altLang="ja-JP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= 2009	</a:t>
            </a:r>
            <a:br>
              <a:rPr lang="en-US" altLang="ja-JP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ja-JP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   </a:t>
            </a:r>
            <a:r>
              <a:rPr lang="en-US" altLang="ja-JP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ja-JP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instructor     (teaches       </a:t>
            </a:r>
            <a:r>
              <a:rPr lang="en-US" altLang="ja-JP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</a:t>
            </a:r>
            <a:r>
              <a:rPr lang="en-US" altLang="ja-JP" i="1" baseline="-25000" dirty="0" err="1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course_id</a:t>
            </a:r>
            <a:r>
              <a:rPr lang="en-US" altLang="ja-JP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, title</a:t>
            </a:r>
            <a:r>
              <a:rPr lang="en-US" altLang="ja-JP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ja-JP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ja-JP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course</a:t>
            </a:r>
            <a:r>
              <a:rPr lang="en-US" altLang="ja-JP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))))</a:t>
            </a:r>
            <a:endParaRPr lang="en-US" altLang="ja-JP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Transformation using join associatively (Rule 6a):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</a:t>
            </a:r>
            <a:r>
              <a:rPr lang="en-US" altLang="zh-CN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name, title</a:t>
            </a:r>
            <a:r>
              <a:rPr lang="en-US" altLang="zh-CN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(</a:t>
            </a:r>
            <a:r>
              <a:rPr lang="en-US" altLang="zh-CN" i="1" baseline="-25000" dirty="0" err="1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dept_name</a:t>
            </a:r>
            <a:r>
              <a:rPr lang="en-US" altLang="zh-CN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ja-JP" altLang="en-US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“</a:t>
            </a:r>
            <a:r>
              <a:rPr lang="en-US" altLang="ja-JP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Music</a:t>
            </a:r>
            <a:r>
              <a:rPr lang="ja-JP" altLang="en-US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”</a:t>
            </a:r>
            <a:r>
              <a:rPr lang="en-US" altLang="ja-JP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</a:t>
            </a:r>
            <a:r>
              <a:rPr lang="en-US" altLang="ja-JP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gear</a:t>
            </a:r>
            <a:r>
              <a:rPr lang="en-US" altLang="ja-JP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= 2009	</a:t>
            </a:r>
            <a:br>
              <a:rPr lang="en-US" altLang="ja-JP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ja-JP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   </a:t>
            </a:r>
            <a:r>
              <a:rPr lang="en-US" altLang="ja-JP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((</a:t>
            </a:r>
            <a:r>
              <a:rPr lang="en-US" altLang="ja-JP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instructor     teaches)       </a:t>
            </a:r>
            <a:r>
              <a:rPr lang="en-US" altLang="ja-JP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</a:t>
            </a:r>
            <a:r>
              <a:rPr lang="en-US" altLang="ja-JP" i="1" baseline="-25000" dirty="0" err="1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course_id</a:t>
            </a:r>
            <a:r>
              <a:rPr lang="en-US" altLang="ja-JP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, title</a:t>
            </a:r>
            <a:r>
              <a:rPr lang="en-US" altLang="ja-JP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ja-JP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ja-JP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course</a:t>
            </a:r>
            <a:r>
              <a:rPr lang="en-US" altLang="ja-JP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)))</a:t>
            </a:r>
          </a:p>
          <a:p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Second form provides an opportunity to apply the </a:t>
            </a:r>
            <a:r>
              <a:rPr lang="ja-JP" alt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perform selections early</a:t>
            </a:r>
            <a:r>
              <a:rPr lang="ja-JP" alt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”</a:t>
            </a:r>
            <a:r>
              <a:rPr lang="en-US" altLang="ja-JP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rule, resulting in the subexpression</a:t>
            </a: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zh-CN" sz="24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       </a:t>
            </a:r>
            <a:r>
              <a:rPr lang="en-US" altLang="zh-CN" sz="2400" i="1" baseline="-25000" dirty="0" err="1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dept_name</a:t>
            </a:r>
            <a:r>
              <a:rPr lang="en-US" altLang="zh-CN" sz="2400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= </a:t>
            </a:r>
            <a:r>
              <a:rPr lang="ja-JP" altLang="en-US" sz="2400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“</a:t>
            </a:r>
            <a:r>
              <a:rPr lang="en-US" altLang="ja-JP" sz="2400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Music</a:t>
            </a:r>
            <a:r>
              <a:rPr lang="ja-JP" altLang="en-US" sz="2400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”</a:t>
            </a:r>
            <a:r>
              <a:rPr lang="en-US" altLang="ja-JP" sz="2400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ja-JP" sz="24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instructor</a:t>
            </a:r>
            <a:r>
              <a:rPr lang="en-US" altLang="ja-JP" sz="24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)      </a:t>
            </a:r>
            <a:r>
              <a:rPr lang="en-US" altLang="ja-JP" sz="2400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year = 2009</a:t>
            </a:r>
            <a:r>
              <a:rPr lang="en-US" altLang="ja-JP" sz="24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(</a:t>
            </a:r>
            <a:r>
              <a:rPr lang="en-US" altLang="ja-JP" sz="2400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teaches</a:t>
            </a:r>
            <a:r>
              <a:rPr lang="en-US" altLang="ja-JP" sz="24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pPr>
              <a:buFont typeface="Monotype Sorts" charset="2"/>
              <a:buNone/>
            </a:pPr>
            <a:endParaRPr lang="en-US" altLang="zh-CN" sz="2400" dirty="0">
              <a:ea typeface="ＭＳ Ｐゴシック" panose="020B0600070205080204" pitchFamily="34" charset="-128"/>
            </a:endParaRPr>
          </a:p>
        </p:txBody>
      </p:sp>
      <p:sp>
        <p:nvSpPr>
          <p:cNvPr id="44035" name="AutoShape 7">
            <a:extLst>
              <a:ext uri="{FF2B5EF4-FFF2-40B4-BE49-F238E27FC236}">
                <a16:creationId xmlns:a16="http://schemas.microsoft.com/office/drawing/2014/main" id="{16FCC6BB-4DCD-4BB6-95F0-A9F9296F880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93426" y="597688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44036" name="AutoShape 8">
            <a:extLst>
              <a:ext uri="{FF2B5EF4-FFF2-40B4-BE49-F238E27FC236}">
                <a16:creationId xmlns:a16="http://schemas.microsoft.com/office/drawing/2014/main" id="{F0FC1AF3-A215-4514-A63C-A88E7947B9D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477543" y="4483101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44037" name="AutoShape 9">
            <a:extLst>
              <a:ext uri="{FF2B5EF4-FFF2-40B4-BE49-F238E27FC236}">
                <a16:creationId xmlns:a16="http://schemas.microsoft.com/office/drawing/2014/main" id="{70121E3E-55DC-4F2F-8A11-360E42B7569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85281" y="4483101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44038" name="AutoShape 10">
            <a:extLst>
              <a:ext uri="{FF2B5EF4-FFF2-40B4-BE49-F238E27FC236}">
                <a16:creationId xmlns:a16="http://schemas.microsoft.com/office/drawing/2014/main" id="{4F01B0D5-9321-4AF6-ABF3-53B644BF7C3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444205" y="3011489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44039" name="AutoShape 11">
            <a:extLst>
              <a:ext uri="{FF2B5EF4-FFF2-40B4-BE49-F238E27FC236}">
                <a16:creationId xmlns:a16="http://schemas.microsoft.com/office/drawing/2014/main" id="{854D48B5-3859-48EC-9111-E260EE4A977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798762" y="3011489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9D2E2C7E-2696-4B55-B3C2-69945ED19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Multiple Transformations (Cont.)</a:t>
            </a:r>
          </a:p>
        </p:txBody>
      </p:sp>
      <p:pic>
        <p:nvPicPr>
          <p:cNvPr id="45058" name="Picture 6" descr="13">
            <a:extLst>
              <a:ext uri="{FF2B5EF4-FFF2-40B4-BE49-F238E27FC236}">
                <a16:creationId xmlns:a16="http://schemas.microsoft.com/office/drawing/2014/main" id="{72D3BD69-B544-4384-984F-909E8E6A6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725613"/>
            <a:ext cx="8018463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4F184FE4-7ECB-4B2D-9600-A85422E15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Transformation Example: Pushing Projections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B3C0C21C-90C5-4C00-B619-30F14CA8B8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Consider: </a:t>
            </a:r>
            <a:r>
              <a:rPr lang="en-US" altLang="zh-CN" sz="2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</a:t>
            </a:r>
            <a:r>
              <a:rPr lang="en-US" altLang="zh-CN" sz="2000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name, title</a:t>
            </a:r>
            <a:r>
              <a:rPr lang="en-US" altLang="zh-CN" sz="2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(</a:t>
            </a:r>
            <a:r>
              <a:rPr lang="en-US" altLang="zh-CN" sz="2000" i="1" baseline="-25000" dirty="0" err="1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dept_name</a:t>
            </a:r>
            <a:r>
              <a:rPr lang="en-US" altLang="zh-CN" sz="2000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ja-JP" altLang="en-US" sz="2000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“</a:t>
            </a:r>
            <a:r>
              <a:rPr lang="en-US" altLang="ja-JP" sz="2000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Music</a:t>
            </a:r>
            <a:r>
              <a:rPr lang="ja-JP" altLang="en-US" sz="2000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”</a:t>
            </a:r>
            <a:r>
              <a:rPr lang="en-US" altLang="ja-JP" sz="2000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ja-JP" sz="2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instructor)     teaches</a:t>
            </a:r>
            <a:r>
              <a:rPr lang="en-US" altLang="ja-JP" sz="2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) </a:t>
            </a:r>
            <a:br>
              <a:rPr lang="en-US" altLang="ja-JP" sz="2000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ja-JP" sz="2000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                                                     </a:t>
            </a:r>
            <a:r>
              <a:rPr lang="en-US" altLang="ja-JP" sz="2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</a:t>
            </a:r>
            <a:r>
              <a:rPr lang="en-US" altLang="ja-JP" sz="2000" i="1" baseline="-25000" dirty="0" err="1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course_id</a:t>
            </a:r>
            <a:r>
              <a:rPr lang="en-US" altLang="ja-JP" sz="2000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, title</a:t>
            </a:r>
            <a:r>
              <a:rPr lang="en-US" altLang="ja-JP" sz="2000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ja-JP" sz="2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course</a:t>
            </a:r>
            <a:r>
              <a:rPr lang="en-US" altLang="ja-JP" sz="2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ea typeface="ＭＳ Ｐゴシック" panose="020B0600070205080204" pitchFamily="34" charset="-128"/>
              </a:rPr>
              <a:t>When we compute</a:t>
            </a: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zh-CN" sz="2000" dirty="0">
                <a:ea typeface="ＭＳ Ｐゴシック" panose="020B0600070205080204" pitchFamily="34" charset="-128"/>
              </a:rPr>
              <a:t>		</a:t>
            </a:r>
            <a:r>
              <a:rPr lang="en-US" altLang="zh-CN" sz="20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(</a:t>
            </a:r>
            <a:r>
              <a:rPr lang="en-US" altLang="zh-CN" sz="2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zh-CN" sz="2000" i="1" baseline="-25000" dirty="0" err="1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dept_name</a:t>
            </a:r>
            <a:r>
              <a:rPr lang="en-US" altLang="zh-CN" sz="2000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= </a:t>
            </a:r>
            <a:r>
              <a:rPr lang="ja-JP" altLang="en-US" sz="2000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“</a:t>
            </a:r>
            <a:r>
              <a:rPr lang="en-US" altLang="ja-JP" sz="2000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Music</a:t>
            </a:r>
            <a:r>
              <a:rPr lang="ja-JP" altLang="en-US" sz="2000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”</a:t>
            </a:r>
            <a:r>
              <a:rPr lang="en-US" altLang="ja-JP" sz="2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(</a:t>
            </a:r>
            <a:r>
              <a:rPr lang="en-US" altLang="ja-JP" sz="2000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instructor</a:t>
            </a:r>
            <a:r>
              <a:rPr lang="en-US" altLang="ja-JP" sz="2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    </a:t>
            </a:r>
            <a:r>
              <a:rPr lang="en-US" altLang="ja-JP" sz="2000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teaches</a:t>
            </a:r>
            <a:r>
              <a:rPr lang="en-US" altLang="ja-JP" sz="2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pPr>
              <a:spcBef>
                <a:spcPts val="600"/>
              </a:spcBef>
              <a:buFont typeface="Monotype Sorts" charset="2"/>
              <a:buNone/>
            </a:pPr>
            <a:b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we obtain a relation whose schema is:</a:t>
            </a:r>
            <a:b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 sz="2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ID, name, </a:t>
            </a:r>
            <a:r>
              <a:rPr lang="en-US" altLang="zh-CN" sz="2000" i="1" dirty="0" err="1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dept_name</a:t>
            </a:r>
            <a:r>
              <a:rPr lang="en-US" altLang="zh-CN" sz="2000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, salary, </a:t>
            </a:r>
            <a:r>
              <a:rPr lang="en-US" altLang="zh-CN" sz="2000" i="1" dirty="0" err="1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course_id</a:t>
            </a:r>
            <a:r>
              <a:rPr lang="en-US" altLang="zh-CN" sz="2000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, </a:t>
            </a:r>
            <a:r>
              <a:rPr lang="en-US" altLang="zh-CN" sz="2000" i="1" dirty="0" err="1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sec_id</a:t>
            </a:r>
            <a:r>
              <a:rPr lang="en-US" altLang="zh-CN" sz="2000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, semester, year)</a:t>
            </a:r>
          </a:p>
          <a:p>
            <a:pPr>
              <a:spcBef>
                <a:spcPts val="600"/>
              </a:spcBef>
              <a:buFont typeface="Monotype Sorts" charset="2"/>
              <a:buNone/>
            </a:pPr>
            <a:endParaRPr lang="en-US" altLang="zh-CN" sz="2000" i="1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ea typeface="ＭＳ Ｐゴシック" panose="020B0600070205080204" pitchFamily="34" charset="-128"/>
              </a:rPr>
              <a:t>Push projections using equivalence rules 8a and 8b; eliminate unneeded attributes from intermediate results to get:</a:t>
            </a:r>
            <a:br>
              <a:rPr lang="en-US" altLang="zh-CN" sz="2000" dirty="0">
                <a:ea typeface="ＭＳ Ｐゴシック" panose="020B0600070205080204" pitchFamily="34" charset="-128"/>
              </a:rPr>
            </a:br>
            <a:r>
              <a:rPr lang="en-US" altLang="zh-CN" sz="2000" dirty="0">
                <a:solidFill>
                  <a:srgbClr val="003399"/>
                </a:solidFill>
                <a:latin typeface="+mn-ea"/>
              </a:rPr>
              <a:t>      </a:t>
            </a:r>
            <a:r>
              <a:rPr lang="en-US" altLang="zh-CN" sz="2000" dirty="0">
                <a:solidFill>
                  <a:srgbClr val="003399"/>
                </a:solidFill>
                <a:latin typeface="+mn-ea"/>
                <a:sym typeface="Symbol" panose="05050102010706020507" pitchFamily="18" charset="2"/>
              </a:rPr>
              <a:t></a:t>
            </a:r>
            <a:r>
              <a:rPr lang="en-US" altLang="zh-CN" sz="2000" i="1" baseline="-25000" dirty="0">
                <a:solidFill>
                  <a:srgbClr val="003399"/>
                </a:solidFill>
                <a:latin typeface="+mn-ea"/>
                <a:sym typeface="Symbol" panose="05050102010706020507" pitchFamily="18" charset="2"/>
              </a:rPr>
              <a:t>name, title</a:t>
            </a:r>
            <a:r>
              <a:rPr lang="en-US" altLang="zh-CN" sz="2000" dirty="0">
                <a:solidFill>
                  <a:srgbClr val="003399"/>
                </a:solidFill>
                <a:latin typeface="+mn-ea"/>
                <a:sym typeface="Symbol" panose="05050102010706020507" pitchFamily="18" charset="2"/>
              </a:rPr>
              <a:t>(</a:t>
            </a:r>
            <a:r>
              <a:rPr lang="en-US" altLang="zh-CN" sz="2000" i="1" baseline="-25000" dirty="0">
                <a:solidFill>
                  <a:srgbClr val="003399"/>
                </a:solidFill>
                <a:latin typeface="+mn-ea"/>
                <a:sym typeface="Symbol" panose="05050102010706020507" pitchFamily="18" charset="2"/>
              </a:rPr>
              <a:t>name, </a:t>
            </a:r>
            <a:r>
              <a:rPr lang="en-US" altLang="zh-CN" sz="2000" i="1" baseline="-25000" dirty="0" err="1">
                <a:solidFill>
                  <a:srgbClr val="003399"/>
                </a:solidFill>
                <a:latin typeface="+mn-ea"/>
                <a:sym typeface="Symbol" panose="05050102010706020507" pitchFamily="18" charset="2"/>
              </a:rPr>
              <a:t>course_id</a:t>
            </a:r>
            <a:r>
              <a:rPr lang="en-US" altLang="zh-CN" sz="2000" dirty="0">
                <a:solidFill>
                  <a:srgbClr val="003399"/>
                </a:solidFill>
                <a:latin typeface="+mn-ea"/>
                <a:sym typeface="Symbol" panose="05050102010706020507" pitchFamily="18" charset="2"/>
              </a:rPr>
              <a:t> ( </a:t>
            </a:r>
            <a:r>
              <a:rPr lang="en-US" altLang="zh-CN" sz="2000" i="1" baseline="-25000" dirty="0" err="1">
                <a:solidFill>
                  <a:srgbClr val="003399"/>
                </a:solidFill>
                <a:latin typeface="+mn-ea"/>
                <a:sym typeface="Symbol" panose="05050102010706020507" pitchFamily="18" charset="2"/>
              </a:rPr>
              <a:t>dept_name</a:t>
            </a:r>
            <a:r>
              <a:rPr lang="en-US" altLang="zh-CN" sz="2000" i="1" baseline="-25000" dirty="0">
                <a:solidFill>
                  <a:srgbClr val="003399"/>
                </a:solidFill>
                <a:latin typeface="+mn-ea"/>
                <a:sym typeface="Symbol" panose="05050102010706020507" pitchFamily="18" charset="2"/>
              </a:rPr>
              <a:t>= </a:t>
            </a:r>
            <a:r>
              <a:rPr lang="ja-JP" altLang="en-US" sz="2000" i="1" baseline="-25000" dirty="0">
                <a:solidFill>
                  <a:srgbClr val="003399"/>
                </a:solidFill>
                <a:latin typeface="+mn-ea"/>
                <a:sym typeface="Symbol" panose="05050102010706020507" pitchFamily="18" charset="2"/>
              </a:rPr>
              <a:t>“</a:t>
            </a:r>
            <a:r>
              <a:rPr lang="en-US" altLang="ja-JP" sz="2000" baseline="-25000" dirty="0">
                <a:solidFill>
                  <a:srgbClr val="003399"/>
                </a:solidFill>
                <a:latin typeface="+mn-ea"/>
                <a:sym typeface="Symbol" panose="05050102010706020507" pitchFamily="18" charset="2"/>
              </a:rPr>
              <a:t>Music</a:t>
            </a:r>
            <a:r>
              <a:rPr lang="ja-JP" altLang="en-US" sz="2000" baseline="-25000" dirty="0">
                <a:solidFill>
                  <a:srgbClr val="003399"/>
                </a:solidFill>
                <a:latin typeface="+mn-ea"/>
                <a:sym typeface="Symbol" panose="05050102010706020507" pitchFamily="18" charset="2"/>
              </a:rPr>
              <a:t>”</a:t>
            </a:r>
            <a:r>
              <a:rPr lang="en-US" altLang="ja-JP" sz="2000" baseline="-25000" dirty="0">
                <a:solidFill>
                  <a:srgbClr val="003399"/>
                </a:solidFill>
                <a:latin typeface="+mn-ea"/>
                <a:sym typeface="Symbol" panose="05050102010706020507" pitchFamily="18" charset="2"/>
              </a:rPr>
              <a:t> </a:t>
            </a:r>
            <a:r>
              <a:rPr lang="en-US" altLang="ja-JP" sz="2000" dirty="0">
                <a:solidFill>
                  <a:srgbClr val="003399"/>
                </a:solidFill>
                <a:latin typeface="+mn-ea"/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olidFill>
                  <a:srgbClr val="003399"/>
                </a:solidFill>
                <a:latin typeface="+mn-ea"/>
                <a:sym typeface="Symbol" panose="05050102010706020507" pitchFamily="18" charset="2"/>
              </a:rPr>
              <a:t>instructor)     teaches</a:t>
            </a:r>
            <a:r>
              <a:rPr lang="en-US" altLang="ja-JP" sz="2000" dirty="0">
                <a:solidFill>
                  <a:srgbClr val="003399"/>
                </a:solidFill>
                <a:latin typeface="+mn-ea"/>
                <a:sym typeface="Symbol" panose="05050102010706020507" pitchFamily="18" charset="2"/>
              </a:rPr>
              <a:t>)) </a:t>
            </a:r>
            <a:br>
              <a:rPr lang="en-US" altLang="ja-JP" sz="2000" i="1" dirty="0">
                <a:solidFill>
                  <a:srgbClr val="003399"/>
                </a:solidFill>
                <a:latin typeface="+mn-ea"/>
                <a:sym typeface="Symbol" panose="05050102010706020507" pitchFamily="18" charset="2"/>
              </a:rPr>
            </a:br>
            <a:r>
              <a:rPr lang="en-US" altLang="ja-JP" sz="2000" i="1" dirty="0">
                <a:solidFill>
                  <a:srgbClr val="003399"/>
                </a:solidFill>
                <a:latin typeface="+mn-ea"/>
                <a:sym typeface="Symbol" panose="05050102010706020507" pitchFamily="18" charset="2"/>
              </a:rPr>
              <a:t>                        </a:t>
            </a:r>
            <a:r>
              <a:rPr lang="en-US" altLang="ja-JP" sz="2000" dirty="0">
                <a:solidFill>
                  <a:srgbClr val="003399"/>
                </a:solidFill>
                <a:latin typeface="+mn-ea"/>
                <a:sym typeface="Symbol" panose="05050102010706020507" pitchFamily="18" charset="2"/>
              </a:rPr>
              <a:t></a:t>
            </a:r>
            <a:r>
              <a:rPr lang="en-US" altLang="ja-JP" sz="2000" i="1" baseline="-25000" dirty="0" err="1">
                <a:solidFill>
                  <a:srgbClr val="003399"/>
                </a:solidFill>
                <a:latin typeface="+mn-ea"/>
                <a:sym typeface="Symbol" panose="05050102010706020507" pitchFamily="18" charset="2"/>
              </a:rPr>
              <a:t>course_id</a:t>
            </a:r>
            <a:r>
              <a:rPr lang="en-US" altLang="ja-JP" sz="2000" i="1" baseline="-25000" dirty="0">
                <a:solidFill>
                  <a:srgbClr val="003399"/>
                </a:solidFill>
                <a:latin typeface="+mn-ea"/>
                <a:sym typeface="Symbol" panose="05050102010706020507" pitchFamily="18" charset="2"/>
              </a:rPr>
              <a:t>, title</a:t>
            </a:r>
            <a:r>
              <a:rPr lang="en-US" altLang="ja-JP" sz="2000" i="1" dirty="0">
                <a:solidFill>
                  <a:srgbClr val="003399"/>
                </a:solidFill>
                <a:latin typeface="+mn-ea"/>
                <a:sym typeface="Symbol" panose="05050102010706020507" pitchFamily="18" charset="2"/>
              </a:rPr>
              <a:t> </a:t>
            </a:r>
            <a:r>
              <a:rPr lang="en-US" altLang="ja-JP" sz="2000" dirty="0">
                <a:solidFill>
                  <a:srgbClr val="003399"/>
                </a:solidFill>
                <a:latin typeface="+mn-ea"/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olidFill>
                  <a:srgbClr val="003399"/>
                </a:solidFill>
                <a:latin typeface="+mn-ea"/>
                <a:sym typeface="Symbol" panose="05050102010706020507" pitchFamily="18" charset="2"/>
              </a:rPr>
              <a:t>course</a:t>
            </a:r>
            <a:r>
              <a:rPr lang="en-US" altLang="ja-JP" sz="2000" dirty="0">
                <a:solidFill>
                  <a:srgbClr val="003399"/>
                </a:solidFill>
                <a:latin typeface="+mn-ea"/>
                <a:sym typeface="Symbol" panose="05050102010706020507" pitchFamily="18" charset="2"/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Performing the projection as early as possible reduces the size of the relation to be joined. </a:t>
            </a:r>
            <a:endParaRPr lang="en-US" altLang="zh-CN" sz="2000" dirty="0">
              <a:ea typeface="ＭＳ Ｐゴシック" panose="020B0600070205080204" pitchFamily="34" charset="-128"/>
            </a:endParaRPr>
          </a:p>
        </p:txBody>
      </p:sp>
      <p:sp>
        <p:nvSpPr>
          <p:cNvPr id="47107" name="AutoShape 7">
            <a:extLst>
              <a:ext uri="{FF2B5EF4-FFF2-40B4-BE49-F238E27FC236}">
                <a16:creationId xmlns:a16="http://schemas.microsoft.com/office/drawing/2014/main" id="{DDA63DB9-3AC5-40FC-95A0-0BBAB423BE4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986182" y="1180635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47108" name="AutoShape 8">
            <a:extLst>
              <a:ext uri="{FF2B5EF4-FFF2-40B4-BE49-F238E27FC236}">
                <a16:creationId xmlns:a16="http://schemas.microsoft.com/office/drawing/2014/main" id="{29B45B2D-428B-4360-9CEE-395CBA6A71F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439443" y="2244820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47109" name="AutoShape 10">
            <a:extLst>
              <a:ext uri="{FF2B5EF4-FFF2-40B4-BE49-F238E27FC236}">
                <a16:creationId xmlns:a16="http://schemas.microsoft.com/office/drawing/2014/main" id="{BBFA10A5-3ADF-494C-9DC1-0B17F8B2204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51143" y="4923959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47110" name="AutoShape 7">
            <a:extLst>
              <a:ext uri="{FF2B5EF4-FFF2-40B4-BE49-F238E27FC236}">
                <a16:creationId xmlns:a16="http://schemas.microsoft.com/office/drawing/2014/main" id="{44429653-A79F-47C5-AFD4-BF423DD5FD6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113680" y="1515598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47111" name="AutoShape 10">
            <a:extLst>
              <a:ext uri="{FF2B5EF4-FFF2-40B4-BE49-F238E27FC236}">
                <a16:creationId xmlns:a16="http://schemas.microsoft.com/office/drawing/2014/main" id="{D95DDD28-567B-4FC8-AC0E-FA0A22EEB8D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902263" y="4628356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>
            <a:extLst>
              <a:ext uri="{FF2B5EF4-FFF2-40B4-BE49-F238E27FC236}">
                <a16:creationId xmlns:a16="http://schemas.microsoft.com/office/drawing/2014/main" id="{D33517CC-30BB-46BD-BD0E-84CCB6037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Join Ordering Example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F4BD3DEA-D385-4323-BE69-EAF87C33E8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947863" algn="l"/>
              </a:tabLst>
            </a:pPr>
            <a:r>
              <a:rPr lang="en-US" altLang="zh-CN" sz="2400" dirty="0">
                <a:ea typeface="ＭＳ Ｐゴシック" panose="020B0600070205080204" pitchFamily="34" charset="-128"/>
              </a:rPr>
              <a:t>For all relations 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r</a:t>
            </a:r>
            <a:r>
              <a:rPr lang="en-US" altLang="zh-CN" sz="2400" baseline="-25000" dirty="0">
                <a:ea typeface="ＭＳ Ｐゴシック" panose="020B0600070205080204" pitchFamily="34" charset="-128"/>
              </a:rPr>
              <a:t>1, 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r</a:t>
            </a:r>
            <a:r>
              <a:rPr lang="en-US" altLang="zh-CN" sz="2400" baseline="-25000" dirty="0">
                <a:ea typeface="ＭＳ Ｐゴシック" panose="020B0600070205080204" pitchFamily="34" charset="-128"/>
              </a:rPr>
              <a:t>2, </a:t>
            </a:r>
            <a:r>
              <a:rPr lang="en-US" altLang="zh-CN" sz="2400" dirty="0">
                <a:ea typeface="ＭＳ Ｐゴシック" panose="020B0600070205080204" pitchFamily="34" charset="-128"/>
              </a:rPr>
              <a:t>and 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r</a:t>
            </a:r>
            <a:r>
              <a:rPr lang="en-US" altLang="zh-CN" sz="2400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zh-CN" sz="2400" dirty="0">
                <a:ea typeface="ＭＳ Ｐゴシック" panose="020B0600070205080204" pitchFamily="34" charset="-128"/>
              </a:rPr>
              <a:t>,</a:t>
            </a:r>
          </a:p>
          <a:p>
            <a:pPr>
              <a:buFont typeface="Monotype Sorts" charset="2"/>
              <a:buNone/>
              <a:tabLst>
                <a:tab pos="1947863" algn="l"/>
              </a:tabLst>
            </a:pPr>
            <a:r>
              <a:rPr lang="en-US" altLang="zh-CN" sz="2400" dirty="0">
                <a:ea typeface="ＭＳ Ｐゴシック" panose="020B0600070205080204" pitchFamily="34" charset="-128"/>
              </a:rPr>
              <a:t>		(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r</a:t>
            </a:r>
            <a:r>
              <a:rPr lang="en-US" altLang="zh-CN" sz="24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CN" sz="2400" dirty="0">
                <a:ea typeface="ＭＳ Ｐゴシック" panose="020B0600070205080204" pitchFamily="34" charset="-128"/>
              </a:rPr>
              <a:t>    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r</a:t>
            </a:r>
            <a:r>
              <a:rPr lang="en-US" altLang="zh-CN" sz="24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zh-CN" sz="2400" dirty="0">
                <a:ea typeface="ＭＳ Ｐゴシック" panose="020B0600070205080204" pitchFamily="34" charset="-128"/>
              </a:rPr>
              <a:t>)    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r</a:t>
            </a:r>
            <a:r>
              <a:rPr lang="en-US" altLang="zh-CN" sz="2400" baseline="-25000" dirty="0">
                <a:ea typeface="ＭＳ Ｐゴシック" panose="020B0600070205080204" pitchFamily="34" charset="-128"/>
              </a:rPr>
              <a:t>3  </a:t>
            </a:r>
            <a:r>
              <a:rPr lang="en-US" altLang="zh-CN" sz="2400" dirty="0">
                <a:ea typeface="ＭＳ Ｐゴシック" panose="020B0600070205080204" pitchFamily="34" charset="-128"/>
              </a:rPr>
              <a:t>= 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r</a:t>
            </a:r>
            <a:r>
              <a:rPr lang="en-US" altLang="zh-CN" sz="24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CN" sz="2400" dirty="0">
                <a:ea typeface="ＭＳ Ｐゴシック" panose="020B0600070205080204" pitchFamily="34" charset="-128"/>
              </a:rPr>
              <a:t>    (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r</a:t>
            </a:r>
            <a:r>
              <a:rPr lang="en-US" altLang="zh-CN" sz="24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zh-CN" sz="2400" dirty="0">
                <a:ea typeface="ＭＳ Ｐゴシック" panose="020B0600070205080204" pitchFamily="34" charset="-128"/>
              </a:rPr>
              <a:t>    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r</a:t>
            </a:r>
            <a:r>
              <a:rPr lang="en-US" altLang="zh-CN" sz="2400" baseline="-25000" dirty="0">
                <a:ea typeface="ＭＳ Ｐゴシック" panose="020B0600070205080204" pitchFamily="34" charset="-128"/>
              </a:rPr>
              <a:t>3 </a:t>
            </a:r>
            <a:r>
              <a:rPr lang="en-US" altLang="zh-CN" sz="2400" dirty="0">
                <a:ea typeface="ＭＳ Ｐゴシック" panose="020B0600070205080204" pitchFamily="34" charset="-128"/>
              </a:rPr>
              <a:t>)</a:t>
            </a:r>
          </a:p>
          <a:p>
            <a:pPr>
              <a:buFont typeface="Monotype Sorts" charset="2"/>
              <a:buNone/>
              <a:tabLst>
                <a:tab pos="1947863" algn="l"/>
              </a:tabLst>
            </a:pPr>
            <a:r>
              <a:rPr lang="en-US" altLang="zh-CN" sz="2400" dirty="0">
                <a:ea typeface="ＭＳ Ｐゴシック" panose="020B0600070205080204" pitchFamily="34" charset="-128"/>
              </a:rPr>
              <a:t>	(Join Associativity)</a:t>
            </a:r>
          </a:p>
          <a:p>
            <a:pPr>
              <a:tabLst>
                <a:tab pos="1947863" algn="l"/>
              </a:tabLst>
            </a:pPr>
            <a:r>
              <a:rPr lang="en-US" altLang="zh-CN" sz="2400" dirty="0">
                <a:ea typeface="ＭＳ Ｐゴシック" panose="020B0600070205080204" pitchFamily="34" charset="-128"/>
              </a:rPr>
              <a:t>If 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r</a:t>
            </a:r>
            <a:r>
              <a:rPr lang="en-US" altLang="zh-CN" sz="24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zh-CN" sz="2400" dirty="0">
                <a:ea typeface="ＭＳ Ｐゴシック" panose="020B0600070205080204" pitchFamily="34" charset="-128"/>
              </a:rPr>
              <a:t>    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r</a:t>
            </a:r>
            <a:r>
              <a:rPr lang="en-US" altLang="zh-CN" sz="2400" baseline="-25000" dirty="0">
                <a:ea typeface="ＭＳ Ｐゴシック" panose="020B0600070205080204" pitchFamily="34" charset="-128"/>
              </a:rPr>
              <a:t>3 </a:t>
            </a:r>
            <a:r>
              <a:rPr lang="en-US" altLang="zh-CN" sz="2400" dirty="0">
                <a:ea typeface="ＭＳ Ｐゴシック" panose="020B0600070205080204" pitchFamily="34" charset="-128"/>
              </a:rPr>
              <a:t> is quite large and 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r</a:t>
            </a:r>
            <a:r>
              <a:rPr lang="en-US" altLang="zh-CN" sz="24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CN" sz="2400" dirty="0">
                <a:ea typeface="ＭＳ Ｐゴシック" panose="020B0600070205080204" pitchFamily="34" charset="-128"/>
              </a:rPr>
              <a:t>    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r</a:t>
            </a:r>
            <a:r>
              <a:rPr lang="en-US" altLang="zh-CN" sz="24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zh-CN" sz="2400" dirty="0">
                <a:ea typeface="ＭＳ Ｐゴシック" panose="020B0600070205080204" pitchFamily="34" charset="-128"/>
              </a:rPr>
              <a:t> is small, we choose</a:t>
            </a:r>
          </a:p>
          <a:p>
            <a:pPr>
              <a:buFont typeface="Monotype Sorts" charset="2"/>
              <a:buNone/>
              <a:tabLst>
                <a:tab pos="1947863" algn="l"/>
              </a:tabLst>
            </a:pPr>
            <a:br>
              <a:rPr lang="en-US" altLang="zh-CN" sz="2400" baseline="-25000" dirty="0">
                <a:ea typeface="ＭＳ Ｐゴシック" panose="020B0600070205080204" pitchFamily="34" charset="-128"/>
              </a:rPr>
            </a:br>
            <a:r>
              <a:rPr lang="en-US" altLang="zh-CN" sz="2400" baseline="-25000" dirty="0">
                <a:ea typeface="ＭＳ Ｐゴシック" panose="020B0600070205080204" pitchFamily="34" charset="-128"/>
              </a:rPr>
              <a:t>	 </a:t>
            </a:r>
            <a:r>
              <a:rPr lang="en-US" altLang="zh-CN" sz="2400" dirty="0">
                <a:ea typeface="ＭＳ Ｐゴシック" panose="020B0600070205080204" pitchFamily="34" charset="-128"/>
              </a:rPr>
              <a:t>(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r</a:t>
            </a:r>
            <a:r>
              <a:rPr lang="en-US" altLang="zh-CN" sz="24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CN" sz="2400" dirty="0">
                <a:ea typeface="ＭＳ Ｐゴシック" panose="020B0600070205080204" pitchFamily="34" charset="-128"/>
              </a:rPr>
              <a:t>    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r</a:t>
            </a:r>
            <a:r>
              <a:rPr lang="en-US" altLang="zh-CN" sz="24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zh-CN" sz="2400" dirty="0">
                <a:ea typeface="ＭＳ Ｐゴシック" panose="020B0600070205080204" pitchFamily="34" charset="-128"/>
              </a:rPr>
              <a:t>)    </a:t>
            </a:r>
            <a:r>
              <a:rPr lang="en-US" altLang="zh-CN" sz="2400" i="1" dirty="0">
                <a:ea typeface="ＭＳ Ｐゴシック" panose="020B0600070205080204" pitchFamily="34" charset="-128"/>
              </a:rPr>
              <a:t>r</a:t>
            </a:r>
            <a:r>
              <a:rPr lang="en-US" altLang="zh-CN" sz="2400" baseline="-25000" dirty="0">
                <a:ea typeface="ＭＳ Ｐゴシック" panose="020B0600070205080204" pitchFamily="34" charset="-128"/>
              </a:rPr>
              <a:t>3 </a:t>
            </a:r>
            <a:endParaRPr lang="en-US" altLang="zh-CN" sz="2400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1947863" algn="l"/>
              </a:tabLst>
            </a:pPr>
            <a:r>
              <a:rPr lang="en-US" altLang="zh-CN" sz="2400" dirty="0">
                <a:ea typeface="ＭＳ Ｐゴシック" panose="020B0600070205080204" pitchFamily="34" charset="-128"/>
              </a:rPr>
              <a:t>	so that we compute and store a smaller temporary relation.</a:t>
            </a:r>
            <a:endParaRPr lang="en-US" altLang="zh-CN" sz="2400" baseline="-25000" dirty="0">
              <a:ea typeface="ＭＳ Ｐゴシック" panose="020B0600070205080204" pitchFamily="34" charset="-128"/>
            </a:endParaRPr>
          </a:p>
        </p:txBody>
      </p:sp>
      <p:sp>
        <p:nvSpPr>
          <p:cNvPr id="48131" name="AutoShape 4">
            <a:extLst>
              <a:ext uri="{FF2B5EF4-FFF2-40B4-BE49-F238E27FC236}">
                <a16:creationId xmlns:a16="http://schemas.microsoft.com/office/drawing/2014/main" id="{3E09BAF3-9FE8-4097-9E2E-28CCE538EC2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73630" y="1753814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48132" name="AutoShape 5">
            <a:extLst>
              <a:ext uri="{FF2B5EF4-FFF2-40B4-BE49-F238E27FC236}">
                <a16:creationId xmlns:a16="http://schemas.microsoft.com/office/drawing/2014/main" id="{69E4CE40-284D-4D0A-8293-A1F3DCE1905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414416" y="1752647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48133" name="AutoShape 7">
            <a:extLst>
              <a:ext uri="{FF2B5EF4-FFF2-40B4-BE49-F238E27FC236}">
                <a16:creationId xmlns:a16="http://schemas.microsoft.com/office/drawing/2014/main" id="{463927B3-86AB-4DA5-B68C-09990A200F1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98312" y="1753815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48134" name="AutoShape 8">
            <a:extLst>
              <a:ext uri="{FF2B5EF4-FFF2-40B4-BE49-F238E27FC236}">
                <a16:creationId xmlns:a16="http://schemas.microsoft.com/office/drawing/2014/main" id="{3ED7DB55-E5EF-4668-AEC8-ECD22CB75E9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068091" y="1734298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48135" name="AutoShape 6">
            <a:extLst>
              <a:ext uri="{FF2B5EF4-FFF2-40B4-BE49-F238E27FC236}">
                <a16:creationId xmlns:a16="http://schemas.microsoft.com/office/drawing/2014/main" id="{A75F1AAB-1625-4E35-A3CB-B750FE0C5EB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73630" y="3412425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48136" name="AutoShape 9">
            <a:extLst>
              <a:ext uri="{FF2B5EF4-FFF2-40B4-BE49-F238E27FC236}">
                <a16:creationId xmlns:a16="http://schemas.microsoft.com/office/drawing/2014/main" id="{6CAC7F6D-F8F8-453D-B83E-26D4120776A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12845" y="3412426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48137" name="AutoShape 10">
            <a:extLst>
              <a:ext uri="{FF2B5EF4-FFF2-40B4-BE49-F238E27FC236}">
                <a16:creationId xmlns:a16="http://schemas.microsoft.com/office/drawing/2014/main" id="{02DFDE62-EF79-406C-AC57-0B2EB41B3F7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204633" y="2730081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48138" name="AutoShape 12">
            <a:extLst>
              <a:ext uri="{FF2B5EF4-FFF2-40B4-BE49-F238E27FC236}">
                <a16:creationId xmlns:a16="http://schemas.microsoft.com/office/drawing/2014/main" id="{B3DED0F5-E59D-4BC7-95C7-CEE6D01050E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00934" y="2730080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6368D100-75BE-4580-802F-2E6537F62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Join Ordering Example (Cont.)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C6C8BFA3-145F-4C52-98A6-38D685C9B8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tabLst>
                <a:tab pos="1198563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</a:rPr>
              <a:t>Consider the expression</a:t>
            </a:r>
          </a:p>
          <a:p>
            <a:pPr>
              <a:lnSpc>
                <a:spcPct val="130000"/>
              </a:lnSpc>
              <a:spcBef>
                <a:spcPts val="600"/>
              </a:spcBef>
              <a:buFont typeface="Monotype Sorts" charset="2"/>
              <a:buNone/>
              <a:tabLst>
                <a:tab pos="1198563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</a:rPr>
              <a:t>	</a:t>
            </a:r>
            <a:r>
              <a:rPr lang="en-US" altLang="zh-CN" sz="20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zh-CN" sz="2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</a:t>
            </a:r>
            <a:r>
              <a:rPr lang="en-US" altLang="zh-CN" sz="2000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name, title</a:t>
            </a:r>
            <a:r>
              <a:rPr lang="en-US" altLang="zh-CN" sz="2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(</a:t>
            </a:r>
            <a:r>
              <a:rPr lang="en-US" altLang="zh-CN" sz="2000" i="1" baseline="-25000" dirty="0" err="1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dept_name</a:t>
            </a:r>
            <a:r>
              <a:rPr lang="en-US" altLang="zh-CN" sz="2000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ja-JP" altLang="en-US" sz="2000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“</a:t>
            </a:r>
            <a:r>
              <a:rPr lang="en-US" altLang="ja-JP" sz="2000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Music</a:t>
            </a:r>
            <a:r>
              <a:rPr lang="ja-JP" altLang="en-US" sz="2000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”</a:t>
            </a:r>
            <a:r>
              <a:rPr lang="en-US" altLang="ja-JP" sz="2000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ja-JP" sz="2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instructor)     teaches</a:t>
            </a:r>
            <a:r>
              <a:rPr lang="en-US" altLang="ja-JP" sz="2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) </a:t>
            </a:r>
            <a:br>
              <a:rPr lang="en-US" altLang="ja-JP" sz="2000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ja-JP" sz="2000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                                                     </a:t>
            </a:r>
            <a:r>
              <a:rPr lang="en-US" altLang="ja-JP" sz="2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</a:t>
            </a:r>
            <a:r>
              <a:rPr lang="en-US" altLang="ja-JP" sz="2000" i="1" baseline="-25000" dirty="0" err="1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course_id</a:t>
            </a:r>
            <a:r>
              <a:rPr lang="en-US" altLang="ja-JP" sz="2000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, title</a:t>
            </a:r>
            <a:r>
              <a:rPr lang="en-US" altLang="ja-JP" sz="2000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ja-JP" sz="2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course</a:t>
            </a:r>
            <a:r>
              <a:rPr lang="en-US" altLang="ja-JP" sz="2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))))</a:t>
            </a:r>
          </a:p>
          <a:p>
            <a:pPr>
              <a:lnSpc>
                <a:spcPct val="130000"/>
              </a:lnSpc>
              <a:spcBef>
                <a:spcPts val="600"/>
              </a:spcBef>
              <a:tabLst>
                <a:tab pos="1198563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</a:rPr>
              <a:t>Could compute   </a:t>
            </a:r>
            <a:r>
              <a:rPr lang="en-US" altLang="zh-CN" sz="2000" i="1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teaches      </a:t>
            </a:r>
            <a:r>
              <a:rPr lang="en-US" altLang="zh-CN" sz="2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</a:t>
            </a:r>
            <a:r>
              <a:rPr lang="en-US" altLang="zh-CN" sz="2000" i="1" baseline="-25000" dirty="0" err="1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course_id</a:t>
            </a:r>
            <a:r>
              <a:rPr lang="en-US" altLang="zh-CN" sz="2000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, title</a:t>
            </a:r>
            <a:r>
              <a:rPr lang="en-US" altLang="zh-CN" sz="2000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course</a:t>
            </a:r>
            <a:r>
              <a:rPr lang="en-US" altLang="zh-CN" sz="2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zh-CN" sz="2000" i="1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</a:rPr>
              <a:t>first, and join result with </a:t>
            </a:r>
            <a:br>
              <a:rPr lang="en-US" altLang="zh-CN" sz="2000" dirty="0">
                <a:ea typeface="ＭＳ Ｐゴシック" panose="020B0600070205080204" pitchFamily="34" charset="-128"/>
              </a:rPr>
            </a:br>
            <a:r>
              <a:rPr lang="en-US" altLang="zh-CN" sz="2000" dirty="0">
                <a:ea typeface="ＭＳ Ｐゴシック" panose="020B0600070205080204" pitchFamily="34" charset="-128"/>
              </a:rPr>
              <a:t>	</a:t>
            </a:r>
            <a:r>
              <a:rPr lang="en-US" altLang="zh-CN" sz="20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CN" sz="2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zh-CN" sz="2000" i="1" baseline="-25000" dirty="0" err="1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dept_name</a:t>
            </a:r>
            <a:r>
              <a:rPr lang="en-US" altLang="zh-CN" sz="2000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ja-JP" altLang="en-US" sz="2000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“</a:t>
            </a:r>
            <a:r>
              <a:rPr lang="en-US" altLang="ja-JP" sz="2000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Music</a:t>
            </a:r>
            <a:r>
              <a:rPr lang="ja-JP" altLang="en-US" sz="2000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”</a:t>
            </a:r>
            <a:r>
              <a:rPr lang="en-US" altLang="ja-JP" sz="2000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ja-JP" sz="2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instructor</a:t>
            </a:r>
            <a:r>
              <a:rPr lang="en-US" altLang="ja-JP" sz="2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ja-JP" sz="2000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br>
              <a:rPr lang="en-US" altLang="ja-JP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ja-JP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but  the result of the first join</a:t>
            </a:r>
            <a:r>
              <a:rPr lang="en-US" altLang="ja-JP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ja-JP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is likely to be a large relation.</a:t>
            </a:r>
          </a:p>
          <a:p>
            <a:pPr>
              <a:lnSpc>
                <a:spcPct val="130000"/>
              </a:lnSpc>
              <a:spcBef>
                <a:spcPts val="600"/>
              </a:spcBef>
              <a:tabLst>
                <a:tab pos="1198563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Only a small fraction of the university</a:t>
            </a:r>
            <a:r>
              <a:rPr lang="ja-JP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’</a:t>
            </a:r>
            <a:r>
              <a:rPr lang="en-US" altLang="ja-JP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s instructors are likely to be from the Music department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tabLst>
                <a:tab pos="1198563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it is better to compute</a:t>
            </a:r>
          </a:p>
          <a:p>
            <a:pPr>
              <a:lnSpc>
                <a:spcPct val="130000"/>
              </a:lnSpc>
              <a:spcBef>
                <a:spcPts val="600"/>
              </a:spcBef>
              <a:buFont typeface="Monotype Sorts" charset="2"/>
              <a:buNone/>
              <a:tabLst>
                <a:tab pos="1198563" algn="l"/>
              </a:tabLst>
            </a:pPr>
            <a:r>
              <a:rPr lang="en-US" altLang="zh-CN" sz="2000" dirty="0">
                <a:ea typeface="ＭＳ Ｐゴシック" panose="020B0600070205080204" pitchFamily="34" charset="-128"/>
              </a:rPr>
              <a:t>		 </a:t>
            </a:r>
            <a:r>
              <a:rPr lang="en-US" altLang="zh-CN" sz="2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zh-CN" sz="2000" i="1" baseline="-25000" dirty="0" err="1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dept_name</a:t>
            </a:r>
            <a:r>
              <a:rPr lang="en-US" altLang="zh-CN" sz="2000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= </a:t>
            </a:r>
            <a:r>
              <a:rPr lang="ja-JP" altLang="en-US" sz="2000" i="1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“</a:t>
            </a:r>
            <a:r>
              <a:rPr lang="en-US" altLang="ja-JP" sz="2000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Music</a:t>
            </a:r>
            <a:r>
              <a:rPr lang="ja-JP" altLang="en-US" sz="2000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”</a:t>
            </a:r>
            <a:r>
              <a:rPr lang="en-US" altLang="ja-JP" sz="2000" baseline="-25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ja-JP" sz="2000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olidFill>
                  <a:srgbClr val="003399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instructor)     teaches </a:t>
            </a:r>
          </a:p>
          <a:p>
            <a:pPr>
              <a:lnSpc>
                <a:spcPct val="130000"/>
              </a:lnSpc>
              <a:spcBef>
                <a:spcPts val="600"/>
              </a:spcBef>
              <a:buFont typeface="Monotype Sorts" charset="2"/>
              <a:buNone/>
              <a:tabLst>
                <a:tab pos="1198563" algn="l"/>
              </a:tabLst>
            </a:pP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	      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first.</a:t>
            </a:r>
            <a:r>
              <a:rPr lang="en-US" altLang="zh-CN" sz="2000" dirty="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130000"/>
              </a:lnSpc>
              <a:spcBef>
                <a:spcPts val="600"/>
              </a:spcBef>
              <a:buFont typeface="Monotype Sorts" charset="2"/>
              <a:buNone/>
              <a:tabLst>
                <a:tab pos="1198563" algn="l"/>
              </a:tabLst>
            </a:pPr>
            <a:endParaRPr lang="en-US" altLang="zh-CN" sz="2000" dirty="0">
              <a:ea typeface="ＭＳ Ｐゴシック" panose="020B0600070205080204" pitchFamily="34" charset="-128"/>
            </a:endParaRPr>
          </a:p>
        </p:txBody>
      </p:sp>
      <p:sp>
        <p:nvSpPr>
          <p:cNvPr id="50179" name="AutoShape 5">
            <a:extLst>
              <a:ext uri="{FF2B5EF4-FFF2-40B4-BE49-F238E27FC236}">
                <a16:creationId xmlns:a16="http://schemas.microsoft.com/office/drawing/2014/main" id="{457CC78D-2CF5-4237-9E4F-75B53D923D2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634832" y="1739900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50180" name="AutoShape 6">
            <a:extLst>
              <a:ext uri="{FF2B5EF4-FFF2-40B4-BE49-F238E27FC236}">
                <a16:creationId xmlns:a16="http://schemas.microsoft.com/office/drawing/2014/main" id="{3EF664C0-0835-4E10-87F6-559FF90FBDB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94940" y="2602192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50181" name="AutoShape 7">
            <a:extLst>
              <a:ext uri="{FF2B5EF4-FFF2-40B4-BE49-F238E27FC236}">
                <a16:creationId xmlns:a16="http://schemas.microsoft.com/office/drawing/2014/main" id="{BECB6EA6-3E80-4C4E-91AB-F1892B995B1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699654" y="5610225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50182" name="AutoShape 8">
            <a:extLst>
              <a:ext uri="{FF2B5EF4-FFF2-40B4-BE49-F238E27FC236}">
                <a16:creationId xmlns:a16="http://schemas.microsoft.com/office/drawing/2014/main" id="{FAA4D109-145C-42D5-85A0-471717DE2FE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197350" y="2108108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A5D1A7C-1848-4FFD-9C33-FA829BFD6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Chapter 13:  Query Optimization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8C86BFDD-C3DE-488B-B069-BEA7CCF1B0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ea typeface="ＭＳ Ｐゴシック" panose="020B0600070205080204" pitchFamily="34" charset="-128"/>
              </a:rPr>
              <a:t>Introduction </a:t>
            </a:r>
          </a:p>
          <a:p>
            <a:r>
              <a:rPr lang="en-US" altLang="zh-CN" sz="2400" dirty="0">
                <a:ea typeface="ＭＳ Ｐゴシック" panose="020B0600070205080204" pitchFamily="34" charset="-128"/>
              </a:rPr>
              <a:t>Transformation of Relational Expressions</a:t>
            </a:r>
          </a:p>
          <a:p>
            <a:r>
              <a:rPr lang="en-US" altLang="zh-CN" sz="2400" dirty="0">
                <a:ea typeface="ＭＳ Ｐゴシック" panose="020B0600070205080204" pitchFamily="34" charset="-128"/>
              </a:rPr>
              <a:t>Catalog Information for Cost Estimation</a:t>
            </a:r>
          </a:p>
          <a:p>
            <a:r>
              <a:rPr lang="en-US" altLang="zh-CN" sz="2400" dirty="0">
                <a:ea typeface="ＭＳ Ｐゴシック" panose="020B0600070205080204" pitchFamily="34" charset="-128"/>
              </a:rPr>
              <a:t>Statistical Information for Cost Estimation</a:t>
            </a:r>
          </a:p>
          <a:p>
            <a:r>
              <a:rPr lang="en-US" altLang="zh-CN" sz="2400" dirty="0">
                <a:ea typeface="ＭＳ Ｐゴシック" panose="020B0600070205080204" pitchFamily="34" charset="-128"/>
              </a:rPr>
              <a:t>Cost-based optimization</a:t>
            </a:r>
          </a:p>
          <a:p>
            <a:r>
              <a:rPr lang="en-US" altLang="zh-CN" sz="2400" dirty="0">
                <a:ea typeface="ＭＳ Ｐゴシック" panose="020B0600070205080204" pitchFamily="34" charset="-128"/>
              </a:rPr>
              <a:t>Dynamic Programming for Choosing Evaluation Plans</a:t>
            </a:r>
          </a:p>
          <a:p>
            <a:r>
              <a:rPr lang="en-US" altLang="zh-CN" sz="2400" dirty="0">
                <a:ea typeface="ＭＳ Ｐゴシック" panose="020B0600070205080204" pitchFamily="34" charset="-128"/>
              </a:rPr>
              <a:t>Materialized views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0" name="Rectangle 4">
            <a:extLst>
              <a:ext uri="{FF2B5EF4-FFF2-40B4-BE49-F238E27FC236}">
                <a16:creationId xmlns:a16="http://schemas.microsoft.com/office/drawing/2014/main" id="{4AF301C6-3CFB-490A-B955-B8C74C2CD8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Statistics for Cost Estimation</a:t>
            </a:r>
          </a:p>
        </p:txBody>
      </p:sp>
      <p:sp>
        <p:nvSpPr>
          <p:cNvPr id="79874" name="Rectangle 5">
            <a:extLst>
              <a:ext uri="{FF2B5EF4-FFF2-40B4-BE49-F238E27FC236}">
                <a16:creationId xmlns:a16="http://schemas.microsoft.com/office/drawing/2014/main" id="{7DD8FF93-8447-4BAC-8A50-091A3E1027A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>
            <a:extLst>
              <a:ext uri="{FF2B5EF4-FFF2-40B4-BE49-F238E27FC236}">
                <a16:creationId xmlns:a16="http://schemas.microsoft.com/office/drawing/2014/main" id="{613C2266-F666-48F9-A2B2-A7CB36E69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Statistical Information for Cost Estimation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4CDBB971-DA85-4340-BF0F-C2A9EB3BCC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i="1" dirty="0">
                <a:ea typeface="ＭＳ Ｐゴシック" panose="020B0600070205080204" pitchFamily="34" charset="-128"/>
              </a:rPr>
              <a:t>n</a:t>
            </a:r>
            <a:r>
              <a:rPr lang="en-US" altLang="zh-CN" i="1" baseline="-25000" dirty="0">
                <a:ea typeface="ＭＳ Ｐゴシック" panose="020B0600070205080204" pitchFamily="34" charset="-128"/>
              </a:rPr>
              <a:t>r</a:t>
            </a:r>
            <a:r>
              <a:rPr lang="en-US" altLang="zh-CN" i="1" dirty="0">
                <a:ea typeface="ＭＳ Ｐゴシック" panose="020B0600070205080204" pitchFamily="34" charset="-128"/>
              </a:rPr>
              <a:t>:  </a:t>
            </a:r>
            <a:r>
              <a:rPr lang="en-US" altLang="zh-CN" dirty="0">
                <a:ea typeface="ＭＳ Ｐゴシック" panose="020B0600070205080204" pitchFamily="34" charset="-128"/>
              </a:rPr>
              <a:t>number of tuples in a relation </a:t>
            </a:r>
            <a:r>
              <a:rPr lang="en-US" altLang="zh-CN" i="1" dirty="0">
                <a:ea typeface="ＭＳ Ｐゴシック" panose="020B0600070205080204" pitchFamily="34" charset="-128"/>
              </a:rPr>
              <a:t>r.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r>
              <a:rPr lang="en-US" altLang="zh-CN" i="1" dirty="0" err="1">
                <a:ea typeface="ＭＳ Ｐゴシック" panose="020B0600070205080204" pitchFamily="34" charset="-128"/>
              </a:rPr>
              <a:t>b</a:t>
            </a:r>
            <a:r>
              <a:rPr lang="en-US" altLang="zh-CN" i="1" baseline="-25000" dirty="0" err="1">
                <a:ea typeface="ＭＳ Ｐゴシック" panose="020B0600070205080204" pitchFamily="34" charset="-128"/>
              </a:rPr>
              <a:t>r</a:t>
            </a:r>
            <a:r>
              <a:rPr lang="en-US" altLang="zh-CN" dirty="0">
                <a:ea typeface="ＭＳ Ｐゴシック" panose="020B0600070205080204" pitchFamily="34" charset="-128"/>
              </a:rPr>
              <a:t>: number of blocks containing tuples of </a:t>
            </a:r>
            <a:r>
              <a:rPr lang="en-US" altLang="zh-CN" i="1" dirty="0">
                <a:ea typeface="ＭＳ Ｐゴシック" panose="020B0600070205080204" pitchFamily="34" charset="-128"/>
              </a:rPr>
              <a:t>r.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r>
              <a:rPr lang="en-US" altLang="zh-CN" i="1" dirty="0" err="1">
                <a:ea typeface="ＭＳ Ｐゴシック" panose="020B0600070205080204" pitchFamily="34" charset="-128"/>
              </a:rPr>
              <a:t>l</a:t>
            </a:r>
            <a:r>
              <a:rPr lang="en-US" altLang="zh-CN" i="1" baseline="-25000" dirty="0" err="1">
                <a:ea typeface="ＭＳ Ｐゴシック" panose="020B0600070205080204" pitchFamily="34" charset="-128"/>
              </a:rPr>
              <a:t>r</a:t>
            </a:r>
            <a:r>
              <a:rPr lang="en-US" altLang="zh-CN" dirty="0">
                <a:ea typeface="ＭＳ Ｐゴシック" panose="020B0600070205080204" pitchFamily="34" charset="-128"/>
              </a:rPr>
              <a:t>: size of a tuple of </a:t>
            </a:r>
            <a:r>
              <a:rPr lang="en-US" altLang="zh-CN" i="1" dirty="0">
                <a:ea typeface="ＭＳ Ｐゴシック" panose="020B0600070205080204" pitchFamily="34" charset="-128"/>
              </a:rPr>
              <a:t>r.</a:t>
            </a:r>
          </a:p>
          <a:p>
            <a:pPr>
              <a:lnSpc>
                <a:spcPct val="170000"/>
              </a:lnSpc>
              <a:spcBef>
                <a:spcPts val="1200"/>
              </a:spcBef>
            </a:pPr>
            <a:r>
              <a:rPr lang="en-US" altLang="zh-CN" i="1" dirty="0" err="1">
                <a:ea typeface="ＭＳ Ｐゴシック" panose="020B0600070205080204" pitchFamily="34" charset="-128"/>
              </a:rPr>
              <a:t>f</a:t>
            </a:r>
            <a:r>
              <a:rPr lang="en-US" altLang="zh-CN" i="1" baseline="-25000" dirty="0" err="1">
                <a:ea typeface="ＭＳ Ｐゴシック" panose="020B0600070205080204" pitchFamily="34" charset="-128"/>
              </a:rPr>
              <a:t>r</a:t>
            </a:r>
            <a:r>
              <a:rPr lang="en-US" altLang="zh-CN" i="1" dirty="0">
                <a:ea typeface="ＭＳ Ｐゴシック" panose="020B0600070205080204" pitchFamily="34" charset="-128"/>
              </a:rPr>
              <a:t>: </a:t>
            </a:r>
            <a:r>
              <a:rPr lang="en-US" altLang="zh-CN" dirty="0">
                <a:ea typeface="ＭＳ Ｐゴシック" panose="020B0600070205080204" pitchFamily="34" charset="-128"/>
              </a:rPr>
              <a:t>blocking factor of </a:t>
            </a:r>
            <a:r>
              <a:rPr lang="en-US" altLang="zh-CN" i="1" dirty="0">
                <a:ea typeface="ＭＳ Ｐゴシック" panose="020B0600070205080204" pitchFamily="34" charset="-128"/>
              </a:rPr>
              <a:t>r</a:t>
            </a:r>
            <a:r>
              <a:rPr lang="en-US" altLang="zh-CN" dirty="0">
                <a:ea typeface="ＭＳ Ｐゴシック" panose="020B0600070205080204" pitchFamily="34" charset="-128"/>
              </a:rPr>
              <a:t> — i.e., the number of tuples of </a:t>
            </a:r>
            <a:r>
              <a:rPr lang="en-US" altLang="zh-CN" i="1" dirty="0">
                <a:ea typeface="ＭＳ Ｐゴシック" panose="020B0600070205080204" pitchFamily="34" charset="-128"/>
              </a:rPr>
              <a:t>r </a:t>
            </a:r>
            <a:r>
              <a:rPr lang="en-US" altLang="zh-CN" dirty="0">
                <a:ea typeface="ＭＳ Ｐゴシック" panose="020B0600070205080204" pitchFamily="34" charset="-128"/>
              </a:rPr>
              <a:t>that fit into one block.</a:t>
            </a:r>
          </a:p>
          <a:p>
            <a:r>
              <a:rPr lang="en-US" altLang="zh-CN" i="1" dirty="0">
                <a:ea typeface="ＭＳ Ｐゴシック" panose="020B0600070205080204" pitchFamily="34" charset="-128"/>
              </a:rPr>
              <a:t>V(A, r):</a:t>
            </a:r>
            <a:r>
              <a:rPr lang="en-US" altLang="zh-CN" dirty="0">
                <a:ea typeface="ＭＳ Ｐゴシック" panose="020B0600070205080204" pitchFamily="34" charset="-128"/>
              </a:rPr>
              <a:t> number of distinct values that appear in </a:t>
            </a:r>
            <a:r>
              <a:rPr lang="en-US" altLang="zh-CN" i="1" dirty="0">
                <a:ea typeface="ＭＳ Ｐゴシック" panose="020B0600070205080204" pitchFamily="34" charset="-128"/>
              </a:rPr>
              <a:t>r</a:t>
            </a:r>
            <a:r>
              <a:rPr lang="en-US" altLang="zh-CN" dirty="0">
                <a:ea typeface="ＭＳ Ｐゴシック" panose="020B0600070205080204" pitchFamily="34" charset="-128"/>
              </a:rPr>
              <a:t> for attribute </a:t>
            </a:r>
            <a:r>
              <a:rPr lang="en-US" altLang="zh-CN" i="1" dirty="0">
                <a:ea typeface="ＭＳ Ｐゴシック" panose="020B0600070205080204" pitchFamily="34" charset="-128"/>
              </a:rPr>
              <a:t>A; </a:t>
            </a:r>
            <a:r>
              <a:rPr lang="en-US" altLang="zh-CN" dirty="0">
                <a:ea typeface="ＭＳ Ｐゴシック" panose="020B0600070205080204" pitchFamily="34" charset="-128"/>
              </a:rPr>
              <a:t>same as the size of 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</a:t>
            </a:r>
            <a:r>
              <a:rPr lang="en-US" altLang="zh-CN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).</a:t>
            </a:r>
          </a:p>
          <a:p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If tuples of </a:t>
            </a: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 are stored together physically in a file, then: </a:t>
            </a:r>
            <a:b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b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b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b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endParaRPr lang="en-US" altLang="zh-CN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  <p:graphicFrame>
        <p:nvGraphicFramePr>
          <p:cNvPr id="81923" name="Object 2">
            <a:extLst>
              <a:ext uri="{FF2B5EF4-FFF2-40B4-BE49-F238E27FC236}">
                <a16:creationId xmlns:a16="http://schemas.microsoft.com/office/drawing/2014/main" id="{86CFFC80-E971-4721-9C92-09C08DBA95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295183"/>
              </p:ext>
            </p:extLst>
          </p:nvPr>
        </p:nvGraphicFramePr>
        <p:xfrm>
          <a:off x="740351" y="5130800"/>
          <a:ext cx="136769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1" name="Equation" r:id="rId4" imgW="889000" imgH="660400" progId="Equation.3">
                  <p:embed/>
                </p:oleObj>
              </mc:Choice>
              <mc:Fallback>
                <p:oleObj name="Equation" r:id="rId4" imgW="889000" imgH="660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351" y="5130800"/>
                        <a:ext cx="136769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>
            <a:extLst>
              <a:ext uri="{FF2B5EF4-FFF2-40B4-BE49-F238E27FC236}">
                <a16:creationId xmlns:a16="http://schemas.microsoft.com/office/drawing/2014/main" id="{49254AB1-615F-4714-BE16-E7FDBA0FF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Histograms</a:t>
            </a: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59C9C7EE-49B7-4AB7-B05E-A6DBD702E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Histogram on attribute </a:t>
            </a:r>
            <a:r>
              <a:rPr lang="en-US" altLang="zh-CN" i="1" dirty="0">
                <a:ea typeface="ＭＳ Ｐゴシック" panose="020B0600070205080204" pitchFamily="34" charset="-128"/>
              </a:rPr>
              <a:t>age</a:t>
            </a:r>
            <a:r>
              <a:rPr lang="en-US" altLang="zh-CN" dirty="0">
                <a:ea typeface="ＭＳ Ｐゴシック" panose="020B0600070205080204" pitchFamily="34" charset="-128"/>
              </a:rPr>
              <a:t> of relation </a:t>
            </a:r>
            <a:r>
              <a:rPr lang="en-US" altLang="zh-CN" i="1" dirty="0">
                <a:ea typeface="ＭＳ Ｐゴシック" panose="020B0600070205080204" pitchFamily="34" charset="-128"/>
              </a:rPr>
              <a:t>person</a:t>
            </a:r>
            <a:br>
              <a:rPr lang="en-US" altLang="zh-CN" dirty="0">
                <a:ea typeface="ＭＳ Ｐゴシック" panose="020B0600070205080204" pitchFamily="34" charset="-128"/>
              </a:rPr>
            </a:br>
            <a:br>
              <a:rPr lang="en-US" altLang="zh-CN" dirty="0">
                <a:ea typeface="ＭＳ Ｐゴシック" panose="020B0600070205080204" pitchFamily="34" charset="-128"/>
              </a:rPr>
            </a:br>
            <a:br>
              <a:rPr lang="en-US" altLang="zh-CN" dirty="0">
                <a:ea typeface="ＭＳ Ｐゴシック" panose="020B0600070205080204" pitchFamily="34" charset="-128"/>
              </a:rPr>
            </a:br>
            <a:br>
              <a:rPr lang="en-US" altLang="zh-CN" dirty="0">
                <a:ea typeface="ＭＳ Ｐゴシック" panose="020B0600070205080204" pitchFamily="34" charset="-128"/>
              </a:rPr>
            </a:br>
            <a:br>
              <a:rPr lang="en-US" altLang="zh-CN" dirty="0">
                <a:ea typeface="ＭＳ Ｐゴシック" panose="020B0600070205080204" pitchFamily="34" charset="-128"/>
              </a:rPr>
            </a:br>
            <a:br>
              <a:rPr lang="en-US" altLang="zh-CN" dirty="0">
                <a:ea typeface="ＭＳ Ｐゴシック" panose="020B0600070205080204" pitchFamily="34" charset="-128"/>
              </a:rPr>
            </a:br>
            <a:br>
              <a:rPr lang="en-US" altLang="zh-CN" dirty="0">
                <a:ea typeface="ＭＳ Ｐゴシック" panose="020B0600070205080204" pitchFamily="34" charset="-128"/>
              </a:rPr>
            </a:br>
            <a:br>
              <a:rPr lang="en-US" altLang="zh-CN" dirty="0">
                <a:ea typeface="ＭＳ Ｐゴシック" panose="020B0600070205080204" pitchFamily="34" charset="-128"/>
              </a:rPr>
            </a:br>
            <a:br>
              <a:rPr lang="en-US" altLang="zh-CN" dirty="0">
                <a:ea typeface="ＭＳ Ｐゴシック" panose="020B0600070205080204" pitchFamily="34" charset="-128"/>
              </a:rPr>
            </a:br>
            <a:br>
              <a:rPr lang="en-US" altLang="zh-CN" dirty="0">
                <a:ea typeface="ＭＳ Ｐゴシック" panose="020B0600070205080204" pitchFamily="34" charset="-128"/>
              </a:rPr>
            </a:br>
            <a:br>
              <a:rPr lang="en-US" altLang="zh-CN" dirty="0">
                <a:ea typeface="ＭＳ Ｐゴシック" panose="020B0600070205080204" pitchFamily="34" charset="-128"/>
              </a:rPr>
            </a:br>
            <a:br>
              <a:rPr lang="en-US" altLang="zh-CN" dirty="0">
                <a:ea typeface="ＭＳ Ｐゴシック" panose="020B0600070205080204" pitchFamily="34" charset="-128"/>
              </a:rPr>
            </a:br>
            <a:endParaRPr lang="en-US" altLang="zh-CN" dirty="0">
              <a:ea typeface="ＭＳ Ｐゴシック" panose="020B0600070205080204" pitchFamily="34" charset="-128"/>
            </a:endParaRPr>
          </a:p>
          <a:p>
            <a:r>
              <a:rPr lang="en-US" altLang="zh-CN" b="1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Equi</a:t>
            </a:r>
            <a:r>
              <a:rPr lang="en-US" altLang="zh-CN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-width</a:t>
            </a:r>
            <a:r>
              <a:rPr lang="en-US" altLang="zh-CN" dirty="0">
                <a:ea typeface="ＭＳ Ｐゴシック" panose="020B0600070205080204" pitchFamily="34" charset="-128"/>
              </a:rPr>
              <a:t> histograms</a:t>
            </a:r>
          </a:p>
          <a:p>
            <a:r>
              <a:rPr lang="en-US" altLang="zh-CN" b="1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Equi</a:t>
            </a:r>
            <a:r>
              <a:rPr lang="en-US" altLang="zh-CN" b="1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-depth</a:t>
            </a:r>
            <a:r>
              <a:rPr lang="en-US" altLang="zh-CN" dirty="0">
                <a:ea typeface="ＭＳ Ｐゴシック" panose="020B0600070205080204" pitchFamily="34" charset="-128"/>
              </a:rPr>
              <a:t> histograms</a:t>
            </a:r>
          </a:p>
        </p:txBody>
      </p:sp>
      <p:pic>
        <p:nvPicPr>
          <p:cNvPr id="83971" name="Picture 5">
            <a:extLst>
              <a:ext uri="{FF2B5EF4-FFF2-40B4-BE49-F238E27FC236}">
                <a16:creationId xmlns:a16="http://schemas.microsoft.com/office/drawing/2014/main" id="{AEB83337-C741-4CC9-A40C-E3ACE514C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557338"/>
            <a:ext cx="4386262" cy="309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>
            <a:extLst>
              <a:ext uri="{FF2B5EF4-FFF2-40B4-BE49-F238E27FC236}">
                <a16:creationId xmlns:a16="http://schemas.microsoft.com/office/drawing/2014/main" id="{D4A2E62F-7E00-499D-BAC0-04E375FC1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Selection Size Estimation</a:t>
            </a:r>
          </a:p>
        </p:txBody>
      </p:sp>
      <p:graphicFrame>
        <p:nvGraphicFramePr>
          <p:cNvPr id="86019" name="Object 2">
            <a:extLst>
              <a:ext uri="{FF2B5EF4-FFF2-40B4-BE49-F238E27FC236}">
                <a16:creationId xmlns:a16="http://schemas.microsoft.com/office/drawing/2014/main" id="{40E836CD-8768-40C2-A9B7-15B50B62AFE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312581"/>
              </p:ext>
            </p:extLst>
          </p:nvPr>
        </p:nvGraphicFramePr>
        <p:xfrm>
          <a:off x="2402956" y="4121843"/>
          <a:ext cx="2478002" cy="682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7" name="Equation" r:id="rId4" imgW="1612900" imgH="444500" progId="Equation.3">
                  <p:embed/>
                </p:oleObj>
              </mc:Choice>
              <mc:Fallback>
                <p:oleObj name="Equation" r:id="rId4" imgW="16129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956" y="4121843"/>
                        <a:ext cx="2478002" cy="682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8" name="Rectangle 3">
            <a:extLst>
              <a:ext uri="{FF2B5EF4-FFF2-40B4-BE49-F238E27FC236}">
                <a16:creationId xmlns:a16="http://schemas.microsoft.com/office/drawing/2014/main" id="{76EF5514-6DD3-4041-8ECF-45A9D60C5D8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48392" y="1100138"/>
            <a:ext cx="7752657" cy="4972050"/>
          </a:xfrm>
        </p:spPr>
        <p:txBody>
          <a:bodyPr/>
          <a:lstStyle/>
          <a:p>
            <a:r>
              <a:rPr lang="en-US" altLang="zh-CN" sz="1800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zh-CN" sz="1800" b="1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A=v</a:t>
            </a:r>
            <a:r>
              <a:rPr lang="en-US" altLang="zh-CN" sz="1800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1800" b="1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1800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zh-CN" sz="1800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zh-CN" sz="18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zh-CN" sz="18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18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/ V(</a:t>
            </a:r>
            <a:r>
              <a:rPr lang="en-US" altLang="zh-CN" sz="18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A,r</a:t>
            </a:r>
            <a:r>
              <a:rPr lang="en-US" altLang="zh-CN" sz="18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) </a:t>
            </a:r>
            <a:r>
              <a:rPr lang="en-US" altLang="zh-CN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: number of records that will satisfy the selection</a:t>
            </a:r>
          </a:p>
          <a:p>
            <a:pPr lvl="2"/>
            <a:r>
              <a:rPr lang="en-US" altLang="zh-CN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Equality condition on a key attribute:</a:t>
            </a:r>
            <a:r>
              <a:rPr lang="en-US" altLang="zh-CN" sz="18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size estimate = </a:t>
            </a:r>
            <a:r>
              <a:rPr lang="en-US" altLang="zh-CN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</a:p>
          <a:p>
            <a:r>
              <a:rPr kumimoji="0" lang="en-US" altLang="zh-CN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zh-CN" sz="18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zh-CN" sz="18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zh-CN" sz="18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V</a:t>
            </a:r>
            <a:r>
              <a:rPr kumimoji="0" lang="en-US" altLang="zh-CN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zh-CN" sz="18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zh-CN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 (case of </a:t>
            </a:r>
            <a:r>
              <a:rPr kumimoji="0" lang="en-US" altLang="zh-CN" sz="18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A </a:t>
            </a:r>
            <a:r>
              <a:rPr kumimoji="0" lang="en-US" altLang="zh-CN" sz="18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 </a:t>
            </a:r>
            <a:r>
              <a:rPr kumimoji="0" lang="en-US" altLang="zh-CN" sz="18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V</a:t>
            </a:r>
            <a:r>
              <a:rPr kumimoji="0" lang="en-US" altLang="zh-CN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zh-CN" sz="18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zh-CN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 is symmetric)</a:t>
            </a:r>
            <a:endParaRPr lang="en-US" altLang="zh-CN" sz="18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sz="1800" dirty="0">
                <a:ea typeface="ＭＳ Ｐゴシック" panose="020B0600070205080204" pitchFamily="34" charset="-128"/>
              </a:rPr>
              <a:t>Let c denote  the estimated number of tuples satisfying the condition. </a:t>
            </a:r>
          </a:p>
          <a:p>
            <a:pPr lvl="1"/>
            <a:r>
              <a:rPr lang="en-US" altLang="zh-CN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If min(</a:t>
            </a:r>
            <a:r>
              <a:rPr lang="en-US" altLang="zh-CN" sz="18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A,r</a:t>
            </a:r>
            <a:r>
              <a:rPr lang="en-US" altLang="zh-CN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 and max(</a:t>
            </a:r>
            <a:r>
              <a:rPr lang="en-US" altLang="zh-CN" sz="18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A,r</a:t>
            </a:r>
            <a:r>
              <a:rPr lang="en-US" altLang="zh-CN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 are available in catalog</a:t>
            </a:r>
          </a:p>
          <a:p>
            <a:pPr lvl="2"/>
            <a:r>
              <a:rPr lang="en-US" altLang="zh-CN" sz="1800" dirty="0">
                <a:ea typeface="ＭＳ Ｐゴシック" panose="020B0600070205080204" pitchFamily="34" charset="-128"/>
              </a:rPr>
              <a:t>c = 0 if v &lt; min(</a:t>
            </a:r>
            <a:r>
              <a:rPr lang="en-US" altLang="zh-CN" sz="1800" dirty="0" err="1">
                <a:ea typeface="ＭＳ Ｐゴシック" panose="020B0600070205080204" pitchFamily="34" charset="-128"/>
              </a:rPr>
              <a:t>A,r</a:t>
            </a:r>
            <a:r>
              <a:rPr lang="en-US" altLang="zh-CN" sz="1800" dirty="0">
                <a:ea typeface="ＭＳ Ｐゴシック" panose="020B0600070205080204" pitchFamily="34" charset="-128"/>
              </a:rPr>
              <a:t>)</a:t>
            </a:r>
            <a:br>
              <a:rPr lang="en-US" altLang="zh-CN" sz="1800" dirty="0">
                <a:ea typeface="ＭＳ Ｐゴシック" panose="020B0600070205080204" pitchFamily="34" charset="-128"/>
              </a:rPr>
            </a:br>
            <a:endParaRPr lang="en-US" altLang="zh-CN" sz="1800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zh-CN" sz="1800" dirty="0">
                <a:ea typeface="ＭＳ Ｐゴシック" panose="020B0600070205080204" pitchFamily="34" charset="-128"/>
              </a:rPr>
              <a:t>c =</a:t>
            </a:r>
            <a:br>
              <a:rPr lang="en-US" altLang="zh-CN" sz="1800" dirty="0">
                <a:ea typeface="ＭＳ Ｐゴシック" panose="020B0600070205080204" pitchFamily="34" charset="-128"/>
              </a:rPr>
            </a:br>
            <a:endParaRPr lang="en-US" altLang="zh-CN" sz="18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sz="1800" dirty="0">
                <a:ea typeface="ＭＳ Ｐゴシック" panose="020B0600070205080204" pitchFamily="34" charset="-128"/>
              </a:rPr>
              <a:t> If histograms available, can refine above estimate</a:t>
            </a:r>
          </a:p>
          <a:p>
            <a:pPr lvl="1"/>
            <a:r>
              <a:rPr lang="en-US" altLang="zh-CN" sz="1800" dirty="0">
                <a:ea typeface="ＭＳ Ｐゴシック" panose="020B0600070205080204" pitchFamily="34" charset="-128"/>
              </a:rPr>
              <a:t>In absence of statistical information</a:t>
            </a:r>
            <a:r>
              <a:rPr lang="en-US" altLang="zh-CN" sz="1800" i="1" dirty="0">
                <a:ea typeface="ＭＳ Ｐゴシック" panose="020B0600070205080204" pitchFamily="34" charset="-128"/>
              </a:rPr>
              <a:t> c </a:t>
            </a:r>
            <a:r>
              <a:rPr lang="en-US" altLang="zh-CN" sz="1800" dirty="0">
                <a:ea typeface="ＭＳ Ｐゴシック" panose="020B0600070205080204" pitchFamily="34" charset="-128"/>
              </a:rPr>
              <a:t>is assumed to be</a:t>
            </a:r>
            <a:r>
              <a:rPr lang="en-US" altLang="zh-CN" sz="1800" i="1" dirty="0">
                <a:ea typeface="ＭＳ Ｐゴシック" panose="020B0600070205080204" pitchFamily="34" charset="-128"/>
              </a:rPr>
              <a:t> </a:t>
            </a:r>
            <a:r>
              <a:rPr lang="en-US" altLang="zh-CN" sz="18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zh-CN" sz="28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zh-CN" sz="18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/ </a:t>
            </a:r>
            <a:r>
              <a:rPr lang="en-US" altLang="zh-CN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2.</a:t>
            </a:r>
          </a:p>
          <a:p>
            <a:pPr lvl="2"/>
            <a:endParaRPr lang="en-US" altLang="zh-CN" sz="1800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>
            <a:extLst>
              <a:ext uri="{FF2B5EF4-FFF2-40B4-BE49-F238E27FC236}">
                <a16:creationId xmlns:a16="http://schemas.microsoft.com/office/drawing/2014/main" id="{8620E839-5E99-4568-954E-FDC78C1D1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Size Estimation of Complex Selections</a:t>
            </a:r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F46252F9-D120-4B7A-96C0-E5C043E58F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tabLst>
                <a:tab pos="2338388" algn="l"/>
              </a:tabLst>
            </a:pPr>
            <a:r>
              <a:rPr lang="en-US" altLang="zh-CN">
                <a:ea typeface="ＭＳ Ｐゴシック" panose="020B0600070205080204" pitchFamily="34" charset="-128"/>
              </a:rPr>
              <a:t>The </a:t>
            </a:r>
            <a:r>
              <a:rPr lang="en-US" altLang="zh-CN" b="1">
                <a:solidFill>
                  <a:srgbClr val="0000FF"/>
                </a:solidFill>
                <a:ea typeface="ＭＳ Ｐゴシック" panose="020B0600070205080204" pitchFamily="34" charset="-128"/>
              </a:rPr>
              <a:t>selectivity</a:t>
            </a:r>
            <a:r>
              <a:rPr lang="en-US" altLang="zh-CN" b="1">
                <a:ea typeface="ＭＳ Ｐゴシック" panose="020B0600070205080204" pitchFamily="34" charset="-128"/>
              </a:rPr>
              <a:t> </a:t>
            </a:r>
            <a:r>
              <a:rPr lang="en-US" altLang="zh-CN">
                <a:ea typeface="ＭＳ Ｐゴシック" panose="020B0600070205080204" pitchFamily="34" charset="-128"/>
              </a:rPr>
              <a:t>of a condition 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i="1" baseline="-25000">
                <a:ea typeface="ＭＳ Ｐゴシック" panose="020B0600070205080204" pitchFamily="34" charset="-128"/>
                <a:sym typeface="Greek Symbols" pitchFamily="18" charset="2"/>
              </a:rPr>
              <a:t>i</a:t>
            </a:r>
            <a:r>
              <a:rPr lang="en-US" altLang="zh-CN">
                <a:ea typeface="ＭＳ Ｐゴシック" panose="020B0600070205080204" pitchFamily="34" charset="-128"/>
                <a:sym typeface="Greek Symbols" pitchFamily="18" charset="2"/>
              </a:rPr>
              <a:t> is the probability that a tuple in the relation </a:t>
            </a:r>
            <a:r>
              <a:rPr lang="en-US" altLang="zh-CN" i="1">
                <a:ea typeface="ＭＳ Ｐゴシック" panose="020B0600070205080204" pitchFamily="34" charset="-128"/>
                <a:sym typeface="Greek Symbols" pitchFamily="18" charset="2"/>
              </a:rPr>
              <a:t>r</a:t>
            </a:r>
            <a:r>
              <a:rPr lang="en-US" altLang="zh-CN">
                <a:ea typeface="ＭＳ Ｐゴシック" panose="020B0600070205080204" pitchFamily="34" charset="-128"/>
                <a:sym typeface="Greek Symbols" pitchFamily="18" charset="2"/>
              </a:rPr>
              <a:t> satisfies 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i="1" baseline="-25000">
                <a:ea typeface="ＭＳ Ｐゴシック" panose="020B0600070205080204" pitchFamily="34" charset="-128"/>
                <a:sym typeface="Greek Symbols" pitchFamily="18" charset="2"/>
              </a:rPr>
              <a:t>i</a:t>
            </a:r>
            <a:r>
              <a:rPr lang="en-US" altLang="zh-CN">
                <a:ea typeface="ＭＳ Ｐゴシック" panose="020B0600070205080204" pitchFamily="34" charset="-128"/>
                <a:sym typeface="Greek Symbols" pitchFamily="18" charset="2"/>
              </a:rPr>
              <a:t> .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tabLst>
                <a:tab pos="2338388" algn="l"/>
              </a:tabLst>
            </a:pPr>
            <a:r>
              <a:rPr lang="en-US" altLang="zh-CN">
                <a:ea typeface="ＭＳ Ｐゴシック" panose="020B0600070205080204" pitchFamily="34" charset="-128"/>
                <a:sym typeface="Greek Symbols" pitchFamily="18" charset="2"/>
              </a:rPr>
              <a:t> If </a:t>
            </a:r>
            <a:r>
              <a:rPr lang="en-US" altLang="zh-CN" i="1">
                <a:ea typeface="ＭＳ Ｐゴシック" panose="020B0600070205080204" pitchFamily="34" charset="-128"/>
                <a:sym typeface="Greek Symbols" pitchFamily="18" charset="2"/>
              </a:rPr>
              <a:t>s</a:t>
            </a:r>
            <a:r>
              <a:rPr lang="en-US" altLang="zh-CN" i="1" baseline="-25000">
                <a:ea typeface="ＭＳ Ｐゴシック" panose="020B0600070205080204" pitchFamily="34" charset="-128"/>
                <a:sym typeface="Greek Symbols" pitchFamily="18" charset="2"/>
              </a:rPr>
              <a:t>i</a:t>
            </a:r>
            <a:r>
              <a:rPr lang="en-US" altLang="zh-CN" i="1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>
                <a:ea typeface="ＭＳ Ｐゴシック" panose="020B0600070205080204" pitchFamily="34" charset="-128"/>
                <a:sym typeface="Greek Symbols" pitchFamily="18" charset="2"/>
              </a:rPr>
              <a:t> is the number of satisfying tuples in </a:t>
            </a:r>
            <a:r>
              <a:rPr lang="en-US" altLang="zh-CN" i="1">
                <a:ea typeface="ＭＳ Ｐゴシック" panose="020B0600070205080204" pitchFamily="34" charset="-128"/>
                <a:sym typeface="Greek Symbols" pitchFamily="18" charset="2"/>
              </a:rPr>
              <a:t>r, </a:t>
            </a:r>
            <a:r>
              <a:rPr lang="en-US" altLang="zh-CN">
                <a:ea typeface="ＭＳ Ｐゴシック" panose="020B0600070205080204" pitchFamily="34" charset="-128"/>
                <a:sym typeface="Greek Symbols" pitchFamily="18" charset="2"/>
              </a:rPr>
              <a:t>the selectivity of </a:t>
            </a:r>
            <a:r>
              <a:rPr lang="en-US" altLang="zh-CN" i="1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i="1" baseline="-25000">
                <a:ea typeface="ＭＳ Ｐゴシック" panose="020B0600070205080204" pitchFamily="34" charset="-128"/>
                <a:sym typeface="Greek Symbols" pitchFamily="18" charset="2"/>
              </a:rPr>
              <a:t>i</a:t>
            </a:r>
            <a:r>
              <a:rPr lang="en-US" altLang="zh-CN">
                <a:ea typeface="ＭＳ Ｐゴシック" panose="020B0600070205080204" pitchFamily="34" charset="-128"/>
                <a:sym typeface="Greek Symbols" pitchFamily="18" charset="2"/>
              </a:rPr>
              <a:t> is given by </a:t>
            </a:r>
            <a:r>
              <a:rPr lang="en-US" altLang="zh-CN" i="1">
                <a:ea typeface="ＭＳ Ｐゴシック" panose="020B0600070205080204" pitchFamily="34" charset="-128"/>
                <a:sym typeface="Greek Symbols" pitchFamily="18" charset="2"/>
              </a:rPr>
              <a:t>s</a:t>
            </a:r>
            <a:r>
              <a:rPr lang="en-US" altLang="zh-CN" i="1" baseline="-25000">
                <a:ea typeface="ＭＳ Ｐゴシック" panose="020B0600070205080204" pitchFamily="34" charset="-128"/>
                <a:sym typeface="Greek Symbols" pitchFamily="18" charset="2"/>
              </a:rPr>
              <a:t>i</a:t>
            </a:r>
            <a:r>
              <a:rPr lang="en-US" altLang="zh-CN" i="1">
                <a:ea typeface="ＭＳ Ｐゴシック" panose="020B0600070205080204" pitchFamily="34" charset="-128"/>
                <a:sym typeface="Greek Symbols" pitchFamily="18" charset="2"/>
              </a:rPr>
              <a:t> /n</a:t>
            </a:r>
            <a:r>
              <a:rPr lang="en-US" altLang="zh-CN" i="1" baseline="-25000">
                <a:ea typeface="ＭＳ Ｐゴシック" panose="020B0600070205080204" pitchFamily="34" charset="-128"/>
                <a:sym typeface="Greek Symbols" pitchFamily="18" charset="2"/>
              </a:rPr>
              <a:t>r</a:t>
            </a:r>
            <a:r>
              <a:rPr lang="en-US" altLang="zh-CN" i="1">
                <a:ea typeface="ＭＳ Ｐゴシック" panose="020B0600070205080204" pitchFamily="34" charset="-128"/>
                <a:sym typeface="Greek Symbols" pitchFamily="18" charset="2"/>
              </a:rPr>
              <a:t>.</a:t>
            </a:r>
            <a:endParaRPr lang="en-US" altLang="zh-CN">
              <a:ea typeface="ＭＳ Ｐゴシック" panose="020B0600070205080204" pitchFamily="34" charset="-128"/>
              <a:sym typeface="Greek Symbols" pitchFamily="18" charset="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tabLst>
                <a:tab pos="2338388" algn="l"/>
              </a:tabLst>
            </a:pPr>
            <a:r>
              <a:rPr lang="en-US" altLang="zh-CN" b="1">
                <a:ea typeface="ＭＳ Ｐゴシック" panose="020B0600070205080204" pitchFamily="34" charset="-128"/>
                <a:sym typeface="Greek Symbols" pitchFamily="18" charset="2"/>
              </a:rPr>
              <a:t>Conjunction:  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zh-CN" sz="24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000" baseline="-25000">
                <a:ea typeface="ＭＳ Ｐゴシック" panose="020B0600070205080204" pitchFamily="34" charset="-128"/>
                <a:sym typeface="Greek Symbols" pitchFamily="18" charset="2"/>
              </a:rPr>
              <a:t>1</a:t>
            </a:r>
            <a:r>
              <a:rPr lang="en-US" altLang="zh-CN" sz="20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zh-CN" sz="24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000" baseline="-25000">
                <a:ea typeface="ＭＳ Ｐゴシック" panose="020B0600070205080204" pitchFamily="34" charset="-128"/>
                <a:sym typeface="Greek Symbols" pitchFamily="18" charset="2"/>
              </a:rPr>
              <a:t>2</a:t>
            </a:r>
            <a:r>
              <a:rPr lang="en-US" altLang="zh-CN" sz="20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. . .  </a:t>
            </a:r>
            <a:r>
              <a:rPr lang="en-US" altLang="zh-CN" sz="24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000" i="1" baseline="-25000">
                <a:ea typeface="ＭＳ Ｐゴシック" panose="020B0600070205080204" pitchFamily="34" charset="-128"/>
                <a:sym typeface="Greek Symbols" pitchFamily="18" charset="2"/>
              </a:rPr>
              <a:t>n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 (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r).  Assuming indepdence, 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estimate of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b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b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tuples in the</a:t>
            </a:r>
            <a:r>
              <a:rPr lang="en-US" altLang="zh-CN" sz="240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result is:</a:t>
            </a:r>
            <a:br>
              <a:rPr lang="en-US" altLang="zh-CN" sz="280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endParaRPr lang="en-US" altLang="zh-CN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tabLst>
                <a:tab pos="2338388" algn="l"/>
              </a:tabLst>
            </a:pPr>
            <a:r>
              <a:rPr lang="en-US" altLang="zh-CN" b="1">
                <a:ea typeface="ＭＳ Ｐゴシック" panose="020B0600070205080204" pitchFamily="34" charset="-128"/>
                <a:sym typeface="Symbol" panose="05050102010706020507" pitchFamily="18" charset="2"/>
              </a:rPr>
              <a:t>Disjunction: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zh-CN" sz="24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baseline="-25000">
                <a:ea typeface="ＭＳ Ｐゴシック" panose="020B0600070205080204" pitchFamily="34" charset="-128"/>
                <a:sym typeface="Greek Symbols" pitchFamily="18" charset="2"/>
              </a:rPr>
              <a:t>1</a:t>
            </a:r>
            <a:r>
              <a:rPr lang="en-US" altLang="zh-CN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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4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baseline="-25000">
                <a:ea typeface="ＭＳ Ｐゴシック" panose="020B0600070205080204" pitchFamily="34" charset="-128"/>
                <a:sym typeface="Greek Symbols" pitchFamily="18" charset="2"/>
              </a:rPr>
              <a:t>2</a:t>
            </a:r>
            <a:r>
              <a:rPr lang="en-US" altLang="zh-CN" sz="1400" baseline="-25000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. . . 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4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i="1" baseline="-25000">
                <a:ea typeface="ＭＳ Ｐゴシック" panose="020B0600070205080204" pitchFamily="34" charset="-128"/>
                <a:sym typeface="Greek Symbols" pitchFamily="18" charset="2"/>
              </a:rPr>
              <a:t>n 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r). 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  Estimated number of tuples:</a:t>
            </a:r>
            <a:b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b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b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endParaRPr lang="en-US" altLang="zh-CN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tabLst>
                <a:tab pos="2338388" algn="l"/>
              </a:tabLst>
            </a:pPr>
            <a:r>
              <a:rPr lang="en-US" altLang="zh-CN" b="1">
                <a:ea typeface="ＭＳ Ｐゴシック" panose="020B0600070205080204" pitchFamily="34" charset="-128"/>
                <a:sym typeface="Symbol" panose="05050102010706020507" pitchFamily="18" charset="2"/>
              </a:rPr>
              <a:t>Negation: 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zh-CN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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r). 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 Estimated number of tuples:</a:t>
            </a:r>
            <a:b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	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zh-CN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–</a:t>
            </a:r>
            <a:r>
              <a:rPr lang="en-US" altLang="zh-CN" sz="2000" i="1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size(</a:t>
            </a:r>
            <a:r>
              <a:rPr lang="en-US" altLang="zh-CN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r))</a:t>
            </a:r>
          </a:p>
        </p:txBody>
      </p:sp>
      <p:graphicFrame>
        <p:nvGraphicFramePr>
          <p:cNvPr id="88067" name="Object 2">
            <a:extLst>
              <a:ext uri="{FF2B5EF4-FFF2-40B4-BE49-F238E27FC236}">
                <a16:creationId xmlns:a16="http://schemas.microsoft.com/office/drawing/2014/main" id="{EB933407-D8CC-4A89-A211-6B73E82E8A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7913" y="2860675"/>
          <a:ext cx="22860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1" name="Equation" r:id="rId4" imgW="1155700" imgH="431800" progId="Equation.3">
                  <p:embed/>
                </p:oleObj>
              </mc:Choice>
              <mc:Fallback>
                <p:oleObj name="Equation" r:id="rId4" imgW="11557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2860675"/>
                        <a:ext cx="22860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3">
            <a:extLst>
              <a:ext uri="{FF2B5EF4-FFF2-40B4-BE49-F238E27FC236}">
                <a16:creationId xmlns:a16="http://schemas.microsoft.com/office/drawing/2014/main" id="{AEC12B36-55BA-4DE0-9D6C-6ECCA136AE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9088" y="4232275"/>
          <a:ext cx="41306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2" name="Equation" r:id="rId6" imgW="2374900" imgH="482600" progId="Equation.3">
                  <p:embed/>
                </p:oleObj>
              </mc:Choice>
              <mc:Fallback>
                <p:oleObj name="Equation" r:id="rId6" imgW="23749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4232275"/>
                        <a:ext cx="41306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89D86191-74B0-4158-8D78-9CDC7701F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Join Operation:  Running Example</a:t>
            </a:r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714CE815-00ED-4ED4-975A-098A0DD206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Font typeface="Monotype Sorts" charset="2"/>
              <a:buNone/>
              <a:tabLst>
                <a:tab pos="635000" algn="l"/>
                <a:tab pos="2568575" algn="l"/>
              </a:tabLst>
            </a:pPr>
            <a:r>
              <a:rPr lang="en-US" altLang="zh-CN" dirty="0">
                <a:ea typeface="ＭＳ Ｐゴシック" panose="020B0600070205080204" pitchFamily="34" charset="-128"/>
              </a:rPr>
              <a:t>Running example: </a:t>
            </a:r>
            <a:br>
              <a:rPr lang="en-US" altLang="zh-CN" dirty="0">
                <a:ea typeface="ＭＳ Ｐゴシック" panose="020B0600070205080204" pitchFamily="34" charset="-128"/>
              </a:rPr>
            </a:br>
            <a:r>
              <a:rPr lang="en-US" altLang="zh-CN" dirty="0">
                <a:ea typeface="ＭＳ Ｐゴシック" panose="020B0600070205080204" pitchFamily="34" charset="-128"/>
              </a:rPr>
              <a:t>	</a:t>
            </a:r>
            <a:r>
              <a:rPr lang="en-US" altLang="zh-CN" i="1" dirty="0">
                <a:ea typeface="ＭＳ Ｐゴシック" panose="020B0600070205080204" pitchFamily="34" charset="-128"/>
              </a:rPr>
              <a:t>student </a:t>
            </a:r>
            <a:r>
              <a:rPr lang="en-US" altLang="zh-CN" dirty="0">
                <a:ea typeface="ＭＳ Ｐゴシック" panose="020B0600070205080204" pitchFamily="34" charset="-128"/>
              </a:rPr>
              <a:t>     </a:t>
            </a:r>
            <a:r>
              <a:rPr lang="en-US" altLang="zh-CN" i="1" dirty="0">
                <a:ea typeface="ＭＳ Ｐゴシック" panose="020B0600070205080204" pitchFamily="34" charset="-128"/>
              </a:rPr>
              <a:t>takes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Monotype Sorts" charset="2"/>
              <a:buNone/>
              <a:tabLst>
                <a:tab pos="635000" algn="l"/>
                <a:tab pos="2568575" algn="l"/>
              </a:tabLst>
            </a:pPr>
            <a:r>
              <a:rPr lang="en-US" altLang="zh-CN" dirty="0">
                <a:ea typeface="ＭＳ Ｐゴシック" panose="020B0600070205080204" pitchFamily="34" charset="-128"/>
              </a:rPr>
              <a:t>Catalog information for join examples: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tabLst>
                <a:tab pos="635000" algn="l"/>
                <a:tab pos="2568575" algn="l"/>
              </a:tabLst>
            </a:pPr>
            <a:r>
              <a:rPr lang="en-US" altLang="zh-CN" i="1" dirty="0" err="1">
                <a:ea typeface="ＭＳ Ｐゴシック" panose="020B0600070205080204" pitchFamily="34" charset="-128"/>
              </a:rPr>
              <a:t>n</a:t>
            </a:r>
            <a:r>
              <a:rPr lang="en-US" altLang="zh-CN" sz="2000" i="1" baseline="-25000" dirty="0" err="1">
                <a:ea typeface="ＭＳ Ｐゴシック" panose="020B0600070205080204" pitchFamily="34" charset="-128"/>
              </a:rPr>
              <a:t>student</a:t>
            </a:r>
            <a:r>
              <a:rPr lang="en-US" altLang="zh-CN" i="1" dirty="0">
                <a:ea typeface="ＭＳ Ｐゴシック" panose="020B0600070205080204" pitchFamily="34" charset="-128"/>
              </a:rPr>
              <a:t> = 5</a:t>
            </a:r>
            <a:r>
              <a:rPr lang="en-US" altLang="zh-CN" dirty="0">
                <a:ea typeface="ＭＳ Ｐゴシック" panose="020B0600070205080204" pitchFamily="34" charset="-128"/>
              </a:rPr>
              <a:t>,000. </a:t>
            </a:r>
            <a:r>
              <a:rPr lang="en-US" altLang="zh-CN" i="1" dirty="0" err="1">
                <a:ea typeface="ＭＳ Ｐゴシック" panose="020B0600070205080204" pitchFamily="34" charset="-128"/>
              </a:rPr>
              <a:t>f</a:t>
            </a:r>
            <a:r>
              <a:rPr lang="en-US" altLang="zh-CN" sz="2000" i="1" baseline="-25000" dirty="0" err="1">
                <a:ea typeface="ＭＳ Ｐゴシック" panose="020B0600070205080204" pitchFamily="34" charset="-128"/>
              </a:rPr>
              <a:t>student</a:t>
            </a:r>
            <a:r>
              <a:rPr lang="en-US" altLang="zh-CN" i="1" dirty="0">
                <a:ea typeface="ＭＳ Ｐゴシック" panose="020B0600070205080204" pitchFamily="34" charset="-128"/>
              </a:rPr>
              <a:t>  = 50, </a:t>
            </a:r>
            <a:r>
              <a:rPr lang="en-US" altLang="zh-CN" dirty="0">
                <a:ea typeface="ＭＳ Ｐゴシック" panose="020B0600070205080204" pitchFamily="34" charset="-128"/>
              </a:rPr>
              <a:t>which implies that  </a:t>
            </a:r>
            <a:br>
              <a:rPr lang="en-US" altLang="zh-CN" dirty="0">
                <a:ea typeface="ＭＳ Ｐゴシック" panose="020B0600070205080204" pitchFamily="34" charset="-128"/>
              </a:rPr>
            </a:br>
            <a:r>
              <a:rPr lang="en-US" altLang="zh-CN" i="1" dirty="0" err="1">
                <a:ea typeface="ＭＳ Ｐゴシック" panose="020B0600070205080204" pitchFamily="34" charset="-128"/>
              </a:rPr>
              <a:t>b</a:t>
            </a:r>
            <a:r>
              <a:rPr lang="en-US" altLang="zh-CN" sz="2000" i="1" baseline="-25000" dirty="0" err="1">
                <a:ea typeface="ＭＳ Ｐゴシック" panose="020B0600070205080204" pitchFamily="34" charset="-128"/>
              </a:rPr>
              <a:t>student</a:t>
            </a:r>
            <a:r>
              <a:rPr lang="en-US" altLang="zh-CN" sz="2400" dirty="0"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</a:rPr>
              <a:t>=5000/50 = 100.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tabLst>
                <a:tab pos="635000" algn="l"/>
                <a:tab pos="2568575" algn="l"/>
              </a:tabLst>
            </a:pPr>
            <a:r>
              <a:rPr lang="en-US" altLang="zh-CN" i="1" dirty="0" err="1">
                <a:ea typeface="ＭＳ Ｐゴシック" panose="020B0600070205080204" pitchFamily="34" charset="-128"/>
              </a:rPr>
              <a:t>n</a:t>
            </a:r>
            <a:r>
              <a:rPr lang="en-US" altLang="zh-CN" sz="2000" i="1" baseline="-25000" dirty="0" err="1">
                <a:ea typeface="ＭＳ Ｐゴシック" panose="020B0600070205080204" pitchFamily="34" charset="-128"/>
              </a:rPr>
              <a:t>takes</a:t>
            </a:r>
            <a:r>
              <a:rPr lang="en-US" altLang="zh-CN" i="1" dirty="0">
                <a:ea typeface="ＭＳ Ｐゴシック" panose="020B0600070205080204" pitchFamily="34" charset="-128"/>
              </a:rPr>
              <a:t> = </a:t>
            </a:r>
            <a:r>
              <a:rPr lang="en-US" altLang="zh-CN" dirty="0">
                <a:ea typeface="ＭＳ Ｐゴシック" panose="020B0600070205080204" pitchFamily="34" charset="-128"/>
              </a:rPr>
              <a:t>10000.</a:t>
            </a:r>
            <a:r>
              <a:rPr lang="en-US" altLang="zh-CN" i="1" dirty="0">
                <a:ea typeface="ＭＳ Ｐゴシック" panose="020B0600070205080204" pitchFamily="34" charset="-128"/>
              </a:rPr>
              <a:t>f</a:t>
            </a:r>
            <a:r>
              <a:rPr lang="en-US" altLang="zh-CN" sz="2000" i="1" baseline="-25000" dirty="0">
                <a:ea typeface="ＭＳ Ｐゴシック" panose="020B0600070205080204" pitchFamily="34" charset="-128"/>
              </a:rPr>
              <a:t>takes</a:t>
            </a:r>
            <a:r>
              <a:rPr lang="en-US" altLang="zh-CN" baseline="-25000" dirty="0">
                <a:ea typeface="ＭＳ Ｐゴシック" panose="020B0600070205080204" pitchFamily="34" charset="-128"/>
              </a:rPr>
              <a:t>   </a:t>
            </a:r>
            <a:r>
              <a:rPr lang="en-US" altLang="zh-CN" dirty="0">
                <a:ea typeface="ＭＳ Ｐゴシック" panose="020B0600070205080204" pitchFamily="34" charset="-128"/>
              </a:rPr>
              <a:t>= 25, which implies that </a:t>
            </a:r>
            <a:br>
              <a:rPr lang="en-US" altLang="zh-CN" dirty="0">
                <a:ea typeface="ＭＳ Ｐゴシック" panose="020B0600070205080204" pitchFamily="34" charset="-128"/>
              </a:rPr>
            </a:br>
            <a:r>
              <a:rPr lang="en-US" altLang="zh-CN" i="1" dirty="0" err="1">
                <a:ea typeface="ＭＳ Ｐゴシック" panose="020B0600070205080204" pitchFamily="34" charset="-128"/>
              </a:rPr>
              <a:t>b</a:t>
            </a:r>
            <a:r>
              <a:rPr lang="en-US" altLang="zh-CN" sz="2000" i="1" baseline="-25000" dirty="0" err="1">
                <a:ea typeface="ＭＳ Ｐゴシック" panose="020B0600070205080204" pitchFamily="34" charset="-128"/>
              </a:rPr>
              <a:t>takes</a:t>
            </a:r>
            <a:r>
              <a:rPr lang="en-US" altLang="zh-CN" sz="2000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</a:rPr>
              <a:t>=</a:t>
            </a:r>
            <a:r>
              <a:rPr lang="en-US" altLang="zh-CN" sz="2400" dirty="0"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</a:rPr>
              <a:t>10000/25 = 400.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tabLst>
                <a:tab pos="635000" algn="l"/>
                <a:tab pos="2568575" algn="l"/>
              </a:tabLst>
            </a:pPr>
            <a:r>
              <a:rPr lang="en-US" altLang="zh-CN" i="1" dirty="0">
                <a:ea typeface="ＭＳ Ｐゴシック" panose="020B0600070205080204" pitchFamily="34" charset="-128"/>
              </a:rPr>
              <a:t>V(ID, takes)</a:t>
            </a:r>
            <a:r>
              <a:rPr lang="en-US" altLang="zh-CN" dirty="0">
                <a:ea typeface="ＭＳ Ｐゴシック" panose="020B0600070205080204" pitchFamily="34" charset="-128"/>
              </a:rPr>
              <a:t> = 2500, which implies that on average, each student who has taken a course has taken 4 courses.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tabLst>
                <a:tab pos="635000" algn="l"/>
                <a:tab pos="2568575" algn="l"/>
              </a:tabLst>
            </a:pPr>
            <a:r>
              <a:rPr lang="en-US" altLang="zh-CN" dirty="0">
                <a:ea typeface="ＭＳ Ｐゴシック" panose="020B0600070205080204" pitchFamily="34" charset="-128"/>
              </a:rPr>
              <a:t>Attribute </a:t>
            </a:r>
            <a:r>
              <a:rPr lang="en-US" altLang="zh-CN" i="1" dirty="0">
                <a:ea typeface="ＭＳ Ｐゴシック" panose="020B0600070205080204" pitchFamily="34" charset="-128"/>
              </a:rPr>
              <a:t>ID</a:t>
            </a:r>
            <a:r>
              <a:rPr lang="en-US" altLang="zh-CN" dirty="0">
                <a:ea typeface="ＭＳ Ｐゴシック" panose="020B0600070205080204" pitchFamily="34" charset="-128"/>
              </a:rPr>
              <a:t> in </a:t>
            </a:r>
            <a:r>
              <a:rPr lang="en-US" altLang="zh-CN" i="1" dirty="0">
                <a:ea typeface="ＭＳ Ｐゴシック" panose="020B0600070205080204" pitchFamily="34" charset="-128"/>
              </a:rPr>
              <a:t>takes </a:t>
            </a:r>
            <a:r>
              <a:rPr lang="en-US" altLang="zh-CN" dirty="0">
                <a:ea typeface="ＭＳ Ｐゴシック" panose="020B0600070205080204" pitchFamily="34" charset="-128"/>
              </a:rPr>
              <a:t>is a foreign key referencing </a:t>
            </a:r>
            <a:r>
              <a:rPr lang="en-US" altLang="zh-CN" i="1" dirty="0">
                <a:ea typeface="ＭＳ Ｐゴシック" panose="020B0600070205080204" pitchFamily="34" charset="-128"/>
              </a:rPr>
              <a:t>student.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tabLst>
                <a:tab pos="635000" algn="l"/>
                <a:tab pos="2568575" algn="l"/>
              </a:tabLst>
            </a:pPr>
            <a:r>
              <a:rPr lang="en-US" altLang="zh-CN" i="1" dirty="0">
                <a:ea typeface="ＭＳ Ｐゴシック" panose="020B0600070205080204" pitchFamily="34" charset="-128"/>
              </a:rPr>
              <a:t>V</a:t>
            </a:r>
            <a:r>
              <a:rPr lang="en-US" altLang="zh-CN" dirty="0">
                <a:ea typeface="ＭＳ Ｐゴシック" panose="020B0600070205080204" pitchFamily="34" charset="-128"/>
              </a:rPr>
              <a:t>(</a:t>
            </a:r>
            <a:r>
              <a:rPr lang="en-US" altLang="zh-CN" i="1" dirty="0">
                <a:ea typeface="ＭＳ Ｐゴシック" panose="020B0600070205080204" pitchFamily="34" charset="-128"/>
              </a:rPr>
              <a:t>ID, student</a:t>
            </a:r>
            <a:r>
              <a:rPr lang="en-US" altLang="zh-CN" dirty="0">
                <a:ea typeface="ＭＳ Ｐゴシック" panose="020B0600070205080204" pitchFamily="34" charset="-128"/>
              </a:rPr>
              <a:t>)</a:t>
            </a:r>
            <a:r>
              <a:rPr lang="en-US" altLang="zh-CN" i="1" dirty="0">
                <a:ea typeface="ＭＳ Ｐゴシック" panose="020B0600070205080204" pitchFamily="34" charset="-128"/>
              </a:rPr>
              <a:t> = </a:t>
            </a:r>
            <a:r>
              <a:rPr lang="en-US" altLang="zh-CN" dirty="0">
                <a:ea typeface="ＭＳ Ｐゴシック" panose="020B0600070205080204" pitchFamily="34" charset="-128"/>
              </a:rPr>
              <a:t>5000 (</a:t>
            </a:r>
            <a:r>
              <a:rPr lang="en-US" altLang="zh-CN" i="1" dirty="0">
                <a:ea typeface="ＭＳ Ｐゴシック" panose="020B0600070205080204" pitchFamily="34" charset="-128"/>
              </a:rPr>
              <a:t>primary key!</a:t>
            </a:r>
            <a:r>
              <a:rPr lang="en-US" altLang="zh-CN" dirty="0">
                <a:ea typeface="ＭＳ Ｐゴシック" panose="020B0600070205080204" pitchFamily="34" charset="-128"/>
              </a:rPr>
              <a:t>)</a:t>
            </a:r>
            <a:endParaRPr lang="en-US" altLang="zh-CN" i="1" dirty="0">
              <a:ea typeface="ＭＳ Ｐゴシック" panose="020B0600070205080204" pitchFamily="34" charset="-128"/>
            </a:endParaRPr>
          </a:p>
        </p:txBody>
      </p:sp>
      <p:sp>
        <p:nvSpPr>
          <p:cNvPr id="90115" name="AutoShape 4">
            <a:extLst>
              <a:ext uri="{FF2B5EF4-FFF2-40B4-BE49-F238E27FC236}">
                <a16:creationId xmlns:a16="http://schemas.microsoft.com/office/drawing/2014/main" id="{5679D718-E928-40A4-AF06-0000DD1ABBE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90471" y="1810801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>
            <a:extLst>
              <a:ext uri="{FF2B5EF4-FFF2-40B4-BE49-F238E27FC236}">
                <a16:creationId xmlns:a16="http://schemas.microsoft.com/office/drawing/2014/main" id="{9E91A4B7-CDA2-4CF5-BBEF-6C1C9B81F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Estimation of the Size of Joins</a:t>
            </a:r>
          </a:p>
        </p:txBody>
      </p:sp>
      <p:sp>
        <p:nvSpPr>
          <p:cNvPr id="92162" name="Rectangle 3">
            <a:extLst>
              <a:ext uri="{FF2B5EF4-FFF2-40B4-BE49-F238E27FC236}">
                <a16:creationId xmlns:a16="http://schemas.microsoft.com/office/drawing/2014/main" id="{A6EE55D2-6A96-44FE-87FD-1C839786BB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>
                <a:ea typeface="ＭＳ Ｐゴシック" panose="020B0600070205080204" pitchFamily="34" charset="-128"/>
              </a:rPr>
              <a:t>The Cartesian product 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r</a:t>
            </a:r>
            <a:r>
              <a:rPr lang="en-US" altLang="zh-CN" sz="2000" dirty="0">
                <a:ea typeface="ＭＳ Ｐゴシック" panose="020B0600070205080204" pitchFamily="34" charset="-128"/>
              </a:rPr>
              <a:t>  x 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s </a:t>
            </a:r>
            <a:r>
              <a:rPr lang="en-US" altLang="zh-CN" sz="2000" dirty="0">
                <a:ea typeface="ＭＳ Ｐゴシック" panose="020B0600070205080204" pitchFamily="34" charset="-128"/>
              </a:rPr>
              <a:t>contains 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n</a:t>
            </a:r>
            <a:r>
              <a:rPr lang="en-US" altLang="zh-CN" sz="2000" i="1" baseline="-25000" dirty="0">
                <a:ea typeface="ＭＳ Ｐゴシック" panose="020B0600070205080204" pitchFamily="34" charset="-128"/>
              </a:rPr>
              <a:t>r 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.n</a:t>
            </a:r>
            <a:r>
              <a:rPr lang="en-US" altLang="zh-CN" sz="2000" i="1" baseline="-25000" dirty="0">
                <a:ea typeface="ＭＳ Ｐゴシック" panose="020B0600070205080204" pitchFamily="34" charset="-128"/>
              </a:rPr>
              <a:t>s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</a:rPr>
              <a:t>tuples; each tuple occupies </a:t>
            </a:r>
            <a:r>
              <a:rPr lang="en-US" altLang="zh-CN" sz="2000" i="1" dirty="0" err="1">
                <a:ea typeface="ＭＳ Ｐゴシック" panose="020B0600070205080204" pitchFamily="34" charset="-128"/>
              </a:rPr>
              <a:t>s</a:t>
            </a:r>
            <a:r>
              <a:rPr lang="en-US" altLang="zh-CN" sz="2000" i="1" baseline="-25000" dirty="0" err="1">
                <a:ea typeface="ＭＳ Ｐゴシック" panose="020B0600070205080204" pitchFamily="34" charset="-128"/>
              </a:rPr>
              <a:t>r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 + s</a:t>
            </a:r>
            <a:r>
              <a:rPr lang="en-US" altLang="zh-CN" sz="2000" i="1" baseline="-25000" dirty="0">
                <a:ea typeface="ＭＳ Ｐゴシック" panose="020B0600070205080204" pitchFamily="34" charset="-128"/>
              </a:rPr>
              <a:t>s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</a:rPr>
              <a:t>bytes.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>
                <a:ea typeface="ＭＳ Ｐゴシック" panose="020B0600070205080204" pitchFamily="34" charset="-128"/>
              </a:rPr>
              <a:t>If 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R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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= , then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   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is the same as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 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x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s.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If 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R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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is a key for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, then a tuple of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will join with at most one tuple from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endParaRPr lang="en-US" altLang="zh-CN" sz="2000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therefore, the number of tuples in </a:t>
            </a:r>
            <a:r>
              <a:rPr lang="en-US" altLang="zh-CN" sz="18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     s</a:t>
            </a:r>
            <a:r>
              <a:rPr lang="en-US" altLang="zh-CN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is no greater than the number of tuples in </a:t>
            </a:r>
            <a:r>
              <a:rPr lang="en-US" altLang="zh-CN" sz="18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If </a:t>
            </a:r>
            <a:r>
              <a:rPr lang="en-US" altLang="zh-CN" sz="2000" i="1" dirty="0">
                <a:ea typeface="ＭＳ Ｐゴシック" panose="020B0600070205080204" pitchFamily="34" charset="-128"/>
              </a:rPr>
              <a:t>R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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in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S is a foreign key in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referencing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R,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then the number of tuples in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   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is exactly the same as the number of tuples in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s.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altLang="zh-CN" sz="1600" dirty="0">
                <a:ea typeface="ＭＳ Ｐゴシック" panose="020B0600070205080204" pitchFamily="34" charset="-128"/>
                <a:sym typeface="Symbol" panose="05050102010706020507" pitchFamily="18" charset="2"/>
              </a:rPr>
              <a:t>The case for </a:t>
            </a:r>
            <a:r>
              <a:rPr lang="en-US" altLang="zh-CN" sz="1600" i="1" dirty="0">
                <a:ea typeface="ＭＳ Ｐゴシック" panose="020B0600070205080204" pitchFamily="34" charset="-128"/>
              </a:rPr>
              <a:t>R </a:t>
            </a:r>
            <a:r>
              <a:rPr lang="en-US" altLang="zh-CN" sz="16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 </a:t>
            </a:r>
            <a:r>
              <a:rPr lang="en-US" altLang="zh-CN" sz="16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16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being a foreign key referencing </a:t>
            </a:r>
            <a:r>
              <a:rPr lang="en-US" altLang="zh-CN" sz="16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16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is symmetric.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In the example query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student     takes, ID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in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takes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is a foreign key referencing </a:t>
            </a:r>
            <a:r>
              <a:rPr lang="en-US" altLang="zh-CN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student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 sz="18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hence, the result has exactly </a:t>
            </a:r>
            <a:r>
              <a:rPr lang="en-US" altLang="zh-CN" sz="1800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zh-CN" sz="1800" i="1" baseline="-25000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takes</a:t>
            </a:r>
            <a:r>
              <a:rPr lang="en-US" altLang="zh-CN" sz="18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tuples, which is 10000</a:t>
            </a:r>
          </a:p>
        </p:txBody>
      </p:sp>
      <p:sp>
        <p:nvSpPr>
          <p:cNvPr id="92163" name="AutoShape 4">
            <a:extLst>
              <a:ext uri="{FF2B5EF4-FFF2-40B4-BE49-F238E27FC236}">
                <a16:creationId xmlns:a16="http://schemas.microsoft.com/office/drawing/2014/main" id="{DBE68A9F-0A99-4FF6-BFD0-9582FF13300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857318" y="4390664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92164" name="AutoShape 5">
            <a:extLst>
              <a:ext uri="{FF2B5EF4-FFF2-40B4-BE49-F238E27FC236}">
                <a16:creationId xmlns:a16="http://schemas.microsoft.com/office/drawing/2014/main" id="{24FA13F0-E756-4A6D-8B03-CEEC21622A5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642634" y="3248025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92165" name="AutoShape 6">
            <a:extLst>
              <a:ext uri="{FF2B5EF4-FFF2-40B4-BE49-F238E27FC236}">
                <a16:creationId xmlns:a16="http://schemas.microsoft.com/office/drawing/2014/main" id="{6276E9E1-E5F1-470E-88D9-87F0D73B07F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949980" y="2027963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92166" name="AutoShape 7">
            <a:extLst>
              <a:ext uri="{FF2B5EF4-FFF2-40B4-BE49-F238E27FC236}">
                <a16:creationId xmlns:a16="http://schemas.microsoft.com/office/drawing/2014/main" id="{7B8696F3-1297-41A8-A461-D528E47A23B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041309" y="5131218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AD1337E0-6817-444A-8A65-85AF557F5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7075" y="200025"/>
            <a:ext cx="8077200" cy="609600"/>
          </a:xfrm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Estimation of the Size of Joins (Cont.)</a:t>
            </a:r>
          </a:p>
        </p:txBody>
      </p:sp>
      <p:sp>
        <p:nvSpPr>
          <p:cNvPr id="94210" name="Rectangle 3">
            <a:extLst>
              <a:ext uri="{FF2B5EF4-FFF2-40B4-BE49-F238E27FC236}">
                <a16:creationId xmlns:a16="http://schemas.microsoft.com/office/drawing/2014/main" id="{C0E00495-006D-4FF1-84B0-F153B0364D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ea typeface="ＭＳ Ｐゴシック" panose="020B0600070205080204" pitchFamily="34" charset="-128"/>
              </a:rPr>
              <a:t>If </a:t>
            </a:r>
            <a:r>
              <a:rPr lang="en-US" altLang="zh-CN" i="1">
                <a:ea typeface="ＭＳ Ｐゴシック" panose="020B0600070205080204" pitchFamily="34" charset="-128"/>
              </a:rPr>
              <a:t>R 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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 = {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} is not a key for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 or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.</a:t>
            </a:r>
            <a:b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If we assume that every tuple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t 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in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produces tuples in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R    S,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 the number of tuples in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    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 is estimated to be:</a:t>
            </a:r>
            <a:b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b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b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b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If the reverse is true, the estimate obtained will be:</a:t>
            </a:r>
            <a:b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b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b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b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The lower of these two estimates is probably the more accurate one.</a:t>
            </a:r>
          </a:p>
          <a:p>
            <a:pPr>
              <a:lnSpc>
                <a:spcPct val="120000"/>
              </a:lnSpc>
            </a:pP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Can improve on above if histograms are available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ＭＳ Ｐゴシック" panose="020B0600070205080204" pitchFamily="34" charset="-128"/>
              </a:rPr>
              <a:t>Use formula similar to above, for each cell of histograms on the two relations </a:t>
            </a:r>
          </a:p>
        </p:txBody>
      </p:sp>
      <p:graphicFrame>
        <p:nvGraphicFramePr>
          <p:cNvPr id="94211" name="Object 2">
            <a:extLst>
              <a:ext uri="{FF2B5EF4-FFF2-40B4-BE49-F238E27FC236}">
                <a16:creationId xmlns:a16="http://schemas.microsoft.com/office/drawing/2014/main" id="{CCC945EB-BE00-4F82-884B-61F238D32F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022855"/>
              </p:ext>
            </p:extLst>
          </p:nvPr>
        </p:nvGraphicFramePr>
        <p:xfrm>
          <a:off x="3300413" y="2294834"/>
          <a:ext cx="7223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7" name="Equation" r:id="rId4" imgW="723900" imgH="609600" progId="Equation.3">
                  <p:embed/>
                </p:oleObj>
              </mc:Choice>
              <mc:Fallback>
                <p:oleObj name="Equation" r:id="rId4" imgW="723900" imgH="60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2294834"/>
                        <a:ext cx="7223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3">
            <a:extLst>
              <a:ext uri="{FF2B5EF4-FFF2-40B4-BE49-F238E27FC236}">
                <a16:creationId xmlns:a16="http://schemas.microsoft.com/office/drawing/2014/main" id="{F727A13A-71AA-48CC-BDA5-DADDE39D77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464756"/>
              </p:ext>
            </p:extLst>
          </p:nvPr>
        </p:nvGraphicFramePr>
        <p:xfrm>
          <a:off x="3311525" y="3695700"/>
          <a:ext cx="711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8" name="Equation" r:id="rId6" imgW="711200" imgH="609600" progId="Equation.3">
                  <p:embed/>
                </p:oleObj>
              </mc:Choice>
              <mc:Fallback>
                <p:oleObj name="Equation" r:id="rId6" imgW="711200" imgH="60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3695700"/>
                        <a:ext cx="711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3" name="AutoShape 6">
            <a:extLst>
              <a:ext uri="{FF2B5EF4-FFF2-40B4-BE49-F238E27FC236}">
                <a16:creationId xmlns:a16="http://schemas.microsoft.com/office/drawing/2014/main" id="{B1F49C8D-D9FD-46CD-A9E1-AEE4C921EC4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722352" y="1535778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94214" name="AutoShape 7">
            <a:extLst>
              <a:ext uri="{FF2B5EF4-FFF2-40B4-BE49-F238E27FC236}">
                <a16:creationId xmlns:a16="http://schemas.microsoft.com/office/drawing/2014/main" id="{D30178D2-0C36-423E-AF29-B5BC3EBCEFA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80594" y="1847851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>
            <a:extLst>
              <a:ext uri="{FF2B5EF4-FFF2-40B4-BE49-F238E27FC236}">
                <a16:creationId xmlns:a16="http://schemas.microsoft.com/office/drawing/2014/main" id="{D0B8BC0B-47A8-4F8A-A3C5-4C379CE06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5350" y="66675"/>
            <a:ext cx="8077200" cy="609600"/>
          </a:xfrm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Estimation of the Size of Joins (Cont.)</a:t>
            </a:r>
          </a:p>
        </p:txBody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2871ACA7-DBDC-48E2-A965-BF3F706D10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>
                <a:ea typeface="ＭＳ Ｐゴシック" panose="020B0600070205080204" pitchFamily="34" charset="-128"/>
              </a:rPr>
              <a:t>Compute the size estimates for </a:t>
            </a:r>
            <a:br>
              <a:rPr lang="en-US" altLang="zh-CN" dirty="0">
                <a:ea typeface="ＭＳ Ｐゴシック" panose="020B0600070205080204" pitchFamily="34" charset="-128"/>
              </a:rPr>
            </a:br>
            <a:r>
              <a:rPr lang="en-US" altLang="zh-CN" dirty="0">
                <a:ea typeface="ＭＳ Ｐゴシック" panose="020B0600070205080204" pitchFamily="34" charset="-128"/>
              </a:rPr>
              <a:t>		</a:t>
            </a:r>
            <a:r>
              <a:rPr lang="en-US" altLang="zh-CN" i="1" dirty="0">
                <a:ea typeface="ＭＳ Ｐゴシック" panose="020B0600070205080204" pitchFamily="34" charset="-128"/>
              </a:rPr>
              <a:t>student    takes</a:t>
            </a:r>
            <a:r>
              <a:rPr lang="en-US" altLang="zh-CN" dirty="0">
                <a:ea typeface="ＭＳ Ｐゴシック" panose="020B0600070205080204" pitchFamily="34" charset="-128"/>
              </a:rPr>
              <a:t> </a:t>
            </a:r>
            <a:br>
              <a:rPr lang="en-US" altLang="zh-CN" dirty="0">
                <a:ea typeface="ＭＳ Ｐゴシック" panose="020B0600070205080204" pitchFamily="34" charset="-128"/>
              </a:rPr>
            </a:br>
            <a:r>
              <a:rPr lang="en-US" altLang="zh-CN" dirty="0">
                <a:ea typeface="ＭＳ Ｐゴシック" panose="020B0600070205080204" pitchFamily="34" charset="-128"/>
              </a:rPr>
              <a:t>without using information about foreign keys:</a:t>
            </a:r>
          </a:p>
          <a:p>
            <a:pPr lvl="1">
              <a:spcBef>
                <a:spcPts val="1200"/>
              </a:spcBef>
            </a:pPr>
            <a:r>
              <a:rPr lang="en-US" altLang="zh-CN" i="1" dirty="0">
                <a:ea typeface="ＭＳ Ｐゴシック" panose="020B0600070205080204" pitchFamily="34" charset="-128"/>
              </a:rPr>
              <a:t>V(ID, takes) = </a:t>
            </a:r>
            <a:r>
              <a:rPr lang="en-US" altLang="zh-CN" dirty="0">
                <a:ea typeface="ＭＳ Ｐゴシック" panose="020B0600070205080204" pitchFamily="34" charset="-128"/>
              </a:rPr>
              <a:t>2500, and</a:t>
            </a:r>
            <a:br>
              <a:rPr lang="en-US" altLang="zh-CN" dirty="0">
                <a:ea typeface="ＭＳ Ｐゴシック" panose="020B0600070205080204" pitchFamily="34" charset="-128"/>
              </a:rPr>
            </a:br>
            <a:r>
              <a:rPr lang="en-US" altLang="zh-CN" i="1" dirty="0">
                <a:ea typeface="ＭＳ Ｐゴシック" panose="020B0600070205080204" pitchFamily="34" charset="-128"/>
              </a:rPr>
              <a:t>V(ID, student) </a:t>
            </a:r>
            <a:r>
              <a:rPr lang="en-US" altLang="zh-CN" dirty="0">
                <a:ea typeface="ＭＳ Ｐゴシック" panose="020B0600070205080204" pitchFamily="34" charset="-128"/>
              </a:rPr>
              <a:t>= 5000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ea typeface="ＭＳ Ｐゴシック" panose="020B0600070205080204" pitchFamily="34" charset="-128"/>
              </a:rPr>
              <a:t>The two estimates are 5000 * 10000/2500 = 20,000 and 5000 * 10000/5000 = 10000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ea typeface="ＭＳ Ｐゴシック" panose="020B0600070205080204" pitchFamily="34" charset="-128"/>
              </a:rPr>
              <a:t>We choose the lower estimate, which in this case, is the same as our earlier computation using foreign keys.</a:t>
            </a:r>
          </a:p>
        </p:txBody>
      </p:sp>
      <p:sp>
        <p:nvSpPr>
          <p:cNvPr id="96259" name="AutoShape 4">
            <a:extLst>
              <a:ext uri="{FF2B5EF4-FFF2-40B4-BE49-F238E27FC236}">
                <a16:creationId xmlns:a16="http://schemas.microsoft.com/office/drawing/2014/main" id="{7D5D13AE-9764-4B4B-9144-3A097161831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38529" y="1649189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>
            <a:extLst>
              <a:ext uri="{FF2B5EF4-FFF2-40B4-BE49-F238E27FC236}">
                <a16:creationId xmlns:a16="http://schemas.microsoft.com/office/drawing/2014/main" id="{FBE386B9-1FD9-4702-8CAA-B86C98CB9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Size Estimation for Other Operations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95760D60-D4D0-4F47-9DDE-E50DF35C35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>
                <a:ea typeface="ＭＳ Ｐゴシック" panose="020B0600070205080204" pitchFamily="34" charset="-128"/>
              </a:rPr>
              <a:t>Projection:  estimated size of 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</a:t>
            </a:r>
            <a:r>
              <a:rPr lang="en-US" altLang="zh-CN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)   =  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V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,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Aggregation : estimated size of </a:t>
            </a:r>
            <a:r>
              <a:rPr lang="en-US" altLang="zh-CN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 sz="2000" b="1" i="1">
                <a:latin typeface="Lucida Sans Unicode" panose="020B0602030504020204" pitchFamily="34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g</a:t>
            </a:r>
            <a:r>
              <a:rPr lang="en-US" altLang="zh-CN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F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)   =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V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A,r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Set operations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 For unions/intersections of selections on the same relation: rewrite and use size estimate for selections</a:t>
            </a:r>
          </a:p>
          <a:p>
            <a:pPr lvl="2"/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E.g.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 </a:t>
            </a:r>
            <a:r>
              <a:rPr lang="en-US" altLang="zh-CN" sz="20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1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 (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)  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zh-CN" sz="20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2</a:t>
            </a:r>
            <a:r>
              <a:rPr lang="en-US" altLang="zh-CN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)  can be rewritten as 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zh-CN" sz="20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1 ˅ 2</a:t>
            </a:r>
            <a:r>
              <a:rPr lang="en-US" altLang="zh-CN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For operations on different relations:</a:t>
            </a:r>
          </a:p>
          <a:p>
            <a:pPr lvl="2"/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estimated size of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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s 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 = size of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 + size of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s.   </a:t>
            </a:r>
          </a:p>
          <a:p>
            <a:pPr lvl="2"/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estimated size of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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s  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= minimum size of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 r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 and size of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s.</a:t>
            </a:r>
          </a:p>
          <a:p>
            <a:pPr lvl="2"/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estimated size of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 –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s 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  =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r.</a:t>
            </a:r>
          </a:p>
          <a:p>
            <a:pPr lvl="2"/>
            <a:r>
              <a:rPr lang="en-US" altLang="zh-CN" u="sng">
                <a:ea typeface="ＭＳ Ｐゴシック" panose="020B0600070205080204" pitchFamily="34" charset="-128"/>
                <a:sym typeface="Symbol" panose="05050102010706020507" pitchFamily="18" charset="2"/>
              </a:rPr>
              <a:t>All the three estimates may be quite inaccurate, but provide upper bounds on the sizes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6" name="Rectangle 6">
            <a:extLst>
              <a:ext uri="{FF2B5EF4-FFF2-40B4-BE49-F238E27FC236}">
                <a16:creationId xmlns:a16="http://schemas.microsoft.com/office/drawing/2014/main" id="{893F35E1-9906-4A75-8CBD-DED06DF5C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20482" name="Rectangle 7">
            <a:extLst>
              <a:ext uri="{FF2B5EF4-FFF2-40B4-BE49-F238E27FC236}">
                <a16:creationId xmlns:a16="http://schemas.microsoft.com/office/drawing/2014/main" id="{E86CA683-B9AD-4ECB-80E8-801E66CF2B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>
                <a:ea typeface="ＭＳ Ｐゴシック" panose="020B0600070205080204" pitchFamily="34" charset="-128"/>
              </a:rPr>
              <a:t>Alternative ways of evaluating a given query</a:t>
            </a:r>
          </a:p>
          <a:p>
            <a:pPr lvl="1"/>
            <a:r>
              <a:rPr lang="en-US" altLang="zh-CN" sz="2000">
                <a:ea typeface="ＭＳ Ｐゴシック" panose="020B0600070205080204" pitchFamily="34" charset="-128"/>
              </a:rPr>
              <a:t>Equivalent expressions</a:t>
            </a:r>
          </a:p>
          <a:p>
            <a:pPr lvl="1"/>
            <a:r>
              <a:rPr lang="en-US" altLang="zh-CN" sz="2000">
                <a:ea typeface="ＭＳ Ｐゴシック" panose="020B0600070205080204" pitchFamily="34" charset="-128"/>
              </a:rPr>
              <a:t>Different algorithms for each operation</a:t>
            </a:r>
          </a:p>
        </p:txBody>
      </p:sp>
      <p:pic>
        <p:nvPicPr>
          <p:cNvPr id="20483" name="Picture 12" descr="13">
            <a:extLst>
              <a:ext uri="{FF2B5EF4-FFF2-40B4-BE49-F238E27FC236}">
                <a16:creationId xmlns:a16="http://schemas.microsoft.com/office/drawing/2014/main" id="{F31FB91C-6526-40EA-8A06-7CF445977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2538413"/>
            <a:ext cx="735012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>
            <a:extLst>
              <a:ext uri="{FF2B5EF4-FFF2-40B4-BE49-F238E27FC236}">
                <a16:creationId xmlns:a16="http://schemas.microsoft.com/office/drawing/2014/main" id="{57B00F15-8072-45E9-A9EB-BE232E489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Size Estimation (Cont.)</a:t>
            </a:r>
          </a:p>
        </p:txBody>
      </p:sp>
      <p:sp>
        <p:nvSpPr>
          <p:cNvPr id="100354" name="Rectangle 3">
            <a:extLst>
              <a:ext uri="{FF2B5EF4-FFF2-40B4-BE49-F238E27FC236}">
                <a16:creationId xmlns:a16="http://schemas.microsoft.com/office/drawing/2014/main" id="{360738BE-E059-4190-9692-37340EFF49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Outer join:  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Estimated size of </a:t>
            </a: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        s  = size of  r      s  + size of r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Case of right outer join is symmetric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Estimated size of </a:t>
            </a: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          s  = size of r      s 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+ size of </a:t>
            </a: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 + size of </a:t>
            </a: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</a:p>
          <a:p>
            <a:endParaRPr lang="en-US" altLang="zh-CN" dirty="0">
              <a:ea typeface="ＭＳ Ｐゴシック" panose="020B0600070205080204" pitchFamily="34" charset="-128"/>
            </a:endParaRPr>
          </a:p>
        </p:txBody>
      </p:sp>
      <p:grpSp>
        <p:nvGrpSpPr>
          <p:cNvPr id="100355" name="Group 4">
            <a:extLst>
              <a:ext uri="{FF2B5EF4-FFF2-40B4-BE49-F238E27FC236}">
                <a16:creationId xmlns:a16="http://schemas.microsoft.com/office/drawing/2014/main" id="{13CDCBE4-BDDD-4991-8989-0E4B1D73CA4B}"/>
              </a:ext>
            </a:extLst>
          </p:cNvPr>
          <p:cNvGrpSpPr>
            <a:grpSpLocks/>
          </p:cNvGrpSpPr>
          <p:nvPr/>
        </p:nvGrpSpPr>
        <p:grpSpPr bwMode="auto">
          <a:xfrm>
            <a:off x="3731420" y="1798062"/>
            <a:ext cx="336550" cy="188912"/>
            <a:chOff x="2822" y="2832"/>
            <a:chExt cx="212" cy="119"/>
          </a:xfrm>
        </p:grpSpPr>
        <p:sp>
          <p:nvSpPr>
            <p:cNvPr id="100364" name="AutoShape 5">
              <a:extLst>
                <a:ext uri="{FF2B5EF4-FFF2-40B4-BE49-F238E27FC236}">
                  <a16:creationId xmlns:a16="http://schemas.microsoft.com/office/drawing/2014/main" id="{84FDDE14-F8E5-4C16-B314-A12207DDB6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920" y="2837"/>
              <a:ext cx="119" cy="10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0365" name="Line 6">
              <a:extLst>
                <a:ext uri="{FF2B5EF4-FFF2-40B4-BE49-F238E27FC236}">
                  <a16:creationId xmlns:a16="http://schemas.microsoft.com/office/drawing/2014/main" id="{F5762921-FEF3-464F-B18D-9DA7C6A81B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5" y="2834"/>
              <a:ext cx="1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366" name="Line 7">
              <a:extLst>
                <a:ext uri="{FF2B5EF4-FFF2-40B4-BE49-F238E27FC236}">
                  <a16:creationId xmlns:a16="http://schemas.microsoft.com/office/drawing/2014/main" id="{5312D240-265A-471A-A13B-D3D497BC9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948"/>
              <a:ext cx="1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0356" name="AutoShape 8">
            <a:extLst>
              <a:ext uri="{FF2B5EF4-FFF2-40B4-BE49-F238E27FC236}">
                <a16:creationId xmlns:a16="http://schemas.microsoft.com/office/drawing/2014/main" id="{B31AF76B-155C-4535-AB1E-F1C17EEE4DD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78412" y="1806000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grpSp>
        <p:nvGrpSpPr>
          <p:cNvPr id="100357" name="Group 9">
            <a:extLst>
              <a:ext uri="{FF2B5EF4-FFF2-40B4-BE49-F238E27FC236}">
                <a16:creationId xmlns:a16="http://schemas.microsoft.com/office/drawing/2014/main" id="{5ED2E8D8-2C8C-4980-9D50-830B7DC6FA8C}"/>
              </a:ext>
            </a:extLst>
          </p:cNvPr>
          <p:cNvGrpSpPr>
            <a:grpSpLocks/>
          </p:cNvGrpSpPr>
          <p:nvPr/>
        </p:nvGrpSpPr>
        <p:grpSpPr bwMode="auto">
          <a:xfrm>
            <a:off x="3705948" y="2683134"/>
            <a:ext cx="498475" cy="200025"/>
            <a:chOff x="2323" y="3635"/>
            <a:chExt cx="314" cy="126"/>
          </a:xfrm>
        </p:grpSpPr>
        <p:sp>
          <p:nvSpPr>
            <p:cNvPr id="100359" name="AutoShape 10">
              <a:extLst>
                <a:ext uri="{FF2B5EF4-FFF2-40B4-BE49-F238E27FC236}">
                  <a16:creationId xmlns:a16="http://schemas.microsoft.com/office/drawing/2014/main" id="{D56C6EAA-B413-45AE-9F28-4F2194560C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421" y="3647"/>
              <a:ext cx="119" cy="10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0360" name="Line 11">
              <a:extLst>
                <a:ext uri="{FF2B5EF4-FFF2-40B4-BE49-F238E27FC236}">
                  <a16:creationId xmlns:a16="http://schemas.microsoft.com/office/drawing/2014/main" id="{F4B21F20-F7A5-467B-8290-0356EAA3B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26" y="3635"/>
              <a:ext cx="1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361" name="Line 12">
              <a:extLst>
                <a:ext uri="{FF2B5EF4-FFF2-40B4-BE49-F238E27FC236}">
                  <a16:creationId xmlns:a16="http://schemas.microsoft.com/office/drawing/2014/main" id="{55ABAC09-F819-4299-8081-B3FD8A8226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23" y="3758"/>
              <a:ext cx="1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362" name="Line 13">
              <a:extLst>
                <a:ext uri="{FF2B5EF4-FFF2-40B4-BE49-F238E27FC236}">
                  <a16:creationId xmlns:a16="http://schemas.microsoft.com/office/drawing/2014/main" id="{6C24B248-7DC6-465D-8181-FDAA61396D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0" y="3641"/>
              <a:ext cx="1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0363" name="Line 14">
              <a:extLst>
                <a:ext uri="{FF2B5EF4-FFF2-40B4-BE49-F238E27FC236}">
                  <a16:creationId xmlns:a16="http://schemas.microsoft.com/office/drawing/2014/main" id="{2B4504B7-48EB-49C4-856A-28043335C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6" y="3755"/>
              <a:ext cx="1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0358" name="AutoShape 15">
            <a:extLst>
              <a:ext uri="{FF2B5EF4-FFF2-40B4-BE49-F238E27FC236}">
                <a16:creationId xmlns:a16="http://schemas.microsoft.com/office/drawing/2014/main" id="{C2BA6D36-A41E-4CBD-A5DF-5BE8AC8BCF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44792" y="2700597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>
            <a:extLst>
              <a:ext uri="{FF2B5EF4-FFF2-40B4-BE49-F238E27FC236}">
                <a16:creationId xmlns:a16="http://schemas.microsoft.com/office/drawing/2014/main" id="{80F731CB-4564-49BA-B178-AC91B14AA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Estimation of Number of Distinct Values</a:t>
            </a:r>
          </a:p>
        </p:txBody>
      </p:sp>
      <p:sp>
        <p:nvSpPr>
          <p:cNvPr id="102402" name="Rectangle 3">
            <a:extLst>
              <a:ext uri="{FF2B5EF4-FFF2-40B4-BE49-F238E27FC236}">
                <a16:creationId xmlns:a16="http://schemas.microsoft.com/office/drawing/2014/main" id="{55638E0F-1862-4731-A117-01E9E18E10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 typeface="Monotype Sorts" charset="2"/>
              <a:buNone/>
            </a:pPr>
            <a:r>
              <a:rPr lang="en-US" altLang="zh-CN">
                <a:ea typeface="ＭＳ Ｐゴシック" panose="020B0600070205080204" pitchFamily="34" charset="-128"/>
              </a:rPr>
              <a:t>Selections: 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zh-CN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 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) </a:t>
            </a:r>
            <a:endParaRPr lang="en-US" altLang="zh-CN"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ＭＳ Ｐゴシック" panose="020B0600070205080204" pitchFamily="34" charset="-128"/>
              </a:rPr>
              <a:t>If 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 forces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 to take a specified value: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V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,</a:t>
            </a:r>
            <a:r>
              <a:rPr lang="en-US" altLang="zh-CN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 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)) = 1.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e.g.,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 = 3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If  forces A to take on one of a specified set of values: </a:t>
            </a:r>
            <a:b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       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V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,</a:t>
            </a:r>
            <a:r>
              <a:rPr lang="en-US" altLang="zh-CN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 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)) = number of specified values.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(e.g., (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 = 1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V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 = 3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V A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 = 4 )),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If the selection condition  is of the form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op r</a:t>
            </a:r>
            <a:b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	estimated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V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,</a:t>
            </a:r>
            <a:r>
              <a:rPr lang="en-US" altLang="zh-CN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 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)) =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V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.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) *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endParaRPr lang="en-US" altLang="zh-CN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where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 is the selectivity of the selection.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In all the other cases: use approximate estimate of</a:t>
            </a:r>
            <a:b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	 min(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V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,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),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zh-CN" sz="24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</a:t>
            </a:r>
            <a:r>
              <a:rPr lang="en-US" altLang="zh-CN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0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000" i="1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0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zh-CN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More accurate estimate can be got using probability theory, but this one works fine generally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Monotype Sorts" charset="2"/>
              <a:buNone/>
            </a:pPr>
            <a:endParaRPr lang="en-US" altLang="zh-CN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>
            <a:extLst>
              <a:ext uri="{FF2B5EF4-FFF2-40B4-BE49-F238E27FC236}">
                <a16:creationId xmlns:a16="http://schemas.microsoft.com/office/drawing/2014/main" id="{FEE7660D-F13A-4E88-A211-04414D761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Estimation of Distinct Values (Cont.)</a:t>
            </a:r>
          </a:p>
        </p:txBody>
      </p:sp>
      <p:sp>
        <p:nvSpPr>
          <p:cNvPr id="104450" name="Rectangle 3">
            <a:extLst>
              <a:ext uri="{FF2B5EF4-FFF2-40B4-BE49-F238E27FC236}">
                <a16:creationId xmlns:a16="http://schemas.microsoft.com/office/drawing/2014/main" id="{CC328E78-1D96-4FFF-8DBE-AC6228DB07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Joins: </a:t>
            </a: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      s</a:t>
            </a:r>
            <a:endParaRPr lang="en-US" altLang="zh-CN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If all attributes in </a:t>
            </a: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 are from </a:t>
            </a: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b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    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estimated</a:t>
            </a: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 V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A, r     s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) = min (</a:t>
            </a: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V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), </a:t>
            </a: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n </a:t>
            </a:r>
            <a:r>
              <a:rPr lang="en-US" altLang="zh-CN" sz="20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r    s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If </a:t>
            </a: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 contains attributes </a:t>
            </a: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1 from </a:t>
            </a: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 and </a:t>
            </a: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2 from </a:t>
            </a: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, then estimated </a:t>
            </a:r>
            <a:b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</a:b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V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A,r</a:t>
            </a:r>
            <a:r>
              <a:rPr lang="en-US" altLang="zh-CN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     s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) = </a:t>
            </a:r>
          </a:p>
          <a:p>
            <a:pPr>
              <a:buFont typeface="Monotype Sorts" charset="2"/>
              <a:buNone/>
            </a:pPr>
            <a:r>
              <a:rPr lang="en-US" altLang="zh-CN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	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min(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1,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)*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 – 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1,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), 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1 – 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2,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)*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V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2,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), </a:t>
            </a:r>
            <a:r>
              <a:rPr lang="en-US" altLang="zh-CN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zh-CN" sz="1800" i="1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r     s</a:t>
            </a:r>
            <a:r>
              <a:rPr lang="en-US" altLang="zh-CN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 More accurate estimate can be got using probability theory, but this one works fine generally</a:t>
            </a:r>
          </a:p>
          <a:p>
            <a:endParaRPr lang="en-US" altLang="zh-CN" dirty="0">
              <a:ea typeface="ＭＳ Ｐゴシック" panose="020B0600070205080204" pitchFamily="34" charset="-128"/>
            </a:endParaRPr>
          </a:p>
        </p:txBody>
      </p:sp>
      <p:sp>
        <p:nvSpPr>
          <p:cNvPr id="104451" name="AutoShape 4">
            <a:extLst>
              <a:ext uri="{FF2B5EF4-FFF2-40B4-BE49-F238E27FC236}">
                <a16:creationId xmlns:a16="http://schemas.microsoft.com/office/drawing/2014/main" id="{4158EAB9-2A73-4B55-80A9-D9ABAFF2A08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321427" y="2425224"/>
            <a:ext cx="95250" cy="952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/>
              <a:t> </a:t>
            </a:r>
          </a:p>
        </p:txBody>
      </p:sp>
      <p:sp>
        <p:nvSpPr>
          <p:cNvPr id="104452" name="AutoShape 5">
            <a:extLst>
              <a:ext uri="{FF2B5EF4-FFF2-40B4-BE49-F238E27FC236}">
                <a16:creationId xmlns:a16="http://schemas.microsoft.com/office/drawing/2014/main" id="{6882E6A9-D1EC-4BFD-90E5-82CC1E2C7EC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35353" y="3676290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/>
              <a:t> </a:t>
            </a:r>
          </a:p>
        </p:txBody>
      </p:sp>
      <p:sp>
        <p:nvSpPr>
          <p:cNvPr id="104453" name="AutoShape 6">
            <a:extLst>
              <a:ext uri="{FF2B5EF4-FFF2-40B4-BE49-F238E27FC236}">
                <a16:creationId xmlns:a16="http://schemas.microsoft.com/office/drawing/2014/main" id="{CE8488DF-74B2-49A8-A1B0-C2771754ACB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998885" y="2291874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/>
              <a:t> </a:t>
            </a:r>
          </a:p>
        </p:txBody>
      </p:sp>
      <p:sp>
        <p:nvSpPr>
          <p:cNvPr id="104454" name="AutoShape 7">
            <a:extLst>
              <a:ext uri="{FF2B5EF4-FFF2-40B4-BE49-F238E27FC236}">
                <a16:creationId xmlns:a16="http://schemas.microsoft.com/office/drawing/2014/main" id="{F242F210-3DD8-4762-81B3-F75AB64F328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85924" y="1254067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200" baseline="-25000"/>
              <a:t> </a:t>
            </a:r>
          </a:p>
        </p:txBody>
      </p:sp>
      <p:sp>
        <p:nvSpPr>
          <p:cNvPr id="104455" name="AutoShape 8">
            <a:extLst>
              <a:ext uri="{FF2B5EF4-FFF2-40B4-BE49-F238E27FC236}">
                <a16:creationId xmlns:a16="http://schemas.microsoft.com/office/drawing/2014/main" id="{1A663155-A1DE-44E0-9E79-38843FBF83F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72858" y="4366248"/>
            <a:ext cx="95250" cy="952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>
            <a:extLst>
              <a:ext uri="{FF2B5EF4-FFF2-40B4-BE49-F238E27FC236}">
                <a16:creationId xmlns:a16="http://schemas.microsoft.com/office/drawing/2014/main" id="{B5664B9E-D82A-4055-B24B-C0CA3B90B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Estimation of Distinct Values (Cont.)</a:t>
            </a:r>
          </a:p>
        </p:txBody>
      </p:sp>
      <p:sp>
        <p:nvSpPr>
          <p:cNvPr id="106498" name="Rectangle 3">
            <a:extLst>
              <a:ext uri="{FF2B5EF4-FFF2-40B4-BE49-F238E27FC236}">
                <a16:creationId xmlns:a16="http://schemas.microsoft.com/office/drawing/2014/main" id="{4AFB0D18-3E58-4280-A851-2044DB5B12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Estimation of distinct values are straightforward for projections.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They are the same in </a:t>
            </a:r>
            <a:r>
              <a:rPr lang="en-US" altLang="zh-CN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A (r)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 as in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. </a:t>
            </a:r>
          </a:p>
          <a:p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The same holds for grouping attributes of aggregation.</a:t>
            </a:r>
          </a:p>
          <a:p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For aggregated values 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For min(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) and max(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A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), the number of distinct values can be estimated as min(V(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A,r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),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V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G,r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))  where G denotes grouping attributes</a:t>
            </a:r>
          </a:p>
          <a:p>
            <a:pPr lvl="1"/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For other aggregates, assume all values are distinct, and use 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V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ＭＳ Ｐゴシック" panose="020B0600070205080204" pitchFamily="34" charset="-128"/>
                <a:sym typeface="Symbol" panose="05050102010706020507" pitchFamily="18" charset="2"/>
              </a:rPr>
              <a:t>G,r</a:t>
            </a:r>
            <a:r>
              <a:rPr lang="en-US" altLang="zh-CN"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pPr lvl="1"/>
            <a:endParaRPr lang="en-US" altLang="zh-CN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zh-CN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D2674-7D43-46A7-9DD7-53E32EDF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Assignments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56675" name="内容占位符 2">
            <a:extLst>
              <a:ext uri="{FF2B5EF4-FFF2-40B4-BE49-F238E27FC236}">
                <a16:creationId xmlns:a16="http://schemas.microsoft.com/office/drawing/2014/main" id="{564313A8-C485-4CE7-A316-7532AFBA9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13.4</a:t>
            </a: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13.5</a:t>
            </a:r>
          </a:p>
          <a:p>
            <a:pPr marL="0" indent="0">
              <a:buFont typeface="Monotype Sorts" charset="2"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C215137E-6236-44B0-90CF-B1F5035A59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End of Chapter</a:t>
            </a:r>
          </a:p>
        </p:txBody>
      </p:sp>
      <p:sp>
        <p:nvSpPr>
          <p:cNvPr id="155650" name="Rectangle 4">
            <a:extLst>
              <a:ext uri="{FF2B5EF4-FFF2-40B4-BE49-F238E27FC236}">
                <a16:creationId xmlns:a16="http://schemas.microsoft.com/office/drawing/2014/main" id="{1686239B-57C1-4A64-BDA7-267D0ADDF1A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1CD39FDB-8A0C-4DAD-8923-86E49420E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Introduction (Cont.)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EFE48C44-C54A-4180-AF68-91776CA7B6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>
                <a:ea typeface="ＭＳ Ｐゴシック" panose="020B0600070205080204" pitchFamily="34" charset="-128"/>
              </a:rPr>
              <a:t>An </a:t>
            </a:r>
            <a:r>
              <a:rPr lang="en-US" altLang="zh-CN" sz="2000" b="1">
                <a:solidFill>
                  <a:schemeClr val="tx2"/>
                </a:solidFill>
                <a:ea typeface="ＭＳ Ｐゴシック" panose="020B0600070205080204" pitchFamily="34" charset="-128"/>
              </a:rPr>
              <a:t>evaluation plan</a:t>
            </a:r>
            <a:r>
              <a:rPr lang="en-US" altLang="zh-CN" sz="2000">
                <a:ea typeface="ＭＳ Ｐゴシック" panose="020B0600070205080204" pitchFamily="34" charset="-128"/>
              </a:rPr>
              <a:t> defines exactly what algorithm is used for each operation, and how the execution of the operations is coordinated.</a:t>
            </a:r>
          </a:p>
        </p:txBody>
      </p:sp>
      <p:pic>
        <p:nvPicPr>
          <p:cNvPr id="22531" name="Picture 7" descr="13">
            <a:extLst>
              <a:ext uri="{FF2B5EF4-FFF2-40B4-BE49-F238E27FC236}">
                <a16:creationId xmlns:a16="http://schemas.microsoft.com/office/drawing/2014/main" id="{3BD2690B-733D-4674-A21A-BEF9F952A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1979613"/>
            <a:ext cx="6105525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3">
            <a:extLst>
              <a:ext uri="{FF2B5EF4-FFF2-40B4-BE49-F238E27FC236}">
                <a16:creationId xmlns:a16="http://schemas.microsoft.com/office/drawing/2014/main" id="{17BEB799-B60A-4946-A5CB-389C56A0F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6022975"/>
            <a:ext cx="84121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2000"/>
              <a:t>Find out how to view query execution plans on your favorite database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zh-CN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5A96027A-F5A7-40B8-AA7D-E777FFEB2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Introduction (Cont.)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8E9EF36D-CCA9-42E7-8BB7-00883210B4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036320"/>
            <a:ext cx="8610600" cy="5288280"/>
          </a:xfrm>
        </p:spPr>
        <p:txBody>
          <a:bodyPr>
            <a:noAutofit/>
          </a:bodyPr>
          <a:lstStyle/>
          <a:p>
            <a:pPr marL="381000" indent="-381000">
              <a:lnSpc>
                <a:spcPct val="90000"/>
              </a:lnSpc>
            </a:pPr>
            <a:r>
              <a:rPr lang="en-US" altLang="zh-CN" sz="2100">
                <a:ea typeface="ＭＳ Ｐゴシック" panose="020B0600070205080204" pitchFamily="34" charset="-128"/>
              </a:rPr>
              <a:t>Cost difference between evaluation plans for a query can be enormous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sz="2100">
                <a:ea typeface="ＭＳ Ｐゴシック" panose="020B0600070205080204" pitchFamily="34" charset="-128"/>
              </a:rPr>
              <a:t>E.g. seconds vs. days in some cases</a:t>
            </a:r>
          </a:p>
          <a:p>
            <a:pPr marL="381000" indent="-381000">
              <a:lnSpc>
                <a:spcPct val="90000"/>
              </a:lnSpc>
            </a:pPr>
            <a:r>
              <a:rPr lang="en-US" altLang="zh-CN" sz="2100">
                <a:ea typeface="ＭＳ Ｐゴシック" panose="020B0600070205080204" pitchFamily="34" charset="-128"/>
              </a:rPr>
              <a:t>Steps in </a:t>
            </a:r>
            <a:r>
              <a:rPr lang="en-US" altLang="zh-CN" sz="2100" b="1">
                <a:solidFill>
                  <a:srgbClr val="3366CC"/>
                </a:solidFill>
                <a:ea typeface="ＭＳ Ｐゴシック" panose="020B0600070205080204" pitchFamily="34" charset="-128"/>
              </a:rPr>
              <a:t>cost-based query optimization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sz="2100">
                <a:ea typeface="ＭＳ Ｐゴシック" panose="020B0600070205080204" pitchFamily="34" charset="-128"/>
              </a:rPr>
              <a:t>Generate logically equivalent expressions using </a:t>
            </a:r>
            <a:r>
              <a:rPr lang="en-US" altLang="zh-CN" sz="2100" b="1">
                <a:solidFill>
                  <a:srgbClr val="3366CC"/>
                </a:solidFill>
                <a:ea typeface="ＭＳ Ｐゴシック" panose="020B0600070205080204" pitchFamily="34" charset="-128"/>
              </a:rPr>
              <a:t>equivalence rules</a:t>
            </a:r>
            <a:endParaRPr lang="en-US" altLang="zh-CN" sz="2100">
              <a:solidFill>
                <a:srgbClr val="3366CC"/>
              </a:solidFill>
              <a:ea typeface="ＭＳ Ｐゴシック" panose="020B0600070205080204" pitchFamily="34" charset="-128"/>
            </a:endParaRP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sz="2100">
                <a:ea typeface="ＭＳ Ｐゴシック" panose="020B0600070205080204" pitchFamily="34" charset="-128"/>
              </a:rPr>
              <a:t>Annotate resultant expressions to get alternative query plans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sz="2100">
                <a:ea typeface="ＭＳ Ｐゴシック" panose="020B0600070205080204" pitchFamily="34" charset="-128"/>
              </a:rPr>
              <a:t>Choose the cheapest plan based on </a:t>
            </a:r>
            <a:r>
              <a:rPr lang="en-US" altLang="zh-CN" sz="2100" b="1">
                <a:solidFill>
                  <a:srgbClr val="3366CC"/>
                </a:solidFill>
                <a:ea typeface="ＭＳ Ｐゴシック" panose="020B0600070205080204" pitchFamily="34" charset="-128"/>
              </a:rPr>
              <a:t>estimated cost</a:t>
            </a:r>
            <a:endParaRPr lang="en-US" altLang="zh-CN" sz="2100">
              <a:solidFill>
                <a:srgbClr val="3366CC"/>
              </a:solidFill>
              <a:ea typeface="ＭＳ Ｐゴシック" panose="020B0600070205080204" pitchFamily="34" charset="-128"/>
            </a:endParaRPr>
          </a:p>
          <a:p>
            <a:pPr marL="381000" indent="-381000">
              <a:lnSpc>
                <a:spcPct val="90000"/>
              </a:lnSpc>
            </a:pPr>
            <a:r>
              <a:rPr lang="en-US" altLang="zh-CN" sz="2100">
                <a:ea typeface="ＭＳ Ｐゴシック" panose="020B0600070205080204" pitchFamily="34" charset="-128"/>
              </a:rPr>
              <a:t>Estimation of plan cost based on: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sz="2100">
                <a:ea typeface="ＭＳ Ｐゴシック" panose="020B0600070205080204" pitchFamily="34" charset="-128"/>
              </a:rPr>
              <a:t>Statistical information about relations. Examples: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altLang="zh-CN" sz="2100">
                <a:ea typeface="ＭＳ Ｐゴシック" panose="020B0600070205080204" pitchFamily="34" charset="-128"/>
              </a:rPr>
              <a:t>number of tuples, number of distinct values for an attribute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sz="2100">
                <a:ea typeface="ＭＳ Ｐゴシック" panose="020B0600070205080204" pitchFamily="34" charset="-128"/>
              </a:rPr>
              <a:t>Statistics estimation for intermediate results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altLang="zh-CN" sz="2100">
                <a:ea typeface="ＭＳ Ｐゴシック" panose="020B0600070205080204" pitchFamily="34" charset="-128"/>
              </a:rPr>
              <a:t>to compute cost of complex expressions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sz="2100">
                <a:ea typeface="ＭＳ Ｐゴシック" panose="020B0600070205080204" pitchFamily="34" charset="-128"/>
              </a:rPr>
              <a:t>Cost formulae for algorithms, computed using statistics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8" name="Rectangle 4">
            <a:extLst>
              <a:ext uri="{FF2B5EF4-FFF2-40B4-BE49-F238E27FC236}">
                <a16:creationId xmlns:a16="http://schemas.microsoft.com/office/drawing/2014/main" id="{8779F9C3-B7EE-4CFE-9B99-BBF9D7708E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Generating Equivalent Expressions</a:t>
            </a:r>
          </a:p>
        </p:txBody>
      </p:sp>
      <p:sp>
        <p:nvSpPr>
          <p:cNvPr id="26626" name="Rectangle 5">
            <a:extLst>
              <a:ext uri="{FF2B5EF4-FFF2-40B4-BE49-F238E27FC236}">
                <a16:creationId xmlns:a16="http://schemas.microsoft.com/office/drawing/2014/main" id="{1D34D1BB-F91C-4A67-AE44-3535A9B6B9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EFBF70C4-0F14-4B7F-95D0-10856AABF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Transformation of Relational Expressions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9C0EF63B-BB7C-4877-9ACE-F0CB805D1B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100">
                <a:ea typeface="ＭＳ Ｐゴシック" panose="020B0600070205080204" pitchFamily="34" charset="-128"/>
              </a:rPr>
              <a:t>Two relational algebra expressions are said to be </a:t>
            </a:r>
            <a:r>
              <a:rPr lang="en-US" altLang="zh-CN" sz="2100" b="1">
                <a:solidFill>
                  <a:srgbClr val="3366CC"/>
                </a:solidFill>
                <a:ea typeface="ＭＳ Ｐゴシック" panose="020B0600070205080204" pitchFamily="34" charset="-128"/>
              </a:rPr>
              <a:t>equivalent</a:t>
            </a:r>
            <a:r>
              <a:rPr lang="en-US" altLang="zh-CN" sz="2100">
                <a:ea typeface="ＭＳ Ｐゴシック" panose="020B0600070205080204" pitchFamily="34" charset="-128"/>
              </a:rPr>
              <a:t> if the two expressions generate the same set of tuples on every </a:t>
            </a:r>
            <a:r>
              <a:rPr lang="en-US" altLang="zh-CN" sz="2100" i="1">
                <a:ea typeface="ＭＳ Ｐゴシック" panose="020B0600070205080204" pitchFamily="34" charset="-128"/>
              </a:rPr>
              <a:t>legal</a:t>
            </a:r>
            <a:r>
              <a:rPr lang="en-US" altLang="zh-CN" sz="2100">
                <a:ea typeface="ＭＳ Ｐゴシック" panose="020B0600070205080204" pitchFamily="34" charset="-128"/>
              </a:rPr>
              <a:t> database instance</a:t>
            </a:r>
          </a:p>
          <a:p>
            <a:pPr lvl="1"/>
            <a:r>
              <a:rPr lang="en-US" altLang="zh-CN" sz="2100">
                <a:ea typeface="ＭＳ Ｐゴシック" panose="020B0600070205080204" pitchFamily="34" charset="-128"/>
              </a:rPr>
              <a:t>Note: order of tuples is irrelevant</a:t>
            </a:r>
          </a:p>
          <a:p>
            <a:pPr lvl="1"/>
            <a:r>
              <a:rPr lang="en-US" altLang="zh-CN" sz="2100">
                <a:ea typeface="ＭＳ Ｐゴシック" panose="020B0600070205080204" pitchFamily="34" charset="-128"/>
              </a:rPr>
              <a:t>we don</a:t>
            </a:r>
            <a:r>
              <a:rPr lang="ja-JP" altLang="en-US" sz="2100">
                <a:ea typeface="ＭＳ Ｐゴシック" panose="020B0600070205080204" pitchFamily="34" charset="-128"/>
              </a:rPr>
              <a:t>’</a:t>
            </a:r>
            <a:r>
              <a:rPr lang="en-US" altLang="ja-JP" sz="2100">
                <a:ea typeface="ＭＳ Ｐゴシック" panose="020B0600070205080204" pitchFamily="34" charset="-128"/>
              </a:rPr>
              <a:t>t care if they generate different results on databases that violate integrity constraints</a:t>
            </a:r>
          </a:p>
          <a:p>
            <a:r>
              <a:rPr lang="en-US" altLang="zh-CN" sz="2100">
                <a:ea typeface="ＭＳ Ｐゴシック" panose="020B0600070205080204" pitchFamily="34" charset="-128"/>
              </a:rPr>
              <a:t>In SQL, inputs and outputs are multisets of tuples</a:t>
            </a:r>
          </a:p>
          <a:p>
            <a:pPr lvl="1"/>
            <a:r>
              <a:rPr lang="en-US" altLang="zh-CN" sz="2100">
                <a:ea typeface="ＭＳ Ｐゴシック" panose="020B0600070205080204" pitchFamily="34" charset="-128"/>
              </a:rPr>
              <a:t>Two expressions in the multiset version of the relational algebra are said to be equivalent if the two expressions generate the same multiset of tuples on every legal database instance. </a:t>
            </a:r>
          </a:p>
          <a:p>
            <a:r>
              <a:rPr lang="en-US" altLang="zh-CN" sz="2100">
                <a:ea typeface="ＭＳ Ｐゴシック" panose="020B0600070205080204" pitchFamily="34" charset="-128"/>
              </a:rPr>
              <a:t>An </a:t>
            </a:r>
            <a:r>
              <a:rPr lang="en-US" altLang="zh-CN" sz="2100" b="1">
                <a:solidFill>
                  <a:srgbClr val="3366CC"/>
                </a:solidFill>
                <a:ea typeface="ＭＳ Ｐゴシック" panose="020B0600070205080204" pitchFamily="34" charset="-128"/>
              </a:rPr>
              <a:t>equivalence rule</a:t>
            </a:r>
            <a:r>
              <a:rPr lang="en-US" altLang="zh-CN" sz="2100">
                <a:ea typeface="ＭＳ Ｐゴシック" panose="020B0600070205080204" pitchFamily="34" charset="-128"/>
              </a:rPr>
              <a:t> says that expressions of two forms are equivalent</a:t>
            </a:r>
          </a:p>
          <a:p>
            <a:pPr lvl="1"/>
            <a:r>
              <a:rPr lang="en-US" altLang="zh-CN" sz="2100">
                <a:ea typeface="ＭＳ Ｐゴシック" panose="020B0600070205080204" pitchFamily="34" charset="-128"/>
              </a:rPr>
              <a:t>Can replace expression of first form by second, or vice versa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B92DAC9D-AE50-4F15-A676-8D26332D1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Equivalence Rules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16382210-F3B5-4D8C-B82A-A34CC75428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 typeface="Monotype Sorts" charset="2"/>
              <a:buNone/>
            </a:pPr>
            <a:r>
              <a:rPr lang="en-US" altLang="zh-CN" sz="2000" dirty="0">
                <a:ea typeface="ＭＳ Ｐゴシック" panose="020B0600070205080204" pitchFamily="34" charset="-128"/>
              </a:rPr>
              <a:t>1.	Conjunctive selection operations can be deconstructed into a sequence of individual selections.</a:t>
            </a:r>
            <a:br>
              <a:rPr lang="en-US" altLang="zh-CN" sz="2000" dirty="0">
                <a:ea typeface="ＭＳ Ｐゴシック" panose="020B0600070205080204" pitchFamily="34" charset="-128"/>
              </a:rPr>
            </a:br>
            <a:endParaRPr lang="en-US" altLang="zh-CN" sz="2000" dirty="0">
              <a:ea typeface="ＭＳ Ｐゴシック" panose="020B0600070205080204" pitchFamily="34" charset="-128"/>
            </a:endParaRPr>
          </a:p>
          <a:p>
            <a:pPr marL="381000" indent="-381000">
              <a:buFont typeface="Monotype Sorts" charset="2"/>
              <a:buNone/>
            </a:pPr>
            <a:r>
              <a:rPr lang="en-US" altLang="zh-CN" sz="2000" dirty="0">
                <a:ea typeface="ＭＳ Ｐゴシック" panose="020B0600070205080204" pitchFamily="34" charset="-128"/>
              </a:rPr>
              <a:t>2.	Selection operations are commutative.</a:t>
            </a:r>
            <a:br>
              <a:rPr lang="en-US" altLang="zh-CN" sz="2000" dirty="0">
                <a:ea typeface="ＭＳ Ｐゴシック" panose="020B0600070205080204" pitchFamily="34" charset="-128"/>
              </a:rPr>
            </a:br>
            <a:br>
              <a:rPr lang="en-US" altLang="zh-CN" sz="2000" dirty="0">
                <a:ea typeface="ＭＳ Ｐゴシック" panose="020B0600070205080204" pitchFamily="34" charset="-128"/>
              </a:rPr>
            </a:br>
            <a:endParaRPr lang="en-US" altLang="zh-CN" sz="2000" dirty="0">
              <a:ea typeface="ＭＳ Ｐゴシック" panose="020B0600070205080204" pitchFamily="34" charset="-128"/>
            </a:endParaRPr>
          </a:p>
          <a:p>
            <a:pPr marL="457200" indent="-457200">
              <a:buFont typeface="Monotype Sorts" charset="2"/>
              <a:buAutoNum type="arabicPeriod" startAt="3"/>
            </a:pPr>
            <a:r>
              <a:rPr lang="en-US" altLang="zh-CN" sz="2000" dirty="0">
                <a:ea typeface="ＭＳ Ｐゴシック" panose="020B0600070205080204" pitchFamily="34" charset="-128"/>
              </a:rPr>
              <a:t>Only the last in a sequence of projection operations is needed, the others can be omitted.</a:t>
            </a:r>
          </a:p>
          <a:p>
            <a:pPr marL="457200" indent="-457200">
              <a:buFont typeface="Monotype Sorts" charset="2"/>
              <a:buAutoNum type="arabicPeriod" startAt="3"/>
            </a:pPr>
            <a:endParaRPr lang="en-US" altLang="zh-CN" sz="2000" dirty="0">
              <a:ea typeface="ＭＳ Ｐゴシック" panose="020B0600070205080204" pitchFamily="34" charset="-128"/>
            </a:endParaRPr>
          </a:p>
          <a:p>
            <a:pPr marL="457200" indent="-457200">
              <a:buFont typeface="Monotype Sorts" charset="2"/>
              <a:buAutoNum type="arabicPeriod" startAt="3"/>
            </a:pPr>
            <a:endParaRPr lang="en-US" altLang="zh-CN" sz="2000" dirty="0">
              <a:ea typeface="ＭＳ Ｐゴシック" panose="020B0600070205080204" pitchFamily="34" charset="-128"/>
            </a:endParaRPr>
          </a:p>
          <a:p>
            <a:pPr marL="457200" indent="-457200">
              <a:buFont typeface="Monotype Sorts" charset="2"/>
              <a:buAutoNum type="arabicPeriod" startAt="3"/>
            </a:pPr>
            <a:r>
              <a:rPr lang="en-US" altLang="zh-CN" sz="2000" dirty="0">
                <a:ea typeface="ＭＳ Ｐゴシック" panose="020B0600070205080204" pitchFamily="34" charset="-128"/>
              </a:rPr>
              <a:t>Selections can be combined with Cartesian products and theta joins.</a:t>
            </a:r>
          </a:p>
          <a:p>
            <a:pPr marL="800100" lvl="1" indent="-342900">
              <a:buFont typeface="Monotype Sorts" charset="2"/>
              <a:buAutoNum type="alphaLcPeriod"/>
            </a:pP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(E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X E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 =  E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    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</a:p>
          <a:p>
            <a:pPr marL="800100" lvl="1" indent="-342900">
              <a:buFont typeface="Monotype Sorts" charset="2"/>
              <a:buAutoNum type="alphaLcPeriod"/>
            </a:pP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1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(E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   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2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E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) =  E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    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1 2</a:t>
            </a:r>
            <a:r>
              <a:rPr lang="en-US" altLang="zh-CN" sz="20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</a:t>
            </a:r>
            <a:r>
              <a:rPr lang="en-US" altLang="zh-CN" sz="2400" baseline="-25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</a:p>
          <a:p>
            <a:pPr marL="800100" lvl="1" indent="-342900">
              <a:buFont typeface="Monotype Sorts" charset="2"/>
              <a:buAutoNum type="alphaLcPeriod"/>
            </a:pPr>
            <a:endParaRPr lang="en-US" altLang="zh-CN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 marL="800100" lvl="1" indent="-342900">
              <a:buFont typeface="Monotype Sorts" charset="2"/>
              <a:buAutoNum type="alphaLcPeriod"/>
            </a:pPr>
            <a:endParaRPr lang="en-US" altLang="zh-CN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  <p:graphicFrame>
        <p:nvGraphicFramePr>
          <p:cNvPr id="358404" name="Object 2">
            <a:extLst>
              <a:ext uri="{FF2B5EF4-FFF2-40B4-BE49-F238E27FC236}">
                <a16:creationId xmlns:a16="http://schemas.microsoft.com/office/drawing/2014/main" id="{52B32942-55EB-49E3-BE95-A573816C86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4788" y="2608263"/>
          <a:ext cx="29400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6" name="Equation" r:id="rId4" imgW="1638300" imgH="241300" progId="Equation.3">
                  <p:embed/>
                </p:oleObj>
              </mc:Choice>
              <mc:Fallback>
                <p:oleObj name="Equation" r:id="rId4" imgW="16383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2608263"/>
                        <a:ext cx="29400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5" name="Object 3">
            <a:extLst>
              <a:ext uri="{FF2B5EF4-FFF2-40B4-BE49-F238E27FC236}">
                <a16:creationId xmlns:a16="http://schemas.microsoft.com/office/drawing/2014/main" id="{B23EA1B1-3415-4F76-B3FA-4BEF0E1463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961769"/>
              </p:ext>
            </p:extLst>
          </p:nvPr>
        </p:nvGraphicFramePr>
        <p:xfrm>
          <a:off x="2892425" y="1684337"/>
          <a:ext cx="2792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7" name="Equation" r:id="rId6" imgW="1473200" imgH="241300" progId="Equation.3">
                  <p:embed/>
                </p:oleObj>
              </mc:Choice>
              <mc:Fallback>
                <p:oleObj name="Equation" r:id="rId6" imgW="14732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1684337"/>
                        <a:ext cx="2792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6" name="Object 4">
            <a:extLst>
              <a:ext uri="{FF2B5EF4-FFF2-40B4-BE49-F238E27FC236}">
                <a16:creationId xmlns:a16="http://schemas.microsoft.com/office/drawing/2014/main" id="{75A6D2BF-17C1-4716-9362-56F38BCA4A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2413" y="3913188"/>
          <a:ext cx="40941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8" name="Equation" r:id="rId8" imgW="2171700" imgH="241300" progId="Equation.3">
                  <p:embed/>
                </p:oleObj>
              </mc:Choice>
              <mc:Fallback>
                <p:oleObj name="Equation" r:id="rId8" imgW="21717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3913188"/>
                        <a:ext cx="40941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09" name="AutoShape 9">
            <a:extLst>
              <a:ext uri="{FF2B5EF4-FFF2-40B4-BE49-F238E27FC236}">
                <a16:creationId xmlns:a16="http://schemas.microsoft.com/office/drawing/2014/main" id="{76C53650-A0D6-4D1B-AB0E-AAC46B32910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53612" y="5195370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358410" name="AutoShape 10">
            <a:extLst>
              <a:ext uri="{FF2B5EF4-FFF2-40B4-BE49-F238E27FC236}">
                <a16:creationId xmlns:a16="http://schemas.microsoft.com/office/drawing/2014/main" id="{27435E98-128C-4090-A7EA-06A9DCCE7C5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40762" y="5649395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358411" name="AutoShape 11">
            <a:extLst>
              <a:ext uri="{FF2B5EF4-FFF2-40B4-BE49-F238E27FC236}">
                <a16:creationId xmlns:a16="http://schemas.microsoft.com/office/drawing/2014/main" id="{510CDA71-C6A3-4D5D-9835-F4D217E7958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607637" y="5585895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/>
      <p:bldP spid="358409" grpId="0" animBg="1"/>
      <p:bldP spid="358410" grpId="0" animBg="1"/>
      <p:bldP spid="3584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>
            <a:extLst>
              <a:ext uri="{FF2B5EF4-FFF2-40B4-BE49-F238E27FC236}">
                <a16:creationId xmlns:a16="http://schemas.microsoft.com/office/drawing/2014/main" id="{8B8DDFBC-66B6-41A6-9731-41889C7BA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Equivalence Rules (Cont.)</a:t>
            </a:r>
          </a:p>
        </p:txBody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20CC0F22-2748-4D53-8EB3-D02DE8D652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2"/>
              <a:buNone/>
              <a:tabLst>
                <a:tab pos="3376613" algn="ctr"/>
              </a:tabLst>
            </a:pPr>
            <a:r>
              <a:rPr lang="en-US" altLang="zh-CN" sz="2000">
                <a:ea typeface="ＭＳ Ｐゴシック" panose="020B0600070205080204" pitchFamily="34" charset="-128"/>
              </a:rPr>
              <a:t>5.	Theta-join operations (and natural joins) are commutative.</a:t>
            </a:r>
            <a:br>
              <a:rPr lang="en-US" altLang="zh-CN" sz="2000">
                <a:ea typeface="ＭＳ Ｐゴシック" panose="020B0600070205080204" pitchFamily="34" charset="-128"/>
              </a:rPr>
            </a:br>
            <a:r>
              <a:rPr lang="en-US" altLang="zh-CN" sz="2000">
                <a:ea typeface="ＭＳ Ｐゴシック" panose="020B0600070205080204" pitchFamily="34" charset="-128"/>
              </a:rPr>
              <a:t>	</a:t>
            </a:r>
            <a:r>
              <a:rPr lang="en-US" altLang="zh-CN" sz="2000" i="1">
                <a:ea typeface="ＭＳ Ｐゴシック" panose="020B0600070205080204" pitchFamily="34" charset="-128"/>
              </a:rPr>
              <a:t>E</a:t>
            </a:r>
            <a:r>
              <a:rPr lang="en-US" altLang="zh-CN" sz="2000" baseline="-25000">
                <a:ea typeface="ＭＳ Ｐゴシック" panose="020B0600070205080204" pitchFamily="34" charset="-128"/>
              </a:rPr>
              <a:t>1      </a:t>
            </a:r>
            <a:r>
              <a:rPr lang="en-US" altLang="zh-CN" sz="24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0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zh-CN" sz="2000" i="1">
                <a:ea typeface="ＭＳ Ｐゴシック" panose="020B0600070205080204" pitchFamily="34" charset="-128"/>
                <a:sym typeface="Greek Symbols" pitchFamily="18" charset="2"/>
              </a:rPr>
              <a:t>E</a:t>
            </a:r>
            <a:r>
              <a:rPr lang="en-US" altLang="zh-CN" sz="2000" baseline="-25000">
                <a:ea typeface="ＭＳ Ｐゴシック" panose="020B0600070205080204" pitchFamily="34" charset="-128"/>
                <a:sym typeface="Greek Symbols" pitchFamily="18" charset="2"/>
              </a:rPr>
              <a:t>2</a:t>
            </a:r>
            <a:r>
              <a:rPr lang="en-US" altLang="zh-CN" sz="2000">
                <a:ea typeface="ＭＳ Ｐゴシック" panose="020B0600070205080204" pitchFamily="34" charset="-128"/>
                <a:sym typeface="Greek Symbols" pitchFamily="18" charset="2"/>
              </a:rPr>
              <a:t> = </a:t>
            </a:r>
            <a:r>
              <a:rPr lang="en-US" altLang="zh-CN" sz="2000" i="1">
                <a:ea typeface="ＭＳ Ｐゴシック" panose="020B0600070205080204" pitchFamily="34" charset="-128"/>
                <a:sym typeface="Greek Symbols" pitchFamily="18" charset="2"/>
              </a:rPr>
              <a:t>E</a:t>
            </a:r>
            <a:r>
              <a:rPr lang="en-US" altLang="zh-CN" sz="2000" baseline="-25000">
                <a:ea typeface="ＭＳ Ｐゴシック" panose="020B0600070205080204" pitchFamily="34" charset="-128"/>
                <a:sym typeface="Greek Symbols" pitchFamily="18" charset="2"/>
              </a:rPr>
              <a:t>2</a:t>
            </a:r>
            <a:r>
              <a:rPr lang="en-US" altLang="zh-CN" sz="2000">
                <a:ea typeface="ＭＳ Ｐゴシック" panose="020B0600070205080204" pitchFamily="34" charset="-128"/>
                <a:sym typeface="Greek Symbols" pitchFamily="18" charset="2"/>
              </a:rPr>
              <a:t>     </a:t>
            </a:r>
            <a:r>
              <a:rPr lang="en-US" altLang="zh-CN" sz="24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0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zh-CN" sz="2000" i="1">
                <a:ea typeface="ＭＳ Ｐゴシック" panose="020B0600070205080204" pitchFamily="34" charset="-128"/>
                <a:sym typeface="Greek Symbols" pitchFamily="18" charset="2"/>
              </a:rPr>
              <a:t>E</a:t>
            </a:r>
            <a:r>
              <a:rPr lang="en-US" altLang="zh-CN" sz="2000" baseline="-25000">
                <a:ea typeface="ＭＳ Ｐゴシック" panose="020B0600070205080204" pitchFamily="34" charset="-128"/>
                <a:sym typeface="Greek Symbols" pitchFamily="18" charset="2"/>
              </a:rPr>
              <a:t>1</a:t>
            </a:r>
          </a:p>
          <a:p>
            <a:pPr>
              <a:buFont typeface="Monotype Sorts" charset="2"/>
              <a:buNone/>
              <a:tabLst>
                <a:tab pos="3376613" algn="ctr"/>
              </a:tabLst>
            </a:pPr>
            <a:r>
              <a:rPr lang="en-US" altLang="zh-CN" sz="2000">
                <a:ea typeface="ＭＳ Ｐゴシック" panose="020B0600070205080204" pitchFamily="34" charset="-128"/>
                <a:sym typeface="Greek Symbols" pitchFamily="18" charset="2"/>
              </a:rPr>
              <a:t>6.	(a) Natural join operations are associative:</a:t>
            </a:r>
          </a:p>
          <a:p>
            <a:pPr>
              <a:buFont typeface="Monotype Sorts" charset="2"/>
              <a:buNone/>
              <a:tabLst>
                <a:tab pos="3376613" algn="ctr"/>
              </a:tabLst>
            </a:pPr>
            <a:r>
              <a:rPr lang="en-US" altLang="zh-CN" sz="2000">
                <a:ea typeface="ＭＳ Ｐゴシック" panose="020B0600070205080204" pitchFamily="34" charset="-128"/>
                <a:sym typeface="Greek Symbols" pitchFamily="18" charset="2"/>
              </a:rPr>
              <a:t>		 (</a:t>
            </a:r>
            <a:r>
              <a:rPr lang="en-US" altLang="zh-CN" sz="2000" i="1">
                <a:ea typeface="ＭＳ Ｐゴシック" panose="020B0600070205080204" pitchFamily="34" charset="-128"/>
              </a:rPr>
              <a:t>E</a:t>
            </a:r>
            <a:r>
              <a:rPr lang="en-US" altLang="zh-CN" sz="2000" baseline="-25000">
                <a:ea typeface="ＭＳ Ｐゴシック" panose="020B0600070205080204" pitchFamily="34" charset="-128"/>
              </a:rPr>
              <a:t>1      </a:t>
            </a:r>
            <a:r>
              <a:rPr lang="en-US" altLang="zh-CN" sz="2000" i="1">
                <a:ea typeface="ＭＳ Ｐゴシック" panose="020B0600070205080204" pitchFamily="34" charset="-128"/>
              </a:rPr>
              <a:t>E</a:t>
            </a:r>
            <a:r>
              <a:rPr lang="en-US" altLang="zh-CN" sz="2000" i="1" baseline="-25000">
                <a:ea typeface="ＭＳ Ｐゴシック" panose="020B0600070205080204" pitchFamily="34" charset="-128"/>
              </a:rPr>
              <a:t>2</a:t>
            </a:r>
            <a:r>
              <a:rPr lang="en-US" altLang="zh-CN" sz="2000">
                <a:ea typeface="ＭＳ Ｐゴシック" panose="020B0600070205080204" pitchFamily="34" charset="-128"/>
              </a:rPr>
              <a:t>)    </a:t>
            </a:r>
            <a:r>
              <a:rPr lang="en-US" altLang="zh-CN" sz="2000" i="1">
                <a:ea typeface="ＭＳ Ｐゴシック" panose="020B0600070205080204" pitchFamily="34" charset="-128"/>
              </a:rPr>
              <a:t>E</a:t>
            </a:r>
            <a:r>
              <a:rPr lang="en-US" altLang="zh-CN" sz="2000" i="1" baseline="-25000">
                <a:ea typeface="ＭＳ Ｐゴシック" panose="020B0600070205080204" pitchFamily="34" charset="-128"/>
              </a:rPr>
              <a:t>3</a:t>
            </a:r>
            <a:r>
              <a:rPr lang="en-US" altLang="zh-CN" sz="2000" i="1">
                <a:ea typeface="ＭＳ Ｐゴシック" panose="020B0600070205080204" pitchFamily="34" charset="-128"/>
              </a:rPr>
              <a:t> = E</a:t>
            </a:r>
            <a:r>
              <a:rPr lang="en-US" altLang="zh-CN" sz="2000" baseline="-25000">
                <a:ea typeface="ＭＳ Ｐゴシック" panose="020B0600070205080204" pitchFamily="34" charset="-128"/>
              </a:rPr>
              <a:t>1      </a:t>
            </a:r>
            <a:r>
              <a:rPr lang="en-US" altLang="zh-CN" sz="2000">
                <a:ea typeface="ＭＳ Ｐゴシック" panose="020B0600070205080204" pitchFamily="34" charset="-128"/>
              </a:rPr>
              <a:t>(</a:t>
            </a:r>
            <a:r>
              <a:rPr lang="en-US" altLang="zh-CN" sz="2000" i="1">
                <a:ea typeface="ＭＳ Ｐゴシック" panose="020B0600070205080204" pitchFamily="34" charset="-128"/>
              </a:rPr>
              <a:t>E</a:t>
            </a:r>
            <a:r>
              <a:rPr lang="en-US" altLang="zh-CN" sz="2000" baseline="-25000">
                <a:ea typeface="ＭＳ Ｐゴシック" panose="020B0600070205080204" pitchFamily="34" charset="-128"/>
              </a:rPr>
              <a:t>2</a:t>
            </a:r>
            <a:r>
              <a:rPr lang="en-US" altLang="zh-CN" sz="2000" i="1">
                <a:ea typeface="ＭＳ Ｐゴシック" panose="020B0600070205080204" pitchFamily="34" charset="-128"/>
              </a:rPr>
              <a:t>     E</a:t>
            </a:r>
            <a:r>
              <a:rPr lang="en-US" altLang="zh-CN" sz="2000" baseline="-25000">
                <a:ea typeface="ＭＳ Ｐゴシック" panose="020B0600070205080204" pitchFamily="34" charset="-128"/>
              </a:rPr>
              <a:t>3</a:t>
            </a:r>
            <a:r>
              <a:rPr lang="en-US" altLang="zh-CN" sz="2000">
                <a:ea typeface="ＭＳ Ｐゴシック" panose="020B0600070205080204" pitchFamily="34" charset="-128"/>
              </a:rPr>
              <a:t>)</a:t>
            </a:r>
            <a:br>
              <a:rPr lang="en-US" altLang="zh-CN" sz="2000">
                <a:ea typeface="ＭＳ Ｐゴシック" panose="020B0600070205080204" pitchFamily="34" charset="-128"/>
              </a:rPr>
            </a:br>
            <a:br>
              <a:rPr lang="en-US" altLang="zh-CN" sz="2000">
                <a:ea typeface="ＭＳ Ｐゴシック" panose="020B0600070205080204" pitchFamily="34" charset="-128"/>
              </a:rPr>
            </a:br>
            <a:r>
              <a:rPr lang="en-US" altLang="zh-CN" sz="2000">
                <a:ea typeface="ＭＳ Ｐゴシック" panose="020B0600070205080204" pitchFamily="34" charset="-128"/>
              </a:rPr>
              <a:t>(b) Theta joins are associative in the following manner:</a:t>
            </a:r>
            <a:br>
              <a:rPr lang="en-US" altLang="zh-CN" sz="2000">
                <a:ea typeface="ＭＳ Ｐゴシック" panose="020B0600070205080204" pitchFamily="34" charset="-128"/>
              </a:rPr>
            </a:br>
            <a:br>
              <a:rPr lang="en-US" altLang="zh-CN" sz="2000">
                <a:ea typeface="ＭＳ Ｐゴシック" panose="020B0600070205080204" pitchFamily="34" charset="-128"/>
              </a:rPr>
            </a:br>
            <a:r>
              <a:rPr lang="en-US" altLang="zh-CN" sz="2000">
                <a:ea typeface="ＭＳ Ｐゴシック" panose="020B0600070205080204" pitchFamily="34" charset="-128"/>
              </a:rPr>
              <a:t>	 </a:t>
            </a:r>
            <a:r>
              <a:rPr lang="en-US" altLang="zh-CN" sz="2000">
                <a:ea typeface="ＭＳ Ｐゴシック" panose="020B0600070205080204" pitchFamily="34" charset="-128"/>
                <a:sym typeface="Greek Symbols" pitchFamily="18" charset="2"/>
              </a:rPr>
              <a:t>(</a:t>
            </a:r>
            <a:r>
              <a:rPr lang="en-US" altLang="zh-CN" sz="2000" i="1">
                <a:ea typeface="ＭＳ Ｐゴシック" panose="020B0600070205080204" pitchFamily="34" charset="-128"/>
              </a:rPr>
              <a:t>E</a:t>
            </a:r>
            <a:r>
              <a:rPr lang="en-US" altLang="zh-CN" sz="2000" baseline="-25000">
                <a:ea typeface="ＭＳ Ｐゴシック" panose="020B0600070205080204" pitchFamily="34" charset="-128"/>
              </a:rPr>
              <a:t>1       </a:t>
            </a:r>
            <a:r>
              <a:rPr lang="en-US" altLang="zh-CN" sz="24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1</a:t>
            </a:r>
            <a:r>
              <a:rPr lang="en-US" altLang="zh-CN" sz="20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zh-CN" sz="2000" i="1">
                <a:ea typeface="ＭＳ Ｐゴシック" panose="020B0600070205080204" pitchFamily="34" charset="-128"/>
              </a:rPr>
              <a:t>E</a:t>
            </a:r>
            <a:r>
              <a:rPr lang="en-US" altLang="zh-CN" sz="2000" i="1" baseline="-25000">
                <a:ea typeface="ＭＳ Ｐゴシック" panose="020B0600070205080204" pitchFamily="34" charset="-128"/>
              </a:rPr>
              <a:t>2</a:t>
            </a:r>
            <a:r>
              <a:rPr lang="en-US" altLang="zh-CN" sz="2000">
                <a:ea typeface="ＭＳ Ｐゴシック" panose="020B0600070205080204" pitchFamily="34" charset="-128"/>
              </a:rPr>
              <a:t>)     </a:t>
            </a:r>
            <a:r>
              <a:rPr lang="en-US" altLang="zh-CN" sz="24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400" baseline="-25000">
                <a:ea typeface="ＭＳ Ｐゴシック" panose="020B0600070205080204" pitchFamily="34" charset="-128"/>
                <a:sym typeface="Greek Symbols" pitchFamily="18" charset="2"/>
              </a:rPr>
              <a:t>2</a:t>
            </a:r>
            <a:r>
              <a:rPr lang="en-US" altLang="zh-CN" sz="24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 </a:t>
            </a:r>
            <a:r>
              <a:rPr lang="en-US" altLang="zh-CN" sz="2400" i="1" baseline="-25000">
                <a:ea typeface="ＭＳ Ｐゴシック" panose="020B0600070205080204" pitchFamily="34" charset="-128"/>
              </a:rPr>
              <a:t>3</a:t>
            </a:r>
            <a:r>
              <a:rPr lang="en-US" altLang="zh-CN" sz="2000">
                <a:ea typeface="ＭＳ Ｐゴシック" panose="020B0600070205080204" pitchFamily="34" charset="-128"/>
              </a:rPr>
              <a:t> </a:t>
            </a:r>
            <a:r>
              <a:rPr lang="en-US" altLang="zh-CN" sz="2000" i="1">
                <a:ea typeface="ＭＳ Ｐゴシック" panose="020B0600070205080204" pitchFamily="34" charset="-128"/>
              </a:rPr>
              <a:t>E</a:t>
            </a:r>
            <a:r>
              <a:rPr lang="en-US" altLang="zh-CN" sz="2000" i="1" baseline="-25000">
                <a:ea typeface="ＭＳ Ｐゴシック" panose="020B0600070205080204" pitchFamily="34" charset="-128"/>
              </a:rPr>
              <a:t>3</a:t>
            </a:r>
            <a:r>
              <a:rPr lang="en-US" altLang="zh-CN" sz="2000" i="1">
                <a:ea typeface="ＭＳ Ｐゴシック" panose="020B0600070205080204" pitchFamily="34" charset="-128"/>
              </a:rPr>
              <a:t> = E</a:t>
            </a:r>
            <a:r>
              <a:rPr lang="en-US" altLang="zh-CN" sz="2000" baseline="-25000">
                <a:ea typeface="ＭＳ Ｐゴシック" panose="020B0600070205080204" pitchFamily="34" charset="-128"/>
              </a:rPr>
              <a:t>1        </a:t>
            </a:r>
            <a:r>
              <a:rPr lang="en-US" altLang="zh-CN" sz="24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400" baseline="-25000">
                <a:ea typeface="ＭＳ Ｐゴシック" panose="020B0600070205080204" pitchFamily="34" charset="-128"/>
                <a:sym typeface="Greek Symbols" pitchFamily="18" charset="2"/>
              </a:rPr>
              <a:t>1</a:t>
            </a:r>
            <a:r>
              <a:rPr lang="en-US" altLang="zh-CN" sz="24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 </a:t>
            </a:r>
            <a:r>
              <a:rPr lang="en-US" altLang="zh-CN" sz="2400" i="1" baseline="-25000">
                <a:ea typeface="ＭＳ Ｐゴシック" panose="020B0600070205080204" pitchFamily="34" charset="-128"/>
              </a:rPr>
              <a:t>3</a:t>
            </a:r>
            <a:r>
              <a:rPr lang="en-US" altLang="zh-CN" sz="2000">
                <a:ea typeface="ＭＳ Ｐゴシック" panose="020B0600070205080204" pitchFamily="34" charset="-128"/>
              </a:rPr>
              <a:t> (</a:t>
            </a:r>
            <a:r>
              <a:rPr lang="en-US" altLang="zh-CN" sz="2000" i="1">
                <a:ea typeface="ＭＳ Ｐゴシック" panose="020B0600070205080204" pitchFamily="34" charset="-128"/>
              </a:rPr>
              <a:t>E</a:t>
            </a:r>
            <a:r>
              <a:rPr lang="en-US" altLang="zh-CN" sz="2000" baseline="-25000">
                <a:ea typeface="ＭＳ Ｐゴシック" panose="020B0600070205080204" pitchFamily="34" charset="-128"/>
              </a:rPr>
              <a:t>2</a:t>
            </a:r>
            <a:r>
              <a:rPr lang="en-US" altLang="zh-CN" sz="2000" i="1">
                <a:ea typeface="ＭＳ Ｐゴシック" panose="020B0600070205080204" pitchFamily="34" charset="-128"/>
              </a:rPr>
              <a:t>     </a:t>
            </a:r>
            <a:r>
              <a:rPr lang="en-US" altLang="zh-CN" sz="2400" baseline="-2500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400" baseline="-25000">
                <a:ea typeface="ＭＳ Ｐゴシック" panose="020B0600070205080204" pitchFamily="34" charset="-128"/>
                <a:sym typeface="Greek Symbols" pitchFamily="18" charset="2"/>
              </a:rPr>
              <a:t>2</a:t>
            </a:r>
            <a:r>
              <a:rPr lang="en-US" altLang="zh-CN" sz="2000" i="1">
                <a:ea typeface="ＭＳ Ｐゴシック" panose="020B0600070205080204" pitchFamily="34" charset="-128"/>
              </a:rPr>
              <a:t> E</a:t>
            </a:r>
            <a:r>
              <a:rPr lang="en-US" altLang="zh-CN" sz="2000" baseline="-25000">
                <a:ea typeface="ＭＳ Ｐゴシック" panose="020B0600070205080204" pitchFamily="34" charset="-128"/>
              </a:rPr>
              <a:t>3</a:t>
            </a:r>
            <a:r>
              <a:rPr lang="en-US" altLang="zh-CN" sz="2000">
                <a:ea typeface="ＭＳ Ｐゴシック" panose="020B0600070205080204" pitchFamily="34" charset="-128"/>
              </a:rPr>
              <a:t>)</a:t>
            </a:r>
            <a:br>
              <a:rPr lang="en-US" altLang="zh-CN" sz="2000">
                <a:ea typeface="ＭＳ Ｐゴシック" panose="020B0600070205080204" pitchFamily="34" charset="-128"/>
              </a:rPr>
            </a:br>
            <a:r>
              <a:rPr lang="en-US" altLang="zh-CN" sz="2000">
                <a:ea typeface="ＭＳ Ｐゴシック" panose="020B0600070205080204" pitchFamily="34" charset="-128"/>
              </a:rPr>
              <a:t>     </a:t>
            </a:r>
            <a:br>
              <a:rPr lang="en-US" altLang="zh-CN" sz="2000">
                <a:ea typeface="ＭＳ Ｐゴシック" panose="020B0600070205080204" pitchFamily="34" charset="-128"/>
              </a:rPr>
            </a:br>
            <a:r>
              <a:rPr lang="en-US" altLang="zh-CN" sz="2000">
                <a:ea typeface="ＭＳ Ｐゴシック" panose="020B0600070205080204" pitchFamily="34" charset="-128"/>
              </a:rPr>
              <a:t>     where </a:t>
            </a:r>
            <a:r>
              <a:rPr lang="en-US" altLang="zh-CN" sz="2000">
                <a:ea typeface="ＭＳ Ｐゴシック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zh-CN" sz="2000" i="1" baseline="-25000">
                <a:ea typeface="ＭＳ Ｐゴシック" panose="020B0600070205080204" pitchFamily="34" charset="-128"/>
                <a:sym typeface="Greek Symbols" pitchFamily="18" charset="2"/>
              </a:rPr>
              <a:t>2</a:t>
            </a:r>
            <a:r>
              <a:rPr lang="en-US" altLang="zh-CN" sz="2000" i="1">
                <a:ea typeface="ＭＳ Ｐゴシック" panose="020B0600070205080204" pitchFamily="34" charset="-128"/>
                <a:sym typeface="Greek Symbols" pitchFamily="18" charset="2"/>
              </a:rPr>
              <a:t> </a:t>
            </a:r>
            <a:r>
              <a:rPr lang="en-US" altLang="zh-CN" sz="2000">
                <a:ea typeface="ＭＳ Ｐゴシック" panose="020B0600070205080204" pitchFamily="34" charset="-128"/>
                <a:sym typeface="Greek Symbols" pitchFamily="18" charset="2"/>
              </a:rPr>
              <a:t>involves attributes from only </a:t>
            </a:r>
            <a:r>
              <a:rPr lang="en-US" altLang="zh-CN" sz="2000" i="1">
                <a:ea typeface="ＭＳ Ｐゴシック" panose="020B0600070205080204" pitchFamily="34" charset="-128"/>
                <a:sym typeface="Greek Symbols" pitchFamily="18" charset="2"/>
              </a:rPr>
              <a:t>E</a:t>
            </a:r>
            <a:r>
              <a:rPr lang="en-US" altLang="zh-CN" sz="2000" baseline="-25000">
                <a:ea typeface="ＭＳ Ｐゴシック" panose="020B0600070205080204" pitchFamily="34" charset="-128"/>
                <a:sym typeface="Greek Symbols" pitchFamily="18" charset="2"/>
              </a:rPr>
              <a:t>2</a:t>
            </a:r>
            <a:r>
              <a:rPr lang="en-US" altLang="zh-CN" sz="2000">
                <a:ea typeface="ＭＳ Ｐゴシック" panose="020B0600070205080204" pitchFamily="34" charset="-128"/>
                <a:sym typeface="Greek Symbols" pitchFamily="18" charset="2"/>
              </a:rPr>
              <a:t> and </a:t>
            </a:r>
            <a:r>
              <a:rPr lang="en-US" altLang="zh-CN" sz="2000" i="1">
                <a:ea typeface="ＭＳ Ｐゴシック" panose="020B0600070205080204" pitchFamily="34" charset="-128"/>
                <a:sym typeface="Greek Symbols" pitchFamily="18" charset="2"/>
              </a:rPr>
              <a:t>E</a:t>
            </a:r>
            <a:r>
              <a:rPr lang="en-US" altLang="zh-CN" sz="2000" i="1" baseline="-25000">
                <a:ea typeface="ＭＳ Ｐゴシック" panose="020B0600070205080204" pitchFamily="34" charset="-128"/>
                <a:sym typeface="Greek Symbols" pitchFamily="18" charset="2"/>
              </a:rPr>
              <a:t>3</a:t>
            </a:r>
            <a:r>
              <a:rPr lang="en-US" altLang="zh-CN" sz="2000" i="1">
                <a:ea typeface="ＭＳ Ｐゴシック" panose="020B0600070205080204" pitchFamily="34" charset="-128"/>
                <a:sym typeface="Greek Symbols" pitchFamily="18" charset="2"/>
              </a:rPr>
              <a:t>.</a:t>
            </a:r>
          </a:p>
        </p:txBody>
      </p:sp>
      <p:sp>
        <p:nvSpPr>
          <p:cNvPr id="359428" name="AutoShape 4">
            <a:extLst>
              <a:ext uri="{FF2B5EF4-FFF2-40B4-BE49-F238E27FC236}">
                <a16:creationId xmlns:a16="http://schemas.microsoft.com/office/drawing/2014/main" id="{F19067EF-A7AB-423E-92A9-BA1E8EA52AD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61235" y="3579813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359429" name="AutoShape 5">
            <a:extLst>
              <a:ext uri="{FF2B5EF4-FFF2-40B4-BE49-F238E27FC236}">
                <a16:creationId xmlns:a16="http://schemas.microsoft.com/office/drawing/2014/main" id="{AF5657B9-60F9-4569-A298-67B44628C89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316911" y="3568700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359430" name="AutoShape 6">
            <a:extLst>
              <a:ext uri="{FF2B5EF4-FFF2-40B4-BE49-F238E27FC236}">
                <a16:creationId xmlns:a16="http://schemas.microsoft.com/office/drawing/2014/main" id="{A94018C1-43E1-4E90-82D9-B98837F1CE7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198098" y="3576638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359431" name="AutoShape 7">
            <a:extLst>
              <a:ext uri="{FF2B5EF4-FFF2-40B4-BE49-F238E27FC236}">
                <a16:creationId xmlns:a16="http://schemas.microsoft.com/office/drawing/2014/main" id="{37535B68-8798-4DAC-8C35-61674921EE3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66524" y="3571875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359432" name="AutoShape 8">
            <a:extLst>
              <a:ext uri="{FF2B5EF4-FFF2-40B4-BE49-F238E27FC236}">
                <a16:creationId xmlns:a16="http://schemas.microsoft.com/office/drawing/2014/main" id="{ABDE052C-8A0E-4636-9E1E-767F38D9FD0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85473" y="2312988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359433" name="AutoShape 9">
            <a:extLst>
              <a:ext uri="{FF2B5EF4-FFF2-40B4-BE49-F238E27FC236}">
                <a16:creationId xmlns:a16="http://schemas.microsoft.com/office/drawing/2014/main" id="{06005CED-F432-488D-A5BF-314FFB727D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155235" y="2338388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359434" name="AutoShape 10">
            <a:extLst>
              <a:ext uri="{FF2B5EF4-FFF2-40B4-BE49-F238E27FC236}">
                <a16:creationId xmlns:a16="http://schemas.microsoft.com/office/drawing/2014/main" id="{E52365D3-0309-4DFC-8059-87751B8D01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074149" y="2327275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359435" name="AutoShape 11">
            <a:extLst>
              <a:ext uri="{FF2B5EF4-FFF2-40B4-BE49-F238E27FC236}">
                <a16:creationId xmlns:a16="http://schemas.microsoft.com/office/drawing/2014/main" id="{69FB814E-5E76-463A-93FD-58D9A8DDE07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442324" y="233045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359436" name="AutoShape 12">
            <a:extLst>
              <a:ext uri="{FF2B5EF4-FFF2-40B4-BE49-F238E27FC236}">
                <a16:creationId xmlns:a16="http://schemas.microsoft.com/office/drawing/2014/main" id="{850B7278-99CC-4844-83B0-57DB6C0BD4E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171110" y="1490663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359437" name="AutoShape 13">
            <a:extLst>
              <a:ext uri="{FF2B5EF4-FFF2-40B4-BE49-F238E27FC236}">
                <a16:creationId xmlns:a16="http://schemas.microsoft.com/office/drawing/2014/main" id="{B22C1B1C-87D9-4F6C-98FB-C785C0B4A57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20148" y="1497013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/>
      <p:bldP spid="359428" grpId="0" animBg="1"/>
      <p:bldP spid="359429" grpId="0" animBg="1"/>
      <p:bldP spid="359430" grpId="0" animBg="1"/>
      <p:bldP spid="359431" grpId="0" animBg="1"/>
      <p:bldP spid="359432" grpId="0" animBg="1"/>
      <p:bldP spid="359433" grpId="0" animBg="1"/>
      <p:bldP spid="359434" grpId="0" animBg="1"/>
      <p:bldP spid="359435" grpId="0" animBg="1"/>
      <p:bldP spid="359436" grpId="0" animBg="1"/>
      <p:bldP spid="359437" grpId="0" animBg="1"/>
    </p:bldLst>
  </p:timing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2 Relational Model [兼容模式]" id="{6DB93EB1-090B-4D3B-89BA-661D52C0E1E4}" vid="{E996D8BB-BE73-4838-99B0-56F865D789F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母版</Template>
  <TotalTime>68403</TotalTime>
  <Words>3054</Words>
  <Application>Microsoft Office PowerPoint</Application>
  <PresentationFormat>全屏显示(4:3)</PresentationFormat>
  <Paragraphs>316</Paragraphs>
  <Slides>35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Monotype Sorts</vt:lpstr>
      <vt:lpstr>Arial</vt:lpstr>
      <vt:lpstr>Garamond</vt:lpstr>
      <vt:lpstr>Helvetica</vt:lpstr>
      <vt:lpstr>Lucida Sans Unicode</vt:lpstr>
      <vt:lpstr>Symbol</vt:lpstr>
      <vt:lpstr>Times New Roman</vt:lpstr>
      <vt:lpstr>Webdings</vt:lpstr>
      <vt:lpstr>db-5-grey</vt:lpstr>
      <vt:lpstr>Equation</vt:lpstr>
      <vt:lpstr>Chapter 13: Query Optimization</vt:lpstr>
      <vt:lpstr>Chapter 13:  Query Optimization</vt:lpstr>
      <vt:lpstr>Introduction</vt:lpstr>
      <vt:lpstr>Introduction (Cont.)</vt:lpstr>
      <vt:lpstr>Introduction (Cont.)</vt:lpstr>
      <vt:lpstr>Generating Equivalent Expressions</vt:lpstr>
      <vt:lpstr>Transformation of Relational Expressions</vt:lpstr>
      <vt:lpstr>Equivalence Rules</vt:lpstr>
      <vt:lpstr>Equivalence Rules (Cont.)</vt:lpstr>
      <vt:lpstr>Pictorial Depiction of Equivalence Rules</vt:lpstr>
      <vt:lpstr>Equivalence Rules (Cont.)</vt:lpstr>
      <vt:lpstr>Equivalence Rules (Cont.)</vt:lpstr>
      <vt:lpstr>Equivalence Rules (Cont.)</vt:lpstr>
      <vt:lpstr>Transformation Example: Pushing Selections</vt:lpstr>
      <vt:lpstr>Example with Multiple Transformations</vt:lpstr>
      <vt:lpstr>Multiple Transformations (Cont.)</vt:lpstr>
      <vt:lpstr>Transformation Example: Pushing Projections</vt:lpstr>
      <vt:lpstr>Join Ordering Example</vt:lpstr>
      <vt:lpstr>Join Ordering Example (Cont.)</vt:lpstr>
      <vt:lpstr>Statistics for Cost Estimation</vt:lpstr>
      <vt:lpstr>Statistical Information for Cost Estimation</vt:lpstr>
      <vt:lpstr>Histograms</vt:lpstr>
      <vt:lpstr>Selection Size Estimation</vt:lpstr>
      <vt:lpstr>Size Estimation of Complex Selections</vt:lpstr>
      <vt:lpstr>Join Operation:  Running Example</vt:lpstr>
      <vt:lpstr>Estimation of the Size of Joins</vt:lpstr>
      <vt:lpstr>Estimation of the Size of Joins (Cont.)</vt:lpstr>
      <vt:lpstr>Estimation of the Size of Joins (Cont.)</vt:lpstr>
      <vt:lpstr>Size Estimation for Other Operations</vt:lpstr>
      <vt:lpstr>Size Estimation (Cont.)</vt:lpstr>
      <vt:lpstr>Estimation of Number of Distinct Values</vt:lpstr>
      <vt:lpstr>Estimation of Distinct Values (Cont.)</vt:lpstr>
      <vt:lpstr>Estimation of Distinct Values (Cont.)</vt:lpstr>
      <vt:lpstr>Assignments</vt:lpstr>
      <vt:lpstr>End of Chapter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13: Query Optimization</dc:title>
  <dc:creator>Silberschatz, Korth and Sudarshan</dc:creator>
  <cp:lastModifiedBy>c j</cp:lastModifiedBy>
  <cp:revision>587</cp:revision>
  <cp:lastPrinted>2020-05-25T03:34:20Z</cp:lastPrinted>
  <dcterms:created xsi:type="dcterms:W3CDTF">2000-02-23T18:58:38Z</dcterms:created>
  <dcterms:modified xsi:type="dcterms:W3CDTF">2020-05-25T03:55:56Z</dcterms:modified>
</cp:coreProperties>
</file>