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0"/>
  </p:notesMasterIdLst>
  <p:handoutMasterIdLst>
    <p:handoutMasterId r:id="rId41"/>
  </p:handoutMasterIdLst>
  <p:sldIdLst>
    <p:sldId id="345" r:id="rId2"/>
    <p:sldId id="256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340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276" r:id="rId25"/>
    <p:sldId id="443" r:id="rId26"/>
    <p:sldId id="327" r:id="rId27"/>
    <p:sldId id="445" r:id="rId28"/>
    <p:sldId id="444" r:id="rId29"/>
    <p:sldId id="330" r:id="rId30"/>
    <p:sldId id="277" r:id="rId31"/>
    <p:sldId id="278" r:id="rId32"/>
    <p:sldId id="279" r:id="rId33"/>
    <p:sldId id="332" r:id="rId34"/>
    <p:sldId id="334" r:id="rId35"/>
    <p:sldId id="282" r:id="rId36"/>
    <p:sldId id="281" r:id="rId37"/>
    <p:sldId id="422" r:id="rId38"/>
    <p:sldId id="376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713" autoAdjust="0"/>
  </p:normalViewPr>
  <p:slideViewPr>
    <p:cSldViewPr snapToGrid="0">
      <p:cViewPr varScale="1">
        <p:scale>
          <a:sx n="91" d="100"/>
          <a:sy n="91" d="100"/>
        </p:scale>
        <p:origin x="732" y="33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BB1DF81F-09C7-407B-8AEB-CC9BE0F22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729E79B0-9773-42B8-B76F-8A834E9B2D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EE2EA343-CD2A-4816-8AFA-16845C2B74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E3A2A3F0-80B5-4DBF-B2E0-BE79F55C40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9076B9-353D-4208-92D5-EB0275B12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6C7B8B-3311-4250-9B6F-F42FBBC86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3CF0C5-DBA1-4659-B9AC-C1BE8C1F31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0A60955-231D-4E47-8995-8E979D32C2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D629B62-09A5-44F3-878C-6AA44502A6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FC4072B-CF56-46BF-8B18-B8214D6584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35A4E5E-4504-4BE2-9538-6FCC8AD63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0A4DA9-FD45-456B-AD84-C280F7D36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3D9E6C0-15E2-4FC1-B2B7-AD6842BE3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EB3A736-AADE-4AA4-A011-918C1F533933}" type="slidenum">
              <a:rPr lang="zh-CN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EC0C05F-77A0-4D86-BF70-BF638EBF9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DB96FD8-3DE6-4572-85AC-71413738F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B640BC2-9E26-43A2-A923-88805A674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7D7D03-F579-44B3-8955-37E1F0EECB61}" type="slidenum">
              <a:rPr lang="en-US" altLang="zh-CN" sz="130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DA3A305-E769-45D0-9AE6-715628FBE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8886C2-9627-4C5B-BCF4-7625D4D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913CF81-889C-45AD-8515-16B9A8603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7B6F67-7CF8-4258-B3BE-B1BF109B804E}" type="slidenum">
              <a:rPr lang="en-US" altLang="zh-CN" sz="1300">
                <a:latin typeface="Times New Roman" panose="02020603050405020304" pitchFamily="18" charset="0"/>
              </a:rPr>
              <a:pPr/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B027C4F-4EAD-401D-939D-621FF659F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1EC0B59-2073-419A-B006-F365BE1AB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6BB88A9-261A-4501-95F7-BE8197C86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8AE782-4DEB-471B-AF9C-21EF7E7D7119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AE0F111-BA7F-4A61-8E27-49B4E9D68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B5E760-3B46-4A73-BDE6-DFFCD364C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3884CFB-2572-4A07-824A-2DECA527C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D2136D-6E05-445F-9EA3-7E067F3E4350}" type="slidenum">
              <a:rPr lang="en-US" altLang="zh-CN" sz="1300">
                <a:latin typeface="Times New Roman" panose="02020603050405020304" pitchFamily="18" charset="0"/>
              </a:rPr>
              <a:pPr/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A5CCEA0-494D-4D50-8541-0516AEC34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8F8D196-98EE-4090-90D2-FD76A88E0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962F573-26D2-4490-9AC2-DFF6F8DA0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FEE4CC-9BE8-42B4-BBD5-CFADBB5A3E6B}" type="slidenum">
              <a:rPr lang="en-US" altLang="zh-CN" sz="1300">
                <a:latin typeface="Times New Roman" panose="02020603050405020304" pitchFamily="18" charset="0"/>
              </a:rPr>
              <a:pPr/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01537BF-9A08-4305-96C8-5DECC1235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27301CB-168F-4C04-9B6C-F707BD7BE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56977BE-421D-40BA-9B93-22CDDD947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E7369C-92E3-40E3-83C2-530FFA2DEBA5}" type="slidenum">
              <a:rPr lang="en-US" altLang="zh-CN" sz="130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2392826-4789-44A3-8978-531A29136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ECF7FB-B677-415B-A439-BA143CB6A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3F9C78F-9E4D-4308-BD01-4A89A42B0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A9ECE4-3A6A-4B16-8CA6-814CD5A7F125}" type="slidenum">
              <a:rPr lang="en-US" altLang="zh-CN" sz="1300">
                <a:latin typeface="Times New Roman" panose="02020603050405020304" pitchFamily="18" charset="0"/>
              </a:rPr>
              <a:pPr/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5C868DD-2F32-4ACE-BFDB-D2B429E3C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01589D0-B40C-48C1-A761-7D8063A13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2844EB2-969F-4065-B80F-7D39B66B8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E9ADC0-E288-416F-A785-4024D6FBBB6A}" type="slidenum">
              <a:rPr lang="en-US" altLang="zh-CN" sz="1300">
                <a:latin typeface="Times New Roman" panose="02020603050405020304" pitchFamily="18" charset="0"/>
              </a:rPr>
              <a:pPr/>
              <a:t>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41E3BE3-19BF-449E-9A14-5060EA0B1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C5F60D2-58F3-4C7C-810A-23AEC37EB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DB6BD44-E5CF-4EED-A7CA-0AFCC4AB8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7CE503-1F00-465D-8409-1AA822176398}" type="slidenum">
              <a:rPr lang="en-US" altLang="zh-CN" sz="1300">
                <a:latin typeface="Times New Roman" panose="02020603050405020304" pitchFamily="18" charset="0"/>
              </a:rPr>
              <a:pPr/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D082E7B-7E12-4D2F-BCB8-4825FC05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7A9CC4A-F05B-43F7-A332-78AB6F572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A83189A-7271-422C-B694-8522AA814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AAAD92D-8C7C-411C-BEA0-E09FFE7D1A51}" type="slidenum">
              <a:rPr lang="en-US" altLang="zh-CN" sz="1300">
                <a:latin typeface="Times New Roman" panose="02020603050405020304" pitchFamily="18" charset="0"/>
              </a:rPr>
              <a:pPr/>
              <a:t>20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DAE58DD-F672-4F41-9161-D787D7EB0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3BDA400-FBA6-4266-A132-276390014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F01057B-4502-4302-B859-B19315956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845875-2317-4F82-9D54-7A4DC38601AA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4D518C6-A946-49C9-94E6-6EA91483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5FDCDE1-D67F-44E8-91AF-729AB0C2F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A863E45-9DD1-4FBD-9263-E797D5933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E7F21B-4B93-4439-ACEF-703DF49E25D7}" type="slidenum">
              <a:rPr lang="en-US" altLang="zh-CN" sz="130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8048E63-C431-406D-8DC5-CB0CE5675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94316D2-42B6-400C-B41F-2E649E31F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2BA141C-5519-4208-A3EF-F3C3054CD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EF4C75-A0BC-4C81-9A40-E8F6685D9BC9}" type="slidenum">
              <a:rPr lang="en-US" altLang="zh-CN" sz="130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6C5B0FE-B4D1-4AE3-92FD-43089D605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5038E99-F8B9-4400-A1A3-D08EAD133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9610E4B-D1F8-4811-BDD6-F236AD48C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5B42E2-DE45-4D7A-90AE-3BB85CED971E}" type="slidenum">
              <a:rPr lang="en-US" altLang="zh-CN" sz="1300">
                <a:latin typeface="Times New Roman" panose="02020603050405020304" pitchFamily="18" charset="0"/>
              </a:rPr>
              <a:pPr/>
              <a:t>23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5FF3406-594C-4D5D-81DB-76308D27B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D169A7A-666B-41A1-BA56-7124C0376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1097B-1819-424D-ACAD-EE2D214CB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18341C-F76A-4D75-A4EC-DD42862E9962}" type="slidenum">
              <a:rPr lang="en-US" altLang="zh-CN" sz="1300">
                <a:latin typeface="Times New Roman" panose="02020603050405020304" pitchFamily="18" charset="0"/>
              </a:rPr>
              <a:pPr/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CAC055F-9EFE-4EBD-AC8D-A1C127254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878263A-F52D-45AC-9442-7D590700E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6BE5D42-AFFA-42E4-A1F1-B6621F100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706A01-5BE1-488D-8F4A-58ADA27BE6B5}" type="slidenum">
              <a:rPr lang="en-US" altLang="zh-CN" sz="1300">
                <a:latin typeface="Times New Roman" panose="02020603050405020304" pitchFamily="18" charset="0"/>
              </a:rPr>
              <a:pPr/>
              <a:t>25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C911698-E82F-43EF-90DC-1A77ED9B7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25B82B3-21AB-4C54-B132-3F1D75ECE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8A0CCF2-5335-4C91-A9B0-62EBD9DBA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96EDD9-B508-42D5-86C3-1A245AF35419}" type="slidenum">
              <a:rPr lang="en-US" altLang="zh-CN" sz="1300">
                <a:latin typeface="Times New Roman" panose="02020603050405020304" pitchFamily="18" charset="0"/>
              </a:rPr>
              <a:pPr/>
              <a:t>27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7487970-F318-410D-AFAA-633FE9CED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2034F33-520F-408D-8D9B-193605C1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02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8A0CCF2-5335-4C91-A9B0-62EBD9DBA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96EDD9-B508-42D5-86C3-1A245AF35419}" type="slidenum">
              <a:rPr lang="en-US" altLang="zh-CN" sz="1300">
                <a:latin typeface="Times New Roman" panose="02020603050405020304" pitchFamily="18" charset="0"/>
              </a:rPr>
              <a:pPr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7487970-F318-410D-AFAA-633FE9CED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2034F33-520F-408D-8D9B-193605C1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8FE0442-2435-438D-87AE-35621335B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AA26F8-7B08-4374-B37E-2AF34EFD9D25}" type="slidenum">
              <a:rPr lang="en-US" altLang="zh-CN" sz="1300">
                <a:latin typeface="Times New Roman" panose="02020603050405020304" pitchFamily="18" charset="0"/>
              </a:rPr>
              <a:pPr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451525D-281A-48BF-A235-3E8A38B6D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EA4F262-067A-4A51-A1DC-EF7D9A1D3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BD98B41-9EB9-4CAB-A9E4-4F7B21AA4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179456-054B-4D89-9F2B-0A1A7B0243F4}" type="slidenum">
              <a:rPr lang="en-US" altLang="zh-CN" sz="1300">
                <a:latin typeface="Times New Roman" panose="02020603050405020304" pitchFamily="18" charset="0"/>
              </a:rPr>
              <a:pPr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2BDCCED-13FF-4AAB-B0A2-371EFA42A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4D2402B-B90D-47A7-84C4-0C85FF529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99923E6-3764-4C10-9D0B-A8B6EFC7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FF36BB-CE8D-4F57-9A72-4036938FCC6B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CDD5470-0C5A-4E0A-9409-BE7D686EA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4E63B81-A260-4AE7-AFB6-9615893B6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E6D020E-7078-4982-AC53-A5660C0F2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794D-F57B-44A6-8C7B-199332B7CC16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C5C3A02-89B3-4B02-9C61-06918C577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C20B6E8-6900-4560-A881-A969D0C58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8B6C58A-5C89-4275-A353-222C2A0B9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23EA53-E0C5-4CBC-9FFD-40A8F6461E1E}" type="slidenum">
              <a:rPr lang="en-US" altLang="zh-CN" sz="1300">
                <a:latin typeface="Times New Roman" panose="02020603050405020304" pitchFamily="18" charset="0"/>
              </a:rPr>
              <a:pPr/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C3F049-4E6A-4246-A7F8-F5C5EBE80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B7C726C-FB23-416B-BAC6-76FB03378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5A2176A-BCB7-4517-9568-EB5B90796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279050-3B1E-45B8-AF81-C29F0E9579BD}" type="slidenum">
              <a:rPr lang="en-US" altLang="zh-CN" sz="1300">
                <a:latin typeface="Times New Roman" panose="02020603050405020304" pitchFamily="18" charset="0"/>
              </a:rPr>
              <a:pPr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BFE8F52-5276-4E14-8A43-CA8A7D327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242F8A1-CC19-4091-A58E-82B48AD12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B72B56F-85CC-48DB-83B6-A2CA59D76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8540BC-712A-4326-A393-2C2B35A68634}" type="slidenum">
              <a:rPr lang="en-US" altLang="zh-CN" sz="130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1BB23F7-95C2-4E84-B850-664F1DE955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AB82136-F9D1-4C4D-9A6B-B6EB095E2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2B15689-EAE8-45A3-AD3E-21E5A9B21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A0700-CC62-44C2-A830-7BD241E3C4AE}" type="slidenum">
              <a:rPr lang="en-US" altLang="zh-CN" sz="130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4D4C6F6-82FB-4877-BEF0-BD7D86360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66A7B4A-37C1-4B1A-A230-A726086AA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E98BD24-3269-49D0-A1BC-5E6D8DFE0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EA2213-A1B6-4963-8448-4B01538E712B}" type="slidenum">
              <a:rPr lang="en-US" altLang="zh-CN" sz="130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0DD0B30-E245-43A7-B041-B9B8812E5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9A8D3DA-8D51-49B9-A796-F8E0D70AB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501A84C-64BC-4E57-BE8F-1D20A2901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ED23C8-4D41-4201-B06E-640874F33F8B}" type="slidenum">
              <a:rPr lang="en-US" altLang="zh-CN" sz="130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3C6CEE5-ADF1-4B95-BF8B-8425CC11E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3784E55-084F-4011-9ADD-5A3AEFB00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9EA1EC7-B9F1-4CA7-87CE-950FF50BC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532C6E-3550-4DAE-9AAB-FE600B95C258}" type="slidenum">
              <a:rPr lang="en-US" altLang="zh-CN" sz="1300">
                <a:latin typeface="Times New Roman" panose="02020603050405020304" pitchFamily="18" charset="0"/>
              </a:rPr>
              <a:pPr/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6695AD3-6CD3-4142-BDB1-3A9C58028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00FD4BE-D258-469E-B4F3-6A00D2B50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2EA3EA6-267C-4740-9E4F-D25986388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606174-BBB4-4044-B8F6-C6F8E3D2D4E1}" type="slidenum">
              <a:rPr lang="en-US" altLang="zh-CN" sz="1300">
                <a:latin typeface="Times New Roman" panose="02020603050405020304" pitchFamily="18" charset="0"/>
              </a:rPr>
              <a:pPr/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52B728-4729-481B-8EB9-E566546EC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E1F3FBC-D0E0-4CEE-8ADB-3D644AB3C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15FC3EC-BEA8-498A-873E-EC34F15EA3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3E9AD0-B614-4630-86C1-7E80494A5A32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C8E07C2-6AFF-4DC6-8C22-04175B848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6EC62DA-9BA3-4172-AE1C-5858A5D1C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D53EA21-9B21-415C-973F-46A5471F6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BB5C69-D365-43B6-A05A-F8B534B1C3A3}" type="slidenum">
              <a:rPr lang="en-US" altLang="zh-CN" sz="1300">
                <a:latin typeface="Times New Roman" panose="02020603050405020304" pitchFamily="18" charset="0"/>
              </a:rPr>
              <a:pPr/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3DB9EE8-C208-45EC-AD72-EE4A548AF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B5A2711-3307-4AD4-895F-E6968DE96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CE384DC-8CDF-46FC-9774-9A1CC4CA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E66A5D-6692-4CA4-AD6E-92D9B49F26A6}" type="slidenum">
              <a:rPr lang="en-US" altLang="zh-CN" sz="1300">
                <a:latin typeface="Times New Roman" panose="02020603050405020304" pitchFamily="18" charset="0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99A5EE-4AF6-4028-B655-092BB9DA7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730E8DE-3388-4F4E-9774-EC45C8F81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>
            <a:extLst>
              <a:ext uri="{FF2B5EF4-FFF2-40B4-BE49-F238E27FC236}">
                <a16:creationId xmlns:a16="http://schemas.microsoft.com/office/drawing/2014/main" id="{26E0D2C8-CCFB-4042-B37C-F2C6C6E4F5A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>
            <a:extLst>
              <a:ext uri="{FF2B5EF4-FFF2-40B4-BE49-F238E27FC236}">
                <a16:creationId xmlns:a16="http://schemas.microsoft.com/office/drawing/2014/main" id="{682BDFEA-8A5B-4A3C-BE66-CA5DC72A4D3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sp>
        <p:nvSpPr>
          <p:cNvPr id="5" name="Default_Title">
            <a:extLst>
              <a:ext uri="{FF2B5EF4-FFF2-40B4-BE49-F238E27FC236}">
                <a16:creationId xmlns:a16="http://schemas.microsoft.com/office/drawing/2014/main" id="{81A85C7E-74B5-45A1-8FD6-193898DCB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Dr. CHEN Jian</a:t>
            </a: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Professor</a:t>
            </a: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ellachen@scut.edu.cn</a:t>
            </a:r>
          </a:p>
        </p:txBody>
      </p:sp>
      <p:sp>
        <p:nvSpPr>
          <p:cNvPr id="6" name="Slide_Copyright">
            <a:extLst>
              <a:ext uri="{FF2B5EF4-FFF2-40B4-BE49-F238E27FC236}">
                <a16:creationId xmlns:a16="http://schemas.microsoft.com/office/drawing/2014/main" id="{AE5E47FE-5193-45F5-935F-81DB2FD34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6EE3ADA9-DF9E-48BE-B0D0-E1968F66E471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43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261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05FA37-5C06-4E50-AB30-2B969D564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1750D-FA27-4AF5-B80C-C6E0F1238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57896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71F260-3B5A-41C6-B26F-5A9CD8A40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5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66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3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6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97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57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68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31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61D70F-87F7-4686-9063-7501DD981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5">
            <a:extLst>
              <a:ext uri="{FF2B5EF4-FFF2-40B4-BE49-F238E27FC236}">
                <a16:creationId xmlns:a16="http://schemas.microsoft.com/office/drawing/2014/main" id="{EE6D8419-D18C-486C-8A95-4F63412D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6613525"/>
            <a:ext cx="51911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t>14.</a:t>
            </a:r>
            <a:fld id="{1E30E7B5-A084-4713-B28B-900B01AEDCEE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>
            <a:extLst>
              <a:ext uri="{FF2B5EF4-FFF2-40B4-BE49-F238E27FC236}">
                <a16:creationId xmlns:a16="http://schemas.microsoft.com/office/drawing/2014/main" id="{23FFF903-09B5-4825-A4CD-8B95F1481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Slide_Page_Number">
            <a:extLst>
              <a:ext uri="{FF2B5EF4-FFF2-40B4-BE49-F238E27FC236}">
                <a16:creationId xmlns:a16="http://schemas.microsoft.com/office/drawing/2014/main" id="{38112DED-90A8-4349-A2D9-1EE6CDB2F9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1030" name="Slide_Copyright">
            <a:extLst>
              <a:ext uri="{FF2B5EF4-FFF2-40B4-BE49-F238E27FC236}">
                <a16:creationId xmlns:a16="http://schemas.microsoft.com/office/drawing/2014/main" id="{7AEF81FD-F009-4FB9-A849-2843FD45E9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sp>
        <p:nvSpPr>
          <p:cNvPr id="1031" name="Slide_Page_Number">
            <a:extLst>
              <a:ext uri="{FF2B5EF4-FFF2-40B4-BE49-F238E27FC236}">
                <a16:creationId xmlns:a16="http://schemas.microsoft.com/office/drawing/2014/main" id="{78D0BF25-8F49-48A0-A5D7-4825C5EC38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pic>
        <p:nvPicPr>
          <p:cNvPr id="1032" name="Picture 12">
            <a:extLst>
              <a:ext uri="{FF2B5EF4-FFF2-40B4-BE49-F238E27FC236}">
                <a16:creationId xmlns:a16="http://schemas.microsoft.com/office/drawing/2014/main" id="{0293D212-4B94-4013-8C5C-1649CB011F18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>
            <a:extLst>
              <a:ext uri="{FF2B5EF4-FFF2-40B4-BE49-F238E27FC236}">
                <a16:creationId xmlns:a16="http://schemas.microsoft.com/office/drawing/2014/main" id="{C5E6E0BA-DB60-4388-ADE7-5190E2F471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Chapter 14: Transactions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66C09AFE-02CD-47EA-9DC6-E95DC551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Concurrent Executions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AFF69AC-2900-402E-B7D6-C034EBDC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/>
              <a:t>Multiple transactions are allowed to run concurrently in the system.  Advantages are:</a:t>
            </a:r>
          </a:p>
          <a:p>
            <a:pPr lvl="1">
              <a:spcBef>
                <a:spcPts val="600"/>
              </a:spcBef>
            </a:pPr>
            <a:r>
              <a:rPr lang="en-US" altLang="zh-CN" sz="2000" b="1">
                <a:ea typeface="ＭＳ Ｐゴシック" panose="020B0600070205080204" pitchFamily="34" charset="-128"/>
              </a:rPr>
              <a:t>increased processor and disk utilization</a:t>
            </a:r>
            <a:r>
              <a:rPr lang="en-US" altLang="zh-CN" sz="2000">
                <a:ea typeface="ＭＳ Ｐゴシック" panose="020B0600070205080204" pitchFamily="34" charset="-128"/>
              </a:rPr>
              <a:t>, leading to better transaction </a:t>
            </a:r>
            <a:r>
              <a:rPr lang="en-US" altLang="zh-CN" sz="2000" i="1">
                <a:ea typeface="ＭＳ Ｐゴシック" panose="020B0600070205080204" pitchFamily="34" charset="-128"/>
              </a:rPr>
              <a:t>throughput</a:t>
            </a:r>
          </a:p>
          <a:p>
            <a:pPr lvl="2">
              <a:spcBef>
                <a:spcPts val="600"/>
              </a:spcBef>
            </a:pPr>
            <a:r>
              <a:rPr lang="en-US" altLang="zh-CN" sz="1800">
                <a:ea typeface="ＭＳ Ｐゴシック" panose="020B0600070205080204" pitchFamily="34" charset="-128"/>
              </a:rPr>
              <a:t>E.g. one transaction can be using the CPU while another is reading from or writing to the disk</a:t>
            </a:r>
          </a:p>
          <a:p>
            <a:pPr lvl="1">
              <a:spcBef>
                <a:spcPts val="600"/>
              </a:spcBef>
            </a:pPr>
            <a:r>
              <a:rPr lang="en-US" altLang="zh-CN" sz="2000" b="1">
                <a:ea typeface="ＭＳ Ｐゴシック" panose="020B0600070205080204" pitchFamily="34" charset="-128"/>
              </a:rPr>
              <a:t>reduced average response time</a:t>
            </a:r>
            <a:r>
              <a:rPr lang="en-US" altLang="zh-CN" sz="2000">
                <a:ea typeface="ＭＳ Ｐゴシック" panose="020B0600070205080204" pitchFamily="34" charset="-128"/>
              </a:rPr>
              <a:t> for transactions: short transactions need not wait behind long ones.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Concurrency control schemes</a:t>
            </a:r>
            <a:r>
              <a:rPr lang="en-US" altLang="zh-CN" sz="2400" i="1"/>
              <a:t> </a:t>
            </a:r>
            <a:r>
              <a:rPr lang="en-US" altLang="zh-CN" sz="2400"/>
              <a:t>– mechanisms  to achieve isolation</a:t>
            </a:r>
          </a:p>
          <a:p>
            <a:pPr lvl="1">
              <a:spcBef>
                <a:spcPts val="600"/>
              </a:spcBef>
            </a:pPr>
            <a:r>
              <a:rPr lang="en-US" altLang="zh-CN" sz="2000">
                <a:ea typeface="ＭＳ Ｐゴシック" panose="020B0600070205080204" pitchFamily="34" charset="-128"/>
              </a:rPr>
              <a:t> that is, to control the interaction among the concurrent transactions in order to prevent them from destroying the consistency of the database</a:t>
            </a:r>
          </a:p>
          <a:p>
            <a:pPr lvl="2">
              <a:spcBef>
                <a:spcPts val="600"/>
              </a:spcBef>
            </a:pPr>
            <a:r>
              <a:rPr lang="en-US" altLang="zh-CN" sz="1800">
                <a:ea typeface="ＭＳ Ｐゴシック" panose="020B0600070205080204" pitchFamily="34" charset="-128"/>
              </a:rPr>
              <a:t>Will study in Chapter 16,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0489320E-10A3-4D82-95C3-8BD9946A3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098410E-6A5C-4A4E-95B3-E0A9771B6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0099"/>
                </a:solidFill>
              </a:rPr>
              <a:t>Schedule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– a sequences of instructions that specify the chronological order in which instructions of concurrent transactions are executed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a schedule for a set of transactions must consist of all instructions of those transactions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must preserve the order in which the instructions appear in each individual transaction.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A transaction that successfully completes its execution will have a commit instructions as the last statement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by default transaction assumed to execute commit instruction as its last step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035FD4B0-B176-42B0-BC3A-1116DEBA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1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31ACF4E-1F9C-47F8-AFCB-7139909F3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1874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 dirty="0"/>
              <a:t>Let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transfer $50 from </a:t>
            </a:r>
            <a:r>
              <a:rPr lang="en-US" altLang="zh-CN" sz="2000" i="1" dirty="0"/>
              <a:t>A </a:t>
            </a:r>
            <a:r>
              <a:rPr lang="en-US" altLang="zh-CN" sz="2000" dirty="0"/>
              <a:t>to </a:t>
            </a:r>
            <a:r>
              <a:rPr lang="en-US" altLang="zh-CN" sz="2000" i="1" dirty="0"/>
              <a:t>B</a:t>
            </a:r>
            <a:r>
              <a:rPr lang="en-US" altLang="zh-CN" sz="2000" dirty="0"/>
              <a:t>, and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transfer 10% of the balance from </a:t>
            </a:r>
            <a:r>
              <a:rPr lang="en-US" altLang="zh-CN" sz="2000" i="1" dirty="0"/>
              <a:t>A </a:t>
            </a:r>
            <a:r>
              <a:rPr lang="en-US" altLang="zh-CN" sz="2000" dirty="0"/>
              <a:t>to </a:t>
            </a:r>
            <a:r>
              <a:rPr lang="en-US" altLang="zh-CN" sz="2000" i="1" dirty="0"/>
              <a:t>B.</a:t>
            </a:r>
            <a:r>
              <a:rPr lang="en-US" altLang="zh-CN" sz="2000" dirty="0"/>
              <a:t> Suppose the current values of accounts A and B are $1000 and $2000, respectively. 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000099"/>
                </a:solidFill>
              </a:rPr>
              <a:t>serial </a:t>
            </a:r>
            <a:r>
              <a:rPr lang="en-US" altLang="zh-CN" sz="2000" dirty="0"/>
              <a:t>schedule in which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is followed by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dirty="0"/>
              <a:t> </a:t>
            </a:r>
            <a:r>
              <a:rPr lang="en-US" altLang="zh-CN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400" dirty="0"/>
              <a:t>		</a:t>
            </a:r>
          </a:p>
        </p:txBody>
      </p:sp>
      <p:pic>
        <p:nvPicPr>
          <p:cNvPr id="27652" name="Picture 13">
            <a:extLst>
              <a:ext uri="{FF2B5EF4-FFF2-40B4-BE49-F238E27FC236}">
                <a16:creationId xmlns:a16="http://schemas.microsoft.com/office/drawing/2014/main" id="{831C8437-8E3D-4B19-AC89-439BD7CE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06" y="1948739"/>
            <a:ext cx="350678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15B98570-74BC-43DC-9EB6-FC7244A5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5259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 = 855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 = 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A+B = 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BE9CCF27-2AD9-459D-9B53-F874A3F1D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2</a:t>
            </a:r>
          </a:p>
        </p:txBody>
      </p:sp>
      <p:sp>
        <p:nvSpPr>
          <p:cNvPr id="29699" name="Text Box 5">
            <a:extLst>
              <a:ext uri="{FF2B5EF4-FFF2-40B4-BE49-F238E27FC236}">
                <a16:creationId xmlns:a16="http://schemas.microsoft.com/office/drawing/2014/main" id="{4D4DD2EC-F2EE-4FB3-8624-D2B0A0DE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95" y="1005252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A serial schedule where </a:t>
            </a:r>
            <a:r>
              <a:rPr lang="en-US" altLang="zh-CN" sz="2000" i="1"/>
              <a:t>T</a:t>
            </a:r>
            <a:r>
              <a:rPr lang="en-US" altLang="zh-CN" sz="2000" i="1" baseline="-25000"/>
              <a:t>2</a:t>
            </a:r>
            <a:r>
              <a:rPr lang="en-US" altLang="zh-CN" sz="2000"/>
              <a:t> is followed by 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1</a:t>
            </a:r>
          </a:p>
        </p:txBody>
      </p:sp>
      <p:pic>
        <p:nvPicPr>
          <p:cNvPr id="29700" name="Picture 11">
            <a:extLst>
              <a:ext uri="{FF2B5EF4-FFF2-40B4-BE49-F238E27FC236}">
                <a16:creationId xmlns:a16="http://schemas.microsoft.com/office/drawing/2014/main" id="{FE18AC03-66C1-4BCE-ADCF-1F108A12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611313"/>
            <a:ext cx="3827462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E40A0486-5764-4E09-8C75-4639D89E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5259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 = 855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 = 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A+B = 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83B5EE3F-95DD-4E82-B15A-8FC15FBBF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3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298BC92D-A475-44D5-97C6-B79A3EACF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847725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 dirty="0"/>
              <a:t>Let T1 and T2 be the transactions defined previously.  The following schedule is not a serial schedule, but it is equivalent to Schedule 1.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860C45FD-238D-4A88-8164-49AB011AC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708" y="4655132"/>
            <a:ext cx="354559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zh-CN" sz="2000" i="1" dirty="0">
                <a:solidFill>
                  <a:srgbClr val="FF0000"/>
                </a:solidFill>
                <a:latin typeface="Arial" panose="020B0604020202020204" pitchFamily="34" charset="0"/>
              </a:rPr>
              <a:t>The sum A + B is preserved.</a:t>
            </a:r>
          </a:p>
        </p:txBody>
      </p:sp>
      <p:pic>
        <p:nvPicPr>
          <p:cNvPr id="31749" name="Picture 13">
            <a:extLst>
              <a:ext uri="{FF2B5EF4-FFF2-40B4-BE49-F238E27FC236}">
                <a16:creationId xmlns:a16="http://schemas.microsoft.com/office/drawing/2014/main" id="{801107BF-3321-4C81-86A4-59A87904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B40104B5-30EE-410F-BBBB-F3573C70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528" y="274512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A = 855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B = 2145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A+B = 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D6532473-8BB6-4DB0-893C-A5CECF42D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4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64198916-415C-411A-A8D9-E8720647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1184275"/>
          </a:xfrm>
          <a:noFill/>
        </p:spPr>
        <p:txBody>
          <a:bodyPr>
            <a:normAutofit fontScale="92500" lnSpcReduction="10000"/>
          </a:bodyPr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/>
              <a:t>The following concurrent schedule does not preserve the value of (</a:t>
            </a:r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 i="1"/>
              <a:t>)</a:t>
            </a:r>
            <a:r>
              <a:rPr lang="en-US" altLang="zh-CN"/>
              <a:t>.			</a:t>
            </a:r>
            <a:endParaRPr lang="en-US" altLang="zh-CN" i="1"/>
          </a:p>
        </p:txBody>
      </p:sp>
      <p:pic>
        <p:nvPicPr>
          <p:cNvPr id="33796" name="Picture 15">
            <a:extLst>
              <a:ext uri="{FF2B5EF4-FFF2-40B4-BE49-F238E27FC236}">
                <a16:creationId xmlns:a16="http://schemas.microsoft.com/office/drawing/2014/main" id="{4C20038E-8D4A-4652-B0B7-9CE50960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EFF52D84-6719-4E71-A9FE-60DF616E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525963"/>
            <a:ext cx="1809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 = 950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 = 2100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A+B = 3050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2161D39-8ED3-49E7-8039-7285DA3B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579938"/>
            <a:ext cx="7429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600" i="1">
                <a:solidFill>
                  <a:srgbClr val="FF3300"/>
                </a:solidFill>
                <a:ea typeface="宋体" panose="02010600030101010101" pitchFamily="2" charset="-122"/>
              </a:rPr>
              <a:t>X</a:t>
            </a:r>
            <a:endParaRPr lang="zh-CN" altLang="en-US" sz="6600" i="1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AFAE835A-4C23-4CA2-98EA-EA2A3A1EF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Serializability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43FB9B0-195C-4A20-9F60-40615FC9A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Basic Assumption</a:t>
            </a:r>
            <a:r>
              <a:rPr lang="en-US" altLang="zh-CN"/>
              <a:t> – Each transaction preserves database consistency.</a:t>
            </a:r>
          </a:p>
          <a:p>
            <a:r>
              <a:rPr lang="en-US" altLang="zh-CN"/>
              <a:t>Thus serial execution of a set of transactions preserves database consistency.</a:t>
            </a:r>
          </a:p>
          <a:p>
            <a:r>
              <a:rPr lang="en-US" altLang="zh-CN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1.	</a:t>
            </a:r>
            <a:r>
              <a:rPr lang="en-US" altLang="zh-CN" b="1">
                <a:solidFill>
                  <a:srgbClr val="000099"/>
                </a:solidFill>
                <a:ea typeface="ＭＳ Ｐゴシック" panose="020B0600070205080204" pitchFamily="34" charset="-128"/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2.	</a:t>
            </a:r>
            <a:r>
              <a:rPr lang="en-US" altLang="zh-CN" b="1">
                <a:solidFill>
                  <a:srgbClr val="000099"/>
                </a:solidFill>
                <a:ea typeface="ＭＳ Ｐゴシック" panose="020B0600070205080204" pitchFamily="34" charset="-128"/>
              </a:rPr>
              <a:t>view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F462F3F0-2F81-4D8F-B97E-64812C342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a typeface="+mj-ea"/>
              </a:rPr>
              <a:t>Simplified view of transactions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BBFD2F-A14C-485F-ADAF-D2A5C51CE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We ignore operations other than </a:t>
            </a:r>
            <a:r>
              <a:rPr lang="en-US" altLang="zh-CN" b="1" dirty="0">
                <a:ea typeface="ＭＳ Ｐゴシック" panose="020B0600070205080204" pitchFamily="34" charset="-128"/>
              </a:rPr>
              <a:t>read</a:t>
            </a:r>
            <a:r>
              <a:rPr lang="en-US" altLang="zh-CN" dirty="0">
                <a:ea typeface="ＭＳ Ｐゴシック" panose="020B0600070205080204" pitchFamily="34" charset="-128"/>
              </a:rPr>
              <a:t> and </a:t>
            </a:r>
            <a:r>
              <a:rPr lang="en-US" altLang="zh-CN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dirty="0">
                <a:ea typeface="ＭＳ Ｐゴシック" panose="020B0600070205080204" pitchFamily="34" charset="-128"/>
              </a:rPr>
              <a:t> instructions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We assume that transactions may perform arbitrary computations on data in local buffers in between reads and writes.  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Our simplified schedules consist of only </a:t>
            </a:r>
            <a:r>
              <a:rPr lang="en-US" altLang="zh-CN" b="1" dirty="0">
                <a:ea typeface="ＭＳ Ｐゴシック" panose="020B0600070205080204" pitchFamily="34" charset="-128"/>
              </a:rPr>
              <a:t>read</a:t>
            </a:r>
            <a:r>
              <a:rPr lang="en-US" altLang="zh-CN" dirty="0">
                <a:ea typeface="ＭＳ Ｐゴシック" panose="020B0600070205080204" pitchFamily="34" charset="-128"/>
              </a:rPr>
              <a:t> and </a:t>
            </a:r>
            <a:r>
              <a:rPr lang="en-US" altLang="zh-CN" b="1" dirty="0">
                <a:ea typeface="ＭＳ Ｐゴシック" panose="020B0600070205080204" pitchFamily="34" charset="-128"/>
              </a:rPr>
              <a:t>write </a:t>
            </a:r>
            <a:r>
              <a:rPr lang="en-US" altLang="zh-CN" dirty="0">
                <a:ea typeface="ＭＳ Ｐゴシック" panose="020B0600070205080204" pitchFamily="34" charset="-128"/>
              </a:rPr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988AFF07-09EB-4418-B053-A77A0B2F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558D38C-DCA7-4465-81E4-847E389AA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Instructions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dirty="0"/>
              <a:t> and </a:t>
            </a:r>
            <a:r>
              <a:rPr lang="en-US" altLang="zh-CN" i="1" dirty="0" err="1"/>
              <a:t>l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of transactions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and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respectively, </a:t>
            </a:r>
            <a:r>
              <a:rPr lang="en-US" altLang="zh-CN" b="1" dirty="0">
                <a:solidFill>
                  <a:srgbClr val="000099"/>
                </a:solidFill>
              </a:rPr>
              <a:t>conflict</a:t>
            </a:r>
            <a:r>
              <a:rPr lang="en-US" altLang="zh-CN" dirty="0"/>
              <a:t> if and only if there exists some item </a:t>
            </a:r>
            <a:r>
              <a:rPr lang="en-US" altLang="zh-CN" i="1" dirty="0"/>
              <a:t>Q</a:t>
            </a:r>
            <a:r>
              <a:rPr lang="en-US" altLang="zh-CN" dirty="0"/>
              <a:t> accessed by both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dirty="0"/>
              <a:t> and </a:t>
            </a:r>
            <a:r>
              <a:rPr lang="en-US" altLang="zh-CN" i="1" dirty="0" err="1"/>
              <a:t>l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, and at least one of these instructions wrote </a:t>
            </a:r>
            <a:r>
              <a:rPr lang="en-US" altLang="zh-CN" i="1" dirty="0"/>
              <a:t>Q.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Monotype Sorts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	   1. </a:t>
            </a:r>
            <a:r>
              <a:rPr lang="en-US" altLang="zh-CN" i="1" dirty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read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Q), </a:t>
            </a:r>
            <a:r>
              <a:rPr lang="en-US" altLang="zh-CN" i="1" dirty="0" err="1">
                <a:solidFill>
                  <a:srgbClr val="0070C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i="1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read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).   </a:t>
            </a:r>
            <a:r>
              <a:rPr lang="en-US" altLang="zh-CN" i="1" dirty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and </a:t>
            </a:r>
            <a:r>
              <a:rPr lang="en-US" altLang="zh-CN" i="1" dirty="0" err="1">
                <a:solidFill>
                  <a:srgbClr val="0070C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don’t conflict.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   2. </a:t>
            </a:r>
            <a:r>
              <a:rPr lang="en-US" altLang="zh-CN" i="1" dirty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read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Q),  </a:t>
            </a:r>
            <a:r>
              <a:rPr lang="en-US" altLang="zh-CN" i="1" dirty="0" err="1">
                <a:solidFill>
                  <a:srgbClr val="0070C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i="1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write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).  They conflict.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   3. </a:t>
            </a:r>
            <a:r>
              <a:rPr lang="en-US" altLang="zh-CN" i="1" dirty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write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Q), </a:t>
            </a:r>
            <a:r>
              <a:rPr lang="en-US" altLang="zh-CN" i="1" dirty="0" err="1">
                <a:solidFill>
                  <a:srgbClr val="0070C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i="1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read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).   They conflict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   4. </a:t>
            </a:r>
            <a:r>
              <a:rPr lang="en-US" altLang="zh-CN" i="1" dirty="0">
                <a:solidFill>
                  <a:srgbClr val="0070C0"/>
                </a:solidFill>
              </a:rPr>
              <a:t>l</a:t>
            </a:r>
            <a:r>
              <a:rPr lang="en-US" altLang="zh-CN" i="1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write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Q), </a:t>
            </a:r>
            <a:r>
              <a:rPr lang="en-US" altLang="zh-CN" i="1" dirty="0" err="1">
                <a:solidFill>
                  <a:srgbClr val="0070C0"/>
                </a:solidFill>
              </a:rPr>
              <a:t>l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i="1" dirty="0">
                <a:solidFill>
                  <a:srgbClr val="0070C0"/>
                </a:solidFill>
              </a:rPr>
              <a:t> = </a:t>
            </a:r>
            <a:r>
              <a:rPr lang="en-US" altLang="zh-CN" b="1" dirty="0">
                <a:solidFill>
                  <a:srgbClr val="0070C0"/>
                </a:solidFill>
              </a:rPr>
              <a:t>write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).  They conflict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Intuitively, a conflict between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l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forces a (logical) temporal order between them.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 If </a:t>
            </a:r>
            <a:r>
              <a:rPr lang="en-US" altLang="zh-CN" i="1" dirty="0">
                <a:ea typeface="ＭＳ Ｐゴシック" panose="020B0600070205080204" pitchFamily="34" charset="-128"/>
              </a:rPr>
              <a:t>l</a:t>
            </a:r>
            <a:r>
              <a:rPr lang="en-US" altLang="zh-CN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and </a:t>
            </a:r>
            <a:r>
              <a:rPr lang="en-US" altLang="zh-CN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C3116426-0AE3-4956-B926-B77966F78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DD3C8B-6E58-4195-A8B0-47EBAFD01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/>
              <a:t>If a schedule </a:t>
            </a:r>
            <a:r>
              <a:rPr lang="en-US" altLang="zh-CN" i="1"/>
              <a:t>S</a:t>
            </a:r>
            <a:r>
              <a:rPr lang="en-US" altLang="zh-CN"/>
              <a:t> can be transformed into a schedule </a:t>
            </a:r>
            <a:r>
              <a:rPr lang="en-US" altLang="zh-CN" i="1"/>
              <a:t>S´ </a:t>
            </a:r>
            <a:r>
              <a:rPr lang="en-US" altLang="zh-CN"/>
              <a:t>by a series of swaps of non-conflicting instructions, we say that </a:t>
            </a:r>
            <a:r>
              <a:rPr lang="en-US" altLang="zh-CN" i="1"/>
              <a:t>S</a:t>
            </a:r>
            <a:r>
              <a:rPr lang="en-US" altLang="zh-CN"/>
              <a:t> and </a:t>
            </a:r>
            <a:r>
              <a:rPr lang="en-US" altLang="zh-CN" i="1"/>
              <a:t>S´ </a:t>
            </a:r>
            <a:r>
              <a:rPr lang="en-US" altLang="zh-CN"/>
              <a:t>are </a:t>
            </a:r>
            <a:r>
              <a:rPr lang="en-US" altLang="zh-CN" b="1">
                <a:solidFill>
                  <a:srgbClr val="000099"/>
                </a:solidFill>
              </a:rPr>
              <a:t>conflict equivalent</a:t>
            </a:r>
            <a:r>
              <a:rPr lang="en-US" altLang="zh-CN" i="1"/>
              <a:t>.</a:t>
            </a:r>
            <a:endParaRPr lang="en-US" altLang="zh-CN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/>
              <a:t>We say that a schedule </a:t>
            </a:r>
            <a:r>
              <a:rPr lang="en-US" altLang="zh-CN" i="1"/>
              <a:t>S</a:t>
            </a:r>
            <a:r>
              <a:rPr lang="en-US" altLang="zh-CN"/>
              <a:t> is </a:t>
            </a:r>
            <a:r>
              <a:rPr lang="en-US" altLang="zh-CN" b="1">
                <a:solidFill>
                  <a:srgbClr val="000099"/>
                </a:solidFill>
              </a:rPr>
              <a:t>conflict serializable</a:t>
            </a:r>
            <a:r>
              <a:rPr lang="en-US" altLang="zh-CN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DDA45AA-1DFB-4CC8-86B2-D0CC1AAE5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Chapter 14:  Transactions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73B1F2-2F86-407D-B3A4-5664FC08C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Transaction Concept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Transaction State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Concurrent Executions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Serializability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Recoverability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Implementation of Isolation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Transaction Definition in SQL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E1B30A03-08BA-4BA8-853F-9494D1B4B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8D04F3D-8DBF-49BC-AB03-E8F334CE2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zh-CN" sz="2000"/>
              <a:t>Schedule 3 can be transformed into Schedule 6, a serial schedule where </a:t>
            </a:r>
            <a:r>
              <a:rPr lang="en-US" altLang="zh-CN" sz="2000" i="1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 follows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, by series of swaps of non-conflicting instructions.  Therefore Schedule 3 is conflict serializable.</a:t>
            </a:r>
          </a:p>
        </p:txBody>
      </p:sp>
      <p:sp>
        <p:nvSpPr>
          <p:cNvPr id="44036" name="Text Box 11">
            <a:extLst>
              <a:ext uri="{FF2B5EF4-FFF2-40B4-BE49-F238E27FC236}">
                <a16:creationId xmlns:a16="http://schemas.microsoft.com/office/drawing/2014/main" id="{877778F3-22F2-48D4-83E7-BAA6AD853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957" y="549182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/>
              <a:t>Schedule 3</a:t>
            </a:r>
          </a:p>
        </p:txBody>
      </p:sp>
      <p:sp>
        <p:nvSpPr>
          <p:cNvPr id="44037" name="Text Box 12">
            <a:extLst>
              <a:ext uri="{FF2B5EF4-FFF2-40B4-BE49-F238E27FC236}">
                <a16:creationId xmlns:a16="http://schemas.microsoft.com/office/drawing/2014/main" id="{38CE0132-32AB-4B07-A756-1A6F51A0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382" y="549817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/>
              <a:t>Schedule 6</a:t>
            </a:r>
          </a:p>
        </p:txBody>
      </p:sp>
      <p:pic>
        <p:nvPicPr>
          <p:cNvPr id="44038" name="Picture 17">
            <a:extLst>
              <a:ext uri="{FF2B5EF4-FFF2-40B4-BE49-F238E27FC236}">
                <a16:creationId xmlns:a16="http://schemas.microsoft.com/office/drawing/2014/main" id="{D2C8AED9-2F6B-4BC7-B7B7-C781779F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4" y="2350157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8">
            <a:extLst>
              <a:ext uri="{FF2B5EF4-FFF2-40B4-BE49-F238E27FC236}">
                <a16:creationId xmlns:a16="http://schemas.microsoft.com/office/drawing/2014/main" id="{F43200B0-2F16-4E4E-B9B6-0992B018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44" y="2340632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8BB6199B-DDD7-4466-BF6B-CF5A12716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D1C6330-89B0-44AB-961A-0C59E8DEA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dirty="0"/>
              <a:t>Example of a schedule that is not conflict serializable: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dirty="0"/>
              <a:t>We are unable to swap instructions in the above schedule to obtain either the serial schedule &lt; </a:t>
            </a:r>
            <a:r>
              <a:rPr lang="en-US" altLang="zh-CN" i="1" dirty="0"/>
              <a:t>T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T</a:t>
            </a:r>
            <a:r>
              <a:rPr lang="en-US" altLang="zh-CN" baseline="-25000" dirty="0"/>
              <a:t>4</a:t>
            </a:r>
            <a:r>
              <a:rPr lang="en-US" altLang="zh-CN" dirty="0"/>
              <a:t> &gt;, or the serial schedule &lt; </a:t>
            </a:r>
            <a:r>
              <a:rPr lang="en-US" altLang="zh-CN" i="1" dirty="0"/>
              <a:t>T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T</a:t>
            </a:r>
            <a:r>
              <a:rPr lang="en-US" altLang="zh-CN" baseline="-25000" dirty="0"/>
              <a:t>3</a:t>
            </a:r>
            <a:r>
              <a:rPr lang="en-US" altLang="zh-CN" dirty="0"/>
              <a:t> &gt;.</a:t>
            </a:r>
          </a:p>
        </p:txBody>
      </p:sp>
      <p:pic>
        <p:nvPicPr>
          <p:cNvPr id="46084" name="Picture 8">
            <a:extLst>
              <a:ext uri="{FF2B5EF4-FFF2-40B4-BE49-F238E27FC236}">
                <a16:creationId xmlns:a16="http://schemas.microsoft.com/office/drawing/2014/main" id="{58F44270-91A8-4187-9253-97B6A26B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18" y="2335651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709233D-4ACE-4847-A5F0-943F24344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8816511-B265-452B-BFF3-52BAF7267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/>
              <a:t>Let </a:t>
            </a:r>
            <a:r>
              <a:rPr lang="en-US" altLang="zh-CN" i="1"/>
              <a:t>S</a:t>
            </a:r>
            <a:r>
              <a:rPr lang="en-US" altLang="zh-CN"/>
              <a:t> and </a:t>
            </a:r>
            <a:r>
              <a:rPr lang="en-US" altLang="zh-CN" i="1"/>
              <a:t>S´</a:t>
            </a:r>
            <a:r>
              <a:rPr lang="en-US" altLang="zh-CN"/>
              <a:t> be two schedules with the same set of transactions.  </a:t>
            </a:r>
            <a:r>
              <a:rPr lang="en-US" altLang="zh-CN" i="1"/>
              <a:t>S</a:t>
            </a:r>
            <a:r>
              <a:rPr lang="en-US" altLang="zh-CN"/>
              <a:t> and </a:t>
            </a:r>
            <a:r>
              <a:rPr lang="en-US" altLang="zh-CN" i="1"/>
              <a:t>S´</a:t>
            </a:r>
            <a:r>
              <a:rPr lang="en-US" altLang="zh-CN"/>
              <a:t> are </a:t>
            </a:r>
            <a:r>
              <a:rPr lang="en-US" altLang="zh-CN" b="1">
                <a:solidFill>
                  <a:srgbClr val="000099"/>
                </a:solidFill>
              </a:rPr>
              <a:t>view equivalent</a:t>
            </a:r>
            <a:r>
              <a:rPr lang="en-US" altLang="zh-CN" i="1"/>
              <a:t> </a:t>
            </a:r>
            <a:r>
              <a:rPr lang="en-US" altLang="zh-CN"/>
              <a:t>if the following three conditions are met, for each data item </a:t>
            </a:r>
            <a:r>
              <a:rPr lang="en-US" altLang="zh-CN" i="1"/>
              <a:t>Q,</a:t>
            </a:r>
            <a:r>
              <a:rPr lang="en-US" altLang="zh-CN"/>
              <a:t> 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in schedule S,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reads the initial value of 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, then in schedule </a:t>
            </a:r>
            <a:r>
              <a:rPr lang="en-US" altLang="zh-CN" i="1">
                <a:ea typeface="ＭＳ Ｐゴシック" panose="020B0600070205080204" pitchFamily="34" charset="-128"/>
              </a:rPr>
              <a:t>S’</a:t>
            </a:r>
            <a:r>
              <a:rPr lang="en-US" altLang="zh-CN">
                <a:ea typeface="ＭＳ Ｐゴシック" panose="020B0600070205080204" pitchFamily="34" charset="-128"/>
              </a:rPr>
              <a:t> also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 must read the initial value of </a:t>
            </a:r>
            <a:r>
              <a:rPr lang="en-US" altLang="zh-CN" i="1">
                <a:ea typeface="ＭＳ Ｐゴシック" panose="020B0600070205080204" pitchFamily="34" charset="-128"/>
              </a:rPr>
              <a:t>Q.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in schedule S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executes </a:t>
            </a:r>
            <a:r>
              <a:rPr lang="en-US" altLang="zh-CN" b="1">
                <a:ea typeface="ＭＳ Ｐゴシック" panose="020B0600070205080204" pitchFamily="34" charset="-128"/>
              </a:rPr>
              <a:t>read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Q)</a:t>
            </a:r>
            <a:r>
              <a:rPr lang="en-US" altLang="zh-CN">
                <a:ea typeface="ＭＳ Ｐゴシック" panose="020B0600070205080204" pitchFamily="34" charset="-128"/>
              </a:rPr>
              <a:t>, and that value was produced by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j</a:t>
            </a:r>
            <a:r>
              <a:rPr lang="en-US" altLang="zh-CN">
                <a:ea typeface="ＭＳ Ｐゴシック" panose="020B0600070205080204" pitchFamily="34" charset="-128"/>
              </a:rPr>
              <a:t> 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(if any), then in schedule </a:t>
            </a:r>
            <a:r>
              <a:rPr lang="en-US" altLang="zh-CN" i="1">
                <a:ea typeface="ＭＳ Ｐゴシック" panose="020B0600070205080204" pitchFamily="34" charset="-128"/>
              </a:rPr>
              <a:t>S’</a:t>
            </a:r>
            <a:r>
              <a:rPr lang="en-US" altLang="zh-CN">
                <a:ea typeface="ＭＳ Ｐゴシック" panose="020B0600070205080204" pitchFamily="34" charset="-128"/>
              </a:rPr>
              <a:t> also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must read the value of 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 that was produced by the same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(Q) operation of transaction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j</a:t>
            </a:r>
            <a:r>
              <a:rPr lang="en-US" altLang="zh-CN">
                <a:ea typeface="ＭＳ Ｐゴシック" panose="020B0600070205080204" pitchFamily="34" charset="-128"/>
              </a:rPr>
              <a:t> .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The transaction (if any) that performs the final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operation in schedule </a:t>
            </a:r>
            <a:r>
              <a:rPr lang="en-US" altLang="zh-CN" i="1">
                <a:ea typeface="ＭＳ Ｐゴシック" panose="020B0600070205080204" pitchFamily="34" charset="-128"/>
              </a:rPr>
              <a:t>S </a:t>
            </a:r>
            <a:r>
              <a:rPr lang="en-US" altLang="zh-CN">
                <a:ea typeface="ＭＳ Ｐゴシック" panose="020B0600070205080204" pitchFamily="34" charset="-128"/>
              </a:rPr>
              <a:t>must also perform the final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operation in schedule </a:t>
            </a:r>
            <a:r>
              <a:rPr lang="en-US" altLang="zh-CN" i="1">
                <a:ea typeface="ＭＳ Ｐゴシック" panose="020B0600070205080204" pitchFamily="34" charset="-128"/>
              </a:rPr>
              <a:t>S’.</a:t>
            </a:r>
            <a:endParaRPr lang="en-US" altLang="zh-CN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zh-CN"/>
              <a:t>As can be seen, view equivalence is also based purely on </a:t>
            </a:r>
            <a:r>
              <a:rPr lang="en-US" altLang="zh-CN" b="1"/>
              <a:t>reads </a:t>
            </a:r>
            <a:r>
              <a:rPr lang="en-US" altLang="zh-CN"/>
              <a:t>and </a:t>
            </a:r>
            <a:r>
              <a:rPr lang="en-US" altLang="zh-CN" b="1"/>
              <a:t>writes</a:t>
            </a:r>
            <a:r>
              <a:rPr lang="en-US" altLang="zh-CN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977D8F2-EF77-4322-99C9-A24A776EE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EABE311-5AD8-4AE0-A789-49FB38C9E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A schedule </a:t>
            </a:r>
            <a:r>
              <a:rPr lang="en-US" altLang="zh-CN" i="1"/>
              <a:t>S</a:t>
            </a:r>
            <a:r>
              <a:rPr lang="en-US" altLang="zh-CN"/>
              <a:t> is </a:t>
            </a:r>
            <a:r>
              <a:rPr lang="en-US" altLang="zh-CN" b="1">
                <a:solidFill>
                  <a:srgbClr val="000099"/>
                </a:solidFill>
              </a:rPr>
              <a:t>view serializable</a:t>
            </a:r>
            <a:r>
              <a:rPr lang="en-US" altLang="zh-CN" i="1"/>
              <a:t> </a:t>
            </a:r>
            <a:r>
              <a:rPr lang="en-US" altLang="zh-CN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Below is a schedule which is view-serializable but </a:t>
            </a:r>
            <a:r>
              <a:rPr lang="en-US" altLang="zh-CN" i="1"/>
              <a:t>not </a:t>
            </a:r>
            <a:r>
              <a:rPr lang="en-US" altLang="zh-CN"/>
              <a:t>conflict serializable.</a:t>
            </a:r>
            <a:br>
              <a:rPr lang="en-US" altLang="zh-CN"/>
            </a:br>
            <a:endParaRPr lang="en-US" altLang="zh-CN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/>
              <a:t>Every view serializable schedule that is not conflict serializable has </a:t>
            </a:r>
            <a:r>
              <a:rPr lang="en-US" altLang="zh-CN" b="1">
                <a:solidFill>
                  <a:srgbClr val="000099"/>
                </a:solidFill>
              </a:rPr>
              <a:t>blind writes</a:t>
            </a:r>
            <a:r>
              <a:rPr lang="en-US" altLang="zh-CN" b="1"/>
              <a:t>.</a:t>
            </a:r>
          </a:p>
        </p:txBody>
      </p:sp>
      <p:pic>
        <p:nvPicPr>
          <p:cNvPr id="50180" name="Picture 4" descr="New PDF from Images Output-1.pdf">
            <a:extLst>
              <a:ext uri="{FF2B5EF4-FFF2-40B4-BE49-F238E27FC236}">
                <a16:creationId xmlns:a16="http://schemas.microsoft.com/office/drawing/2014/main" id="{404002DD-53D0-4B65-A00B-DD0BFBE0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855913"/>
            <a:ext cx="442912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9FE6E3A2-D75B-4722-BFFE-CEA31598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Notions of Serializability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6D67DA-6603-4806-90BD-5E415B547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/>
              <a:t>The schedule below produces same outcome as the serial schedule &lt; 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baseline="-25000"/>
              <a:t> </a:t>
            </a:r>
            <a:r>
              <a:rPr lang="en-US" altLang="zh-CN" i="1"/>
              <a:t>T</a:t>
            </a:r>
            <a:r>
              <a:rPr lang="en-US" altLang="zh-CN" baseline="-25000"/>
              <a:t>5</a:t>
            </a:r>
            <a:r>
              <a:rPr lang="en-US" altLang="zh-CN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/>
          </a:p>
        </p:txBody>
      </p:sp>
      <p:pic>
        <p:nvPicPr>
          <p:cNvPr id="52228" name="Picture 11">
            <a:extLst>
              <a:ext uri="{FF2B5EF4-FFF2-40B4-BE49-F238E27FC236}">
                <a16:creationId xmlns:a16="http://schemas.microsoft.com/office/drawing/2014/main" id="{59A04C17-68DD-4786-9E92-C2E3F57F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938338"/>
            <a:ext cx="3405187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91C5BD52-F083-4F52-AD68-807428480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Testing for Serializability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313D34-4358-44FC-8399-C3A4B55D9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Consider some schedule of a set of transactions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i="1" dirty="0"/>
              <a:t>T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000099"/>
                </a:solidFill>
              </a:rPr>
              <a:t>Precedence graph</a:t>
            </a:r>
            <a:r>
              <a:rPr lang="en-US" altLang="zh-CN" sz="2400" i="1" dirty="0"/>
              <a:t> </a:t>
            </a:r>
            <a:r>
              <a:rPr lang="en-US" altLang="zh-CN" sz="2400" dirty="0"/>
              <a:t>— a direct graph where the vertices are the transactions (names).</a:t>
            </a:r>
          </a:p>
          <a:p>
            <a:r>
              <a:rPr lang="en-US" altLang="zh-CN" sz="2400" dirty="0"/>
              <a:t>We draw an arc from </a:t>
            </a:r>
            <a:r>
              <a:rPr lang="en-US" altLang="zh-CN" sz="2400" i="1" dirty="0" err="1"/>
              <a:t>T</a:t>
            </a:r>
            <a:r>
              <a:rPr lang="en-US" altLang="zh-CN" sz="2400" i="1" baseline="-25000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to </a:t>
            </a:r>
            <a:r>
              <a:rPr lang="en-US" altLang="zh-CN" sz="2400" i="1" dirty="0" err="1"/>
              <a:t>T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 </a:t>
            </a:r>
            <a:r>
              <a:rPr lang="en-US" altLang="zh-CN" sz="2400" dirty="0"/>
              <a:t>if the two transaction conflict, and </a:t>
            </a:r>
            <a:r>
              <a:rPr lang="en-US" altLang="zh-CN" sz="2400" i="1" dirty="0" err="1"/>
              <a:t>T</a:t>
            </a:r>
            <a:r>
              <a:rPr lang="en-US" altLang="zh-CN" sz="2400" i="1" baseline="-25000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accessed the data item on which the conflict arose earlier.</a:t>
            </a:r>
          </a:p>
          <a:p>
            <a:r>
              <a:rPr lang="en-US" altLang="zh-CN" sz="2400" dirty="0"/>
              <a:t>We may label the arc by the item that was accessed.</a:t>
            </a:r>
          </a:p>
          <a:p>
            <a:r>
              <a:rPr lang="en-US" altLang="zh-CN" sz="2400" b="1" dirty="0"/>
              <a:t>Example 1</a:t>
            </a:r>
            <a:endParaRPr lang="en-US" altLang="zh-CN" sz="2400" dirty="0"/>
          </a:p>
        </p:txBody>
      </p:sp>
      <p:pic>
        <p:nvPicPr>
          <p:cNvPr id="54276" name="Picture 11">
            <a:extLst>
              <a:ext uri="{FF2B5EF4-FFF2-40B4-BE49-F238E27FC236}">
                <a16:creationId xmlns:a16="http://schemas.microsoft.com/office/drawing/2014/main" id="{B9AC57F4-7FCC-4C08-9187-F9BB0BFD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30" y="4396021"/>
            <a:ext cx="3072140" cy="19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9A0022CF-3345-41D0-9BE7-4E3A6FD5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>
                <a:ea typeface="宋体" pitchFamily="2" charset="-122"/>
              </a:rPr>
              <a:t>Example Schedule (Schedule A) + Precedence Graph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30F013D-55BE-4B34-83EF-687ECCE9C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34138" cy="5257800"/>
          </a:xfrm>
        </p:spPr>
        <p:txBody>
          <a:bodyPr>
            <a:normAutofit fontScale="70000" lnSpcReduction="20000"/>
          </a:bodyPr>
          <a:lstStyle/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  <a:defRPr/>
            </a:pPr>
            <a:r>
              <a:rPr lang="zh-CN" altLang="en-US" dirty="0">
                <a:ea typeface="宋体" pitchFamily="2" charset="-122"/>
              </a:rPr>
              <a:t>	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1		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2		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3		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4		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5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read(X)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read(Y)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read(Z)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		    read(V)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	      read(W)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		    read(W)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read(Y)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write(Y)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write(Z)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read(U)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 read(Y)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 write(Y)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 read(Z)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					 write(Z)</a:t>
            </a:r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  <a:defRPr/>
            </a:pPr>
            <a:r>
              <a:rPr lang="en-US" altLang="zh-CN" dirty="0">
                <a:ea typeface="宋体" pitchFamily="2" charset="-122"/>
              </a:rPr>
              <a:t>read(U)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write(U)</a:t>
            </a:r>
            <a:endParaRPr lang="en-US" altLang="zh-CN" baseline="-25000" dirty="0">
              <a:ea typeface="宋体" pitchFamily="2" charset="-122"/>
            </a:endParaRPr>
          </a:p>
        </p:txBody>
      </p:sp>
      <p:grpSp>
        <p:nvGrpSpPr>
          <p:cNvPr id="30724" name="Group 13">
            <a:extLst>
              <a:ext uri="{FF2B5EF4-FFF2-40B4-BE49-F238E27FC236}">
                <a16:creationId xmlns:a16="http://schemas.microsoft.com/office/drawing/2014/main" id="{02485AB1-BD9C-438A-90F1-3D16BC572C27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1030288"/>
            <a:ext cx="6196012" cy="5440362"/>
            <a:chOff x="997" y="485"/>
            <a:chExt cx="3429" cy="3028"/>
          </a:xfrm>
        </p:grpSpPr>
        <p:sp>
          <p:nvSpPr>
            <p:cNvPr id="30735" name="Line 4">
              <a:extLst>
                <a:ext uri="{FF2B5EF4-FFF2-40B4-BE49-F238E27FC236}">
                  <a16:creationId xmlns:a16="http://schemas.microsoft.com/office/drawing/2014/main" id="{D2125162-40F3-40ED-A6AA-0DCD271A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36" name="Group 11">
              <a:extLst>
                <a:ext uri="{FF2B5EF4-FFF2-40B4-BE49-F238E27FC236}">
                  <a16:creationId xmlns:a16="http://schemas.microsoft.com/office/drawing/2014/main" id="{AAF18D8D-574F-42D8-8B43-10AA131B2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30737" name="Line 5">
                <a:extLst>
                  <a:ext uri="{FF2B5EF4-FFF2-40B4-BE49-F238E27FC236}">
                    <a16:creationId xmlns:a16="http://schemas.microsoft.com/office/drawing/2014/main" id="{E572C695-DCFB-48A3-8766-4746E6E07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Line 6">
                <a:extLst>
                  <a:ext uri="{FF2B5EF4-FFF2-40B4-BE49-F238E27FC236}">
                    <a16:creationId xmlns:a16="http://schemas.microsoft.com/office/drawing/2014/main" id="{9FA37F4B-B83B-405D-AD2C-4DA83E671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Line 7">
                <a:extLst>
                  <a:ext uri="{FF2B5EF4-FFF2-40B4-BE49-F238E27FC236}">
                    <a16:creationId xmlns:a16="http://schemas.microsoft.com/office/drawing/2014/main" id="{93D3D174-F58B-460D-8C07-65B807ED9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Line 8">
                <a:extLst>
                  <a:ext uri="{FF2B5EF4-FFF2-40B4-BE49-F238E27FC236}">
                    <a16:creationId xmlns:a16="http://schemas.microsoft.com/office/drawing/2014/main" id="{9FB3EA4D-0A97-4866-AEE7-6C00FE47C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Line 9">
                <a:extLst>
                  <a:ext uri="{FF2B5EF4-FFF2-40B4-BE49-F238E27FC236}">
                    <a16:creationId xmlns:a16="http://schemas.microsoft.com/office/drawing/2014/main" id="{0160771E-4425-49D4-A7A9-C82115A4A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Line 10">
                <a:extLst>
                  <a:ext uri="{FF2B5EF4-FFF2-40B4-BE49-F238E27FC236}">
                    <a16:creationId xmlns:a16="http://schemas.microsoft.com/office/drawing/2014/main" id="{03660DF5-AB6C-42DF-8EF6-C540CEE56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25" name="Text Box 15">
            <a:extLst>
              <a:ext uri="{FF2B5EF4-FFF2-40B4-BE49-F238E27FC236}">
                <a16:creationId xmlns:a16="http://schemas.microsoft.com/office/drawing/2014/main" id="{0E2B7D77-4A93-44FF-81FC-861FE2C1C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41862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ea typeface="宋体" panose="02010600030101010101" pitchFamily="2" charset="-122"/>
              </a:rPr>
              <a:t>3</a:t>
            </a:r>
            <a:endParaRPr kumimoji="0"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29705" name="Arc 16">
            <a:extLst>
              <a:ext uri="{FF2B5EF4-FFF2-40B4-BE49-F238E27FC236}">
                <a16:creationId xmlns:a16="http://schemas.microsoft.com/office/drawing/2014/main" id="{4CD40500-2E4A-4A28-94BB-E29EDCBBE28E}"/>
              </a:ext>
            </a:extLst>
          </p:cNvPr>
          <p:cNvSpPr>
            <a:spLocks/>
          </p:cNvSpPr>
          <p:nvPr/>
        </p:nvSpPr>
        <p:spPr bwMode="auto">
          <a:xfrm rot="10800000">
            <a:off x="7353300" y="4276725"/>
            <a:ext cx="1385888" cy="384175"/>
          </a:xfrm>
          <a:custGeom>
            <a:avLst/>
            <a:gdLst>
              <a:gd name="T0" fmla="*/ 0 w 36403"/>
              <a:gd name="T1" fmla="*/ 0 h 21600"/>
              <a:gd name="T2" fmla="*/ 0 w 36403"/>
              <a:gd name="T3" fmla="*/ 0 h 21600"/>
              <a:gd name="T4" fmla="*/ 0 w 36403"/>
              <a:gd name="T5" fmla="*/ 0 h 21600"/>
              <a:gd name="T6" fmla="*/ 0 60000 65536"/>
              <a:gd name="T7" fmla="*/ 0 60000 65536"/>
              <a:gd name="T8" fmla="*/ 0 60000 65536"/>
              <a:gd name="T9" fmla="*/ 0 w 36403"/>
              <a:gd name="T10" fmla="*/ 0 h 21600"/>
              <a:gd name="T11" fmla="*/ 36403 w 364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Text Box 17">
            <a:extLst>
              <a:ext uri="{FF2B5EF4-FFF2-40B4-BE49-F238E27FC236}">
                <a16:creationId xmlns:a16="http://schemas.microsoft.com/office/drawing/2014/main" id="{8A84A35E-FC61-49FF-A2B4-DDDB0E56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40417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ea typeface="宋体" panose="02010600030101010101" pitchFamily="2" charset="-122"/>
              </a:rPr>
              <a:t>4</a:t>
            </a:r>
            <a:endParaRPr kumimoji="0"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30728" name="Text Box 18">
            <a:extLst>
              <a:ext uri="{FF2B5EF4-FFF2-40B4-BE49-F238E27FC236}">
                <a16:creationId xmlns:a16="http://schemas.microsoft.com/office/drawing/2014/main" id="{8F4328D8-0A02-471E-9D2E-202550DFB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2427288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 dirty="0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>
                <a:ea typeface="宋体" panose="02010600030101010101" pitchFamily="2" charset="-122"/>
              </a:rPr>
              <a:t>1</a:t>
            </a:r>
            <a:endParaRPr kumimoji="0"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29708" name="Arc 19">
            <a:extLst>
              <a:ext uri="{FF2B5EF4-FFF2-40B4-BE49-F238E27FC236}">
                <a16:creationId xmlns:a16="http://schemas.microsoft.com/office/drawing/2014/main" id="{CFA04FED-7F8C-4129-A084-85F716B1FA7C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8275637" y="3205163"/>
            <a:ext cx="1179513" cy="490538"/>
          </a:xfrm>
          <a:custGeom>
            <a:avLst/>
            <a:gdLst>
              <a:gd name="T0" fmla="*/ 0 w 33913"/>
              <a:gd name="T1" fmla="*/ 0 h 21600"/>
              <a:gd name="T2" fmla="*/ 0 w 33913"/>
              <a:gd name="T3" fmla="*/ 0 h 21600"/>
              <a:gd name="T4" fmla="*/ 0 w 33913"/>
              <a:gd name="T5" fmla="*/ 0 h 21600"/>
              <a:gd name="T6" fmla="*/ 0 60000 65536"/>
              <a:gd name="T7" fmla="*/ 0 60000 65536"/>
              <a:gd name="T8" fmla="*/ 0 60000 65536"/>
              <a:gd name="T9" fmla="*/ 0 w 33913"/>
              <a:gd name="T10" fmla="*/ 0 h 21600"/>
              <a:gd name="T11" fmla="*/ 33913 w 339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lnTo>
                  <a:pt x="0" y="85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30730" name="Text Box 20">
            <a:extLst>
              <a:ext uri="{FF2B5EF4-FFF2-40B4-BE49-F238E27FC236}">
                <a16:creationId xmlns:a16="http://schemas.microsoft.com/office/drawing/2014/main" id="{CEA4E7CB-B1E5-494D-97BD-7429C9052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0" y="2427288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 dirty="0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>
                <a:ea typeface="宋体" panose="02010600030101010101" pitchFamily="2" charset="-122"/>
              </a:rPr>
              <a:t>2</a:t>
            </a:r>
            <a:endParaRPr kumimoji="0"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29710" name="Arc 21">
            <a:extLst>
              <a:ext uri="{FF2B5EF4-FFF2-40B4-BE49-F238E27FC236}">
                <a16:creationId xmlns:a16="http://schemas.microsoft.com/office/drawing/2014/main" id="{53B3EC16-B45B-4A76-8024-44D97826843C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119938" y="2354263"/>
            <a:ext cx="1511300" cy="441325"/>
          </a:xfrm>
          <a:custGeom>
            <a:avLst/>
            <a:gdLst>
              <a:gd name="T0" fmla="*/ 0 w 39702"/>
              <a:gd name="T1" fmla="*/ 0 h 21600"/>
              <a:gd name="T2" fmla="*/ 0 w 39702"/>
              <a:gd name="T3" fmla="*/ 0 h 21600"/>
              <a:gd name="T4" fmla="*/ 0 w 39702"/>
              <a:gd name="T5" fmla="*/ 0 h 21600"/>
              <a:gd name="T6" fmla="*/ 0 60000 65536"/>
              <a:gd name="T7" fmla="*/ 0 60000 65536"/>
              <a:gd name="T8" fmla="*/ 0 60000 65536"/>
              <a:gd name="T9" fmla="*/ 0 w 39702"/>
              <a:gd name="T10" fmla="*/ 0 h 21600"/>
              <a:gd name="T11" fmla="*/ 39702 w 39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Arc 22">
            <a:extLst>
              <a:ext uri="{FF2B5EF4-FFF2-40B4-BE49-F238E27FC236}">
                <a16:creationId xmlns:a16="http://schemas.microsoft.com/office/drawing/2014/main" id="{76ACFE20-0B74-4520-A5F0-C92B262D39C1}"/>
              </a:ext>
            </a:extLst>
          </p:cNvPr>
          <p:cNvSpPr>
            <a:spLocks/>
          </p:cNvSpPr>
          <p:nvPr/>
        </p:nvSpPr>
        <p:spPr bwMode="auto">
          <a:xfrm rot="-5400000">
            <a:off x="6147594" y="3309144"/>
            <a:ext cx="1471613" cy="390525"/>
          </a:xfrm>
          <a:custGeom>
            <a:avLst/>
            <a:gdLst>
              <a:gd name="T0" fmla="*/ 0 w 42266"/>
              <a:gd name="T1" fmla="*/ 0 h 22982"/>
              <a:gd name="T2" fmla="*/ 0 w 42266"/>
              <a:gd name="T3" fmla="*/ 0 h 22982"/>
              <a:gd name="T4" fmla="*/ 0 w 42266"/>
              <a:gd name="T5" fmla="*/ 0 h 22982"/>
              <a:gd name="T6" fmla="*/ 0 60000 65536"/>
              <a:gd name="T7" fmla="*/ 0 60000 65536"/>
              <a:gd name="T8" fmla="*/ 0 60000 65536"/>
              <a:gd name="T9" fmla="*/ 0 w 42266"/>
              <a:gd name="T10" fmla="*/ 0 h 22982"/>
              <a:gd name="T11" fmla="*/ 42266 w 42266"/>
              <a:gd name="T12" fmla="*/ 22982 h 229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  <a:lnTo>
                  <a:pt x="21600" y="21600"/>
                </a:lnTo>
                <a:lnTo>
                  <a:pt x="44" y="229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3">
            <a:extLst>
              <a:ext uri="{FF2B5EF4-FFF2-40B4-BE49-F238E27FC236}">
                <a16:creationId xmlns:a16="http://schemas.microsoft.com/office/drawing/2014/main" id="{5D94750B-A67D-476D-AF4D-9E6102124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913" y="2854325"/>
            <a:ext cx="1517650" cy="128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Text Box 17">
            <a:extLst>
              <a:ext uri="{FF2B5EF4-FFF2-40B4-BE49-F238E27FC236}">
                <a16:creationId xmlns:a16="http://schemas.microsoft.com/office/drawing/2014/main" id="{7172CE68-3A44-4965-8200-8D5F0BBE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5448300"/>
            <a:ext cx="48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>
                <a:ea typeface="宋体" panose="02010600030101010101" pitchFamily="2" charset="-122"/>
              </a:rPr>
              <a:t>5</a:t>
            </a:r>
            <a:endParaRPr kumimoji="0" lang="en-US" altLang="zh-CN" sz="24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7" grpId="0"/>
      <p:bldP spid="30728" grpId="0"/>
      <p:bldP spid="30730" grpId="0"/>
      <p:bldP spid="307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EAD2157E-09B0-4842-9233-EF2988CC1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Conflict Serializability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658D9CD-EAC8-4190-BD57-7C6DCDD33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5510048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A schedule is conflict serializable if and only if its precedence graph is acyclic.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Cycle-detection algorithms exist which take order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time, where </a:t>
            </a:r>
            <a:r>
              <a:rPr lang="en-US" altLang="zh-CN" i="1" dirty="0"/>
              <a:t>n </a:t>
            </a:r>
            <a:r>
              <a:rPr lang="en-US" altLang="zh-CN" dirty="0"/>
              <a:t>is the number of vertices in the graph.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(Better algorithms take order </a:t>
            </a:r>
            <a:r>
              <a:rPr lang="en-US" altLang="zh-CN" i="1" dirty="0">
                <a:ea typeface="ＭＳ Ｐゴシック" panose="020B0600070205080204" pitchFamily="34" charset="-128"/>
              </a:rPr>
              <a:t>n</a:t>
            </a:r>
            <a:r>
              <a:rPr lang="en-US" altLang="zh-CN" dirty="0">
                <a:ea typeface="ＭＳ Ｐゴシック" panose="020B0600070205080204" pitchFamily="34" charset="-128"/>
              </a:rPr>
              <a:t> + </a:t>
            </a:r>
            <a:r>
              <a:rPr lang="en-US" altLang="zh-CN" i="1" dirty="0">
                <a:ea typeface="ＭＳ Ｐゴシック" panose="020B0600070205080204" pitchFamily="34" charset="-128"/>
              </a:rPr>
              <a:t>e</a:t>
            </a:r>
            <a:r>
              <a:rPr lang="en-US" altLang="zh-CN" dirty="0">
                <a:ea typeface="ＭＳ Ｐゴシック" panose="020B0600070205080204" pitchFamily="34" charset="-128"/>
              </a:rPr>
              <a:t> where </a:t>
            </a:r>
            <a:r>
              <a:rPr lang="en-US" altLang="zh-CN" i="1" dirty="0">
                <a:ea typeface="ＭＳ Ｐゴシック" panose="020B0600070205080204" pitchFamily="34" charset="-128"/>
              </a:rPr>
              <a:t>e</a:t>
            </a:r>
            <a:r>
              <a:rPr lang="en-US" altLang="zh-CN" dirty="0">
                <a:ea typeface="ＭＳ Ｐゴシック" panose="020B0600070205080204" pitchFamily="34" charset="-128"/>
              </a:rPr>
              <a:t> is the number of edges.)</a:t>
            </a:r>
          </a:p>
        </p:txBody>
      </p:sp>
      <p:pic>
        <p:nvPicPr>
          <p:cNvPr id="56324" name="Picture 7">
            <a:extLst>
              <a:ext uri="{FF2B5EF4-FFF2-40B4-BE49-F238E27FC236}">
                <a16:creationId xmlns:a16="http://schemas.microsoft.com/office/drawing/2014/main" id="{2CD0B6E7-881B-4094-95BA-35663AC4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68" y="984250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64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EAD2157E-09B0-4842-9233-EF2988CC1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Conflict Serializability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658D9CD-EAC8-4190-BD57-7C6DCDD33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5510048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If precedence graph is acyclic, the serializability order can be obtained by a </a:t>
            </a:r>
            <a:r>
              <a:rPr lang="en-US" altLang="zh-CN" i="1" dirty="0">
                <a:solidFill>
                  <a:srgbClr val="000099"/>
                </a:solidFill>
              </a:rPr>
              <a:t>topological sorting</a:t>
            </a:r>
            <a:r>
              <a:rPr lang="en-US" altLang="zh-CN" dirty="0"/>
              <a:t> of the graph.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 This is a linear order consistent with the partial order of the graph.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For example, a serializability order for Schedule A would be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i="1" dirty="0">
                <a:ea typeface="ＭＳ Ｐゴシック" panose="020B0600070205080204" pitchFamily="34" charset="-128"/>
              </a:rPr>
              <a:t>T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ＭＳ Ｐゴシック" panose="020B0600070205080204" pitchFamily="34" charset="-128"/>
                <a:sym typeface="Monotype Sorts" charset="2"/>
              </a:rPr>
              <a:t> </a:t>
            </a:r>
            <a:r>
              <a:rPr lang="en-US" altLang="zh-CN" i="1" dirty="0">
                <a:ea typeface="ＭＳ Ｐゴシック" panose="020B0600070205080204" pitchFamily="34" charset="-128"/>
              </a:rPr>
              <a:t>T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ＭＳ Ｐゴシック" panose="020B0600070205080204" pitchFamily="34" charset="-128"/>
                <a:sym typeface="Monotype Sorts" charset="2"/>
              </a:rPr>
              <a:t> </a:t>
            </a:r>
            <a:r>
              <a:rPr lang="en-US" altLang="zh-CN" i="1" dirty="0">
                <a:ea typeface="ＭＳ Ｐゴシック" panose="020B0600070205080204" pitchFamily="34" charset="-128"/>
              </a:rPr>
              <a:t>T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ＭＳ Ｐゴシック" panose="020B0600070205080204" pitchFamily="34" charset="-128"/>
                <a:sym typeface="Monotype Sorts" charset="2"/>
              </a:rPr>
              <a:t> </a:t>
            </a:r>
            <a:r>
              <a:rPr lang="en-US" altLang="zh-CN" i="1" dirty="0">
                <a:ea typeface="ＭＳ Ｐゴシック" panose="020B0600070205080204" pitchFamily="34" charset="-128"/>
              </a:rPr>
              <a:t>T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ＭＳ Ｐゴシック" panose="020B0600070205080204" pitchFamily="34" charset="-128"/>
                <a:sym typeface="Monotype Sorts" charset="2"/>
              </a:rPr>
              <a:t> </a:t>
            </a:r>
            <a:r>
              <a:rPr lang="en-US" altLang="zh-CN" i="1" dirty="0">
                <a:ea typeface="ＭＳ Ｐゴシック" panose="020B0600070205080204" pitchFamily="34" charset="-128"/>
              </a:rPr>
              <a:t>T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4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  <a:sym typeface="Monotype Sorts" charset="2"/>
              </a:rPr>
              <a:t>Are there others?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48A9B4-5BD1-4D27-AF61-78B261DC6EFD}"/>
              </a:ext>
            </a:extLst>
          </p:cNvPr>
          <p:cNvGrpSpPr/>
          <p:nvPr/>
        </p:nvGrpSpPr>
        <p:grpSpPr>
          <a:xfrm>
            <a:off x="6040674" y="2263391"/>
            <a:ext cx="2446337" cy="3556000"/>
            <a:chOff x="6688138" y="2354263"/>
            <a:chExt cx="2446337" cy="3556000"/>
          </a:xfrm>
        </p:grpSpPr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67986E6-6577-4F43-A45C-A276D6370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6263" y="4186238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ea typeface="宋体" panose="02010600030101010101" pitchFamily="2" charset="-122"/>
                </a:rPr>
                <a:t>T</a:t>
              </a:r>
              <a:r>
                <a:rPr kumimoji="0" lang="en-US" altLang="zh-CN" sz="2400" baseline="-25000">
                  <a:ea typeface="宋体" panose="02010600030101010101" pitchFamily="2" charset="-122"/>
                </a:rPr>
                <a:t>3</a:t>
              </a:r>
              <a:endParaRPr kumimoji="0" lang="en-US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" name="Arc 16">
              <a:extLst>
                <a:ext uri="{FF2B5EF4-FFF2-40B4-BE49-F238E27FC236}">
                  <a16:creationId xmlns:a16="http://schemas.microsoft.com/office/drawing/2014/main" id="{52A44A1A-01CB-48F9-83E7-FA1CA0E42D5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53300" y="4276725"/>
              <a:ext cx="1385888" cy="384175"/>
            </a:xfrm>
            <a:custGeom>
              <a:avLst/>
              <a:gdLst>
                <a:gd name="T0" fmla="*/ 0 w 36403"/>
                <a:gd name="T1" fmla="*/ 0 h 21600"/>
                <a:gd name="T2" fmla="*/ 0 w 36403"/>
                <a:gd name="T3" fmla="*/ 0 h 21600"/>
                <a:gd name="T4" fmla="*/ 0 w 3640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403"/>
                <a:gd name="T10" fmla="*/ 0 h 21600"/>
                <a:gd name="T11" fmla="*/ 36403 w 36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C68DDE49-1EF3-49EA-B5DE-47CE64450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8700" y="4041775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ea typeface="宋体" panose="02010600030101010101" pitchFamily="2" charset="-122"/>
                </a:rPr>
                <a:t>T</a:t>
              </a:r>
              <a:r>
                <a:rPr kumimoji="0" lang="en-US" altLang="zh-CN" sz="2400" baseline="-25000">
                  <a:ea typeface="宋体" panose="02010600030101010101" pitchFamily="2" charset="-122"/>
                </a:rPr>
                <a:t>4</a:t>
              </a:r>
              <a:endParaRPr kumimoji="0" lang="en-US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243A0DFC-E878-445F-91F6-CB206501B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8300" y="2427288"/>
              <a:ext cx="487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 dirty="0">
                  <a:ea typeface="宋体" panose="02010600030101010101" pitchFamily="2" charset="-122"/>
                </a:rPr>
                <a:t>T</a:t>
              </a:r>
              <a:r>
                <a:rPr kumimoji="0" lang="en-US" altLang="zh-CN" sz="2400" baseline="-25000" dirty="0">
                  <a:ea typeface="宋体" panose="02010600030101010101" pitchFamily="2" charset="-122"/>
                </a:rPr>
                <a:t>1</a:t>
              </a:r>
              <a:endParaRPr kumimoji="0"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10" name="Arc 19">
              <a:extLst>
                <a:ext uri="{FF2B5EF4-FFF2-40B4-BE49-F238E27FC236}">
                  <a16:creationId xmlns:a16="http://schemas.microsoft.com/office/drawing/2014/main" id="{BD8B77DB-A9CE-4317-89BA-11DE7AFC344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75637" y="3205163"/>
              <a:ext cx="1179513" cy="490538"/>
            </a:xfrm>
            <a:custGeom>
              <a:avLst/>
              <a:gdLst>
                <a:gd name="T0" fmla="*/ 0 w 33913"/>
                <a:gd name="T1" fmla="*/ 0 h 21600"/>
                <a:gd name="T2" fmla="*/ 0 w 33913"/>
                <a:gd name="T3" fmla="*/ 0 h 21600"/>
                <a:gd name="T4" fmla="*/ 0 w 339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13"/>
                <a:gd name="T10" fmla="*/ 0 h 21600"/>
                <a:gd name="T11" fmla="*/ 33913 w 339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37671D97-77C1-4981-A19C-C0F88F4F9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850" y="2427288"/>
              <a:ext cx="487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 dirty="0">
                  <a:ea typeface="宋体" panose="02010600030101010101" pitchFamily="2" charset="-122"/>
                </a:rPr>
                <a:t>T</a:t>
              </a:r>
              <a:r>
                <a:rPr kumimoji="0" lang="en-US" altLang="zh-CN" sz="2400" baseline="-25000" dirty="0">
                  <a:ea typeface="宋体" panose="02010600030101010101" pitchFamily="2" charset="-122"/>
                </a:rPr>
                <a:t>2</a:t>
              </a:r>
              <a:endParaRPr kumimoji="0"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12" name="Arc 21">
              <a:extLst>
                <a:ext uri="{FF2B5EF4-FFF2-40B4-BE49-F238E27FC236}">
                  <a16:creationId xmlns:a16="http://schemas.microsoft.com/office/drawing/2014/main" id="{BD9A1F43-5C30-4EC3-9780-10D9329D952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7119938" y="2354263"/>
              <a:ext cx="1511300" cy="441325"/>
            </a:xfrm>
            <a:custGeom>
              <a:avLst/>
              <a:gdLst>
                <a:gd name="T0" fmla="*/ 0 w 39702"/>
                <a:gd name="T1" fmla="*/ 0 h 21600"/>
                <a:gd name="T2" fmla="*/ 0 w 39702"/>
                <a:gd name="T3" fmla="*/ 0 h 21600"/>
                <a:gd name="T4" fmla="*/ 0 w 39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9702"/>
                <a:gd name="T10" fmla="*/ 0 h 21600"/>
                <a:gd name="T11" fmla="*/ 39702 w 39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22">
              <a:extLst>
                <a:ext uri="{FF2B5EF4-FFF2-40B4-BE49-F238E27FC236}">
                  <a16:creationId xmlns:a16="http://schemas.microsoft.com/office/drawing/2014/main" id="{8BAD372B-B300-455B-9C05-6DD5FE96EC0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147594" y="3309144"/>
              <a:ext cx="1471613" cy="390525"/>
            </a:xfrm>
            <a:custGeom>
              <a:avLst/>
              <a:gdLst>
                <a:gd name="T0" fmla="*/ 0 w 42266"/>
                <a:gd name="T1" fmla="*/ 0 h 22982"/>
                <a:gd name="T2" fmla="*/ 0 w 42266"/>
                <a:gd name="T3" fmla="*/ 0 h 22982"/>
                <a:gd name="T4" fmla="*/ 0 w 42266"/>
                <a:gd name="T5" fmla="*/ 0 h 22982"/>
                <a:gd name="T6" fmla="*/ 0 60000 65536"/>
                <a:gd name="T7" fmla="*/ 0 60000 65536"/>
                <a:gd name="T8" fmla="*/ 0 60000 65536"/>
                <a:gd name="T9" fmla="*/ 0 w 42266"/>
                <a:gd name="T10" fmla="*/ 0 h 22982"/>
                <a:gd name="T11" fmla="*/ 42266 w 42266"/>
                <a:gd name="T12" fmla="*/ 22982 h 229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4A5D0560-E1EB-4D52-BAEA-EDA06EADD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3913" y="2854325"/>
              <a:ext cx="1517650" cy="128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669B8723-1322-4CD0-9611-11DDB7889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6538" y="5448300"/>
              <a:ext cx="485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ea typeface="宋体" panose="02010600030101010101" pitchFamily="2" charset="-122"/>
                </a:rPr>
                <a:t>T</a:t>
              </a:r>
              <a:r>
                <a:rPr kumimoji="0" lang="en-US" altLang="zh-CN" sz="2400" baseline="-25000">
                  <a:ea typeface="宋体" panose="02010600030101010101" pitchFamily="2" charset="-122"/>
                </a:rPr>
                <a:t>5</a:t>
              </a:r>
              <a:endParaRPr kumimoji="0" lang="en-US" altLang="zh-CN" sz="240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FCF33AC4-55C7-4A0F-9539-98C0E2864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View Serializability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00EAC8D-7BD3-48D6-8E0D-378ACF96F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Extension to test for view serializability has cost exponential in the size of the precedence graph.</a:t>
            </a:r>
          </a:p>
          <a:p>
            <a:r>
              <a:rPr lang="en-US" altLang="zh-CN"/>
              <a:t>The problem of checking if a schedule is view serializable falls in the class of </a:t>
            </a:r>
            <a:r>
              <a:rPr lang="en-US" altLang="zh-CN" i="1"/>
              <a:t>NP</a:t>
            </a:r>
            <a:r>
              <a:rPr lang="en-US" altLang="zh-CN"/>
              <a:t>-complete problems.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 Thus existence of an efficient algorithm is </a:t>
            </a:r>
            <a:r>
              <a:rPr lang="en-US" altLang="zh-CN" i="1">
                <a:ea typeface="ＭＳ Ｐゴシック" panose="020B0600070205080204" pitchFamily="34" charset="-128"/>
              </a:rPr>
              <a:t>extremely</a:t>
            </a:r>
            <a:r>
              <a:rPr lang="en-US" altLang="zh-CN">
                <a:ea typeface="ＭＳ Ｐゴシック" panose="020B0600070205080204" pitchFamily="34" charset="-128"/>
              </a:rPr>
              <a:t> unlikely.</a:t>
            </a:r>
          </a:p>
          <a:p>
            <a:r>
              <a:rPr lang="en-US" altLang="zh-CN"/>
              <a:t>However practical algorithms that just check some </a:t>
            </a:r>
            <a:r>
              <a:rPr lang="en-US" altLang="zh-CN" b="1"/>
              <a:t>sufficient</a:t>
            </a:r>
            <a:r>
              <a:rPr lang="en-US" altLang="zh-CN" i="1"/>
              <a:t> </a:t>
            </a:r>
            <a:r>
              <a:rPr lang="en-US" altLang="zh-CN" b="1"/>
              <a:t>conditions</a:t>
            </a:r>
            <a:r>
              <a:rPr lang="en-US" altLang="zh-CN"/>
              <a:t> for view serializability can still be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3AAFEF7-5A1C-4441-9B27-8A14B5F6C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Concept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FD40426-A572-4FD2-ABD7-0B68FA9A3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a </a:t>
            </a:r>
            <a:r>
              <a:rPr lang="en-US" altLang="zh-CN" sz="2400" i="1" dirty="0"/>
              <a:t>unit </a:t>
            </a:r>
            <a:r>
              <a:rPr lang="en-US" altLang="zh-CN" sz="2400" dirty="0"/>
              <a:t>of program execution that accesses and  possibly updates various data items.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E.g. transaction to transfer $50 from account A to account B: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1.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2.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 –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3.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4.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5.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 +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6.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B)</a:t>
            </a:r>
            <a:endParaRPr lang="en-US" altLang="zh-CN" sz="16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/>
              <a:t>Two main issues to deal with: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Failures of various kinds, such as hardware failures and system crashes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584056D1-9671-42C1-9CD1-14FDA9340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23DEB9-B414-4E13-BDEC-602097158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65586"/>
            <a:ext cx="8610600" cy="4459014"/>
          </a:xfrm>
        </p:spPr>
        <p:txBody>
          <a:bodyPr>
            <a:normAutofit/>
          </a:bodyPr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b="1" dirty="0">
                <a:solidFill>
                  <a:srgbClr val="000099"/>
                </a:solidFill>
              </a:rPr>
              <a:t>Recoverable</a:t>
            </a:r>
            <a:r>
              <a:rPr lang="en-US" altLang="zh-CN" sz="1800" b="1" i="1" dirty="0">
                <a:solidFill>
                  <a:srgbClr val="000099"/>
                </a:solidFill>
              </a:rPr>
              <a:t> </a:t>
            </a:r>
            <a:r>
              <a:rPr lang="en-US" altLang="zh-CN" sz="1800" b="1" dirty="0">
                <a:solidFill>
                  <a:srgbClr val="000099"/>
                </a:solidFill>
              </a:rPr>
              <a:t>schedule</a:t>
            </a:r>
            <a:r>
              <a:rPr lang="en-US" altLang="zh-CN" sz="1800" dirty="0"/>
              <a:t> — if a transaction 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j</a:t>
            </a:r>
            <a:r>
              <a:rPr lang="en-US" altLang="zh-CN" sz="1800" dirty="0"/>
              <a:t> reads a data item previously written by a transaction 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i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, then the commit operation of 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i</a:t>
            </a:r>
            <a:r>
              <a:rPr lang="en-US" altLang="zh-CN" sz="1800" i="1" dirty="0"/>
              <a:t> </a:t>
            </a:r>
            <a:r>
              <a:rPr lang="en-US" altLang="zh-CN" sz="1800" dirty="0"/>
              <a:t> appears before the commit operation of 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j</a:t>
            </a:r>
            <a:r>
              <a:rPr lang="en-US" altLang="zh-CN" sz="1800" i="1" dirty="0"/>
              <a:t>.</a:t>
            </a:r>
            <a:endParaRPr lang="en-US" altLang="zh-CN" sz="18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dirty="0"/>
              <a:t>The following schedule (Schedule 11) is not recoverable if </a:t>
            </a:r>
            <a:r>
              <a:rPr lang="en-US" altLang="zh-CN" sz="1800" i="1" dirty="0"/>
              <a:t>T</a:t>
            </a:r>
            <a:r>
              <a:rPr lang="en-US" altLang="zh-CN" sz="1800" i="1" baseline="-25000" dirty="0"/>
              <a:t>9</a:t>
            </a:r>
            <a:r>
              <a:rPr lang="en-US" altLang="zh-CN" sz="1800" i="1" dirty="0"/>
              <a:t> </a:t>
            </a:r>
            <a:r>
              <a:rPr lang="en-US" altLang="zh-CN" sz="1800" dirty="0"/>
              <a:t>commits immediately after the read</a:t>
            </a:r>
            <a:br>
              <a:rPr lang="en-US" altLang="zh-CN" sz="1800" dirty="0"/>
            </a:br>
            <a:r>
              <a:rPr lang="en-US" altLang="zh-CN" sz="1800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dirty="0"/>
              <a:t>If </a:t>
            </a:r>
            <a:r>
              <a:rPr lang="en-US" altLang="zh-CN" sz="1800" i="1" dirty="0"/>
              <a:t>T</a:t>
            </a:r>
            <a:r>
              <a:rPr lang="en-US" altLang="zh-CN" sz="1800" baseline="-25000" dirty="0"/>
              <a:t>8</a:t>
            </a:r>
            <a:r>
              <a:rPr lang="en-US" altLang="zh-CN" sz="1100" dirty="0"/>
              <a:t> </a:t>
            </a:r>
            <a:r>
              <a:rPr lang="en-US" altLang="zh-CN" sz="1800" dirty="0"/>
              <a:t>should abort, </a:t>
            </a:r>
            <a:r>
              <a:rPr lang="en-US" altLang="zh-CN" sz="1800" i="1" dirty="0"/>
              <a:t>T</a:t>
            </a:r>
            <a:r>
              <a:rPr lang="en-US" altLang="zh-CN" sz="1800" baseline="-25000" dirty="0"/>
              <a:t>9</a:t>
            </a:r>
            <a:r>
              <a:rPr lang="en-US" altLang="zh-CN" sz="1800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BFA292BB-291E-4B7F-AD0E-3EA903BB3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83" y="849327"/>
            <a:ext cx="75811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Need to address the effect of transaction failures on concurrently </a:t>
            </a:r>
            <a:br>
              <a:rPr lang="en-US" altLang="zh-CN" sz="2000"/>
            </a:br>
            <a:r>
              <a:rPr lang="en-US" altLang="zh-CN" sz="2000"/>
              <a:t>running transactions.</a:t>
            </a:r>
          </a:p>
        </p:txBody>
      </p:sp>
      <p:pic>
        <p:nvPicPr>
          <p:cNvPr id="60421" name="Picture 11">
            <a:extLst>
              <a:ext uri="{FF2B5EF4-FFF2-40B4-BE49-F238E27FC236}">
                <a16:creationId xmlns:a16="http://schemas.microsoft.com/office/drawing/2014/main" id="{F0192502-8CA9-4EF6-8B41-EAD9AE3F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311087"/>
            <a:ext cx="3482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27EE56C6-A149-4D45-8CEE-24E05C33B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F229A0C-4090-432F-800E-26DC222E0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2200" b="1" dirty="0">
                <a:solidFill>
                  <a:srgbClr val="000099"/>
                </a:solidFill>
              </a:rPr>
              <a:t>Cascading rollback</a:t>
            </a:r>
            <a:r>
              <a:rPr lang="en-US" altLang="zh-CN" sz="2200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2200" dirty="0"/>
              <a:t>If </a:t>
            </a:r>
            <a:r>
              <a:rPr lang="en-US" altLang="zh-CN" sz="2200" i="1" dirty="0"/>
              <a:t>T</a:t>
            </a:r>
            <a:r>
              <a:rPr lang="en-US" altLang="zh-CN" sz="2200" baseline="-25000" dirty="0"/>
              <a:t>10</a:t>
            </a:r>
            <a:r>
              <a:rPr lang="en-US" altLang="zh-CN" sz="2200" dirty="0"/>
              <a:t> fails, </a:t>
            </a:r>
            <a:r>
              <a:rPr lang="en-US" altLang="zh-CN" sz="2200" i="1" dirty="0"/>
              <a:t>T</a:t>
            </a:r>
            <a:r>
              <a:rPr lang="en-US" altLang="zh-CN" sz="2200" baseline="-25000" dirty="0"/>
              <a:t>11</a:t>
            </a:r>
            <a:r>
              <a:rPr lang="en-US" altLang="zh-CN" sz="2200" dirty="0"/>
              <a:t> and </a:t>
            </a:r>
            <a:r>
              <a:rPr lang="en-US" altLang="zh-CN" sz="2200" i="1" dirty="0"/>
              <a:t>T</a:t>
            </a:r>
            <a:r>
              <a:rPr lang="en-US" altLang="zh-CN" sz="2200" baseline="-25000" dirty="0"/>
              <a:t>12</a:t>
            </a:r>
            <a:r>
              <a:rPr lang="en-US" altLang="zh-CN" sz="2200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2200" dirty="0"/>
              <a:t>Can lead to the undoing of a significant amount of work</a:t>
            </a:r>
          </a:p>
        </p:txBody>
      </p:sp>
      <p:pic>
        <p:nvPicPr>
          <p:cNvPr id="62468" name="Picture 12">
            <a:extLst>
              <a:ext uri="{FF2B5EF4-FFF2-40B4-BE49-F238E27FC236}">
                <a16:creationId xmlns:a16="http://schemas.microsoft.com/office/drawing/2014/main" id="{DC91E241-3FB6-45F2-87C1-95006EBA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73" y="2691962"/>
            <a:ext cx="421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B45F2C53-863A-4480-ADF7-1922450A4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Cascadeless Schedules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A471D21-0E90-4190-AC8B-11C517306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Cascadeless</a:t>
            </a:r>
            <a:r>
              <a:rPr lang="en-US" altLang="zh-CN" b="1" i="1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000099"/>
                </a:solidFill>
              </a:rPr>
              <a:t>schedules</a:t>
            </a:r>
            <a:r>
              <a:rPr lang="en-US" altLang="zh-CN"/>
              <a:t> — cascading rollbacks cannot occur; for each pair of transactions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and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 such that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  reads a data item previously written by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, the commit operation of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 appears before the read operation of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.</a:t>
            </a:r>
          </a:p>
          <a:p>
            <a:r>
              <a:rPr lang="en-US" altLang="zh-CN"/>
              <a:t>Every cascadeless schedule is also recoverable</a:t>
            </a:r>
          </a:p>
          <a:p>
            <a:r>
              <a:rPr lang="en-US" altLang="zh-CN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1D7EC38D-BCED-465A-B255-5A92F93B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644C0D-4A6A-4104-8752-80BEEB35F0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A database must provide a mechanism that will ensure that all possible schedules are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either conflict or view serializable, and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are recoverable and preferably cascadeless</a:t>
            </a:r>
          </a:p>
          <a:p>
            <a:r>
              <a:rPr lang="en-US" altLang="zh-CN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Are serial schedules recoverable/cascadeless?</a:t>
            </a:r>
          </a:p>
          <a:p>
            <a:r>
              <a:rPr lang="en-US" altLang="zh-CN"/>
              <a:t>Testing a schedule for serializability </a:t>
            </a:r>
            <a:r>
              <a:rPr lang="en-US" altLang="zh-CN" i="1"/>
              <a:t>after</a:t>
            </a:r>
            <a:r>
              <a:rPr lang="en-US" altLang="zh-CN"/>
              <a:t> it has executed is a little too late!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Goal</a:t>
            </a:r>
            <a:r>
              <a:rPr lang="en-US" altLang="zh-CN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49CE370F-67A4-4C72-879E-3376C83FA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>
                <a:ea typeface="+mj-ea"/>
              </a:rPr>
              <a:t>Concurrency Control vs. Serializability Tests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0545162-5275-4484-B769-4F8BD1EFE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Concurrency-control protocols allow concurrent schedules, but ensure that the schedules are conflict/view serializable, and are recoverable and </a:t>
            </a:r>
            <a:r>
              <a:rPr lang="en-US" altLang="zh-CN" dirty="0" err="1"/>
              <a:t>cascadeless</a:t>
            </a:r>
            <a:r>
              <a:rPr lang="en-US" altLang="zh-CN" dirty="0"/>
              <a:t> 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Concurrency control protocols generally do not examine the precedence graph as it is being created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Instead a protocol imposes a discipline that avoids </a:t>
            </a:r>
            <a:r>
              <a:rPr lang="en-US" altLang="zh-CN" dirty="0" err="1">
                <a:ea typeface="ＭＳ Ｐゴシック" panose="020B0600070205080204" pitchFamily="34" charset="-128"/>
              </a:rPr>
              <a:t>nonseralizable</a:t>
            </a:r>
            <a:r>
              <a:rPr lang="en-US" altLang="zh-CN" dirty="0">
                <a:ea typeface="ＭＳ Ｐゴシック" panose="020B0600070205080204" pitchFamily="34" charset="-128"/>
              </a:rPr>
              <a:t> schedules.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We study such protocols in Chapter 16.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Different concurrency control protocols provide different tradeoffs between the amount of concurrency they allow and the amount of overhead that they incur.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Tests for serializability help us understand why a concurrency control protocol is correct.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38379D6D-20AB-4399-80B7-BF63B337E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Levels of Consistency in SQL-92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89BEB5E-7AFD-4ECB-B2AD-610DAAE17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Serializable</a:t>
            </a:r>
            <a:r>
              <a:rPr lang="en-US" altLang="zh-CN" sz="2400" b="1" dirty="0"/>
              <a:t> </a:t>
            </a:r>
            <a:r>
              <a:rPr lang="en-US" altLang="zh-CN" sz="2400" dirty="0"/>
              <a:t>— default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Repeatable read</a:t>
            </a:r>
            <a:r>
              <a:rPr lang="en-US" altLang="zh-CN" sz="2400" b="1" dirty="0"/>
              <a:t> </a:t>
            </a:r>
            <a:r>
              <a:rPr lang="en-US" altLang="zh-CN" sz="2400" dirty="0"/>
              <a:t>—</a:t>
            </a:r>
            <a:r>
              <a:rPr lang="en-US" altLang="zh-CN" sz="2400" b="1" dirty="0"/>
              <a:t> </a:t>
            </a:r>
            <a:r>
              <a:rPr lang="en-US" altLang="zh-CN" sz="2400" dirty="0"/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Read committed</a:t>
            </a:r>
            <a:r>
              <a:rPr lang="en-US" altLang="zh-CN" sz="2400" b="1" dirty="0"/>
              <a:t> </a:t>
            </a:r>
            <a:r>
              <a:rPr lang="en-US" altLang="zh-CN" sz="2400" dirty="0"/>
              <a:t>—</a:t>
            </a:r>
            <a:r>
              <a:rPr lang="en-US" altLang="zh-CN" sz="2400" b="1" dirty="0"/>
              <a:t> </a:t>
            </a:r>
            <a:r>
              <a:rPr lang="en-US" altLang="zh-CN" sz="2400" dirty="0"/>
              <a:t>only committed records can be read, but successive reads of record may return different (but committed) values.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Read uncommitted</a:t>
            </a:r>
            <a:r>
              <a:rPr lang="en-US" altLang="zh-CN" sz="2400" dirty="0"/>
              <a:t> —</a:t>
            </a:r>
            <a:r>
              <a:rPr lang="en-US" altLang="zh-CN" sz="2400" b="1" dirty="0"/>
              <a:t> </a:t>
            </a:r>
            <a:r>
              <a:rPr lang="en-US" altLang="zh-CN" sz="2400" dirty="0"/>
              <a:t>even uncommitted records may be read. 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47CA3210-00E6-4D7E-91DC-EC3D486ED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Definition in SQL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A8A05A9-5806-46A9-A723-699448036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Data manipulation language must include a construct for specifying the set of actions that comprise a transaction.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In SQL, a transaction begins implicitly.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A transaction in SQL ends by: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>
                <a:ea typeface="ＭＳ Ｐゴシック" panose="020B0600070205080204" pitchFamily="34" charset="-128"/>
              </a:rPr>
              <a:t>Commit work</a:t>
            </a:r>
            <a:r>
              <a:rPr lang="en-US" altLang="zh-CN">
                <a:ea typeface="ＭＳ Ｐゴシック" panose="020B0600070205080204" pitchFamily="34" charset="-128"/>
              </a:rPr>
              <a:t> commits current transaction and begins a new one.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>
                <a:ea typeface="ＭＳ Ｐゴシック" panose="020B0600070205080204" pitchFamily="34" charset="-128"/>
              </a:rPr>
              <a:t>Rollback work</a:t>
            </a:r>
            <a:r>
              <a:rPr lang="en-US" altLang="zh-CN">
                <a:ea typeface="ＭＳ Ｐゴシック" panose="020B0600070205080204" pitchFamily="34" charset="-128"/>
              </a:rPr>
              <a:t> causes current transaction to abort.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In almost all database systems, by default, every SQL statement also commits implicitly if it executes successfully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Implicit commit can be turned off by a database directive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E.g. in JDBC,     connection.setAutoCommit(false);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50A4-B0FC-41BE-8B73-14FD3DF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Assignment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22927CD8-1A3B-44F2-9984-5B5F65A7D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14.12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14.15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8666623-3BB3-4945-B882-EDA506CF62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End of Chapter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FFEF5C60-766C-466D-B0CA-0F8FE4A51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9E2F19-5409-4DD3-BF9B-BEDF4A0AF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Transaction to transfer $50 from account A to account B: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1.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2.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 –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3.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4.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5.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 +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6.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zh-CN" sz="16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if the transaction fails after step 3 and before step 6, money will be “lost” leading to an inconsistent database state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Failure could be due to software or hardware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the system should ensure that updates of a partially executed transaction are not reflected in the database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zh-CN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855D6F10-E4E0-4816-88EA-189BA302A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0F7E09E2-BC85-4072-86E8-C17CAC395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Transaction to transfer $50 from account A to account B: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1.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2.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 –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3.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4.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5.	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6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 + </a:t>
            </a:r>
            <a:r>
              <a:rPr lang="en-US" altLang="zh-CN" sz="16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zh-CN" sz="1600" dirty="0">
                <a:ea typeface="ＭＳ Ｐゴシック" panose="020B0600070205080204" pitchFamily="34" charset="-128"/>
              </a:rPr>
              <a:t>6.	</a:t>
            </a:r>
            <a:r>
              <a:rPr lang="en-US" altLang="zh-CN" sz="16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600" dirty="0">
                <a:ea typeface="ＭＳ Ｐゴシック" panose="020B0600070205080204" pitchFamily="34" charset="-128"/>
              </a:rPr>
              <a:t>(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B)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zh-CN" sz="1600" dirty="0"/>
              <a:t> in above example: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 the sum of A and B is unchanged by the execution of the transaction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In general, consistency requirements include 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Explicitly specified integrity constraints such as primary keys and foreign keys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Implicit integrity constraints</a:t>
            </a:r>
          </a:p>
          <a:p>
            <a:pPr lvl="3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e.g. sum of balances of all accounts, minus sum of loan amounts must equal value of cash-in-hand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A transaction must see a consistent database.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During transaction execution the database may be temporarily inconsistent.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When the transaction completes successfully the database must be consistent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</a:rPr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AF0497B-283C-4F3D-AF42-020A13943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9E836E-74A3-4EDC-B4AC-8037950D7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Isolation requirement</a:t>
            </a:r>
            <a:r>
              <a:rPr lang="en-US" altLang="zh-CN" sz="2000" dirty="0"/>
              <a:t> — if between steps 3 and 6, another transaction T2 is allowed to access the partially updated database, it will see an inconsistent database (the sum  </a:t>
            </a:r>
            <a:r>
              <a:rPr lang="en-US" altLang="zh-CN" sz="2000" i="1" dirty="0"/>
              <a:t>A + B</a:t>
            </a:r>
            <a:r>
              <a:rPr lang="en-US" altLang="zh-CN" sz="2000" dirty="0"/>
              <a:t> will be less than it should be).</a:t>
            </a:r>
            <a:br>
              <a:rPr lang="en-US" altLang="zh-CN" sz="2000" dirty="0"/>
            </a:br>
            <a:r>
              <a:rPr lang="en-US" altLang="zh-CN" sz="1800" dirty="0"/>
              <a:t>         </a:t>
            </a:r>
            <a:r>
              <a:rPr lang="en-US" altLang="zh-CN" sz="1800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1.	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800" dirty="0">
                <a:ea typeface="ＭＳ Ｐゴシック" panose="020B0600070205080204" pitchFamily="34" charset="-128"/>
              </a:rPr>
              <a:t>(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2.	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8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zh-CN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3.	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800" dirty="0">
                <a:ea typeface="ＭＳ Ｐゴシック" panose="020B0600070205080204" pitchFamily="34" charset="-128"/>
              </a:rPr>
              <a:t>(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A</a:t>
            </a:r>
            <a:r>
              <a:rPr lang="en-US" altLang="zh-CN" sz="1800" dirty="0">
                <a:ea typeface="ＭＳ Ｐゴシック" panose="020B0600070205080204" pitchFamily="34" charset="-128"/>
              </a:rPr>
              <a:t>)</a:t>
            </a:r>
            <a:br>
              <a:rPr lang="en-US" altLang="zh-CN" sz="1800" dirty="0">
                <a:ea typeface="ＭＳ Ｐゴシック" panose="020B0600070205080204" pitchFamily="34" charset="-128"/>
              </a:rPr>
            </a:br>
            <a:r>
              <a:rPr lang="en-US" altLang="zh-CN" sz="1800" dirty="0">
                <a:ea typeface="ＭＳ Ｐゴシック" panose="020B0600070205080204" pitchFamily="34" charset="-128"/>
              </a:rPr>
              <a:t>                                      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800" dirty="0">
                <a:ea typeface="ＭＳ Ｐゴシック" panose="020B0600070205080204" pitchFamily="34" charset="-128"/>
              </a:rPr>
              <a:t>(A), 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800" dirty="0">
                <a:ea typeface="ＭＳ Ｐゴシック" panose="020B0600070205080204" pitchFamily="34" charset="-128"/>
              </a:rPr>
              <a:t>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4.	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zh-CN" sz="1800" dirty="0">
                <a:ea typeface="ＭＳ Ｐゴシック" panose="020B0600070205080204" pitchFamily="34" charset="-128"/>
              </a:rPr>
              <a:t>(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5.	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B</a:t>
            </a:r>
            <a:r>
              <a:rPr lang="en-US" altLang="zh-CN" sz="1800" dirty="0">
                <a:ea typeface="ＭＳ Ｐゴシック" panose="020B0600070205080204" pitchFamily="34" charset="-128"/>
              </a:rPr>
              <a:t> := 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zh-CN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ea typeface="ＭＳ Ｐゴシック" panose="020B0600070205080204" pitchFamily="34" charset="-128"/>
              </a:rPr>
              <a:t>6.	</a:t>
            </a:r>
            <a:r>
              <a:rPr lang="en-US" altLang="zh-CN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zh-CN" sz="1800" dirty="0">
                <a:ea typeface="ＭＳ Ｐゴシック" panose="020B0600070205080204" pitchFamily="34" charset="-128"/>
              </a:rPr>
              <a:t>(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B</a:t>
            </a:r>
            <a:endParaRPr lang="en-US" altLang="zh-CN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Isolation can be ensured trivially by running transactions </a:t>
            </a:r>
            <a:r>
              <a:rPr lang="en-US" altLang="zh-CN" sz="2000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ＭＳ Ｐゴシック" panose="020B0600070205080204" pitchFamily="34" charset="-128"/>
              </a:rPr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3D2FB3B-ACFC-4EA9-A2F3-6BBE2A7F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5EA5FDE-B909-47F2-AD95-D9B366D39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243958"/>
            <a:ext cx="8610600" cy="4080641"/>
          </a:xfrm>
        </p:spPr>
        <p:txBody>
          <a:bodyPr>
            <a:noAutofit/>
          </a:bodyPr>
          <a:lstStyle/>
          <a:p>
            <a:r>
              <a:rPr lang="en-US" altLang="zh-CN" sz="1800" b="1">
                <a:solidFill>
                  <a:srgbClr val="000099"/>
                </a:solidFill>
              </a:rPr>
              <a:t>Atomicity</a:t>
            </a:r>
            <a:r>
              <a:rPr lang="en-US" altLang="zh-CN" sz="1800" b="1"/>
              <a:t>. </a:t>
            </a:r>
            <a:r>
              <a:rPr lang="en-US" altLang="zh-CN" sz="1800"/>
              <a:t> Either all operations of the transaction are properly reflected in the database or none are.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Consistency</a:t>
            </a:r>
            <a:r>
              <a:rPr lang="en-US" altLang="zh-CN" sz="1800" b="1"/>
              <a:t>.</a:t>
            </a:r>
            <a:r>
              <a:rPr lang="en-US" altLang="zh-CN" sz="1800"/>
              <a:t>  Execution of a transaction in isolation preserves the consistency of the database.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Isolation</a:t>
            </a:r>
            <a:r>
              <a:rPr lang="en-US" altLang="zh-CN" sz="1800" b="1"/>
              <a:t>.</a:t>
            </a:r>
            <a:r>
              <a:rPr lang="en-US" altLang="zh-CN" sz="180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zh-CN" sz="1600">
                <a:ea typeface="ＭＳ Ｐゴシック" panose="020B0600070205080204" pitchFamily="34" charset="-128"/>
              </a:rPr>
              <a:t>That is, for every pair of transactions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1600" i="1">
                <a:ea typeface="ＭＳ Ｐゴシック" panose="020B0600070205080204" pitchFamily="34" charset="-128"/>
              </a:rPr>
              <a:t> </a:t>
            </a:r>
            <a:r>
              <a:rPr lang="en-US" altLang="zh-CN" sz="1600">
                <a:ea typeface="ＭＳ Ｐゴシック" panose="020B0600070205080204" pitchFamily="34" charset="-128"/>
              </a:rPr>
              <a:t>and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j</a:t>
            </a:r>
            <a:r>
              <a:rPr lang="en-US" altLang="zh-CN" sz="1600" i="1">
                <a:ea typeface="ＭＳ Ｐゴシック" panose="020B0600070205080204" pitchFamily="34" charset="-128"/>
              </a:rPr>
              <a:t>, </a:t>
            </a:r>
            <a:r>
              <a:rPr lang="en-US" altLang="zh-CN" sz="1600">
                <a:ea typeface="ＭＳ Ｐゴシック" panose="020B0600070205080204" pitchFamily="34" charset="-128"/>
              </a:rPr>
              <a:t>it appears to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1600" i="1">
                <a:ea typeface="ＭＳ Ｐゴシック" panose="020B0600070205080204" pitchFamily="34" charset="-128"/>
              </a:rPr>
              <a:t> </a:t>
            </a:r>
            <a:r>
              <a:rPr lang="en-US" altLang="zh-CN" sz="1600">
                <a:ea typeface="ＭＳ Ｐゴシック" panose="020B0600070205080204" pitchFamily="34" charset="-128"/>
              </a:rPr>
              <a:t>that either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j</a:t>
            </a:r>
            <a:r>
              <a:rPr lang="en-US" altLang="zh-CN" sz="1600" i="1">
                <a:ea typeface="ＭＳ Ｐゴシック" panose="020B0600070205080204" pitchFamily="34" charset="-128"/>
              </a:rPr>
              <a:t>, </a:t>
            </a:r>
            <a:r>
              <a:rPr lang="en-US" altLang="zh-CN" sz="1600">
                <a:ea typeface="ＭＳ Ｐゴシック" panose="020B0600070205080204" pitchFamily="34" charset="-128"/>
              </a:rPr>
              <a:t>finished execution before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1600">
                <a:ea typeface="ＭＳ Ｐゴシック" panose="020B0600070205080204" pitchFamily="34" charset="-128"/>
              </a:rPr>
              <a:t> started, or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j</a:t>
            </a:r>
            <a:r>
              <a:rPr lang="en-US" altLang="zh-CN" sz="1600">
                <a:ea typeface="ＭＳ Ｐゴシック" panose="020B0600070205080204" pitchFamily="34" charset="-128"/>
              </a:rPr>
              <a:t> started execution after </a:t>
            </a:r>
            <a:r>
              <a:rPr lang="en-US" altLang="zh-CN" sz="1600" i="1">
                <a:ea typeface="ＭＳ Ｐゴシック" panose="020B0600070205080204" pitchFamily="34" charset="-128"/>
              </a:rPr>
              <a:t>T</a:t>
            </a:r>
            <a:r>
              <a:rPr lang="en-US" altLang="zh-CN" sz="1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1600">
                <a:ea typeface="ＭＳ Ｐゴシック" panose="020B0600070205080204" pitchFamily="34" charset="-128"/>
              </a:rPr>
              <a:t> finished.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Durability</a:t>
            </a:r>
            <a:r>
              <a:rPr lang="en-US" altLang="zh-CN" sz="1800" b="1"/>
              <a:t>.  </a:t>
            </a:r>
            <a:r>
              <a:rPr lang="en-US" altLang="zh-CN" sz="1800"/>
              <a:t>After a transaction completes successfully, the changes it has made to the database persist, even if there are system failures. </a:t>
            </a:r>
            <a:endParaRPr lang="en-US" altLang="zh-CN" sz="1800" i="1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CC6864F3-1A59-4688-92B6-8AF304FE8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80" y="962057"/>
            <a:ext cx="82423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  </a:t>
            </a:r>
            <a:r>
              <a:rPr kumimoji="1" lang="en-US" altLang="zh-CN" sz="2000" b="1">
                <a:solidFill>
                  <a:srgbClr val="000099"/>
                </a:solidFill>
              </a:rPr>
              <a:t>transaction</a:t>
            </a:r>
            <a:r>
              <a:rPr lang="en-US" altLang="zh-CN" sz="20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73177853-22A1-46B1-9DE8-02D0D45ED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33AF7EC-39A0-4E98-86BA-1230CA6A0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000099"/>
                </a:solidFill>
              </a:rPr>
              <a:t>Active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–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the initial state; the transaction stays in this state while it is executing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Partially committed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–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after the final statement has been executed.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Failed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1200" b="1"/>
              <a:t>-- </a:t>
            </a:r>
            <a:r>
              <a:rPr lang="en-US" altLang="zh-CN" sz="2000"/>
              <a:t>after the discovery that normal execution can no longer proceed.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Aborted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zh-CN" sz="1800">
                <a:ea typeface="ＭＳ Ｐゴシック" panose="020B0600070205080204" pitchFamily="34" charset="-128"/>
              </a:rPr>
              <a:t>restart the transaction</a:t>
            </a:r>
          </a:p>
          <a:p>
            <a:pPr lvl="2"/>
            <a:r>
              <a:rPr lang="en-US" altLang="zh-CN" sz="1600">
                <a:ea typeface="ＭＳ Ｐゴシック" panose="020B0600070205080204" pitchFamily="34" charset="-128"/>
              </a:rPr>
              <a:t> can be done only if no internal logical error</a:t>
            </a:r>
          </a:p>
          <a:p>
            <a:pPr lvl="1"/>
            <a:r>
              <a:rPr lang="en-US" altLang="zh-CN" sz="1800">
                <a:ea typeface="ＭＳ Ｐゴシック" panose="020B0600070205080204" pitchFamily="34" charset="-128"/>
              </a:rPr>
              <a:t>kill the transaction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Committed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28C93261-8528-41A1-89F1-6DE2F9B64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 (Cont.)</a:t>
            </a:r>
          </a:p>
        </p:txBody>
      </p:sp>
      <p:pic>
        <p:nvPicPr>
          <p:cNvPr id="21507" name="Picture 10">
            <a:extLst>
              <a:ext uri="{FF2B5EF4-FFF2-40B4-BE49-F238E27FC236}">
                <a16:creationId xmlns:a16="http://schemas.microsoft.com/office/drawing/2014/main" id="{E4135BF0-3527-421B-B097-7D565A51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46388</TotalTime>
  <Words>3027</Words>
  <Application>Microsoft Office PowerPoint</Application>
  <PresentationFormat>全屏显示(4:3)</PresentationFormat>
  <Paragraphs>290</Paragraphs>
  <Slides>38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Monotype Sorts</vt:lpstr>
      <vt:lpstr>Arial</vt:lpstr>
      <vt:lpstr>Garamond</vt:lpstr>
      <vt:lpstr>Helvetica</vt:lpstr>
      <vt:lpstr>Times New Roman</vt:lpstr>
      <vt:lpstr>Webdings</vt:lpstr>
      <vt:lpstr>1_db-5-grey</vt:lpstr>
      <vt:lpstr>Chapter 14: Transactions </vt:lpstr>
      <vt:lpstr>Chapter 14:  Transactions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</vt:lpstr>
      <vt:lpstr>Example Schedule (Schedule A) + Precedence Graph</vt:lpstr>
      <vt:lpstr>Test for Conflict Serializability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vs. Serializability Tests</vt:lpstr>
      <vt:lpstr>Levels of Consistency in SQL-92</vt:lpstr>
      <vt:lpstr>Transaction Definition in SQL</vt:lpstr>
      <vt:lpstr>Assignment</vt:lpstr>
      <vt:lpstr>End of Chapter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 j</cp:lastModifiedBy>
  <cp:revision>520</cp:revision>
  <cp:lastPrinted>1999-06-28T19:27:31Z</cp:lastPrinted>
  <dcterms:created xsi:type="dcterms:W3CDTF">2000-02-23T18:58:38Z</dcterms:created>
  <dcterms:modified xsi:type="dcterms:W3CDTF">2020-05-26T04:19:05Z</dcterms:modified>
</cp:coreProperties>
</file>