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handoutMasterIdLst>
    <p:handoutMasterId r:id="rId30"/>
  </p:handoutMasterIdLst>
  <p:sldIdLst>
    <p:sldId id="34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27" r:id="rId13"/>
    <p:sldId id="328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271" r:id="rId22"/>
    <p:sldId id="272" r:id="rId23"/>
    <p:sldId id="273" r:id="rId24"/>
    <p:sldId id="400" r:id="rId25"/>
    <p:sldId id="380" r:id="rId26"/>
    <p:sldId id="421" r:id="rId27"/>
    <p:sldId id="376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713" autoAdjust="0"/>
  </p:normalViewPr>
  <p:slideViewPr>
    <p:cSldViewPr snapToGrid="0">
      <p:cViewPr varScale="1">
        <p:scale>
          <a:sx n="91" d="100"/>
          <a:sy n="91" d="100"/>
        </p:scale>
        <p:origin x="732" y="27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BB1DF81F-09C7-407B-8AEB-CC9BE0F222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729E79B0-9773-42B8-B76F-8A834E9B2D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EE2EA343-CD2A-4816-8AFA-16845C2B748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7" name="Rectangle 5">
            <a:extLst>
              <a:ext uri="{FF2B5EF4-FFF2-40B4-BE49-F238E27FC236}">
                <a16:creationId xmlns:a16="http://schemas.microsoft.com/office/drawing/2014/main" id="{E3A2A3F0-80B5-4DBF-B2E0-BE79F55C40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9076B9-353D-4208-92D5-EB0275B12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6C7B8B-3311-4250-9B6F-F42FBBC86D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83CF0C5-DBA1-4659-B9AC-C1BE8C1F31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0A60955-231D-4E47-8995-8E979D32C2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D629B62-09A5-44F3-878C-6AA44502A6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FC4072B-CF56-46BF-8B18-B8214D6584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35A4E5E-4504-4BE2-9538-6FCC8AD63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0A4DA9-FD45-456B-AD84-C280F7D369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228BABE-FBB4-4F23-A5F5-12F2ECB0B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461E5AB-3D76-4BEF-959F-59745C0BE5C0}" type="slidenum">
              <a:rPr lang="zh-CN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4D87DD1-0AF3-4B91-B56C-3070A8CA0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91DBDBD-C314-491F-B134-5FA239E5F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C9F791-2344-4FC3-B8AC-FED922CD8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EB8027-4120-4557-A74B-77368DE4D44A}" type="slidenum">
              <a:rPr lang="en-US" altLang="zh-CN" sz="1200">
                <a:latin typeface="Times New Roman" panose="02020603050405020304" pitchFamily="18" charset="0"/>
              </a:rPr>
              <a:pPr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14C497A-A146-4D82-9A8B-3ADDF538A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3614A95-AC20-4AFB-8307-7551B1441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BC2DBE4-40A2-4AB4-A5FD-6CC154627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828B82-4591-4FE6-8218-CA2CF4B1D59E}" type="slidenum">
              <a:rPr lang="en-US" altLang="zh-CN" sz="1200">
                <a:latin typeface="Times New Roman" panose="02020603050405020304" pitchFamily="18" charset="0"/>
              </a:rPr>
              <a:pPr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6AFEC09-08B4-4FF9-9D46-74EFB2D683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5EB762D-7294-42A8-A61B-23A1649AC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C1F5E2E-32BC-4174-A444-AB61DACA1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D07AD6-6BB9-4D88-ACB4-E94F6C17F954}" type="slidenum">
              <a:rPr lang="en-US" altLang="zh-CN" sz="1200">
                <a:latin typeface="Times New Roman" panose="02020603050405020304" pitchFamily="18" charset="0"/>
              </a:rPr>
              <a:pPr/>
              <a:t>21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2B434FF-CE39-49C0-9C6D-2DD1246A1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3B62B64-3B42-4E1E-9F80-726D44A56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528FFCD-349F-4DEC-9210-508AA7288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87A521-1B69-40BB-87F9-5322E66EB54E}" type="slidenum">
              <a:rPr lang="en-US" altLang="zh-CN" sz="1200">
                <a:latin typeface="Times New Roman" panose="02020603050405020304" pitchFamily="18" charset="0"/>
              </a:rPr>
              <a:pPr/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950046C-22C5-4632-8EB1-57F2D317B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BEE6B11-54AD-48CF-A265-78089E573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C7A00E34-67F8-4CC0-B6ED-1AD6384A30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ED74FB-FC83-4D0E-80AA-868A4E672401}" type="slidenum">
              <a:rPr lang="en-US" altLang="zh-CN" sz="1200">
                <a:latin typeface="Times New Roman" panose="02020603050405020304" pitchFamily="18" charset="0"/>
              </a:rPr>
              <a:pPr/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32BBB79E-BFE6-4267-A7DF-A4EE54CCC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2C64E25-0153-43B8-9C30-FA94783D2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E70ECE4-75C7-46D0-92C8-B54F7C4E1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8BA8CD-09D9-47F9-8802-1B8A878BB64C}" type="slidenum">
              <a:rPr lang="en-US" altLang="zh-CN" sz="1200">
                <a:latin typeface="Times New Roman" panose="02020603050405020304" pitchFamily="18" charset="0"/>
              </a:rPr>
              <a:pPr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5F611CD-08D7-4141-A970-367FB9B63F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1BA6006-F867-4EAA-AD98-680F791EA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9A12C8DA-F182-47EB-972A-1B2B839CD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251879-93FF-4AD9-81BF-72AD864498C4}" type="slidenum">
              <a:rPr lang="en-US" altLang="zh-CN" sz="1200">
                <a:latin typeface="Times New Roman" panose="02020603050405020304" pitchFamily="18" charset="0"/>
              </a:rPr>
              <a:pPr/>
              <a:t>25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58C2CC4-E3FB-4816-A13E-0F254AAC5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86E2C5A-F1DA-45F4-B122-A40ADAC02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_Gray_Number">
            <a:extLst>
              <a:ext uri="{FF2B5EF4-FFF2-40B4-BE49-F238E27FC236}">
                <a16:creationId xmlns:a16="http://schemas.microsoft.com/office/drawing/2014/main" id="{26E0D2C8-CCFB-4042-B37C-F2C6C6E4F5A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zh-CN" altLang="en-US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" name="Title_Gray_Number">
            <a:extLst>
              <a:ext uri="{FF2B5EF4-FFF2-40B4-BE49-F238E27FC236}">
                <a16:creationId xmlns:a16="http://schemas.microsoft.com/office/drawing/2014/main" id="{682BDFEA-8A5B-4A3C-BE66-CA5DC72A4D3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en-US" altLang="zh-CN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DB</a:t>
            </a:r>
          </a:p>
        </p:txBody>
      </p:sp>
      <p:sp>
        <p:nvSpPr>
          <p:cNvPr id="5" name="Default_Title">
            <a:extLst>
              <a:ext uri="{FF2B5EF4-FFF2-40B4-BE49-F238E27FC236}">
                <a16:creationId xmlns:a16="http://schemas.microsoft.com/office/drawing/2014/main" id="{81A85C7E-74B5-45A1-8FD6-193898DCB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43150" y="5410200"/>
            <a:ext cx="4629150" cy="923925"/>
          </a:xfrm>
          <a:prstGeom prst="rect">
            <a:avLst/>
          </a:prstGeom>
          <a:noFill/>
          <a:ln>
            <a:noFill/>
          </a:ln>
        </p:spPr>
        <p:txBody>
          <a:bodyPr lIns="12700" tIns="12700" rIns="12700" bIns="12700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Dr. CHEN Jian</a:t>
            </a:r>
          </a:p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Professor</a:t>
            </a:r>
          </a:p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ellachen@scut.edu.cn</a:t>
            </a:r>
          </a:p>
        </p:txBody>
      </p:sp>
      <p:sp>
        <p:nvSpPr>
          <p:cNvPr id="6" name="Slide_Copyright">
            <a:extLst>
              <a:ext uri="{FF2B5EF4-FFF2-40B4-BE49-F238E27FC236}">
                <a16:creationId xmlns:a16="http://schemas.microsoft.com/office/drawing/2014/main" id="{AE5E47FE-5193-45F5-935F-81DB2FD347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 fontAlgn="b">
              <a:lnSpc>
                <a:spcPct val="110000"/>
              </a:lnSpc>
              <a:defRPr/>
            </a:pPr>
            <a:r>
              <a:rPr lang="zh-CN" altLang="en-US" sz="1200">
                <a:latin typeface="Arial" charset="0"/>
                <a:ea typeface="宋体" pitchFamily="2" charset="-122"/>
              </a:rPr>
              <a:t>华南理工大学 软件学院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6EE3ADA9-DF9E-48BE-B0D0-E1968F66E471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6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 algn="ctr">
              <a:spcBef>
                <a:spcPct val="0"/>
              </a:spcBef>
              <a:defRPr sz="4000">
                <a:latin typeface="Garamond" pitchFamily="18" charset="0"/>
              </a:defRPr>
            </a:lvl1pPr>
          </a:lstStyle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32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432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261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05FA37-5C06-4E50-AB30-2B969D564C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C1750D-FA27-4AF5-B80C-C6E0F12382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57896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71F260-3B5A-41C6-B26F-5A9CD8A40A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52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660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36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6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97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57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95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683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031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61D70F-87F7-4686-9063-7501DD981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5">
            <a:extLst>
              <a:ext uri="{FF2B5EF4-FFF2-40B4-BE49-F238E27FC236}">
                <a16:creationId xmlns:a16="http://schemas.microsoft.com/office/drawing/2014/main" id="{EE6D8419-D18C-486C-8A95-4F63412DD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6613525"/>
            <a:ext cx="519113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panose="02010600030101010101" pitchFamily="2" charset="-122"/>
              </a:rPr>
              <a:t>14.</a:t>
            </a:r>
            <a:fld id="{1E30E7B5-A084-4713-B28B-900B01AEDCEE}" type="slidenum">
              <a:rPr lang="en-US" altLang="zh-CN" sz="1000" b="1" smtClean="0">
                <a:solidFill>
                  <a:schemeClr val="tx2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526" name="Rectangle 6">
            <a:extLst>
              <a:ext uri="{FF2B5EF4-FFF2-40B4-BE49-F238E27FC236}">
                <a16:creationId xmlns:a16="http://schemas.microsoft.com/office/drawing/2014/main" id="{23FFF903-09B5-4825-A4CD-8B95F1481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7475"/>
            <a:ext cx="861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Slide_Page_Number">
            <a:extLst>
              <a:ext uri="{FF2B5EF4-FFF2-40B4-BE49-F238E27FC236}">
                <a16:creationId xmlns:a16="http://schemas.microsoft.com/office/drawing/2014/main" id="{38112DED-90A8-4349-A2D9-1EE6CDB2F9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charset="0"/>
              <a:ea typeface="宋体" pitchFamily="2" charset="-122"/>
            </a:endParaRPr>
          </a:p>
        </p:txBody>
      </p:sp>
      <p:sp>
        <p:nvSpPr>
          <p:cNvPr id="1030" name="Slide_Copyright">
            <a:extLst>
              <a:ext uri="{FF2B5EF4-FFF2-40B4-BE49-F238E27FC236}">
                <a16:creationId xmlns:a16="http://schemas.microsoft.com/office/drawing/2014/main" id="{7AEF81FD-F009-4FB9-A849-2843FD45E9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 fontAlgn="b">
              <a:lnSpc>
                <a:spcPct val="110000"/>
              </a:lnSpc>
              <a:defRPr/>
            </a:pPr>
            <a:r>
              <a:rPr lang="zh-CN" altLang="en-US" sz="1200">
                <a:latin typeface="Arial" charset="0"/>
                <a:ea typeface="宋体" pitchFamily="2" charset="-122"/>
              </a:rPr>
              <a:t>华南理工大学 软件学院</a:t>
            </a:r>
          </a:p>
        </p:txBody>
      </p:sp>
      <p:sp>
        <p:nvSpPr>
          <p:cNvPr id="1031" name="Slide_Page_Number">
            <a:extLst>
              <a:ext uri="{FF2B5EF4-FFF2-40B4-BE49-F238E27FC236}">
                <a16:creationId xmlns:a16="http://schemas.microsoft.com/office/drawing/2014/main" id="{78D0BF25-8F49-48A0-A5D7-4825C5EC38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charset="0"/>
              <a:ea typeface="宋体" pitchFamily="2" charset="-122"/>
            </a:endParaRPr>
          </a:p>
        </p:txBody>
      </p:sp>
      <p:pic>
        <p:nvPicPr>
          <p:cNvPr id="1032" name="Picture 12">
            <a:extLst>
              <a:ext uri="{FF2B5EF4-FFF2-40B4-BE49-F238E27FC236}">
                <a16:creationId xmlns:a16="http://schemas.microsoft.com/office/drawing/2014/main" id="{0293D212-4B94-4013-8C5C-1649CB011F18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charset="2"/>
        <a:buChar char="l"/>
        <a:defRPr kumimoji="1"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26">
            <a:extLst>
              <a:ext uri="{FF2B5EF4-FFF2-40B4-BE49-F238E27FC236}">
                <a16:creationId xmlns:a16="http://schemas.microsoft.com/office/drawing/2014/main" id="{E8C2C18C-E052-4215-BA70-DA5797FB89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Chapter 15 : Concurrency Control 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A9AD6D1-0CCB-4502-87D3-A93905DA1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Lock Conversions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C1827DBC-EE74-4835-B3BA-5113F2C16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Char char="n"/>
              <a:defRPr/>
            </a:pPr>
            <a:r>
              <a:rPr lang="en-US" altLang="zh-CN" sz="2400">
                <a:ea typeface="宋体" charset="-122"/>
              </a:rPr>
              <a:t>Two-phase locking with lock conversions: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>
                <a:ea typeface="宋体" charset="-122"/>
              </a:rPr>
              <a:t>     –   First Phase:        </a:t>
            </a:r>
          </a:p>
          <a:p>
            <a:pPr lvl="1">
              <a:buFont typeface="Monotype Sorts" pitchFamily="2" charset="2"/>
              <a:buChar char="l"/>
              <a:defRPr/>
            </a:pPr>
            <a:r>
              <a:rPr lang="en-US" altLang="zh-CN">
                <a:ea typeface="宋体" charset="-122"/>
              </a:rPr>
              <a:t>can acquire a lock-S on item</a:t>
            </a:r>
          </a:p>
          <a:p>
            <a:pPr lvl="1">
              <a:buFont typeface="Monotype Sorts" pitchFamily="2" charset="2"/>
              <a:buChar char="l"/>
              <a:defRPr/>
            </a:pPr>
            <a:r>
              <a:rPr lang="en-US" altLang="zh-CN">
                <a:ea typeface="宋体" charset="-122"/>
              </a:rPr>
              <a:t>can acquire a lock-X on item</a:t>
            </a:r>
          </a:p>
          <a:p>
            <a:pPr lvl="1">
              <a:buFont typeface="Monotype Sorts" pitchFamily="2" charset="2"/>
              <a:buChar char="l"/>
              <a:defRPr/>
            </a:pPr>
            <a:r>
              <a:rPr lang="en-US" altLang="zh-CN">
                <a:ea typeface="宋体" charset="-122"/>
              </a:rPr>
              <a:t>can convert a lock-S to a lock-X (upgrade)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>
                <a:ea typeface="宋体" charset="-122"/>
              </a:rPr>
              <a:t>     –   Second Phase:</a:t>
            </a:r>
          </a:p>
          <a:p>
            <a:pPr lvl="1">
              <a:buFont typeface="Monotype Sorts" pitchFamily="2" charset="2"/>
              <a:buChar char="l"/>
              <a:defRPr/>
            </a:pPr>
            <a:r>
              <a:rPr lang="en-US" altLang="zh-CN">
                <a:ea typeface="宋体" charset="-122"/>
              </a:rPr>
              <a:t>can release a lock-S</a:t>
            </a:r>
          </a:p>
          <a:p>
            <a:pPr lvl="1">
              <a:buFont typeface="Monotype Sorts" pitchFamily="2" charset="2"/>
              <a:buChar char="l"/>
              <a:defRPr/>
            </a:pPr>
            <a:r>
              <a:rPr lang="en-US" altLang="zh-CN">
                <a:ea typeface="宋体" charset="-122"/>
              </a:rPr>
              <a:t>can release a lock-X</a:t>
            </a:r>
          </a:p>
          <a:p>
            <a:pPr lvl="1">
              <a:buFont typeface="Monotype Sorts" pitchFamily="2" charset="2"/>
              <a:buChar char="l"/>
              <a:defRPr/>
            </a:pPr>
            <a:r>
              <a:rPr lang="en-US" altLang="zh-CN">
                <a:ea typeface="宋体" charset="-122"/>
              </a:rPr>
              <a:t>can convert a lock-X to a lock-S  (downgrade)</a:t>
            </a:r>
          </a:p>
          <a:p>
            <a:pPr>
              <a:buFont typeface="Monotype Sorts" pitchFamily="2" charset="2"/>
              <a:buChar char="n"/>
              <a:defRPr/>
            </a:pPr>
            <a:r>
              <a:rPr lang="en-US" altLang="zh-CN" sz="2400">
                <a:ea typeface="宋体" charset="-122"/>
              </a:rPr>
              <a:t>This protocol assures serializability. But still relies on the programmer to insert the various  locking instructions.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3690EC56-3C4F-4684-A88D-FC54564F9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a typeface="宋体" pitchFamily="2" charset="-122"/>
              </a:rPr>
              <a:t>Incomplete Schedule With a Lock Conversion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1665CFBD-EFE6-49EA-8C8B-1C4A8738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079500"/>
            <a:ext cx="29908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T8: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Read(a1)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Read(a2)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……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Read(an)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Write(a1)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T9: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Read(a1)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Read(a2)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Display(a1 + a2)</a:t>
            </a:r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71B18432-F6C7-4D04-B8B7-F39878DB0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5397500"/>
            <a:ext cx="802005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If we employ the two-phase locking protocol, then T8 musk lock a1 in X-mode. Then any concurrent execution of both transactions amounts to a serial execution.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BF6ED60-947C-4A70-B647-596472CC5F3B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930275"/>
            <a:ext cx="5329237" cy="4305300"/>
            <a:chOff x="2403" y="586"/>
            <a:chExt cx="3357" cy="2712"/>
          </a:xfrm>
        </p:grpSpPr>
        <p:pic>
          <p:nvPicPr>
            <p:cNvPr id="51206" name="Picture 3">
              <a:extLst>
                <a:ext uri="{FF2B5EF4-FFF2-40B4-BE49-F238E27FC236}">
                  <a16:creationId xmlns:a16="http://schemas.microsoft.com/office/drawing/2014/main" id="{D26EE10F-C289-4020-ABA4-C845BDA2E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1" t="2586" r="17888" b="2873"/>
            <a:stretch>
              <a:fillRect/>
            </a:stretch>
          </p:blipFill>
          <p:spPr bwMode="auto">
            <a:xfrm>
              <a:off x="2900" y="586"/>
              <a:ext cx="2189" cy="2393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07" name="Rectangle 6">
              <a:extLst>
                <a:ext uri="{FF2B5EF4-FFF2-40B4-BE49-F238E27FC236}">
                  <a16:creationId xmlns:a16="http://schemas.microsoft.com/office/drawing/2014/main" id="{BFEB9CB3-977C-4C10-AD3D-E5851115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3010"/>
              <a:ext cx="3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buFont typeface="Monotype Sorts" charset="2"/>
                <a:buNone/>
              </a:pPr>
              <a:r>
                <a:rPr lang="en-US" altLang="zh-CN" sz="2000" b="1" i="1">
                  <a:solidFill>
                    <a:srgbClr val="FF000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T8 and T9 can access a1 and a2 simultaneously.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99EA42AF-D043-4487-A5E1-B9FF03436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Implementation of Locking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71BA125-B1E3-4328-A8B6-123C2E44E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/>
              <a:t>A</a:t>
            </a:r>
            <a:r>
              <a:rPr lang="en-US" altLang="zh-CN" sz="2400" b="1">
                <a:solidFill>
                  <a:schemeClr val="tx2"/>
                </a:solidFill>
              </a:rPr>
              <a:t> </a:t>
            </a:r>
            <a:r>
              <a:rPr lang="en-US" altLang="zh-CN" sz="2400" b="1">
                <a:solidFill>
                  <a:srgbClr val="000099"/>
                </a:solidFill>
              </a:rPr>
              <a:t>lock manager</a:t>
            </a:r>
            <a:r>
              <a:rPr lang="en-US" altLang="zh-CN" sz="2400" b="1">
                <a:solidFill>
                  <a:schemeClr val="tx2"/>
                </a:solidFill>
              </a:rPr>
              <a:t> </a:t>
            </a:r>
            <a:r>
              <a:rPr lang="en-US" altLang="zh-CN" sz="2400"/>
              <a:t>can be implemented as a separate process to which transactions send lock and unlock requests.</a:t>
            </a:r>
          </a:p>
          <a:p>
            <a:r>
              <a:rPr lang="en-US" altLang="zh-CN" sz="2400"/>
              <a:t>The lock manager replies to a lock request by sending a lock grant messages (or a message asking the transaction to roll back, in case of  a deadlock).</a:t>
            </a:r>
          </a:p>
          <a:p>
            <a:r>
              <a:rPr lang="en-US" altLang="zh-CN" sz="2400"/>
              <a:t>The requesting transaction waits until its request is answered.</a:t>
            </a:r>
          </a:p>
          <a:p>
            <a:r>
              <a:rPr lang="en-US" altLang="zh-CN" sz="2400"/>
              <a:t>The lock manager maintains a data-structure called a </a:t>
            </a:r>
            <a:r>
              <a:rPr lang="en-US" altLang="zh-CN" sz="2400" b="1">
                <a:solidFill>
                  <a:srgbClr val="000099"/>
                </a:solidFill>
              </a:rPr>
              <a:t>lock table</a:t>
            </a:r>
            <a:r>
              <a:rPr lang="en-US" altLang="zh-CN" sz="2400" b="1">
                <a:solidFill>
                  <a:schemeClr val="tx2"/>
                </a:solidFill>
              </a:rPr>
              <a:t> </a:t>
            </a:r>
            <a:r>
              <a:rPr lang="en-US" altLang="zh-CN" sz="2400"/>
              <a:t>to record granted locks and pending requests.</a:t>
            </a:r>
          </a:p>
          <a:p>
            <a:r>
              <a:rPr lang="en-US" altLang="zh-CN" sz="2400"/>
              <a:t>The lock table is usually implemented as an in-memory hash table indexed on the name of the data item being locked.</a:t>
            </a:r>
            <a:endParaRPr lang="en-US" altLang="zh-CN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E2127F29-A6C6-4CF8-A57B-2D5385A56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Lock Table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C2C2C66-6BC0-4325-84F9-21D1FB902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066800"/>
            <a:ext cx="4267199" cy="5257800"/>
          </a:xfrm>
          <a:noFill/>
        </p:spPr>
        <p:txBody>
          <a:bodyPr/>
          <a:lstStyle/>
          <a:p>
            <a:r>
              <a:rPr lang="en-US" altLang="zh-CN" sz="1600" dirty="0"/>
              <a:t>Deep blue rectangles indicate granted locks, light ones indicate waiting requests</a:t>
            </a:r>
          </a:p>
          <a:p>
            <a:r>
              <a:rPr lang="en-US" altLang="zh-CN" sz="1600" dirty="0"/>
              <a:t>Lock table also records the type of lock granted or requested</a:t>
            </a:r>
          </a:p>
          <a:p>
            <a:r>
              <a:rPr lang="en-US" altLang="zh-CN" sz="1600" dirty="0"/>
              <a:t>New request is added to the end of the queue of requests for the data item, and granted if it is compatible with all earlier locks</a:t>
            </a:r>
          </a:p>
          <a:p>
            <a:r>
              <a:rPr lang="en-US" altLang="zh-CN" sz="1600" dirty="0"/>
              <a:t>Unlock requests result in the request being deleted, and later requests are checked to see if they can now be granted</a:t>
            </a:r>
          </a:p>
          <a:p>
            <a:r>
              <a:rPr lang="en-US" altLang="zh-CN" sz="1600" dirty="0"/>
              <a:t>If transaction aborts, all waiting or granted requests of the transaction are deleted </a:t>
            </a:r>
          </a:p>
          <a:p>
            <a:pPr lvl="1"/>
            <a:r>
              <a:rPr lang="en-US" altLang="zh-CN" sz="1600" dirty="0">
                <a:ea typeface="ＭＳ Ｐゴシック" panose="020B0600070205080204" pitchFamily="34" charset="-128"/>
              </a:rPr>
              <a:t>lock manager may keep a list of locks held by each transaction, to implement this efficiently</a:t>
            </a:r>
          </a:p>
        </p:txBody>
      </p:sp>
      <p:pic>
        <p:nvPicPr>
          <p:cNvPr id="45060" name="Picture 14">
            <a:extLst>
              <a:ext uri="{FF2B5EF4-FFF2-40B4-BE49-F238E27FC236}">
                <a16:creationId xmlns:a16="http://schemas.microsoft.com/office/drawing/2014/main" id="{3BCA52D7-0558-492B-B6B4-D98C2DEB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2612"/>
            <a:ext cx="4075112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B2A67670-7985-4281-AC97-B1BBE2F23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Deadlock Handling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99D695D-9810-4842-8F19-0711E5D0B3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20828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Consider the following two transactions:</a:t>
            </a:r>
          </a:p>
          <a:p>
            <a:pPr>
              <a:buFont typeface="Monotype Sorts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:     write (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)              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:    write(</a:t>
            </a:r>
            <a:r>
              <a:rPr lang="en-US" altLang="zh-CN" sz="2400" i="1"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         write(</a:t>
            </a:r>
            <a:r>
              <a:rPr lang="en-US" altLang="zh-CN" sz="2400" i="1"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)                         write(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Schedule with deadlock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A08F3485-9052-4DC0-9CF6-F1F5B1F3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44" y="3149600"/>
            <a:ext cx="4989512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0F7ACD16-BE28-45C4-8BD2-E9305FDB6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Deadlock Handling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C132CD5-A66F-4AEF-A6F2-CD46ACF3D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System is deadlocked if there is a set of transactions such that every transaction in the set is waiting for another transaction in the set.</a:t>
            </a:r>
          </a:p>
          <a:p>
            <a:r>
              <a:rPr lang="en-US" altLang="zh-CN" sz="2400" b="1" i="1">
                <a:solidFill>
                  <a:schemeClr val="tx2"/>
                </a:solidFill>
                <a:ea typeface="宋体" panose="02010600030101010101" pitchFamily="2" charset="-122"/>
              </a:rPr>
              <a:t>Deadlock prevention</a:t>
            </a:r>
            <a:r>
              <a:rPr lang="en-US" altLang="zh-CN" sz="2400">
                <a:ea typeface="宋体" panose="02010600030101010101" pitchFamily="2" charset="-122"/>
              </a:rPr>
              <a:t> protocols ensure that the system will </a:t>
            </a:r>
            <a:r>
              <a:rPr lang="en-US" altLang="zh-CN" sz="2400" i="1">
                <a:ea typeface="宋体" panose="02010600030101010101" pitchFamily="2" charset="-122"/>
              </a:rPr>
              <a:t>never</a:t>
            </a:r>
            <a:r>
              <a:rPr lang="en-US" altLang="zh-CN" sz="2400">
                <a:ea typeface="宋体" panose="02010600030101010101" pitchFamily="2" charset="-122"/>
              </a:rPr>
              <a:t> enter into a deadlock state. Some prevention strategies 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Require that each transaction locks all its data items before it begins execution (predeclaration).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Impose partial ordering of all data items and require that a transaction can lock data items only in the order specified by the partial order.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631EFCEC-9AD7-4189-B0AB-65AFBD308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More Deadlock Prevention Strategies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9BFB89A-3FC0-463B-B8F1-02DDB0883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Following schemes use transaction timestamps for the sake of deadlock prevention alone.</a:t>
            </a:r>
          </a:p>
          <a:p>
            <a:r>
              <a:rPr lang="en-US" altLang="zh-CN" sz="2200" b="1">
                <a:solidFill>
                  <a:schemeClr val="tx2"/>
                </a:solidFill>
                <a:ea typeface="宋体" panose="02010600030101010101" pitchFamily="2" charset="-122"/>
              </a:rPr>
              <a:t>wait-die</a:t>
            </a:r>
            <a:r>
              <a:rPr lang="en-US" altLang="zh-CN" sz="2200">
                <a:ea typeface="宋体" panose="02010600030101010101" pitchFamily="2" charset="-122"/>
              </a:rPr>
              <a:t> scheme — non-preemptive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older transaction may wait for younger one to release data item. Younger transactions never wait for older ones; they are rolled back instead.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a transaction may die several times before acquiring needed data item</a:t>
            </a:r>
          </a:p>
          <a:p>
            <a:r>
              <a:rPr lang="en-US" altLang="zh-CN" sz="2200" b="1">
                <a:solidFill>
                  <a:schemeClr val="tx2"/>
                </a:solidFill>
                <a:ea typeface="宋体" panose="02010600030101010101" pitchFamily="2" charset="-122"/>
              </a:rPr>
              <a:t>wound-wait</a:t>
            </a:r>
            <a:r>
              <a:rPr lang="en-US" altLang="zh-CN" sz="2200">
                <a:ea typeface="宋体" panose="02010600030101010101" pitchFamily="2" charset="-122"/>
              </a:rPr>
              <a:t> scheme — preemptive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older transaction </a:t>
            </a:r>
            <a:r>
              <a:rPr lang="en-US" altLang="zh-CN" sz="2200" i="1">
                <a:ea typeface="宋体" panose="02010600030101010101" pitchFamily="2" charset="-122"/>
              </a:rPr>
              <a:t>wounds</a:t>
            </a:r>
            <a:r>
              <a:rPr lang="en-US" altLang="zh-CN" sz="2200">
                <a:ea typeface="宋体" panose="02010600030101010101" pitchFamily="2" charset="-122"/>
              </a:rPr>
              <a:t> (forces rollback) of younger transaction instead of waiting for it. Younger transactions may wait for older ones.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may be fewer rollbacks than </a:t>
            </a:r>
            <a:r>
              <a:rPr lang="en-US" altLang="zh-CN" sz="2200" i="1">
                <a:ea typeface="宋体" panose="02010600030101010101" pitchFamily="2" charset="-122"/>
              </a:rPr>
              <a:t>wait-die</a:t>
            </a:r>
            <a:r>
              <a:rPr lang="en-US" altLang="zh-CN" sz="2200">
                <a:ea typeface="宋体" panose="02010600030101010101" pitchFamily="2" charset="-122"/>
              </a:rPr>
              <a:t> scheme.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A33DFC70-3FC2-4B1B-B785-A36A4F054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Deadlock prevention (Cont.)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84628E1-718E-4A15-B1E3-82308D717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Both in </a:t>
            </a:r>
            <a:r>
              <a:rPr lang="en-US" altLang="zh-CN" sz="2400" i="1">
                <a:ea typeface="宋体" panose="02010600030101010101" pitchFamily="2" charset="-122"/>
              </a:rPr>
              <a:t>wait-die</a:t>
            </a:r>
            <a:r>
              <a:rPr lang="en-US" altLang="zh-CN" sz="2400">
                <a:ea typeface="宋体" panose="02010600030101010101" pitchFamily="2" charset="-122"/>
              </a:rPr>
              <a:t> and in </a:t>
            </a:r>
            <a:r>
              <a:rPr lang="en-US" altLang="zh-CN" sz="2400" i="1">
                <a:ea typeface="宋体" panose="02010600030101010101" pitchFamily="2" charset="-122"/>
              </a:rPr>
              <a:t>wound-wait</a:t>
            </a:r>
            <a:r>
              <a:rPr lang="en-US" altLang="zh-CN" sz="2400">
                <a:ea typeface="宋体" panose="02010600030101010101" pitchFamily="2" charset="-122"/>
              </a:rPr>
              <a:t> schemes, a rolled back transactions is restarted with its original timestamp. Older transactions thus have precedence over newer ones, and starvation is hence avoided.</a:t>
            </a:r>
          </a:p>
          <a:p>
            <a:r>
              <a:rPr lang="en-US" altLang="zh-CN" sz="2400">
                <a:solidFill>
                  <a:schemeClr val="tx2"/>
                </a:solidFill>
                <a:ea typeface="宋体" panose="02010600030101010101" pitchFamily="2" charset="-122"/>
              </a:rPr>
              <a:t>Timeout-Based Schemes</a:t>
            </a:r>
            <a:r>
              <a:rPr lang="en-US" altLang="zh-CN" sz="2400">
                <a:ea typeface="宋体" panose="02010600030101010101" pitchFamily="2" charset="-122"/>
              </a:rPr>
              <a:t> 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thus deadlocks are not possible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simple to implement; but starvation is possible. Also difficult to determine good value of the timeout interval.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5E577689-8F97-4760-98E7-D0B5520FD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Deadlock Detection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AAB40A-B654-4B9D-9709-991838B4F2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Deadlocks can be described as a </a:t>
            </a:r>
            <a:r>
              <a:rPr lang="en-US" altLang="zh-CN" sz="2200" i="1">
                <a:solidFill>
                  <a:schemeClr val="tx2"/>
                </a:solidFill>
                <a:ea typeface="宋体" panose="02010600030101010101" pitchFamily="2" charset="-122"/>
              </a:rPr>
              <a:t>wait-for</a:t>
            </a:r>
            <a:r>
              <a:rPr lang="en-US" altLang="zh-CN" sz="2200" i="1">
                <a:ea typeface="宋体" panose="02010600030101010101" pitchFamily="2" charset="-122"/>
              </a:rPr>
              <a:t> graph</a:t>
            </a:r>
            <a:r>
              <a:rPr lang="en-US" altLang="zh-CN" sz="2200">
                <a:ea typeface="宋体" panose="02010600030101010101" pitchFamily="2" charset="-122"/>
              </a:rPr>
              <a:t>, which consists of a pair </a:t>
            </a:r>
            <a:r>
              <a:rPr lang="en-US" altLang="zh-CN" sz="2200" i="1">
                <a:ea typeface="宋体" panose="02010600030101010101" pitchFamily="2" charset="-122"/>
              </a:rPr>
              <a:t>G</a:t>
            </a:r>
            <a:r>
              <a:rPr lang="en-US" altLang="zh-CN" sz="2200">
                <a:ea typeface="宋体" panose="02010600030101010101" pitchFamily="2" charset="-122"/>
              </a:rPr>
              <a:t> = (</a:t>
            </a:r>
            <a:r>
              <a:rPr lang="en-US" altLang="zh-CN" sz="2200" i="1">
                <a:ea typeface="宋体" panose="02010600030101010101" pitchFamily="2" charset="-122"/>
              </a:rPr>
              <a:t>V</a:t>
            </a:r>
            <a:r>
              <a:rPr lang="en-US" altLang="zh-CN" sz="2200">
                <a:ea typeface="宋体" panose="02010600030101010101" pitchFamily="2" charset="-122"/>
              </a:rPr>
              <a:t>,</a:t>
            </a:r>
            <a:r>
              <a:rPr lang="en-US" altLang="zh-CN" sz="2200" i="1">
                <a:ea typeface="宋体" panose="02010600030101010101" pitchFamily="2" charset="-122"/>
              </a:rPr>
              <a:t>E</a:t>
            </a:r>
            <a:r>
              <a:rPr lang="en-US" altLang="zh-CN" sz="2200">
                <a:ea typeface="宋体" panose="02010600030101010101" pitchFamily="2" charset="-122"/>
              </a:rPr>
              <a:t>), </a:t>
            </a:r>
          </a:p>
          <a:p>
            <a:pPr lvl="1"/>
            <a:r>
              <a:rPr lang="en-US" altLang="zh-CN" sz="2200" i="1">
                <a:ea typeface="宋体" panose="02010600030101010101" pitchFamily="2" charset="-122"/>
              </a:rPr>
              <a:t>V</a:t>
            </a:r>
            <a:r>
              <a:rPr lang="en-US" altLang="zh-CN" sz="2200">
                <a:ea typeface="宋体" panose="02010600030101010101" pitchFamily="2" charset="-122"/>
              </a:rPr>
              <a:t> is a set of vertices (all the transactions in the system)</a:t>
            </a:r>
          </a:p>
          <a:p>
            <a:pPr lvl="1"/>
            <a:r>
              <a:rPr lang="en-US" altLang="zh-CN" sz="2200" i="1">
                <a:ea typeface="宋体" panose="02010600030101010101" pitchFamily="2" charset="-122"/>
              </a:rPr>
              <a:t>E</a:t>
            </a:r>
            <a:r>
              <a:rPr lang="en-US" altLang="zh-CN" sz="2200">
                <a:ea typeface="宋体" panose="02010600030101010101" pitchFamily="2" charset="-122"/>
              </a:rPr>
              <a:t> is a set of edges; each element is an ordered pair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i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j</a:t>
            </a:r>
            <a:r>
              <a:rPr lang="en-US" altLang="zh-CN" sz="2200">
                <a:ea typeface="宋体" panose="02010600030101010101" pitchFamily="2" charset="-122"/>
              </a:rPr>
              <a:t>.  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If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i </a:t>
            </a:r>
            <a:r>
              <a:rPr lang="en-US" altLang="zh-CN" sz="2200" i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>
                <a:ea typeface="宋体" panose="02010600030101010101" pitchFamily="2" charset="-122"/>
              </a:rPr>
              <a:t> 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j</a:t>
            </a:r>
            <a:r>
              <a:rPr lang="en-US" altLang="zh-CN" sz="2200" baseline="-25000">
                <a:ea typeface="宋体" panose="02010600030101010101" pitchFamily="2" charset="-122"/>
              </a:rPr>
              <a:t> </a:t>
            </a:r>
            <a:r>
              <a:rPr lang="en-US" altLang="zh-CN" sz="2200">
                <a:ea typeface="宋体" panose="02010600030101010101" pitchFamily="2" charset="-122"/>
              </a:rPr>
              <a:t>is in </a:t>
            </a:r>
            <a:r>
              <a:rPr lang="en-US" altLang="zh-CN" sz="2200" i="1">
                <a:ea typeface="宋体" panose="02010600030101010101" pitchFamily="2" charset="-122"/>
              </a:rPr>
              <a:t>E</a:t>
            </a:r>
            <a:r>
              <a:rPr lang="en-US" altLang="zh-CN" sz="2200">
                <a:ea typeface="宋体" panose="02010600030101010101" pitchFamily="2" charset="-122"/>
              </a:rPr>
              <a:t>, then there is a directed edge from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i</a:t>
            </a:r>
            <a:r>
              <a:rPr lang="en-US" altLang="zh-CN" sz="2200">
                <a:ea typeface="宋体" panose="02010600030101010101" pitchFamily="2" charset="-122"/>
              </a:rPr>
              <a:t> to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j</a:t>
            </a:r>
            <a:r>
              <a:rPr lang="en-US" altLang="zh-CN" sz="2200">
                <a:ea typeface="宋体" panose="02010600030101010101" pitchFamily="2" charset="-122"/>
              </a:rPr>
              <a:t>, implying that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i</a:t>
            </a:r>
            <a:r>
              <a:rPr lang="en-US" altLang="zh-CN" sz="2200">
                <a:ea typeface="宋体" panose="02010600030101010101" pitchFamily="2" charset="-122"/>
              </a:rPr>
              <a:t> is waiting for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j</a:t>
            </a:r>
            <a:r>
              <a:rPr lang="en-US" altLang="zh-CN" sz="2200">
                <a:ea typeface="宋体" panose="02010600030101010101" pitchFamily="2" charset="-122"/>
              </a:rPr>
              <a:t> to release a data item.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When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i</a:t>
            </a:r>
            <a:r>
              <a:rPr lang="en-US" altLang="zh-CN" sz="2200">
                <a:ea typeface="宋体" panose="02010600030101010101" pitchFamily="2" charset="-122"/>
              </a:rPr>
              <a:t> requests a data item currently being held by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j</a:t>
            </a:r>
            <a:r>
              <a:rPr lang="en-US" altLang="zh-CN" sz="2200">
                <a:ea typeface="宋体" panose="02010600030101010101" pitchFamily="2" charset="-122"/>
              </a:rPr>
              <a:t>, then the edge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i</a:t>
            </a:r>
            <a:r>
              <a:rPr lang="en-US" altLang="zh-CN" sz="2200">
                <a:ea typeface="宋体" panose="02010600030101010101" pitchFamily="2" charset="-122"/>
              </a:rPr>
              <a:t> 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j</a:t>
            </a:r>
            <a:r>
              <a:rPr lang="en-US" altLang="zh-CN" sz="2200">
                <a:ea typeface="宋体" panose="02010600030101010101" pitchFamily="2" charset="-122"/>
              </a:rPr>
              <a:t> is inserted in the wait-for graph. This edge is removed only when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j</a:t>
            </a:r>
            <a:r>
              <a:rPr lang="en-US" altLang="zh-CN" sz="2200">
                <a:ea typeface="宋体" panose="02010600030101010101" pitchFamily="2" charset="-122"/>
              </a:rPr>
              <a:t> is no longer holding a data item needed by </a:t>
            </a:r>
            <a:r>
              <a:rPr lang="en-US" altLang="zh-CN" sz="2200" i="1">
                <a:ea typeface="宋体" panose="02010600030101010101" pitchFamily="2" charset="-122"/>
              </a:rPr>
              <a:t>T</a:t>
            </a:r>
            <a:r>
              <a:rPr lang="en-US" altLang="zh-CN" sz="2200" i="1" baseline="-25000">
                <a:ea typeface="宋体" panose="02010600030101010101" pitchFamily="2" charset="-122"/>
              </a:rPr>
              <a:t>i</a:t>
            </a:r>
            <a:r>
              <a:rPr lang="en-US" altLang="zh-CN" sz="22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The system is in a deadlock state if and only if the wait-for graph has a cycle.  Must invoke a deadlock-detection algorithm periodically to look for cycles.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BE9B06B4-061F-4AC8-8BEB-91C639676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Deadlock Detection (Cont.)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5990628D-AF12-4577-9449-093A60D9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481138"/>
            <a:ext cx="3759200" cy="29511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8" name="Text Box 4">
            <a:extLst>
              <a:ext uri="{FF2B5EF4-FFF2-40B4-BE49-F238E27FC236}">
                <a16:creationId xmlns:a16="http://schemas.microsoft.com/office/drawing/2014/main" id="{769C72BF-E649-4324-9E0F-CF30FE183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4673600"/>
            <a:ext cx="352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ea typeface="宋体" panose="02010600030101010101" pitchFamily="2" charset="-122"/>
              </a:rPr>
              <a:t>Wait-for graph without a cycle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801A4364-1C92-4DB8-876B-A1903479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464026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ea typeface="宋体" panose="02010600030101010101" pitchFamily="2" charset="-122"/>
              </a:rPr>
              <a:t>Wait-for graph with a cycle</a:t>
            </a:r>
          </a:p>
        </p:txBody>
      </p:sp>
      <p:pic>
        <p:nvPicPr>
          <p:cNvPr id="57350" name="Picture 6">
            <a:extLst>
              <a:ext uri="{FF2B5EF4-FFF2-40B4-BE49-F238E27FC236}">
                <a16:creationId xmlns:a16="http://schemas.microsoft.com/office/drawing/2014/main" id="{541F076B-2CBB-4C60-9DB4-1B12DE4D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3801" r="10526" b="3510"/>
          <a:stretch>
            <a:fillRect/>
          </a:stretch>
        </p:blipFill>
        <p:spPr bwMode="auto">
          <a:xfrm>
            <a:off x="5308600" y="1549400"/>
            <a:ext cx="3289300" cy="2921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7B396D8-91EB-4449-99A6-37535C1ED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Lock-Based Protocols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14EE060-8E75-4409-B4C5-61239A14B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 lock is a mechanism to control concurrent access to a data item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    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en-US" altLang="zh-CN" sz="2400" i="1">
                <a:ea typeface="宋体" panose="02010600030101010101" pitchFamily="2" charset="-122"/>
              </a:rPr>
              <a:t>.  </a:t>
            </a:r>
            <a:r>
              <a:rPr lang="en-US" altLang="zh-CN" sz="2400" i="1">
                <a:solidFill>
                  <a:schemeClr val="tx2"/>
                </a:solidFill>
                <a:ea typeface="宋体" panose="02010600030101010101" pitchFamily="2" charset="-122"/>
              </a:rPr>
              <a:t>exclusive</a:t>
            </a:r>
            <a:r>
              <a:rPr lang="en-US" altLang="zh-CN" sz="2400" i="1">
                <a:ea typeface="宋体" panose="02010600030101010101" pitchFamily="2" charset="-122"/>
              </a:rPr>
              <a:t> (X) mode</a:t>
            </a:r>
            <a:r>
              <a:rPr lang="en-US" altLang="zh-CN" sz="2400">
                <a:ea typeface="宋体" panose="02010600030101010101" pitchFamily="2" charset="-122"/>
              </a:rPr>
              <a:t>. Data item can be both read as well as  written. X-lock is requested using </a:t>
            </a:r>
            <a:r>
              <a:rPr lang="en-US" altLang="zh-CN" sz="2400" b="1">
                <a:ea typeface="宋体" panose="02010600030101010101" pitchFamily="2" charset="-122"/>
              </a:rPr>
              <a:t> lock-X</a:t>
            </a:r>
            <a:r>
              <a:rPr lang="en-US" altLang="zh-CN" sz="2400">
                <a:ea typeface="宋体" panose="02010600030101010101" pitchFamily="2" charset="-122"/>
              </a:rPr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    </a:t>
            </a:r>
            <a:r>
              <a:rPr lang="en-US" altLang="zh-CN" sz="2400">
                <a:ea typeface="宋体" panose="02010600030101010101" pitchFamily="2" charset="-122"/>
              </a:rPr>
              <a:t>2</a:t>
            </a:r>
            <a:r>
              <a:rPr lang="en-US" altLang="zh-CN" sz="2400" i="1">
                <a:ea typeface="宋体" panose="02010600030101010101" pitchFamily="2" charset="-122"/>
              </a:rPr>
              <a:t>.  </a:t>
            </a:r>
            <a:r>
              <a:rPr lang="en-US" altLang="zh-CN" sz="2400" i="1">
                <a:solidFill>
                  <a:schemeClr val="tx2"/>
                </a:solidFill>
                <a:ea typeface="宋体" panose="02010600030101010101" pitchFamily="2" charset="-122"/>
              </a:rPr>
              <a:t>shared</a:t>
            </a:r>
            <a:r>
              <a:rPr lang="en-US" altLang="zh-CN" sz="2400" i="1">
                <a:ea typeface="宋体" panose="02010600030101010101" pitchFamily="2" charset="-122"/>
              </a:rPr>
              <a:t> (S) mode</a:t>
            </a:r>
            <a:r>
              <a:rPr lang="en-US" altLang="zh-CN" sz="2400">
                <a:ea typeface="宋体" panose="02010600030101010101" pitchFamily="2" charset="-122"/>
              </a:rPr>
              <a:t>. Data item can only be read. S-lock is requested using </a:t>
            </a:r>
            <a:r>
              <a:rPr lang="en-US" altLang="zh-CN" sz="2400" b="1">
                <a:ea typeface="宋体" panose="02010600030101010101" pitchFamily="2" charset="-122"/>
              </a:rPr>
              <a:t> lock-S</a:t>
            </a:r>
            <a:r>
              <a:rPr lang="en-US" altLang="zh-CN" sz="2400">
                <a:ea typeface="宋体" panose="02010600030101010101" pitchFamily="2" charset="-122"/>
              </a:rPr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18080280-454F-42FE-9B30-3C735DFB8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Deadlock Recovery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8274F55-4E8B-4175-99E1-D94C82751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When deadlock is  detected 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transaction will have to rolled back (made a victim) to break deadlock.  Select that transaction as victim that will incur minimum cost.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Rollback -- determine how far to roll back transaction</a:t>
            </a:r>
          </a:p>
          <a:p>
            <a:pPr lvl="2"/>
            <a:r>
              <a:rPr lang="en-US" altLang="zh-CN" sz="2400">
                <a:solidFill>
                  <a:schemeClr val="tx2"/>
                </a:solidFill>
                <a:ea typeface="宋体" panose="02010600030101010101" pitchFamily="2" charset="-122"/>
              </a:rPr>
              <a:t>Total rollback</a:t>
            </a:r>
            <a:r>
              <a:rPr lang="en-US" altLang="zh-CN" sz="2400">
                <a:ea typeface="宋体" panose="02010600030101010101" pitchFamily="2" charset="-122"/>
              </a:rPr>
              <a:t>: Abort the transaction and then restart it.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More effective to roll back transaction only as far as necessary to break deadlock.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Starvation happens if same transaction is always chosen as victim. Include the number of rollbacks in the cost factor to avoid starvation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6A338C6-5592-4D2F-907A-803C17867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Timestamp-Based Protocols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4FC0FD6-DE73-4D11-84F3-019052105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Each transaction is issued a timestamp when it enters the system. If an old transaction 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/>
              <a:t> has time-stamp TS(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/>
              <a:t>), a new transaction </a:t>
            </a:r>
            <a:r>
              <a:rPr lang="en-US" altLang="zh-CN" i="1"/>
              <a:t>T</a:t>
            </a:r>
            <a:r>
              <a:rPr lang="en-US" altLang="zh-CN" i="1" baseline="-25000"/>
              <a:t>j</a:t>
            </a:r>
            <a:r>
              <a:rPr lang="en-US" altLang="zh-CN"/>
              <a:t> is assigned time-stamp TS(</a:t>
            </a:r>
            <a:r>
              <a:rPr lang="en-US" altLang="zh-CN" i="1"/>
              <a:t>T</a:t>
            </a:r>
            <a:r>
              <a:rPr lang="en-US" altLang="zh-CN" i="1" baseline="-25000"/>
              <a:t>j</a:t>
            </a:r>
            <a:r>
              <a:rPr lang="en-US" altLang="zh-CN"/>
              <a:t>) such that TS(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/>
              <a:t>) &lt;TS(</a:t>
            </a:r>
            <a:r>
              <a:rPr lang="en-US" altLang="zh-CN" i="1"/>
              <a:t>T</a:t>
            </a:r>
            <a:r>
              <a:rPr lang="en-US" altLang="zh-CN" i="1" baseline="-25000"/>
              <a:t>j</a:t>
            </a:r>
            <a:r>
              <a:rPr lang="en-US" altLang="zh-CN"/>
              <a:t>).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The protocol manages concurrent execution such that the time-stamps determine the serializability order.</a:t>
            </a:r>
          </a:p>
          <a:p>
            <a:pPr>
              <a:lnSpc>
                <a:spcPct val="110000"/>
              </a:lnSpc>
            </a:pPr>
            <a:r>
              <a:rPr lang="en-US" altLang="zh-CN"/>
              <a:t>In order to assure such behavior, the protocol maintains for each data </a:t>
            </a:r>
            <a:r>
              <a:rPr lang="en-US" altLang="zh-CN" i="1"/>
              <a:t>Q </a:t>
            </a:r>
            <a:r>
              <a:rPr lang="en-US" altLang="zh-CN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ea typeface="ＭＳ Ｐゴシック" panose="020B0600070205080204" pitchFamily="34" charset="-128"/>
              </a:rPr>
              <a:t>W-timestamp</a:t>
            </a:r>
            <a:r>
              <a:rPr lang="en-US" altLang="zh-CN">
                <a:ea typeface="ＭＳ Ｐゴシック" panose="020B0600070205080204" pitchFamily="34" charset="-128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 is the largest time-stamp of any transaction that executed </a:t>
            </a:r>
            <a:r>
              <a:rPr lang="en-US" altLang="zh-CN" b="1">
                <a:ea typeface="ＭＳ Ｐゴシック" panose="020B0600070205080204" pitchFamily="34" charset="-128"/>
              </a:rPr>
              <a:t>write</a:t>
            </a:r>
            <a:r>
              <a:rPr lang="en-US" altLang="zh-CN">
                <a:ea typeface="ＭＳ Ｐゴシック" panose="020B0600070205080204" pitchFamily="34" charset="-128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ea typeface="ＭＳ Ｐゴシック" panose="020B0600070205080204" pitchFamily="34" charset="-128"/>
              </a:rPr>
              <a:t>R-timestamp</a:t>
            </a:r>
            <a:r>
              <a:rPr lang="en-US" altLang="zh-CN">
                <a:ea typeface="ＭＳ Ｐゴシック" panose="020B0600070205080204" pitchFamily="34" charset="-128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 is the largest time-stamp of any transaction that executed </a:t>
            </a:r>
            <a:r>
              <a:rPr lang="en-US" altLang="zh-CN" b="1">
                <a:ea typeface="ＭＳ Ｐゴシック" panose="020B0600070205080204" pitchFamily="34" charset="-128"/>
              </a:rPr>
              <a:t>read</a:t>
            </a:r>
            <a:r>
              <a:rPr lang="en-US" altLang="zh-CN">
                <a:ea typeface="ＭＳ Ｐゴシック" panose="020B0600070205080204" pitchFamily="34" charset="-128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 successfully.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F0F1EF7-59EC-462A-BA58-44000E923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Timestamp-Based Protocols (Cont.)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2260684-D1A8-41CB-A6C7-9020ED5B7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timestamp ordering protocol ensures that any conflicting </a:t>
            </a:r>
            <a:r>
              <a:rPr lang="en-US" altLang="zh-CN" b="1"/>
              <a:t>read</a:t>
            </a:r>
            <a:r>
              <a:rPr lang="en-US" altLang="zh-CN"/>
              <a:t> and </a:t>
            </a:r>
            <a:r>
              <a:rPr lang="en-US" altLang="zh-CN" b="1"/>
              <a:t>write</a:t>
            </a:r>
            <a:r>
              <a:rPr lang="en-US" altLang="zh-CN"/>
              <a:t> operations are executed in timestamp order.</a:t>
            </a:r>
          </a:p>
          <a:p>
            <a:r>
              <a:rPr lang="en-US" altLang="zh-CN"/>
              <a:t>Suppose a transaction T</a:t>
            </a:r>
            <a:r>
              <a:rPr lang="en-US" altLang="zh-CN" baseline="-25000"/>
              <a:t>i</a:t>
            </a:r>
            <a:r>
              <a:rPr lang="en-US" altLang="zh-CN"/>
              <a:t> issues a </a:t>
            </a:r>
            <a:r>
              <a:rPr lang="en-US" altLang="zh-CN" b="1"/>
              <a:t>read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/>
              <a:t>):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If TS(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)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zh-CN">
                <a:ea typeface="ＭＳ Ｐゴシック" panose="020B0600070205080204" pitchFamily="34" charset="-128"/>
              </a:rPr>
              <a:t> </a:t>
            </a:r>
            <a:r>
              <a:rPr lang="en-US" altLang="zh-CN" b="1">
                <a:ea typeface="ＭＳ Ｐゴシック" panose="020B0600070205080204" pitchFamily="34" charset="-128"/>
              </a:rPr>
              <a:t>W</a:t>
            </a:r>
            <a:r>
              <a:rPr lang="en-US" altLang="zh-CN">
                <a:ea typeface="ＭＳ Ｐゴシック" panose="020B0600070205080204" pitchFamily="34" charset="-128"/>
              </a:rPr>
              <a:t>-timestamp(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), then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 needs to read a value of 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        that was already overwritten.</a:t>
            </a:r>
          </a:p>
          <a:p>
            <a:pPr marL="1200150" lvl="2" indent="-342900"/>
            <a:r>
              <a:rPr lang="en-US" altLang="zh-CN">
                <a:ea typeface="ＭＳ Ｐゴシック" panose="020B0600070205080204" pitchFamily="34" charset="-128"/>
              </a:rPr>
              <a:t>Hence, the </a:t>
            </a:r>
            <a:r>
              <a:rPr lang="en-US" altLang="zh-CN" b="1">
                <a:ea typeface="ＭＳ Ｐゴシック" panose="020B0600070205080204" pitchFamily="34" charset="-128"/>
              </a:rPr>
              <a:t>read</a:t>
            </a:r>
            <a:r>
              <a:rPr lang="en-US" altLang="zh-CN">
                <a:ea typeface="ＭＳ Ｐゴシック" panose="020B0600070205080204" pitchFamily="34" charset="-128"/>
              </a:rPr>
              <a:t> operation is rejected, and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i="1">
                <a:ea typeface="ＭＳ Ｐゴシック" panose="020B0600070205080204" pitchFamily="34" charset="-128"/>
              </a:rPr>
              <a:t> </a:t>
            </a:r>
            <a:r>
              <a:rPr lang="en-US" altLang="zh-CN">
                <a:ea typeface="ＭＳ Ｐゴシック" panose="020B0600070205080204" pitchFamily="34" charset="-128"/>
              </a:rPr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If TS(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)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zh-CN">
                <a:ea typeface="ＭＳ Ｐゴシック" panose="020B0600070205080204" pitchFamily="34" charset="-128"/>
              </a:rPr>
              <a:t> </a:t>
            </a:r>
            <a:r>
              <a:rPr lang="en-US" altLang="zh-CN" b="1">
                <a:ea typeface="ＭＳ Ｐゴシック" panose="020B0600070205080204" pitchFamily="34" charset="-128"/>
              </a:rPr>
              <a:t>W</a:t>
            </a:r>
            <a:r>
              <a:rPr lang="en-US" altLang="zh-CN">
                <a:ea typeface="ＭＳ Ｐゴシック" panose="020B0600070205080204" pitchFamily="34" charset="-128"/>
              </a:rPr>
              <a:t>-timestamp(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), then the </a:t>
            </a:r>
            <a:r>
              <a:rPr lang="en-US" altLang="zh-CN" b="1">
                <a:ea typeface="ＭＳ Ｐゴシック" panose="020B0600070205080204" pitchFamily="34" charset="-128"/>
              </a:rPr>
              <a:t>read</a:t>
            </a:r>
            <a:r>
              <a:rPr lang="en-US" altLang="zh-CN">
                <a:ea typeface="ＭＳ Ｐゴシック" panose="020B0600070205080204" pitchFamily="34" charset="-128"/>
              </a:rPr>
              <a:t> operation is executed, and R-timestamp(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 is set to </a:t>
            </a:r>
            <a:r>
              <a:rPr lang="en-US" altLang="zh-CN" b="1">
                <a:ea typeface="ＭＳ Ｐゴシック" panose="020B0600070205080204" pitchFamily="34" charset="-128"/>
              </a:rPr>
              <a:t>max</a:t>
            </a:r>
            <a:r>
              <a:rPr lang="en-US" altLang="zh-CN">
                <a:ea typeface="ＭＳ Ｐゴシック" panose="020B0600070205080204" pitchFamily="34" charset="-128"/>
              </a:rPr>
              <a:t>(R-timestamp(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), TS(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)).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430095D-AB6E-4948-B93A-306F14178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Timestamp-Based Protocols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48939EF-723E-4776-8F51-22909DF84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Suppose that transaction 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/>
              <a:t> issues </a:t>
            </a:r>
            <a:r>
              <a:rPr lang="en-US" altLang="zh-CN" b="1"/>
              <a:t>write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/>
              <a:t>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If TS(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) &lt; R-timestamp(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), then the value of 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 that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 is producing was needed previously, and the system assumed that that value would never be produced. </a:t>
            </a:r>
          </a:p>
          <a:p>
            <a:pPr marL="1200150" lvl="2" indent="-342900"/>
            <a:r>
              <a:rPr lang="en-US" altLang="zh-CN">
                <a:ea typeface="ＭＳ Ｐゴシック" panose="020B0600070205080204" pitchFamily="34" charset="-128"/>
              </a:rPr>
              <a:t>Hence, the </a:t>
            </a:r>
            <a:r>
              <a:rPr lang="en-US" altLang="zh-CN" b="1">
                <a:ea typeface="ＭＳ Ｐゴシック" panose="020B0600070205080204" pitchFamily="34" charset="-128"/>
              </a:rPr>
              <a:t>write</a:t>
            </a:r>
            <a:r>
              <a:rPr lang="en-US" altLang="zh-CN">
                <a:ea typeface="ＭＳ Ｐゴシック" panose="020B0600070205080204" pitchFamily="34" charset="-128"/>
              </a:rPr>
              <a:t> operation is rejected, and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If TS(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) &lt; W-timestamp(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), then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 is attempting to write an obsolete value of 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. </a:t>
            </a:r>
          </a:p>
          <a:p>
            <a:pPr marL="1200150" lvl="2" indent="-342900"/>
            <a:r>
              <a:rPr lang="en-US" altLang="zh-CN">
                <a:ea typeface="ＭＳ Ｐゴシック" panose="020B0600070205080204" pitchFamily="34" charset="-128"/>
              </a:rPr>
              <a:t>Hence, this </a:t>
            </a:r>
            <a:r>
              <a:rPr lang="en-US" altLang="zh-CN" b="1">
                <a:ea typeface="ＭＳ Ｐゴシック" panose="020B0600070205080204" pitchFamily="34" charset="-128"/>
              </a:rPr>
              <a:t>write</a:t>
            </a:r>
            <a:r>
              <a:rPr lang="en-US" altLang="zh-CN">
                <a:ea typeface="ＭＳ Ｐゴシック" panose="020B0600070205080204" pitchFamily="34" charset="-128"/>
              </a:rPr>
              <a:t> operation is rejected, and 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Otherwise, the </a:t>
            </a:r>
            <a:r>
              <a:rPr lang="en-US" altLang="zh-CN" b="1">
                <a:ea typeface="ＭＳ Ｐゴシック" panose="020B0600070205080204" pitchFamily="34" charset="-128"/>
              </a:rPr>
              <a:t> write</a:t>
            </a:r>
            <a:r>
              <a:rPr lang="en-US" altLang="zh-CN">
                <a:ea typeface="ＭＳ Ｐゴシック" panose="020B0600070205080204" pitchFamily="34" charset="-128"/>
              </a:rPr>
              <a:t> operation is executed, and W-timestamp(</a:t>
            </a:r>
            <a:r>
              <a:rPr lang="en-US" altLang="zh-CN" i="1">
                <a:ea typeface="ＭＳ Ｐゴシック" panose="020B0600070205080204" pitchFamily="34" charset="-128"/>
              </a:rPr>
              <a:t>Q</a:t>
            </a:r>
            <a:r>
              <a:rPr lang="en-US" altLang="zh-CN">
                <a:ea typeface="ＭＳ Ｐゴシック" panose="020B0600070205080204" pitchFamily="34" charset="-128"/>
              </a:rPr>
              <a:t>) is set to TS(</a:t>
            </a:r>
            <a:r>
              <a:rPr lang="en-US" altLang="zh-CN" i="1">
                <a:ea typeface="ＭＳ Ｐゴシック" panose="020B0600070205080204" pitchFamily="34" charset="-128"/>
              </a:rPr>
              <a:t>T</a:t>
            </a:r>
            <a:r>
              <a:rPr lang="en-US" altLang="zh-CN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71333F63-3FE1-4192-89FB-B732BDC72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Use of the Protocol</a:t>
            </a:r>
          </a:p>
        </p:txBody>
      </p:sp>
      <p:sp>
        <p:nvSpPr>
          <p:cNvPr id="83971" name="Rectangle 5">
            <a:extLst>
              <a:ext uri="{FF2B5EF4-FFF2-40B4-BE49-F238E27FC236}">
                <a16:creationId xmlns:a16="http://schemas.microsoft.com/office/drawing/2014/main" id="{EB06ECCF-4EF2-4B0B-AA3C-8EB824FB6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108585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800"/>
              <a:t>A partial schedule for several data items for transactions with</a:t>
            </a:r>
          </a:p>
          <a:p>
            <a:r>
              <a:rPr kumimoji="1" lang="en-US" altLang="zh-CN" sz="1800"/>
              <a:t>timestamps 1, 2, 3, 4, 5</a:t>
            </a:r>
          </a:p>
        </p:txBody>
      </p:sp>
      <p:pic>
        <p:nvPicPr>
          <p:cNvPr id="83972" name="Picture 6">
            <a:extLst>
              <a:ext uri="{FF2B5EF4-FFF2-40B4-BE49-F238E27FC236}">
                <a16:creationId xmlns:a16="http://schemas.microsoft.com/office/drawing/2014/main" id="{17399695-3F2A-4847-ADD1-506079EC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19" y="1952749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0108F64D-8F61-4E90-8BB9-B220D22B3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Correctness of Timestamp-Ordering Protocol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CD3F03C-5272-4626-82F1-D83D3E1F9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zh-CN" sz="2400"/>
              <a:t>    </a:t>
            </a:r>
          </a:p>
          <a:p>
            <a:pPr>
              <a:buFont typeface="Monotype Sorts" charset="2"/>
              <a:buNone/>
            </a:pPr>
            <a:endParaRPr lang="en-US" altLang="zh-CN" sz="2400"/>
          </a:p>
          <a:p>
            <a:pPr>
              <a:buFont typeface="Monotype Sorts" charset="2"/>
              <a:buNone/>
            </a:pPr>
            <a:endParaRPr lang="en-US" altLang="zh-CN" sz="2400"/>
          </a:p>
          <a:p>
            <a:pPr>
              <a:buFont typeface="Monotype Sorts" charset="2"/>
              <a:buNone/>
            </a:pPr>
            <a:endParaRPr lang="en-US" altLang="zh-CN" sz="2400"/>
          </a:p>
          <a:p>
            <a:pPr>
              <a:buFont typeface="Monotype Sorts" charset="2"/>
              <a:buNone/>
            </a:pPr>
            <a:endParaRPr lang="en-US" altLang="zh-CN" sz="2400"/>
          </a:p>
          <a:p>
            <a:pPr>
              <a:buFont typeface="Monotype Sorts" charset="2"/>
              <a:buNone/>
            </a:pPr>
            <a:r>
              <a:rPr lang="en-US" altLang="zh-CN" sz="2400"/>
              <a:t>     Thus, there will be no cycles in the precedence graph.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But the schedule may not be cascade-free, and may not even be recoverable.</a:t>
            </a:r>
          </a:p>
        </p:txBody>
      </p:sp>
      <p:pic>
        <p:nvPicPr>
          <p:cNvPr id="86020" name="Picture 9">
            <a:extLst>
              <a:ext uri="{FF2B5EF4-FFF2-40B4-BE49-F238E27FC236}">
                <a16:creationId xmlns:a16="http://schemas.microsoft.com/office/drawing/2014/main" id="{80357B5E-B60E-4E87-99FE-FED8CB4BB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81" y="2059459"/>
            <a:ext cx="6315637" cy="175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F6CCB-77E6-415D-BB8B-F5FFDF0F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Assignment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343A5E55-CB95-4745-9AE3-ACCC830E3F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scheduled flight has 50 tickets. Agency one wants to book 10 tickets and agency two want to book 20 tickets. Please design a lock strategy to implement the concurrency control.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D9BA8B-3518-46A9-B93A-E061AB4543F3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3079750"/>
          <a:ext cx="3705225" cy="2417765"/>
        </p:xfrm>
        <a:graphic>
          <a:graphicData uri="http://schemas.openxmlformats.org/drawingml/2006/table">
            <a:tbl>
              <a:tblPr/>
              <a:tblGrid>
                <a:gridCol w="183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Book Antiqua"/>
                          <a:ea typeface="宋体"/>
                          <a:cs typeface="Times New Roman"/>
                        </a:rPr>
                        <a:t>Agency one 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Book Antiqua"/>
                          <a:ea typeface="宋体"/>
                          <a:cs typeface="Times New Roman"/>
                        </a:rPr>
                        <a:t>Agency  two   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Book Antiqua"/>
                          <a:ea typeface="宋体"/>
                          <a:cs typeface="Times New Roman"/>
                        </a:rPr>
                        <a:t>Read(A)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latin typeface="Book Antiqua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000" kern="100">
                        <a:latin typeface="Book Antiqua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latin typeface="Book Antiqua"/>
                          <a:ea typeface="宋体"/>
                          <a:cs typeface="Times New Roman"/>
                        </a:rPr>
                        <a:t>Read(A)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latin typeface="Book Antiqua"/>
                          <a:ea typeface="宋体"/>
                          <a:cs typeface="Times New Roman"/>
                        </a:rPr>
                        <a:t>A=A-10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000" kern="100">
                        <a:latin typeface="Book Antiqua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latin typeface="Book Antiqua"/>
                          <a:ea typeface="宋体"/>
                          <a:cs typeface="Times New Roman"/>
                        </a:rPr>
                        <a:t>Write(A)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000" kern="100">
                        <a:latin typeface="Book Antiqua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000" kern="100">
                        <a:latin typeface="Book Antiqua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latin typeface="Book Antiqua"/>
                          <a:ea typeface="宋体"/>
                          <a:cs typeface="Times New Roman"/>
                        </a:rPr>
                        <a:t>A=A-20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000" kern="100">
                        <a:latin typeface="Book Antiqua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latin typeface="Book Antiqua"/>
                          <a:ea typeface="宋体"/>
                          <a:cs typeface="Times New Roman"/>
                        </a:rPr>
                        <a:t>Write(A)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8666623-3BB3-4945-B882-EDA506CF62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End of Chapter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1168C92-4A52-4F81-A030-D303364DB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Lock-Based Protocols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D058DB7-E03B-4A16-8B33-57EE60D2F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Lock-compatibility matrix</a:t>
            </a:r>
          </a:p>
          <a:p>
            <a:endParaRPr lang="en-US" altLang="zh-CN" sz="2000">
              <a:solidFill>
                <a:schemeClr val="tx2"/>
              </a:solidFill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Any number of transactions can hold shared locks on an item,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but if any transaction holds an exclusive on the item no other transaction may hold any lock on the item.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43012" name="Picture 20">
            <a:extLst>
              <a:ext uri="{FF2B5EF4-FFF2-40B4-BE49-F238E27FC236}">
                <a16:creationId xmlns:a16="http://schemas.microsoft.com/office/drawing/2014/main" id="{F6A57157-1090-485E-8814-CE4D48005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20000" r="6250" b="21666"/>
          <a:stretch>
            <a:fillRect/>
          </a:stretch>
        </p:blipFill>
        <p:spPr bwMode="auto">
          <a:xfrm>
            <a:off x="3302000" y="1739900"/>
            <a:ext cx="2097088" cy="11350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B5196F-0242-4D50-9C62-948FBCF69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Lock-Based Protocols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B815B01-1D25-4B4C-9355-74329E2B3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Monotype Sorts" pitchFamily="2" charset="2"/>
              <a:buChar char="n"/>
              <a:defRPr/>
            </a:pPr>
            <a:r>
              <a:rPr lang="en-US" altLang="zh-CN" sz="2000" dirty="0">
                <a:ea typeface="宋体" charset="-122"/>
              </a:rPr>
              <a:t>Example of a transaction performing locking: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charset="-122"/>
              </a:rPr>
              <a:t>                       </a:t>
            </a:r>
            <a:r>
              <a:rPr lang="en-US" altLang="zh-CN" sz="2000" i="1" dirty="0">
                <a:ea typeface="宋体" charset="-122"/>
              </a:rPr>
              <a:t>T</a:t>
            </a:r>
            <a:r>
              <a:rPr lang="en-US" altLang="zh-CN" sz="2000" i="1" baseline="-25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:</a:t>
            </a:r>
            <a:r>
              <a:rPr lang="en-US" altLang="zh-CN" sz="2000" b="1" dirty="0">
                <a:ea typeface="宋体" charset="-122"/>
              </a:rPr>
              <a:t> lock-S</a:t>
            </a:r>
            <a:r>
              <a:rPr lang="en-US" altLang="zh-CN" sz="2000" i="1" dirty="0">
                <a:ea typeface="宋体" charset="-122"/>
              </a:rPr>
              <a:t>(A)</a:t>
            </a:r>
            <a:r>
              <a:rPr lang="en-US" altLang="zh-CN" sz="2000" dirty="0">
                <a:ea typeface="宋体" charset="-122"/>
              </a:rPr>
              <a:t>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charset="-122"/>
              </a:rPr>
              <a:t>                             read </a:t>
            </a:r>
            <a:r>
              <a:rPr lang="en-US" altLang="zh-CN" sz="2000" i="1" dirty="0">
                <a:ea typeface="宋体" charset="-122"/>
              </a:rPr>
              <a:t>(A)</a:t>
            </a:r>
            <a:r>
              <a:rPr lang="en-US" altLang="zh-CN" sz="2000" dirty="0">
                <a:ea typeface="宋体" charset="-122"/>
              </a:rPr>
              <a:t>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charset="-122"/>
              </a:rPr>
              <a:t>                             unlock</a:t>
            </a:r>
            <a:r>
              <a:rPr lang="en-US" altLang="zh-CN" sz="2000" i="1" dirty="0">
                <a:ea typeface="宋体" charset="-122"/>
              </a:rPr>
              <a:t>(A)</a:t>
            </a:r>
            <a:r>
              <a:rPr lang="en-US" altLang="zh-CN" sz="2000" dirty="0">
                <a:ea typeface="宋体" charset="-122"/>
              </a:rPr>
              <a:t>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charset="-122"/>
              </a:rPr>
              <a:t>                             lock-S</a:t>
            </a:r>
            <a:r>
              <a:rPr lang="en-US" altLang="zh-CN" sz="2000" i="1" dirty="0">
                <a:ea typeface="宋体" charset="-122"/>
              </a:rPr>
              <a:t>(B)</a:t>
            </a:r>
            <a:r>
              <a:rPr lang="en-US" altLang="zh-CN" sz="2000" dirty="0">
                <a:ea typeface="宋体" charset="-122"/>
              </a:rPr>
              <a:t>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charset="-122"/>
              </a:rPr>
              <a:t>                             read </a:t>
            </a:r>
            <a:r>
              <a:rPr lang="en-US" altLang="zh-CN" sz="2000" i="1" dirty="0">
                <a:ea typeface="宋体" charset="-122"/>
              </a:rPr>
              <a:t>(B)</a:t>
            </a:r>
            <a:r>
              <a:rPr lang="en-US" altLang="zh-CN" sz="2000" dirty="0">
                <a:ea typeface="宋体" charset="-122"/>
              </a:rPr>
              <a:t>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charset="-122"/>
              </a:rPr>
              <a:t>                             unlock</a:t>
            </a:r>
            <a:r>
              <a:rPr lang="en-US" altLang="zh-CN" sz="2000" i="1" dirty="0">
                <a:ea typeface="宋体" charset="-122"/>
              </a:rPr>
              <a:t>(B)</a:t>
            </a:r>
            <a:r>
              <a:rPr lang="en-US" altLang="zh-CN" sz="2000" dirty="0">
                <a:ea typeface="宋体" charset="-122"/>
              </a:rPr>
              <a:t>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charset="-122"/>
              </a:rPr>
              <a:t>                             display</a:t>
            </a:r>
            <a:r>
              <a:rPr lang="en-US" altLang="zh-CN" sz="2000" i="1" dirty="0">
                <a:ea typeface="宋体" charset="-122"/>
              </a:rPr>
              <a:t>(A+B)</a:t>
            </a:r>
          </a:p>
          <a:p>
            <a:pPr>
              <a:lnSpc>
                <a:spcPct val="110000"/>
              </a:lnSpc>
              <a:buFont typeface="Monotype Sorts" pitchFamily="2" charset="2"/>
              <a:buChar char="n"/>
              <a:defRPr/>
            </a:pPr>
            <a:r>
              <a:rPr lang="en-US" altLang="zh-CN" sz="2000" dirty="0">
                <a:ea typeface="宋体" charset="-122"/>
              </a:rPr>
              <a:t>Locking as above is not sufficient to guarantee </a:t>
            </a:r>
            <a:r>
              <a:rPr lang="en-US" altLang="zh-CN" sz="2000" dirty="0" err="1">
                <a:ea typeface="宋体" charset="-122"/>
              </a:rPr>
              <a:t>serializability</a:t>
            </a:r>
            <a:r>
              <a:rPr lang="en-US" altLang="zh-CN" sz="2000" dirty="0">
                <a:ea typeface="宋体" charset="-122"/>
              </a:rPr>
              <a:t> — if </a:t>
            </a:r>
            <a:r>
              <a:rPr lang="en-US" altLang="zh-CN" sz="2000" i="1" dirty="0">
                <a:ea typeface="宋体" charset="-122"/>
              </a:rPr>
              <a:t>A</a:t>
            </a:r>
            <a:r>
              <a:rPr lang="en-US" altLang="zh-CN" sz="2000" dirty="0">
                <a:ea typeface="宋体" charset="-122"/>
              </a:rPr>
              <a:t> and </a:t>
            </a:r>
            <a:r>
              <a:rPr lang="en-US" altLang="zh-CN" sz="2000" i="1" dirty="0">
                <a:ea typeface="宋体" charset="-122"/>
              </a:rPr>
              <a:t>B</a:t>
            </a:r>
            <a:r>
              <a:rPr lang="en-US" altLang="zh-CN" sz="2000" dirty="0">
                <a:ea typeface="宋体" charset="-122"/>
              </a:rPr>
              <a:t> get updated in-between the read of </a:t>
            </a:r>
            <a:r>
              <a:rPr lang="en-US" altLang="zh-CN" sz="2000" i="1" dirty="0">
                <a:ea typeface="宋体" charset="-122"/>
              </a:rPr>
              <a:t>A</a:t>
            </a:r>
            <a:r>
              <a:rPr lang="en-US" altLang="zh-CN" sz="2000" dirty="0">
                <a:ea typeface="宋体" charset="-122"/>
              </a:rPr>
              <a:t> and </a:t>
            </a:r>
            <a:r>
              <a:rPr lang="en-US" altLang="zh-CN" sz="2000" i="1" dirty="0">
                <a:ea typeface="宋体" charset="-122"/>
              </a:rPr>
              <a:t>B</a:t>
            </a:r>
            <a:r>
              <a:rPr lang="en-US" altLang="zh-CN" sz="2000" dirty="0">
                <a:ea typeface="宋体" charset="-122"/>
              </a:rPr>
              <a:t>, the displayed sum would be wrong.</a:t>
            </a:r>
          </a:p>
          <a:p>
            <a:pPr>
              <a:lnSpc>
                <a:spcPct val="110000"/>
              </a:lnSpc>
              <a:buFont typeface="Monotype Sorts" pitchFamily="2" charset="2"/>
              <a:buChar char="n"/>
              <a:defRPr/>
            </a:pPr>
            <a:r>
              <a:rPr lang="en-US" altLang="zh-CN" sz="2000" dirty="0">
                <a:ea typeface="宋体" charset="-122"/>
              </a:rPr>
              <a:t>A  </a:t>
            </a:r>
            <a:r>
              <a:rPr lang="en-US" altLang="zh-CN" sz="2000" b="1" dirty="0">
                <a:solidFill>
                  <a:schemeClr val="tx2"/>
                </a:solidFill>
                <a:ea typeface="宋体" charset="-122"/>
              </a:rPr>
              <a:t>locking protocol</a:t>
            </a:r>
            <a:r>
              <a:rPr lang="en-US" altLang="zh-CN" sz="2000" dirty="0">
                <a:ea typeface="宋体" charset="-122"/>
              </a:rPr>
              <a:t> is a set of rules followed by all transactions while requesting and releasing locks. Locking protocols restrict the set of possible schedules.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3053F8-9DF9-4FE4-ADD6-AF56D7917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Pitfalls of Lock-Based Protocols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D9E72F-D068-4580-9B70-A5EB459C3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Char char="n"/>
              <a:defRPr/>
            </a:pPr>
            <a:r>
              <a:rPr lang="en-US" altLang="zh-CN" sz="2000">
                <a:ea typeface="宋体" pitchFamily="2" charset="-122"/>
              </a:rPr>
              <a:t>Consider the partial schedule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Char char="n"/>
              <a:defRPr/>
            </a:pPr>
            <a:endParaRPr lang="en-US" altLang="zh-CN" sz="200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Char char="n"/>
              <a:defRPr/>
            </a:pPr>
            <a:endParaRPr lang="en-US" altLang="zh-CN" sz="200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Char char="n"/>
              <a:defRPr/>
            </a:pPr>
            <a:endParaRPr lang="en-US" altLang="zh-CN" sz="200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None/>
              <a:defRPr/>
            </a:pPr>
            <a:br>
              <a:rPr lang="en-US" altLang="zh-CN" sz="2000">
                <a:ea typeface="宋体" pitchFamily="2" charset="-122"/>
              </a:rPr>
            </a:br>
            <a:endParaRPr lang="en-US" altLang="zh-CN" sz="200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Char char="n"/>
              <a:defRPr/>
            </a:pPr>
            <a:endParaRPr lang="en-US" altLang="zh-CN" sz="200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Char char="n"/>
              <a:defRPr/>
            </a:pPr>
            <a:endParaRPr lang="en-US" altLang="zh-CN" sz="200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None/>
              <a:defRPr/>
            </a:pPr>
            <a:br>
              <a:rPr lang="en-US" altLang="zh-CN" sz="2000">
                <a:ea typeface="宋体" pitchFamily="2" charset="-122"/>
              </a:rPr>
            </a:br>
            <a:endParaRPr lang="en-US" altLang="zh-CN" sz="200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Char char="n"/>
              <a:defRPr/>
            </a:pPr>
            <a:r>
              <a:rPr lang="en-US" altLang="zh-CN" sz="2000">
                <a:ea typeface="宋体" pitchFamily="2" charset="-122"/>
              </a:rPr>
              <a:t>Neither </a:t>
            </a:r>
            <a:r>
              <a:rPr lang="en-US" altLang="zh-CN" sz="2000" i="1">
                <a:ea typeface="宋体" pitchFamily="2" charset="-122"/>
              </a:rPr>
              <a:t>T</a:t>
            </a:r>
            <a:r>
              <a:rPr lang="en-US" altLang="zh-CN" sz="2000" i="1" baseline="-25000">
                <a:ea typeface="宋体" pitchFamily="2" charset="-122"/>
              </a:rPr>
              <a:t>3</a:t>
            </a:r>
            <a:r>
              <a:rPr lang="en-US" altLang="zh-CN" sz="2000">
                <a:ea typeface="宋体" pitchFamily="2" charset="-122"/>
              </a:rPr>
              <a:t> nor </a:t>
            </a:r>
            <a:r>
              <a:rPr lang="en-US" altLang="zh-CN" sz="2000" i="1">
                <a:ea typeface="宋体" pitchFamily="2" charset="-122"/>
              </a:rPr>
              <a:t>T</a:t>
            </a:r>
            <a:r>
              <a:rPr lang="en-US" altLang="zh-CN" sz="2000" i="1" baseline="-25000">
                <a:ea typeface="宋体" pitchFamily="2" charset="-122"/>
              </a:rPr>
              <a:t>4</a:t>
            </a:r>
            <a:r>
              <a:rPr lang="en-US" altLang="zh-CN" sz="2000">
                <a:ea typeface="宋体" pitchFamily="2" charset="-122"/>
              </a:rPr>
              <a:t> can make progress — executing  </a:t>
            </a:r>
            <a:r>
              <a:rPr lang="en-US" altLang="zh-CN" sz="2000" b="1">
                <a:ea typeface="宋体" pitchFamily="2" charset="-122"/>
              </a:rPr>
              <a:t>lock-S</a:t>
            </a:r>
            <a:r>
              <a:rPr lang="en-US" altLang="zh-CN" sz="2000" i="1">
                <a:ea typeface="宋体" pitchFamily="2" charset="-122"/>
              </a:rPr>
              <a:t>(B)</a:t>
            </a:r>
            <a:r>
              <a:rPr lang="en-US" altLang="zh-CN" sz="2000">
                <a:ea typeface="宋体" pitchFamily="2" charset="-122"/>
              </a:rPr>
              <a:t> causes </a:t>
            </a:r>
            <a:r>
              <a:rPr lang="en-US" altLang="zh-CN" sz="2000" i="1">
                <a:ea typeface="宋体" pitchFamily="2" charset="-122"/>
              </a:rPr>
              <a:t>T</a:t>
            </a:r>
            <a:r>
              <a:rPr lang="en-US" altLang="zh-CN" sz="2000" i="1" baseline="-25000">
                <a:ea typeface="宋体" pitchFamily="2" charset="-122"/>
              </a:rPr>
              <a:t>4</a:t>
            </a:r>
            <a:r>
              <a:rPr lang="en-US" altLang="zh-CN" sz="2000">
                <a:ea typeface="宋体" pitchFamily="2" charset="-122"/>
              </a:rPr>
              <a:t> to wait for </a:t>
            </a:r>
            <a:r>
              <a:rPr lang="en-US" altLang="zh-CN" sz="2000" i="1">
                <a:ea typeface="宋体" pitchFamily="2" charset="-122"/>
              </a:rPr>
              <a:t>T</a:t>
            </a:r>
            <a:r>
              <a:rPr lang="en-US" altLang="zh-CN" sz="2000" i="1" baseline="-25000">
                <a:ea typeface="宋体" pitchFamily="2" charset="-122"/>
              </a:rPr>
              <a:t>3</a:t>
            </a:r>
            <a:r>
              <a:rPr lang="en-US" altLang="zh-CN" sz="2000">
                <a:ea typeface="宋体" pitchFamily="2" charset="-122"/>
              </a:rPr>
              <a:t> to release its lock on </a:t>
            </a:r>
            <a:r>
              <a:rPr lang="en-US" altLang="zh-CN" sz="2000" i="1">
                <a:ea typeface="宋体" pitchFamily="2" charset="-122"/>
              </a:rPr>
              <a:t>B</a:t>
            </a:r>
            <a:r>
              <a:rPr lang="en-US" altLang="zh-CN" sz="2000">
                <a:ea typeface="宋体" pitchFamily="2" charset="-122"/>
              </a:rPr>
              <a:t>, while executing  </a:t>
            </a:r>
            <a:r>
              <a:rPr lang="en-US" altLang="zh-CN" sz="2000" b="1">
                <a:ea typeface="宋体" pitchFamily="2" charset="-122"/>
              </a:rPr>
              <a:t>lock-X</a:t>
            </a:r>
            <a:r>
              <a:rPr lang="en-US" altLang="zh-CN" sz="2000" i="1">
                <a:ea typeface="宋体" pitchFamily="2" charset="-122"/>
              </a:rPr>
              <a:t>(A)</a:t>
            </a:r>
            <a:r>
              <a:rPr lang="en-US" altLang="zh-CN" sz="2000">
                <a:ea typeface="宋体" pitchFamily="2" charset="-122"/>
              </a:rPr>
              <a:t> causes </a:t>
            </a:r>
            <a:r>
              <a:rPr lang="en-US" altLang="zh-CN" sz="2000" i="1">
                <a:ea typeface="宋体" pitchFamily="2" charset="-122"/>
              </a:rPr>
              <a:t>T</a:t>
            </a:r>
            <a:r>
              <a:rPr lang="en-US" altLang="zh-CN" sz="2000" i="1" baseline="-25000">
                <a:ea typeface="宋体" pitchFamily="2" charset="-122"/>
              </a:rPr>
              <a:t>3</a:t>
            </a:r>
            <a:r>
              <a:rPr lang="en-US" altLang="zh-CN" sz="2000" i="1">
                <a:ea typeface="宋体" pitchFamily="2" charset="-122"/>
              </a:rPr>
              <a:t> </a:t>
            </a:r>
            <a:r>
              <a:rPr lang="en-US" altLang="zh-CN" sz="2000">
                <a:ea typeface="宋体" pitchFamily="2" charset="-122"/>
              </a:rPr>
              <a:t> to wait for </a:t>
            </a:r>
            <a:r>
              <a:rPr lang="en-US" altLang="zh-CN" sz="2000" i="1">
                <a:ea typeface="宋体" pitchFamily="2" charset="-122"/>
              </a:rPr>
              <a:t>T</a:t>
            </a:r>
            <a:r>
              <a:rPr lang="en-US" altLang="zh-CN" sz="2000" i="1" baseline="-25000">
                <a:ea typeface="宋体" pitchFamily="2" charset="-122"/>
              </a:rPr>
              <a:t>4</a:t>
            </a:r>
            <a:r>
              <a:rPr lang="en-US" altLang="zh-CN" sz="2000">
                <a:ea typeface="宋体" pitchFamily="2" charset="-122"/>
              </a:rPr>
              <a:t> to release its lock on </a:t>
            </a:r>
            <a:r>
              <a:rPr lang="en-US" altLang="zh-CN" sz="2000" i="1">
                <a:ea typeface="宋体" pitchFamily="2" charset="-122"/>
              </a:rPr>
              <a:t>A</a:t>
            </a:r>
            <a:r>
              <a:rPr lang="en-US" altLang="zh-CN" sz="2000">
                <a:ea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Char char="n"/>
              <a:defRPr/>
            </a:pPr>
            <a:r>
              <a:rPr lang="en-US" altLang="zh-CN" sz="2000">
                <a:ea typeface="宋体" pitchFamily="2" charset="-122"/>
              </a:rPr>
              <a:t>Such a situation is called a </a:t>
            </a:r>
            <a:r>
              <a:rPr lang="en-US" altLang="zh-CN" sz="2000" b="1">
                <a:solidFill>
                  <a:schemeClr val="tx2"/>
                </a:solidFill>
                <a:ea typeface="宋体" pitchFamily="2" charset="-122"/>
              </a:rPr>
              <a:t>deadlock</a:t>
            </a:r>
            <a:r>
              <a:rPr lang="en-US" altLang="zh-CN" sz="2000">
                <a:ea typeface="宋体" pitchFamily="2" charset="-122"/>
              </a:rPr>
              <a:t>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 typeface="Monotype Sorts" pitchFamily="2" charset="2"/>
              <a:buChar char="l"/>
              <a:defRPr/>
            </a:pPr>
            <a:r>
              <a:rPr lang="en-US" altLang="zh-CN" sz="2000">
                <a:ea typeface="宋体" pitchFamily="2" charset="-122"/>
              </a:rPr>
              <a:t>To handle a deadlock one of </a:t>
            </a:r>
            <a:r>
              <a:rPr lang="en-US" altLang="zh-CN" sz="2000" i="1">
                <a:ea typeface="宋体" pitchFamily="2" charset="-122"/>
              </a:rPr>
              <a:t>T</a:t>
            </a:r>
            <a:r>
              <a:rPr lang="en-US" altLang="zh-CN" sz="2000" i="1" baseline="-25000">
                <a:ea typeface="宋体" pitchFamily="2" charset="-122"/>
              </a:rPr>
              <a:t>3</a:t>
            </a:r>
            <a:r>
              <a:rPr lang="en-US" altLang="zh-CN" sz="2000">
                <a:ea typeface="宋体" pitchFamily="2" charset="-122"/>
              </a:rPr>
              <a:t> or </a:t>
            </a:r>
            <a:r>
              <a:rPr lang="en-US" altLang="zh-CN" sz="2000" i="1">
                <a:ea typeface="宋体" pitchFamily="2" charset="-122"/>
              </a:rPr>
              <a:t>T</a:t>
            </a:r>
            <a:r>
              <a:rPr lang="en-US" altLang="zh-CN" sz="2000" i="1" baseline="-25000">
                <a:ea typeface="宋体" pitchFamily="2" charset="-122"/>
              </a:rPr>
              <a:t>4</a:t>
            </a:r>
            <a:r>
              <a:rPr lang="en-US" altLang="zh-CN" sz="2000">
                <a:ea typeface="宋体" pitchFamily="2" charset="-122"/>
              </a:rPr>
              <a:t> must be rolled back 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and its locks released.</a:t>
            </a:r>
          </a:p>
        </p:txBody>
      </p:sp>
      <p:pic>
        <p:nvPicPr>
          <p:cNvPr id="45060" name="Picture 12">
            <a:extLst>
              <a:ext uri="{FF2B5EF4-FFF2-40B4-BE49-F238E27FC236}">
                <a16:creationId xmlns:a16="http://schemas.microsoft.com/office/drawing/2014/main" id="{7747BF4E-3292-4DDF-A550-CD1BCB967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1" t="2899" r="13043" b="1450"/>
          <a:stretch>
            <a:fillRect/>
          </a:stretch>
        </p:blipFill>
        <p:spPr bwMode="auto">
          <a:xfrm>
            <a:off x="3252788" y="1574800"/>
            <a:ext cx="2665412" cy="2625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EF31B1-6E5B-4A05-BB06-7E9C73D06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Pitfalls of Lock-Based Protocols (Cont.)</a:t>
            </a:r>
          </a:p>
        </p:txBody>
      </p:sp>
      <p:graphicFrame>
        <p:nvGraphicFramePr>
          <p:cNvPr id="14392" name="Group 56">
            <a:extLst>
              <a:ext uri="{FF2B5EF4-FFF2-40B4-BE49-F238E27FC236}">
                <a16:creationId xmlns:a16="http://schemas.microsoft.com/office/drawing/2014/main" id="{47FEE9B8-B7A0-4A3F-9BC7-23716667B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596957"/>
              </p:ext>
            </p:extLst>
          </p:nvPr>
        </p:nvGraphicFramePr>
        <p:xfrm>
          <a:off x="1057274" y="4550076"/>
          <a:ext cx="6359525" cy="1720851"/>
        </p:xfrm>
        <a:graphic>
          <a:graphicData uri="http://schemas.openxmlformats.org/drawingml/2006/table">
            <a:tbl>
              <a:tblPr/>
              <a:tblGrid>
                <a:gridCol w="1588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T1</a:t>
                      </a:r>
                    </a:p>
                  </a:txBody>
                  <a:tcPr marL="191042" marR="191042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T2</a:t>
                      </a: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T3</a:t>
                      </a: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T4</a:t>
                      </a: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191042" marR="191042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lock-S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(A) 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lock-X</a:t>
                      </a:r>
                      <a:r>
                        <a:rPr kumimoji="1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(A)</a:t>
                      </a:r>
                    </a:p>
                  </a:txBody>
                  <a:tcPr marL="191042" marR="191042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lock-S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(A) 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Wait…</a:t>
                      </a:r>
                    </a:p>
                  </a:txBody>
                  <a:tcPr marL="191042" marR="191042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lock-S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(A)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Wait…</a:t>
                      </a:r>
                    </a:p>
                  </a:txBody>
                  <a:tcPr marL="191042" marR="191042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 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191042" marR="191042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15" name="Rectangle 3">
            <a:extLst>
              <a:ext uri="{FF2B5EF4-FFF2-40B4-BE49-F238E27FC236}">
                <a16:creationId xmlns:a16="http://schemas.microsoft.com/office/drawing/2014/main" id="{C1BB996F-62A0-4CBD-B2F5-8D3FFB958C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977900"/>
            <a:ext cx="7661275" cy="3502025"/>
          </a:xfrm>
        </p:spPr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The potential for deadlock exists in most locking protocols. Deadlocks are a necessary evil.</a:t>
            </a:r>
          </a:p>
          <a:p>
            <a:r>
              <a:rPr lang="en-US" altLang="zh-CN" sz="2200" b="1">
                <a:solidFill>
                  <a:schemeClr val="tx2"/>
                </a:solidFill>
                <a:ea typeface="宋体" panose="02010600030101010101" pitchFamily="2" charset="-122"/>
              </a:rPr>
              <a:t>Starvation</a:t>
            </a:r>
            <a:r>
              <a:rPr lang="en-US" altLang="zh-CN" sz="2200">
                <a:ea typeface="宋体" panose="02010600030101010101" pitchFamily="2" charset="-122"/>
              </a:rPr>
              <a:t> is also possible if concurrency control manager is badly designed. For example: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The same transaction is repeatedly rolled back due to deadlocks.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7DFE21-D8B9-4A29-B613-F660901C3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The Two-Phase Locking Protocol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8827C16-9D14-4B8E-A83C-593ABB4059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This is a protocol which ensures conflict-serializable schedules.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Phase 1: Growing Phase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transaction may obtain locks 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transaction may not release locks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Phase 2: Shrinking Phase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transaction may release locks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宋体" panose="02010600030101010101" pitchFamily="2" charset="-122"/>
              </a:rPr>
              <a:t>The protocol assures serializability. It can be proved that the transactions can be serialized in the order of their </a:t>
            </a:r>
            <a:r>
              <a:rPr lang="en-US" altLang="zh-CN" sz="2200" b="1">
                <a:solidFill>
                  <a:schemeClr val="tx2"/>
                </a:solidFill>
                <a:ea typeface="宋体" panose="02010600030101010101" pitchFamily="2" charset="-122"/>
              </a:rPr>
              <a:t>lock points</a:t>
            </a:r>
            <a:r>
              <a:rPr lang="en-US" altLang="zh-CN" sz="2200" i="1">
                <a:ea typeface="宋体" panose="02010600030101010101" pitchFamily="2" charset="-122"/>
              </a:rPr>
              <a:t> </a:t>
            </a:r>
            <a:r>
              <a:rPr lang="en-US" altLang="zh-CN" sz="2200">
                <a:ea typeface="宋体" panose="02010600030101010101" pitchFamily="2" charset="-122"/>
              </a:rPr>
              <a:t> (i.e. the point where a transaction acquired its final lock).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028CB2E-1E3F-47EA-A985-DF70A9CEF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The Two-Phase Locking Protocol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07E2A2-DDC2-4873-87C2-A7287663D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Two-phase locking </a:t>
            </a:r>
            <a:r>
              <a:rPr lang="en-US" altLang="zh-CN" sz="2400" i="1">
                <a:ea typeface="宋体" panose="02010600030101010101" pitchFamily="2" charset="-122"/>
              </a:rPr>
              <a:t>does not</a:t>
            </a:r>
            <a:r>
              <a:rPr lang="en-US" altLang="zh-CN" sz="2400">
                <a:ea typeface="宋体" panose="02010600030101010101" pitchFamily="2" charset="-122"/>
              </a:rPr>
              <a:t> ensure freedom from deadlocks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E487D82C-1BF7-48FA-BFE0-FADC2E95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1" t="2899" r="13043" b="1450"/>
          <a:stretch>
            <a:fillRect/>
          </a:stretch>
        </p:blipFill>
        <p:spPr bwMode="auto">
          <a:xfrm>
            <a:off x="3446463" y="2165350"/>
            <a:ext cx="2665412" cy="2625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F4EF1548-B933-4CA5-9212-32BEFAD02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Partial Schedule Under Two-Phase Locking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4CE74451-A1ED-4090-8DE9-E1371986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7" t="2068" r="12144" b="1378"/>
          <a:stretch>
            <a:fillRect/>
          </a:stretch>
        </p:blipFill>
        <p:spPr bwMode="auto">
          <a:xfrm>
            <a:off x="5195888" y="1487488"/>
            <a:ext cx="3640137" cy="34686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>
            <a:extLst>
              <a:ext uri="{FF2B5EF4-FFF2-40B4-BE49-F238E27FC236}">
                <a16:creationId xmlns:a16="http://schemas.microsoft.com/office/drawing/2014/main" id="{734AB836-5056-47F7-A19C-038B52FF2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1273175"/>
            <a:ext cx="4835525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200">
                <a:ea typeface="宋体" panose="02010600030101010101" pitchFamily="2" charset="-122"/>
              </a:rPr>
              <a:t>Cascading roll-back is possible under two-phase locking. </a:t>
            </a:r>
          </a:p>
          <a:p>
            <a:pPr>
              <a:lnSpc>
                <a:spcPct val="110000"/>
              </a:lnSpc>
            </a:pPr>
            <a:r>
              <a:rPr lang="en-US" altLang="zh-CN" sz="2200">
                <a:ea typeface="宋体" panose="02010600030101010101" pitchFamily="2" charset="-122"/>
              </a:rPr>
              <a:t>To avoid this, follow a modified protocol called </a:t>
            </a:r>
            <a:r>
              <a:rPr lang="en-US" altLang="zh-CN" sz="2200" b="1">
                <a:solidFill>
                  <a:schemeClr val="tx2"/>
                </a:solidFill>
                <a:ea typeface="宋体" panose="02010600030101010101" pitchFamily="2" charset="-122"/>
              </a:rPr>
              <a:t>strict two-phase locking</a:t>
            </a:r>
            <a:r>
              <a:rPr lang="en-US" altLang="zh-CN" sz="2200">
                <a:ea typeface="宋体" panose="02010600030101010101" pitchFamily="2" charset="-122"/>
              </a:rPr>
              <a:t>. Here a transaction must hold all its </a:t>
            </a:r>
            <a:r>
              <a:rPr lang="en-US" altLang="zh-CN" sz="2200" b="1" i="1">
                <a:ea typeface="宋体" panose="02010600030101010101" pitchFamily="2" charset="-122"/>
              </a:rPr>
              <a:t>exclusive</a:t>
            </a:r>
            <a:r>
              <a:rPr lang="en-US" altLang="zh-CN" sz="2200">
                <a:ea typeface="宋体" panose="02010600030101010101" pitchFamily="2" charset="-122"/>
              </a:rPr>
              <a:t> locks till it commits/aborts.</a:t>
            </a:r>
          </a:p>
          <a:p>
            <a:pPr>
              <a:lnSpc>
                <a:spcPct val="110000"/>
              </a:lnSpc>
            </a:pPr>
            <a:r>
              <a:rPr lang="en-US" altLang="zh-CN" sz="2200" b="1">
                <a:solidFill>
                  <a:schemeClr val="tx2"/>
                </a:solidFill>
                <a:ea typeface="宋体" panose="02010600030101010101" pitchFamily="2" charset="-122"/>
              </a:rPr>
              <a:t>Rigorous two-phase locking</a:t>
            </a:r>
            <a:r>
              <a:rPr lang="en-US" altLang="zh-CN" sz="2200">
                <a:ea typeface="宋体" panose="02010600030101010101" pitchFamily="2" charset="-122"/>
              </a:rPr>
              <a:t> is even stricter: here </a:t>
            </a:r>
            <a:r>
              <a:rPr lang="en-US" altLang="zh-CN" sz="2200" b="1" i="1">
                <a:ea typeface="宋体" panose="02010600030101010101" pitchFamily="2" charset="-122"/>
              </a:rPr>
              <a:t>all </a:t>
            </a:r>
            <a:r>
              <a:rPr lang="en-US" altLang="zh-CN" sz="2200">
                <a:ea typeface="宋体" panose="02010600030101010101" pitchFamily="2" charset="-122"/>
              </a:rPr>
              <a:t>locks are held till commit/abort. In this protocol transactions can be serialized in the order in which they commit.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46491</TotalTime>
  <Words>2100</Words>
  <Application>Microsoft Office PowerPoint</Application>
  <PresentationFormat>全屏显示(4:3)</PresentationFormat>
  <Paragraphs>205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Monotype Sorts</vt:lpstr>
      <vt:lpstr>Arial</vt:lpstr>
      <vt:lpstr>Book Antiqua</vt:lpstr>
      <vt:lpstr>Garamond</vt:lpstr>
      <vt:lpstr>Helvetica</vt:lpstr>
      <vt:lpstr>Times New Roman</vt:lpstr>
      <vt:lpstr>Webdings</vt:lpstr>
      <vt:lpstr>1_db-5-grey</vt:lpstr>
      <vt:lpstr>Chapter 15 : Concurrency Control </vt:lpstr>
      <vt:lpstr>Lock-Based Protocols</vt:lpstr>
      <vt:lpstr>Lock-Based Protocols (Cont.)</vt:lpstr>
      <vt:lpstr>Lock-Based Protocols (Cont.)</vt:lpstr>
      <vt:lpstr>Pitfalls of Lock-Based Protocols</vt:lpstr>
      <vt:lpstr>Pitfalls of Lock-Based Protocols (Cont.)</vt:lpstr>
      <vt:lpstr>The Two-Phase Locking Protocol</vt:lpstr>
      <vt:lpstr>The Two-Phase Locking Protocol (Cont.)</vt:lpstr>
      <vt:lpstr>Partial Schedule Under Two-Phase Locking</vt:lpstr>
      <vt:lpstr>Lock Conversions</vt:lpstr>
      <vt:lpstr>Incomplete Schedule With a Lock Conversion</vt:lpstr>
      <vt:lpstr>Implementation of Locking</vt:lpstr>
      <vt:lpstr>Lock Table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Detection (Cont.)</vt:lpstr>
      <vt:lpstr>Deadlock Recovery</vt:lpstr>
      <vt:lpstr>Timestamp-Based Protocols</vt:lpstr>
      <vt:lpstr>Timestamp-Based Protocols (Cont.)</vt:lpstr>
      <vt:lpstr>Timestamp-Based Protocols (Cont.)</vt:lpstr>
      <vt:lpstr>Example Use of the Protocol</vt:lpstr>
      <vt:lpstr>Correctness of Timestamp-Ordering Protocol</vt:lpstr>
      <vt:lpstr>Assignment</vt:lpstr>
      <vt:lpstr>End of Chapter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c j</cp:lastModifiedBy>
  <cp:revision>521</cp:revision>
  <cp:lastPrinted>1999-06-28T19:27:31Z</cp:lastPrinted>
  <dcterms:created xsi:type="dcterms:W3CDTF">2000-02-23T18:58:38Z</dcterms:created>
  <dcterms:modified xsi:type="dcterms:W3CDTF">2020-05-26T04:28:49Z</dcterms:modified>
</cp:coreProperties>
</file>