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30" d="100"/>
          <a:sy n="30" d="100"/>
        </p:scale>
        <p:origin x="1008" y="-2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26/09/2024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706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QMRA model to assess the human exposure to ESBL </a:t>
            </a:r>
            <a:r>
              <a:rPr lang="en-US" sz="7200" b="1" i="1" dirty="0">
                <a:solidFill>
                  <a:schemeClr val="bg1"/>
                </a:solidFill>
              </a:rPr>
              <a:t>E. coli </a:t>
            </a:r>
            <a:r>
              <a:rPr lang="en-US" sz="7200" b="1" dirty="0">
                <a:solidFill>
                  <a:schemeClr val="bg1"/>
                </a:solidFill>
              </a:rPr>
              <a:t>from poultry production through </a:t>
            </a:r>
            <a:r>
              <a:rPr lang="en-US" sz="7200" b="1" dirty="0" smtClean="0">
                <a:solidFill>
                  <a:schemeClr val="bg1"/>
                </a:solidFill>
              </a:rPr>
              <a:t>different environmental </a:t>
            </a:r>
            <a:r>
              <a:rPr lang="en-US" sz="7200" b="1" dirty="0">
                <a:solidFill>
                  <a:schemeClr val="bg1"/>
                </a:solidFill>
              </a:rPr>
              <a:t>pathways</a:t>
            </a:r>
            <a:endParaRPr lang="fr-FR" sz="72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6000" u="sng" dirty="0">
                <a:solidFill>
                  <a:schemeClr val="bg1"/>
                </a:solidFill>
              </a:rPr>
              <a:t>Subhasish Basak</a:t>
            </a:r>
            <a:r>
              <a:rPr lang="it-IT" sz="36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Nunzio </a:t>
            </a:r>
            <a:r>
              <a:rPr lang="it-IT" sz="6000" dirty="0">
                <a:solidFill>
                  <a:schemeClr val="bg1"/>
                </a:solidFill>
              </a:rPr>
              <a:t>Sarnino</a:t>
            </a:r>
            <a:r>
              <a:rPr lang="it-IT" sz="36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Roswitha Merle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Lucie Collineau</a:t>
            </a:r>
            <a:r>
              <a:rPr lang="it-IT" sz="3600" dirty="0" smtClean="0">
                <a:solidFill>
                  <a:schemeClr val="bg1"/>
                </a:solidFill>
              </a:rPr>
              <a:t>1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</a:t>
            </a:r>
            <a:r>
              <a:rPr lang="fr-FR" sz="4800" dirty="0" smtClean="0">
                <a:solidFill>
                  <a:schemeClr val="bg1"/>
                </a:solidFill>
              </a:rPr>
              <a:t>Lyon, France </a:t>
            </a:r>
            <a:r>
              <a:rPr lang="fr-FR" sz="4800" dirty="0">
                <a:solidFill>
                  <a:schemeClr val="bg1"/>
                </a:solidFill>
              </a:rPr>
              <a:t>2. Freie Universität </a:t>
            </a:r>
            <a:r>
              <a:rPr lang="fr-FR" sz="4800" dirty="0" smtClean="0">
                <a:solidFill>
                  <a:schemeClr val="bg1"/>
                </a:solidFill>
              </a:rPr>
              <a:t>Berlin, Germany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98153" y="6499339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317" y="13958651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</a:t>
            </a:r>
            <a:r>
              <a:rPr lang="fr-FR" sz="3600" b="1" dirty="0" smtClean="0"/>
              <a:t> </a:t>
            </a:r>
            <a:r>
              <a:rPr lang="fr-FR" sz="3600" b="1" dirty="0" smtClean="0">
                <a:solidFill>
                  <a:srgbClr val="FF0000"/>
                </a:solidFill>
              </a:rPr>
              <a:t>ENVIRONMENTAL</a:t>
            </a:r>
            <a:r>
              <a:rPr lang="fr-FR" sz="3600" b="1" dirty="0" smtClean="0"/>
              <a:t> </a:t>
            </a:r>
            <a:r>
              <a:rPr lang="fr-FR" sz="3600" b="1" dirty="0" smtClean="0"/>
              <a:t>PATHWAYS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081365" y="3003562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</a:t>
            </a:r>
            <a:r>
              <a:rPr lang="fr-FR" sz="6000" b="1" dirty="0" smtClean="0"/>
              <a:t>PERSPECTIVES (</a:t>
            </a:r>
            <a:r>
              <a:rPr lang="fr-FR" sz="6000" b="1" dirty="0" smtClean="0">
                <a:solidFill>
                  <a:srgbClr val="FF0000"/>
                </a:solidFill>
              </a:rPr>
              <a:t>TODO NS</a:t>
            </a:r>
            <a:r>
              <a:rPr lang="fr-FR" sz="6000" b="1" dirty="0" smtClean="0"/>
              <a:t>)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661" y="40406339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268536" y="40317197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39" y="14076802"/>
            <a:ext cx="727780" cy="727780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19014016" y="20973140"/>
            <a:ext cx="558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TRANSMISSION PATHWAYS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Rectangle à coins arrondis 137"/>
          <p:cNvSpPr/>
          <p:nvPr/>
        </p:nvSpPr>
        <p:spPr>
          <a:xfrm>
            <a:off x="15226094" y="31423493"/>
            <a:ext cx="13865080" cy="4828115"/>
          </a:xfrm>
          <a:prstGeom prst="roundRect">
            <a:avLst>
              <a:gd name="adj" fmla="val 764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Relative impact of diffeent environmental pathways (</a:t>
            </a:r>
            <a:r>
              <a:rPr lang="fr-FR" sz="3600" b="1" dirty="0" smtClean="0">
                <a:solidFill>
                  <a:srgbClr val="FF0000"/>
                </a:solidFill>
              </a:rPr>
              <a:t>TODO NS</a:t>
            </a:r>
            <a:r>
              <a:rPr lang="fr-FR" sz="3600" b="1" dirty="0" smtClean="0">
                <a:solidFill>
                  <a:schemeClr val="tx1"/>
                </a:solidFill>
              </a:rPr>
              <a:t>)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endParaRPr lang="fr-FR" sz="3600" dirty="0"/>
          </a:p>
        </p:txBody>
      </p:sp>
      <p:sp>
        <p:nvSpPr>
          <p:cNvPr id="139" name="Rectangle à coins arrondis 138"/>
          <p:cNvSpPr/>
          <p:nvPr/>
        </p:nvSpPr>
        <p:spPr>
          <a:xfrm>
            <a:off x="15247129" y="36604755"/>
            <a:ext cx="13844045" cy="3106833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QRA </a:t>
            </a:r>
            <a:r>
              <a:rPr lang="fr-FR" sz="3600" b="1" dirty="0" smtClean="0">
                <a:solidFill>
                  <a:schemeClr val="tx1"/>
                </a:solidFill>
              </a:rPr>
              <a:t>module </a:t>
            </a:r>
            <a:r>
              <a:rPr lang="fr-FR" sz="3600" b="1" dirty="0">
                <a:solidFill>
                  <a:schemeClr val="tx1"/>
                </a:solidFill>
              </a:rPr>
              <a:t>perspectives (</a:t>
            </a:r>
            <a:r>
              <a:rPr lang="fr-FR" sz="3600" b="1" dirty="0">
                <a:solidFill>
                  <a:srgbClr val="FF0000"/>
                </a:solidFill>
              </a:rPr>
              <a:t>TODO NS</a:t>
            </a:r>
            <a:r>
              <a:rPr lang="fr-FR" sz="3600" b="1" dirty="0" smtClean="0">
                <a:solidFill>
                  <a:schemeClr val="tx1"/>
                </a:solidFill>
              </a:rPr>
              <a:t>)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Compare to existing literature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O’Flaherty et al. (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2018, 2019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Robustness: </a:t>
            </a:r>
            <a:endParaRPr lang="fr-FR" sz="3600" dirty="0" smtClean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Future work</a:t>
            </a:r>
            <a:r>
              <a:rPr lang="fr-FR" sz="3600" dirty="0" smtClean="0">
                <a:solidFill>
                  <a:schemeClr val="tx1"/>
                </a:solidFill>
              </a:rPr>
              <a:t>: Integration of a SWAT model for user defined geography </a:t>
            </a:r>
            <a:endParaRPr lang="fr-FR" sz="3600" dirty="0" smtClean="0">
              <a:solidFill>
                <a:schemeClr val="tx1"/>
              </a:solidFill>
            </a:endParaRPr>
          </a:p>
          <a:p>
            <a:pPr algn="ctr"/>
            <a:endParaRPr lang="fr-FR" sz="36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128701" y="7778704"/>
            <a:ext cx="27962475" cy="6000270"/>
            <a:chOff x="1111654" y="7794686"/>
            <a:chExt cx="27962475" cy="6000270"/>
          </a:xfrm>
        </p:grpSpPr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194" y="10477348"/>
              <a:ext cx="727780" cy="727780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1111654" y="7794686"/>
              <a:ext cx="27962475" cy="6000270"/>
              <a:chOff x="1081364" y="7987081"/>
              <a:chExt cx="27962475" cy="6000270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19325681" y="7987081"/>
                <a:ext cx="9718158" cy="5762662"/>
              </a:xfrm>
              <a:prstGeom prst="roundRect">
                <a:avLst>
                  <a:gd name="adj" fmla="val 5309"/>
                </a:avLst>
              </a:prstGeom>
              <a:solidFill>
                <a:srgbClr val="5B9BD5">
                  <a:alpha val="0"/>
                </a:srgbClr>
              </a:solidFill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3" name="Groupe 32"/>
              <p:cNvGrpSpPr/>
              <p:nvPr/>
            </p:nvGrpSpPr>
            <p:grpSpPr>
              <a:xfrm>
                <a:off x="19601645" y="8078041"/>
                <a:ext cx="9405669" cy="5909310"/>
                <a:chOff x="19841459" y="8078041"/>
                <a:chExt cx="9405669" cy="5909310"/>
              </a:xfrm>
            </p:grpSpPr>
            <p:sp>
              <p:nvSpPr>
                <p:cNvPr id="24" name="ZoneTexte 23"/>
                <p:cNvSpPr txBox="1"/>
                <p:nvPr/>
              </p:nvSpPr>
              <p:spPr>
                <a:xfrm>
                  <a:off x="19841459" y="8078041"/>
                  <a:ext cx="9405669" cy="590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/>
                    <a:t>WORKFLOW – WP 3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/>
                    <a:t>Quantitative Risk </a:t>
                  </a:r>
                  <a:r>
                    <a:rPr lang="fr-FR" sz="3600" dirty="0" smtClean="0"/>
                    <a:t>Assessment with pathways: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err="1" smtClean="0"/>
                    <a:t>Incorporate</a:t>
                  </a:r>
                  <a:r>
                    <a:rPr lang="fr-FR" sz="3600" dirty="0" smtClean="0"/>
                    <a:t> on-</a:t>
                  </a:r>
                  <a:r>
                    <a:rPr lang="fr-FR" sz="3600" dirty="0" err="1" smtClean="0"/>
                    <a:t>farm</a:t>
                  </a:r>
                  <a:r>
                    <a:rPr lang="fr-FR" sz="3600" dirty="0" smtClean="0"/>
                    <a:t> intervention </a:t>
                  </a:r>
                  <a:r>
                    <a:rPr lang="fr-FR" sz="3600" dirty="0" err="1" smtClean="0"/>
                    <a:t>measures</a:t>
                  </a:r>
                  <a:endParaRPr lang="fr-FR" sz="3600" dirty="0" smtClean="0"/>
                </a:p>
                <a:p>
                  <a:pPr marL="571500" indent="-571500" algn="ctr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</p:txBody>
            </p:sp>
            <p:grpSp>
              <p:nvGrpSpPr>
                <p:cNvPr id="29" name="Groupe 28"/>
                <p:cNvGrpSpPr/>
                <p:nvPr/>
              </p:nvGrpSpPr>
              <p:grpSpPr>
                <a:xfrm>
                  <a:off x="21358589" y="9667497"/>
                  <a:ext cx="6613452" cy="2872755"/>
                  <a:chOff x="19206492" y="9824303"/>
                  <a:chExt cx="6613452" cy="2872755"/>
                </a:xfrm>
              </p:grpSpPr>
              <p:sp>
                <p:nvSpPr>
                  <p:cNvPr id="25" name="Rectangle à coins arrondis 24"/>
                  <p:cNvSpPr/>
                  <p:nvPr/>
                </p:nvSpPr>
                <p:spPr>
                  <a:xfrm>
                    <a:off x="19206492" y="98243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FOOD-BORNE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9206492" y="10831365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ENVIRONMENTAL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9206493" y="118788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OCCUPATIONAL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Flèche droite 30"/>
              <p:cNvSpPr/>
              <p:nvPr/>
            </p:nvSpPr>
            <p:spPr>
              <a:xfrm>
                <a:off x="17392529" y="10375389"/>
                <a:ext cx="1382232" cy="8995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1081364" y="7987081"/>
                <a:ext cx="15555472" cy="5740062"/>
              </a:xfrm>
              <a:prstGeom prst="roundRect">
                <a:avLst>
                  <a:gd name="adj" fmla="val 48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PROJECT ENVIRE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CONSORTIUM AND FUNDING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tx1"/>
                    </a:solidFill>
                  </a:rPr>
                  <a:t>Project duration: 2022-2025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Germany, France, Lithuania, Poland, Tunisia</a:t>
                </a:r>
                <a:endParaRPr lang="fr-FR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Funded by the European Transnational Programme - </a:t>
                </a:r>
                <a:r>
                  <a:rPr lang="fr-FR" sz="3600" dirty="0">
                    <a:solidFill>
                      <a:srgbClr val="FF0000"/>
                    </a:solidFill>
                  </a:rPr>
                  <a:t>JPIAMR-ACTION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fr-FR" sz="3600" b="1" dirty="0">
                    <a:solidFill>
                      <a:schemeClr val="tx1"/>
                    </a:solidFill>
                  </a:rPr>
                  <a:t>OBJECTIVES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antimicrobial-resistant (</a:t>
                </a:r>
                <a:r>
                  <a:rPr lang="en-US" sz="3600" dirty="0">
                    <a:solidFill>
                      <a:srgbClr val="FF0000"/>
                    </a:solidFill>
                  </a:rPr>
                  <a:t>AMR</a:t>
                </a:r>
                <a:r>
                  <a:rPr lang="en-US" sz="3600" dirty="0">
                    <a:solidFill>
                      <a:schemeClr val="tx1"/>
                    </a:solidFill>
                  </a:rPr>
                  <a:t>) bacteria spread from broiler chickens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Investigate the potential of various on-farm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intervention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 measures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transmission and human exposure to ESBL 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E. </a:t>
                </a:r>
                <a:r>
                  <a:rPr lang="en-US" sz="3600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from broiler chicken</a:t>
                </a:r>
              </a:p>
              <a:p>
                <a:pPr algn="ctr"/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grpSp>
        <p:nvGrpSpPr>
          <p:cNvPr id="119" name="Groupe 118"/>
          <p:cNvGrpSpPr/>
          <p:nvPr/>
        </p:nvGrpSpPr>
        <p:grpSpPr>
          <a:xfrm>
            <a:off x="1128701" y="31465408"/>
            <a:ext cx="13840457" cy="8462800"/>
            <a:chOff x="1094743" y="27530432"/>
            <a:chExt cx="13840457" cy="8462800"/>
          </a:xfrm>
        </p:grpSpPr>
        <p:pic>
          <p:nvPicPr>
            <p:cNvPr id="99" name="Image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99" y="27653542"/>
              <a:ext cx="13792401" cy="8285364"/>
            </a:xfrm>
            <a:prstGeom prst="rect">
              <a:avLst/>
            </a:prstGeom>
          </p:spPr>
        </p:pic>
        <p:sp>
          <p:nvSpPr>
            <p:cNvPr id="21" name="Rectangle à coins arrondis 20"/>
            <p:cNvSpPr/>
            <p:nvPr/>
          </p:nvSpPr>
          <p:spPr>
            <a:xfrm>
              <a:off x="1094743" y="27530432"/>
              <a:ext cx="13614410" cy="8462800"/>
            </a:xfrm>
            <a:prstGeom prst="roundRect">
              <a:avLst>
                <a:gd name="adj" fmla="val 3777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Rectangle à coins arrondis 76"/>
          <p:cNvSpPr/>
          <p:nvPr/>
        </p:nvSpPr>
        <p:spPr>
          <a:xfrm>
            <a:off x="13690625" y="15386405"/>
            <a:ext cx="15400549" cy="5304692"/>
          </a:xfrm>
          <a:prstGeom prst="roundRect">
            <a:avLst>
              <a:gd name="adj" fmla="val 3700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2100664" y="16735805"/>
            <a:ext cx="479368" cy="8996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59" y="17343268"/>
            <a:ext cx="1615829" cy="158381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3" y="15552243"/>
            <a:ext cx="959220" cy="959220"/>
          </a:xfrm>
          <a:prstGeom prst="rect">
            <a:avLst/>
          </a:prstGeom>
        </p:spPr>
      </p:pic>
      <p:sp>
        <p:nvSpPr>
          <p:cNvPr id="131" name="Flèche vers le bas 130"/>
          <p:cNvSpPr/>
          <p:nvPr/>
        </p:nvSpPr>
        <p:spPr>
          <a:xfrm rot="10800000">
            <a:off x="5452338" y="16590893"/>
            <a:ext cx="475620" cy="107667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lèche vers le bas 131"/>
          <p:cNvSpPr/>
          <p:nvPr/>
        </p:nvSpPr>
        <p:spPr>
          <a:xfrm rot="16200000">
            <a:off x="8856805" y="17561970"/>
            <a:ext cx="478100" cy="12017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21" y="17546008"/>
            <a:ext cx="844058" cy="845710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22" y="17626149"/>
            <a:ext cx="839710" cy="84217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93" y="17118395"/>
            <a:ext cx="802684" cy="802684"/>
          </a:xfrm>
          <a:prstGeom prst="rect">
            <a:avLst/>
          </a:prstGeom>
        </p:spPr>
      </p:pic>
      <p:grpSp>
        <p:nvGrpSpPr>
          <p:cNvPr id="127" name="Groupe 126"/>
          <p:cNvGrpSpPr/>
          <p:nvPr/>
        </p:nvGrpSpPr>
        <p:grpSpPr>
          <a:xfrm>
            <a:off x="13468688" y="15467992"/>
            <a:ext cx="15281547" cy="5138329"/>
            <a:chOff x="11578626" y="15468517"/>
            <a:chExt cx="15281547" cy="5138329"/>
          </a:xfrm>
        </p:grpSpPr>
        <p:pic>
          <p:nvPicPr>
            <p:cNvPr id="160" name="Image 1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212" y="17477000"/>
              <a:ext cx="839710" cy="842178"/>
            </a:xfrm>
            <a:prstGeom prst="rect">
              <a:avLst/>
            </a:prstGeom>
          </p:spPr>
        </p:pic>
        <p:pic>
          <p:nvPicPr>
            <p:cNvPr id="162" name="Image 1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4726" y="17452261"/>
              <a:ext cx="839710" cy="842178"/>
            </a:xfrm>
            <a:prstGeom prst="rect">
              <a:avLst/>
            </a:prstGeom>
          </p:spPr>
        </p:pic>
        <p:pic>
          <p:nvPicPr>
            <p:cNvPr id="172" name="Image 17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8744" y="17772641"/>
              <a:ext cx="839710" cy="842178"/>
            </a:xfrm>
            <a:prstGeom prst="rect">
              <a:avLst/>
            </a:prstGeom>
          </p:spPr>
        </p:pic>
        <p:grpSp>
          <p:nvGrpSpPr>
            <p:cNvPr id="123" name="Groupe 122"/>
            <p:cNvGrpSpPr/>
            <p:nvPr/>
          </p:nvGrpSpPr>
          <p:grpSpPr>
            <a:xfrm>
              <a:off x="11578626" y="15468517"/>
              <a:ext cx="15281547" cy="5138329"/>
              <a:chOff x="11578626" y="15468517"/>
              <a:chExt cx="15281547" cy="5138329"/>
            </a:xfrm>
          </p:grpSpPr>
          <p:sp>
            <p:nvSpPr>
              <p:cNvPr id="153" name="ZoneTexte 152"/>
              <p:cNvSpPr txBox="1"/>
              <p:nvPr/>
            </p:nvSpPr>
            <p:spPr>
              <a:xfrm>
                <a:off x="11578626" y="19366421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Decay</a:t>
                </a:r>
                <a:endParaRPr lang="fr-FR" sz="3600" dirty="0"/>
              </a:p>
            </p:txBody>
          </p:sp>
          <p:sp>
            <p:nvSpPr>
              <p:cNvPr id="154" name="Flèche courbée vers le bas 153"/>
              <p:cNvSpPr/>
              <p:nvPr/>
            </p:nvSpPr>
            <p:spPr>
              <a:xfrm rot="10800000">
                <a:off x="12454908" y="18768318"/>
                <a:ext cx="1478067" cy="631883"/>
              </a:xfrm>
              <a:prstGeom prst="curved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55" name="Image 15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37831" y="17635895"/>
                <a:ext cx="844058" cy="845710"/>
              </a:xfrm>
              <a:prstGeom prst="rect">
                <a:avLst/>
              </a:prstGeom>
            </p:spPr>
          </p:pic>
          <p:pic>
            <p:nvPicPr>
              <p:cNvPr id="164" name="Image 16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26566" y="17786532"/>
                <a:ext cx="839710" cy="842178"/>
              </a:xfrm>
              <a:prstGeom prst="rect">
                <a:avLst/>
              </a:prstGeom>
            </p:spPr>
          </p:pic>
          <p:grpSp>
            <p:nvGrpSpPr>
              <p:cNvPr id="78" name="Groupe 77"/>
              <p:cNvGrpSpPr/>
              <p:nvPr/>
            </p:nvGrpSpPr>
            <p:grpSpPr>
              <a:xfrm>
                <a:off x="20529730" y="15554813"/>
                <a:ext cx="4635077" cy="5013929"/>
                <a:chOff x="16948099" y="15339052"/>
                <a:chExt cx="4635077" cy="5013929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22599" y="15339052"/>
                  <a:ext cx="992220" cy="1311326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22599" y="16944709"/>
                  <a:ext cx="1460577" cy="1460577"/>
                </a:xfrm>
                <a:prstGeom prst="rect">
                  <a:avLst/>
                </a:prstGeom>
              </p:spPr>
            </p:pic>
            <p:pic>
              <p:nvPicPr>
                <p:cNvPr id="173" name="Image 17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5657" y="17438625"/>
                  <a:ext cx="839710" cy="842178"/>
                </a:xfrm>
                <a:prstGeom prst="rect">
                  <a:avLst/>
                </a:prstGeom>
              </p:spPr>
            </p:pic>
            <p:pic>
              <p:nvPicPr>
                <p:cNvPr id="174" name="Image 17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21599" y="17414050"/>
                  <a:ext cx="844058" cy="845710"/>
                </a:xfrm>
                <a:prstGeom prst="rect">
                  <a:avLst/>
                </a:prstGeom>
              </p:spPr>
            </p:pic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48099" y="15545345"/>
                  <a:ext cx="939387" cy="897680"/>
                </a:xfrm>
                <a:prstGeom prst="rect">
                  <a:avLst/>
                </a:prstGeom>
              </p:spPr>
            </p:pic>
            <p:pic>
              <p:nvPicPr>
                <p:cNvPr id="175" name="Image 174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7486" y="15544606"/>
                  <a:ext cx="839710" cy="842178"/>
                </a:xfrm>
                <a:prstGeom prst="rect">
                  <a:avLst/>
                </a:prstGeom>
              </p:spPr>
            </p:pic>
            <p:sp>
              <p:nvSpPr>
                <p:cNvPr id="176" name="Flèche vers le bas 175"/>
                <p:cNvSpPr/>
                <p:nvPr/>
              </p:nvSpPr>
              <p:spPr>
                <a:xfrm rot="16200000">
                  <a:off x="19197681" y="17479954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Flèche vers le bas 176"/>
                <p:cNvSpPr/>
                <p:nvPr/>
              </p:nvSpPr>
              <p:spPr>
                <a:xfrm rot="16200000">
                  <a:off x="19219510" y="15561900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6" name="Image 75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1491" y="19284159"/>
                  <a:ext cx="1049545" cy="1068822"/>
                </a:xfrm>
                <a:prstGeom prst="rect">
                  <a:avLst/>
                </a:prstGeom>
              </p:spPr>
            </p:pic>
            <p:pic>
              <p:nvPicPr>
                <p:cNvPr id="178" name="Image 177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6471" y="19420705"/>
                  <a:ext cx="839710" cy="842178"/>
                </a:xfrm>
                <a:prstGeom prst="rect">
                  <a:avLst/>
                </a:prstGeom>
              </p:spPr>
            </p:pic>
            <p:sp>
              <p:nvSpPr>
                <p:cNvPr id="180" name="Flèche vers le bas 179"/>
                <p:cNvSpPr/>
                <p:nvPr/>
              </p:nvSpPr>
              <p:spPr>
                <a:xfrm rot="16200000">
                  <a:off x="19218495" y="19462034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81" name="Image 18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02870" y="15612239"/>
                <a:ext cx="994262" cy="1077947"/>
              </a:xfrm>
              <a:prstGeom prst="rect">
                <a:avLst/>
              </a:prstGeom>
            </p:spPr>
          </p:pic>
          <p:sp>
            <p:nvSpPr>
              <p:cNvPr id="183" name="Flèche vers le bas 182"/>
              <p:cNvSpPr/>
              <p:nvPr/>
            </p:nvSpPr>
            <p:spPr>
              <a:xfrm rot="16200000">
                <a:off x="15225546" y="17423751"/>
                <a:ext cx="458791" cy="1383831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Flèche vers le bas 184"/>
              <p:cNvSpPr/>
              <p:nvPr/>
            </p:nvSpPr>
            <p:spPr>
              <a:xfrm rot="18538211">
                <a:off x="14955368" y="18189167"/>
                <a:ext cx="492336" cy="1424987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7" name="ZoneTexte 186"/>
              <p:cNvSpPr txBox="1"/>
              <p:nvPr/>
            </p:nvSpPr>
            <p:spPr>
              <a:xfrm>
                <a:off x="16291838" y="17792012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Bathing site</a:t>
                </a:r>
                <a:endParaRPr lang="fr-FR" sz="3600" dirty="0"/>
              </a:p>
            </p:txBody>
          </p:sp>
          <p:sp>
            <p:nvSpPr>
              <p:cNvPr id="188" name="ZoneTexte 187"/>
              <p:cNvSpPr txBox="1"/>
              <p:nvPr/>
            </p:nvSpPr>
            <p:spPr>
              <a:xfrm>
                <a:off x="14552352" y="15552768"/>
                <a:ext cx="352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Drinking Water Treatement Plant</a:t>
                </a:r>
                <a:endParaRPr lang="fr-FR" sz="3600" dirty="0"/>
              </a:p>
            </p:txBody>
          </p:sp>
          <p:sp>
            <p:nvSpPr>
              <p:cNvPr id="189" name="Flèche vers le bas 188"/>
              <p:cNvSpPr/>
              <p:nvPr/>
            </p:nvSpPr>
            <p:spPr>
              <a:xfrm rot="16200000">
                <a:off x="19684900" y="15816550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Flèche vers le bas 189"/>
              <p:cNvSpPr/>
              <p:nvPr/>
            </p:nvSpPr>
            <p:spPr>
              <a:xfrm rot="16200000">
                <a:off x="19680427" y="17720202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Flèche vers le bas 190"/>
              <p:cNvSpPr/>
              <p:nvPr/>
            </p:nvSpPr>
            <p:spPr>
              <a:xfrm rot="13689078">
                <a:off x="14914209" y="16653871"/>
                <a:ext cx="488585" cy="1402103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>
                <a:off x="15094041" y="19401283"/>
                <a:ext cx="352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Agricultural</a:t>
                </a:r>
              </a:p>
              <a:p>
                <a:pPr algn="ctr"/>
                <a:r>
                  <a:rPr lang="fr-FR" sz="3600" b="1" dirty="0"/>
                  <a:t>i</a:t>
                </a:r>
                <a:r>
                  <a:rPr lang="fr-FR" sz="3600" b="1" dirty="0" smtClean="0"/>
                  <a:t>rrigation</a:t>
                </a:r>
                <a:endParaRPr lang="fr-FR" sz="3600" dirty="0"/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6200000">
                <a:off x="19680427" y="19682072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4" name="Image 19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4418" y="19609104"/>
                <a:ext cx="893569" cy="865646"/>
              </a:xfrm>
              <a:prstGeom prst="rect">
                <a:avLst/>
              </a:prstGeom>
            </p:spPr>
          </p:pic>
          <p:sp>
            <p:nvSpPr>
              <p:cNvPr id="122" name="Rectangle 121"/>
              <p:cNvSpPr/>
              <p:nvPr/>
            </p:nvSpPr>
            <p:spPr>
              <a:xfrm>
                <a:off x="26029148" y="15468517"/>
                <a:ext cx="831025" cy="5138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H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U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M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A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N</a:t>
                </a:r>
              </a:p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E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X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P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O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U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</p:grpSp>
      <p:sp>
        <p:nvSpPr>
          <p:cNvPr id="201" name="Flèche droite 200"/>
          <p:cNvSpPr/>
          <p:nvPr/>
        </p:nvSpPr>
        <p:spPr>
          <a:xfrm>
            <a:off x="12086456" y="17586713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" name="Image 20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29" y="23506384"/>
            <a:ext cx="557290" cy="557290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7" y="22817139"/>
            <a:ext cx="597732" cy="584890"/>
          </a:xfrm>
          <a:prstGeom prst="rect">
            <a:avLst/>
          </a:prstGeom>
        </p:spPr>
      </p:pic>
      <p:pic>
        <p:nvPicPr>
          <p:cNvPr id="206" name="Image 20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56" y="22706167"/>
            <a:ext cx="654328" cy="654328"/>
          </a:xfrm>
          <a:prstGeom prst="rect">
            <a:avLst/>
          </a:prstGeom>
        </p:spPr>
      </p:pic>
      <p:pic>
        <p:nvPicPr>
          <p:cNvPr id="207" name="Image 2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65" y="23470110"/>
            <a:ext cx="479960" cy="480899"/>
          </a:xfrm>
          <a:prstGeom prst="rect">
            <a:avLst/>
          </a:prstGeom>
        </p:spPr>
      </p:pic>
      <p:sp>
        <p:nvSpPr>
          <p:cNvPr id="210" name="Flèche vers le bas 209"/>
          <p:cNvSpPr/>
          <p:nvPr/>
        </p:nvSpPr>
        <p:spPr>
          <a:xfrm rot="16200000">
            <a:off x="3516584" y="17504521"/>
            <a:ext cx="478100" cy="12017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ZoneTexte 215"/>
          <p:cNvSpPr txBox="1"/>
          <p:nvPr/>
        </p:nvSpPr>
        <p:spPr>
          <a:xfrm>
            <a:off x="6177917" y="17827103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Decay</a:t>
            </a:r>
            <a:endParaRPr lang="fr-FR" sz="3600" dirty="0"/>
          </a:p>
        </p:txBody>
      </p:sp>
      <p:grpSp>
        <p:nvGrpSpPr>
          <p:cNvPr id="232" name="Groupe 231"/>
          <p:cNvGrpSpPr/>
          <p:nvPr/>
        </p:nvGrpSpPr>
        <p:grpSpPr>
          <a:xfrm>
            <a:off x="1081365" y="15398216"/>
            <a:ext cx="28009809" cy="14135143"/>
            <a:chOff x="1081365" y="15398216"/>
            <a:chExt cx="28009809" cy="14135143"/>
          </a:xfrm>
        </p:grpSpPr>
        <p:grpSp>
          <p:nvGrpSpPr>
            <p:cNvPr id="10" name="Groupe 9"/>
            <p:cNvGrpSpPr/>
            <p:nvPr/>
          </p:nvGrpSpPr>
          <p:grpSpPr>
            <a:xfrm>
              <a:off x="1081365" y="15398216"/>
              <a:ext cx="28009809" cy="14135143"/>
              <a:chOff x="1079800" y="16260634"/>
              <a:chExt cx="28009809" cy="1413514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1127136" y="16260634"/>
                <a:ext cx="10621912" cy="6275334"/>
                <a:chOff x="1127136" y="16260634"/>
                <a:chExt cx="10621912" cy="6275334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1127136" y="16260634"/>
                  <a:ext cx="10621912" cy="6275334"/>
                  <a:chOff x="1086322" y="16360885"/>
                  <a:chExt cx="10621912" cy="6275334"/>
                </a:xfrm>
              </p:grpSpPr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1086322" y="16360885"/>
                    <a:ext cx="10621912" cy="6275334"/>
                    <a:chOff x="1081364" y="17531909"/>
                    <a:chExt cx="10621912" cy="6275334"/>
                  </a:xfrm>
                </p:grpSpPr>
                <p:sp>
                  <p:nvSpPr>
                    <p:cNvPr id="36" name="Rectangle à coins arrondis 35"/>
                    <p:cNvSpPr/>
                    <p:nvPr/>
                  </p:nvSpPr>
                  <p:spPr>
                    <a:xfrm>
                      <a:off x="1081364" y="17531909"/>
                      <a:ext cx="10621912" cy="5273449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pic>
                  <p:nvPicPr>
                    <p:cNvPr id="70" name="Image 69"/>
                    <p:cNvPicPr>
                      <a:picLocks noChangeAspect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16378" y="17929810"/>
                      <a:ext cx="801193" cy="7839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Image 72"/>
                    <p:cNvPicPr>
                      <a:picLocks noChangeAspect="1"/>
                    </p:cNvPicPr>
                    <p:nvPr/>
                  </p:nvPicPr>
                  <p:blipFill>
                    <a:blip r:embed="rId2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28882" y="17891006"/>
                      <a:ext cx="857723" cy="83929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Image 74"/>
                    <p:cNvPicPr>
                      <a:picLocks noChangeAspect="1"/>
                    </p:cNvPicPr>
                    <p:nvPr/>
                  </p:nvPicPr>
                  <p:blipFill>
                    <a:blip r:embed="rId2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67106" y="19853760"/>
                      <a:ext cx="789759" cy="7897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Image 79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31192" y="19862419"/>
                      <a:ext cx="839710" cy="842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8" name="ZoneTexte 87"/>
                    <p:cNvSpPr txBox="1"/>
                    <p:nvPr/>
                  </p:nvSpPr>
                  <p:spPr>
                    <a:xfrm>
                      <a:off x="3262198" y="23160912"/>
                      <a:ext cx="621290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WATERSHED </a:t>
                      </a:r>
                      <a:r>
                        <a:rPr lang="fr-FR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CONTAMINATION</a:t>
                      </a:r>
                    </a:p>
                  </p:txBody>
                </p:sp>
              </p:grpSp>
              <p:sp>
                <p:nvSpPr>
                  <p:cNvPr id="96" name="Flèche courbée vers le bas 95"/>
                  <p:cNvSpPr/>
                  <p:nvPr/>
                </p:nvSpPr>
                <p:spPr>
                  <a:xfrm rot="5400000">
                    <a:off x="6205047" y="18818562"/>
                    <a:ext cx="1138142" cy="625364"/>
                  </a:xfrm>
                  <a:prstGeom prst="curvedDownArrow">
                    <a:avLst>
                      <a:gd name="adj1" fmla="val 25000"/>
                      <a:gd name="adj2" fmla="val 62567"/>
                      <a:gd name="adj3" fmla="val 34333"/>
                    </a:avLst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4343" y="16424150"/>
                  <a:ext cx="893569" cy="865646"/>
                </a:xfrm>
                <a:prstGeom prst="rect">
                  <a:avLst/>
                </a:prstGeom>
              </p:spPr>
            </p:pic>
          </p:grpSp>
          <p:sp>
            <p:nvSpPr>
              <p:cNvPr id="4" name="Rectangle à coins arrondis 3"/>
              <p:cNvSpPr/>
              <p:nvPr/>
            </p:nvSpPr>
            <p:spPr>
              <a:xfrm>
                <a:off x="1079800" y="22761177"/>
                <a:ext cx="12268556" cy="4042306"/>
              </a:xfrm>
              <a:prstGeom prst="roundRect">
                <a:avLst>
                  <a:gd name="adj" fmla="val 7644"/>
                </a:avLst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DYNAMICS of ESBL </a:t>
                </a:r>
                <a:r>
                  <a:rPr lang="fr-FR" sz="3600" b="1" i="1" dirty="0">
                    <a:solidFill>
                      <a:schemeClr val="tx1"/>
                    </a:solidFill>
                  </a:rPr>
                  <a:t>E. coli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in environment</a:t>
                </a:r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Poultry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manure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          is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used in agricultural lands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Ranifall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carries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to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nearby watershed</a:t>
                </a: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Contamination of watershed </a:t>
                </a:r>
                <a:r>
                  <a:rPr lang="fr-FR" sz="3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Sowah et al. (2020</a:t>
                </a:r>
                <a:r>
                  <a:rPr lang="fr-FR" sz="3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from manure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rgbClr val="FF0000"/>
                    </a:solidFill>
                  </a:rPr>
                  <a:t>NO evidence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soil to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fresh harvest         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contamination </a:t>
                </a:r>
              </a:p>
              <a:p>
                <a:r>
                  <a:rPr lang="fr-FR" sz="3600" dirty="0" smtClean="0">
                    <a:solidFill>
                      <a:srgbClr val="FF0000"/>
                    </a:solidFill>
                  </a:rPr>
                  <a:t>NO evidence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soil to ground water            contamination</a:t>
                </a:r>
              </a:p>
              <a:p>
                <a:pPr algn="ctr"/>
                <a:endParaRPr lang="fr-FR" sz="3600" dirty="0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13689060" y="26421847"/>
                <a:ext cx="6817276" cy="3973930"/>
              </a:xfrm>
              <a:prstGeom prst="roundRect">
                <a:avLst>
                  <a:gd name="adj" fmla="val 6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Transmission pathways: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c.f.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O’Flaherty et al. (2018, 2019)</a:t>
                </a:r>
                <a:endParaRPr lang="fr-FR" sz="3600" b="1" dirty="0" smtClean="0">
                  <a:solidFill>
                    <a:schemeClr val="tx1"/>
                  </a:solidFill>
                </a:endParaRPr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Drinkng water treatement 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Swimming in bathing sites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Agricultural harvest irrigation</a:t>
                </a:r>
                <a:br>
                  <a:rPr lang="fr-FR" sz="3600" dirty="0" smtClean="0">
                    <a:solidFill>
                      <a:schemeClr val="tx1"/>
                    </a:solidFill>
                  </a:rPr>
                </a:br>
                <a:endParaRPr lang="fr-FR" sz="3600" dirty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20847039" y="26426946"/>
                <a:ext cx="8242570" cy="3968831"/>
              </a:xfrm>
              <a:prstGeom prst="roundRect">
                <a:avLst>
                  <a:gd name="adj" fmla="val 519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H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uman exposure to ESBL </a:t>
                </a:r>
                <a:r>
                  <a:rPr lang="fr-FR" sz="3600" b="1" i="1" dirty="0">
                    <a:solidFill>
                      <a:schemeClr val="tx1"/>
                    </a:solidFill>
                  </a:rPr>
                  <a:t>E. </a:t>
                </a:r>
                <a:r>
                  <a:rPr lang="fr-FR" sz="3600" b="1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:</a:t>
                </a:r>
                <a:endParaRPr lang="fr-FR" sz="3600" b="1" dirty="0" smtClean="0">
                  <a:solidFill>
                    <a:schemeClr val="tx1"/>
                  </a:solidFill>
                </a:endParaRP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100 ml of tap water consumption</a:t>
                </a:r>
                <a:endParaRPr lang="fr-FR" sz="3600" dirty="0" smtClean="0">
                  <a:solidFill>
                    <a:srgbClr val="FF0000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1h of swimming (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accidental ingestion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100 </a:t>
                </a:r>
                <a:r>
                  <a:rPr lang="fr-FR" sz="3600" dirty="0">
                    <a:solidFill>
                      <a:schemeClr val="tx1"/>
                    </a:solidFill>
                  </a:rPr>
                  <a:t>g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of fresh </a:t>
                </a:r>
                <a:r>
                  <a:rPr lang="fr-FR" sz="3600" dirty="0">
                    <a:solidFill>
                      <a:schemeClr val="tx1"/>
                    </a:solidFill>
                  </a:rPr>
                  <a:t>lettuce consumption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Probability of human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carriage</a:t>
                </a:r>
                <a:endParaRPr lang="fr-FR" sz="3600" i="1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P</a:t>
                </a:r>
                <a:r>
                  <a:rPr lang="fr-FR" sz="2800" dirty="0" smtClean="0">
                    <a:solidFill>
                      <a:schemeClr val="tx1"/>
                    </a:solidFill>
                  </a:rPr>
                  <a:t>DR</a:t>
                </a:r>
                <a:r>
                  <a:rPr lang="fr-FR" sz="3600" dirty="0">
                    <a:solidFill>
                      <a:schemeClr val="tx1"/>
                    </a:solidFill>
                  </a:rPr>
                  <a:t>: 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Dose-re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sponse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Furusawa et al. (2024)</a:t>
                </a:r>
              </a:p>
              <a:p>
                <a:pPr algn="ctr"/>
                <a:endParaRPr lang="fr-FR" sz="3600" dirty="0"/>
              </a:p>
            </p:txBody>
          </p:sp>
        </p:grpSp>
        <p:sp>
          <p:nvSpPr>
            <p:cNvPr id="215" name="Flèche vers le bas 214"/>
            <p:cNvSpPr/>
            <p:nvPr/>
          </p:nvSpPr>
          <p:spPr>
            <a:xfrm>
              <a:off x="5434924" y="18644469"/>
              <a:ext cx="506576" cy="101730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6" name="Groupe 225"/>
            <p:cNvGrpSpPr/>
            <p:nvPr/>
          </p:nvGrpSpPr>
          <p:grpSpPr>
            <a:xfrm>
              <a:off x="4875794" y="19664763"/>
              <a:ext cx="1828977" cy="919719"/>
              <a:chOff x="4875794" y="19664763"/>
              <a:chExt cx="1828977" cy="919719"/>
            </a:xfrm>
          </p:grpSpPr>
          <p:pic>
            <p:nvPicPr>
              <p:cNvPr id="217" name="Image 2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0713" y="19674767"/>
                <a:ext cx="844058" cy="845710"/>
              </a:xfrm>
              <a:prstGeom prst="rect">
                <a:avLst/>
              </a:prstGeom>
            </p:spPr>
          </p:pic>
          <p:pic>
            <p:nvPicPr>
              <p:cNvPr id="218" name="Image 21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794" y="19664763"/>
                <a:ext cx="919719" cy="919719"/>
              </a:xfrm>
              <a:prstGeom prst="rect">
                <a:avLst/>
              </a:prstGeom>
            </p:spPr>
          </p:pic>
        </p:grpSp>
        <p:sp>
          <p:nvSpPr>
            <p:cNvPr id="52" name="Multiplication 51"/>
            <p:cNvSpPr/>
            <p:nvPr/>
          </p:nvSpPr>
          <p:spPr>
            <a:xfrm>
              <a:off x="5090112" y="18450721"/>
              <a:ext cx="1194841" cy="1123285"/>
            </a:xfrm>
            <a:prstGeom prst="mathMultiply">
              <a:avLst>
                <a:gd name="adj1" fmla="val 13376"/>
              </a:avLst>
            </a:prstGeom>
            <a:solidFill>
              <a:srgbClr val="FF33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Multiplication 218"/>
            <p:cNvSpPr/>
            <p:nvPr/>
          </p:nvSpPr>
          <p:spPr>
            <a:xfrm>
              <a:off x="5077009" y="16638408"/>
              <a:ext cx="1194841" cy="1123285"/>
            </a:xfrm>
            <a:prstGeom prst="mathMultiply">
              <a:avLst>
                <a:gd name="adj1" fmla="val 13376"/>
              </a:avLst>
            </a:prstGeom>
            <a:solidFill>
              <a:srgbClr val="FF33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0" name="Groupe 229"/>
          <p:cNvGrpSpPr/>
          <p:nvPr/>
        </p:nvGrpSpPr>
        <p:grpSpPr>
          <a:xfrm>
            <a:off x="7674827" y="24429264"/>
            <a:ext cx="1371805" cy="700326"/>
            <a:chOff x="5143396" y="24557232"/>
            <a:chExt cx="1371805" cy="700326"/>
          </a:xfrm>
        </p:grpSpPr>
        <p:pic>
          <p:nvPicPr>
            <p:cNvPr id="224" name="Image 22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875" y="24557232"/>
              <a:ext cx="700326" cy="700326"/>
            </a:xfrm>
            <a:prstGeom prst="rect">
              <a:avLst/>
            </a:prstGeom>
          </p:spPr>
        </p:pic>
        <p:pic>
          <p:nvPicPr>
            <p:cNvPr id="225" name="Image 2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396" y="24557232"/>
              <a:ext cx="653276" cy="632862"/>
            </a:xfrm>
            <a:prstGeom prst="rect">
              <a:avLst/>
            </a:prstGeom>
          </p:spPr>
        </p:pic>
      </p:grpSp>
      <p:grpSp>
        <p:nvGrpSpPr>
          <p:cNvPr id="227" name="Groupe 226"/>
          <p:cNvGrpSpPr/>
          <p:nvPr/>
        </p:nvGrpSpPr>
        <p:grpSpPr>
          <a:xfrm>
            <a:off x="7634945" y="25129590"/>
            <a:ext cx="1087727" cy="547186"/>
            <a:chOff x="4875794" y="19664763"/>
            <a:chExt cx="1828977" cy="919719"/>
          </a:xfrm>
        </p:grpSpPr>
        <p:pic>
          <p:nvPicPr>
            <p:cNvPr id="228" name="Image 227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713" y="19674767"/>
              <a:ext cx="844058" cy="845710"/>
            </a:xfrm>
            <a:prstGeom prst="rect">
              <a:avLst/>
            </a:prstGeom>
          </p:spPr>
        </p:pic>
        <p:pic>
          <p:nvPicPr>
            <p:cNvPr id="229" name="Image 22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794" y="19664763"/>
              <a:ext cx="919719" cy="919719"/>
            </a:xfrm>
            <a:prstGeom prst="rect">
              <a:avLst/>
            </a:prstGeom>
          </p:spPr>
        </p:pic>
      </p:grpSp>
      <p:pic>
        <p:nvPicPr>
          <p:cNvPr id="231" name="Image 2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27" y="17703808"/>
            <a:ext cx="839710" cy="84217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77" y="23365486"/>
            <a:ext cx="597733" cy="597733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4" y="22677798"/>
            <a:ext cx="600892" cy="587982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501" y="23319239"/>
            <a:ext cx="501977" cy="50315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427" y="22558338"/>
            <a:ext cx="700326" cy="700326"/>
          </a:xfrm>
          <a:prstGeom prst="rect">
            <a:avLst/>
          </a:prstGeom>
        </p:spPr>
      </p:pic>
      <p:sp>
        <p:nvSpPr>
          <p:cNvPr id="125" name="ZoneTexte 124"/>
          <p:cNvSpPr txBox="1"/>
          <p:nvPr/>
        </p:nvSpPr>
        <p:spPr>
          <a:xfrm>
            <a:off x="6703118" y="19900594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Ground water</a:t>
            </a:r>
            <a:endParaRPr lang="fr-FR" sz="3600" dirty="0"/>
          </a:p>
        </p:txBody>
      </p:sp>
      <p:sp>
        <p:nvSpPr>
          <p:cNvPr id="126" name="ZoneTexte 125"/>
          <p:cNvSpPr txBox="1"/>
          <p:nvPr/>
        </p:nvSpPr>
        <p:spPr>
          <a:xfrm>
            <a:off x="6703117" y="15593165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Fresh h</a:t>
            </a:r>
            <a:r>
              <a:rPr lang="fr-FR" sz="3600" b="1" dirty="0" smtClean="0"/>
              <a:t>arvest</a:t>
            </a:r>
            <a:endParaRPr lang="fr-FR" sz="36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08886" y="21898759"/>
            <a:ext cx="15364026" cy="3385457"/>
          </a:xfrm>
          <a:prstGeom prst="roundRect">
            <a:avLst>
              <a:gd name="adj" fmla="val 6079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 smtClean="0">
                <a:solidFill>
                  <a:srgbClr val="FF0000"/>
                </a:solidFill>
              </a:rPr>
              <a:t>Source of ESBL </a:t>
            </a:r>
            <a:r>
              <a:rPr lang="fr-FR" sz="3600" i="1" dirty="0" smtClean="0">
                <a:solidFill>
                  <a:srgbClr val="FF0000"/>
                </a:solidFill>
              </a:rPr>
              <a:t>E. coli</a:t>
            </a:r>
            <a:r>
              <a:rPr lang="fr-FR" sz="3600" b="1" dirty="0" smtClean="0">
                <a:solidFill>
                  <a:schemeClr val="tx1"/>
                </a:solidFill>
              </a:rPr>
              <a:t>: </a:t>
            </a:r>
            <a:r>
              <a:rPr lang="fr-FR" sz="3600" dirty="0">
                <a:solidFill>
                  <a:schemeClr val="tx1"/>
                </a:solidFill>
              </a:rPr>
              <a:t>Contaminated </a:t>
            </a:r>
            <a:r>
              <a:rPr lang="fr-FR" sz="3600" dirty="0" smtClean="0">
                <a:solidFill>
                  <a:schemeClr val="tx1"/>
                </a:solidFill>
              </a:rPr>
              <a:t>watershed adjacant to agricultural land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Decay in ESBL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smtClean="0">
                <a:solidFill>
                  <a:schemeClr val="tx1"/>
                </a:solidFill>
              </a:rPr>
              <a:t>population due to environmental factors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Mancini (1978)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/>
            </a:r>
            <a:br>
              <a:rPr lang="fr-FR" sz="3600" dirty="0" smtClean="0">
                <a:solidFill>
                  <a:schemeClr val="tx1"/>
                </a:solidFill>
              </a:rPr>
            </a:br>
            <a:r>
              <a:rPr lang="fr-FR" sz="3600" dirty="0" smtClean="0">
                <a:solidFill>
                  <a:schemeClr val="tx1"/>
                </a:solidFill>
              </a:rPr>
              <a:t>Decay rate </a:t>
            </a:r>
            <a:r>
              <a:rPr lang="fr-FR" sz="3600" dirty="0" smtClean="0">
                <a:solidFill>
                  <a:srgbClr val="FF0000"/>
                </a:solidFill>
              </a:rPr>
              <a:t>k</a:t>
            </a:r>
            <a:r>
              <a:rPr lang="fr-FR" sz="3600" dirty="0" smtClean="0">
                <a:solidFill>
                  <a:schemeClr val="tx1"/>
                </a:solidFill>
              </a:rPr>
              <a:t> := </a:t>
            </a:r>
            <a:r>
              <a:rPr lang="fr-FR" sz="3600" b="1" i="1" dirty="0" smtClean="0">
                <a:solidFill>
                  <a:schemeClr val="tx1"/>
                </a:solidFill>
              </a:rPr>
              <a:t>f</a:t>
            </a:r>
            <a:r>
              <a:rPr lang="fr-FR" sz="3600" i="1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(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temperature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salinity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light extinction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water depth </a:t>
            </a:r>
            <a:r>
              <a:rPr lang="fr-FR" sz="3600" dirty="0" smtClean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Final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smtClean="0">
                <a:solidFill>
                  <a:schemeClr val="tx1"/>
                </a:solidFill>
              </a:rPr>
              <a:t>concentration is based on time elasped before water treatement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787762" y="18570904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Farm</a:t>
            </a:r>
            <a:endParaRPr lang="fr-FR" sz="3600" dirty="0"/>
          </a:p>
        </p:txBody>
      </p:sp>
      <p:sp>
        <p:nvSpPr>
          <p:cNvPr id="133" name="Flèche droite 132"/>
          <p:cNvSpPr/>
          <p:nvPr/>
        </p:nvSpPr>
        <p:spPr>
          <a:xfrm rot="5400000">
            <a:off x="19087539" y="25264235"/>
            <a:ext cx="1382232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5" name="Image 1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933" y="23333531"/>
            <a:ext cx="659706" cy="661645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87" y="23340385"/>
            <a:ext cx="566207" cy="567315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52" y="19634175"/>
            <a:ext cx="844058" cy="84571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02294" y="26280671"/>
            <a:ext cx="12247627" cy="3252687"/>
          </a:xfrm>
          <a:prstGeom prst="roundRect">
            <a:avLst>
              <a:gd name="adj" fmla="val 751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 smtClean="0">
                <a:solidFill>
                  <a:schemeClr val="tx1"/>
                </a:solidFill>
              </a:rPr>
              <a:t>Treatement of poultry manure (</a:t>
            </a:r>
            <a:r>
              <a:rPr lang="fr-FR" sz="3600" b="1" dirty="0" smtClean="0">
                <a:solidFill>
                  <a:srgbClr val="FF0000"/>
                </a:solidFill>
              </a:rPr>
              <a:t>TODO NS</a:t>
            </a:r>
            <a:r>
              <a:rPr lang="fr-FR" sz="3600" b="1" dirty="0" smtClean="0">
                <a:solidFill>
                  <a:schemeClr val="tx1"/>
                </a:solidFill>
              </a:rPr>
              <a:t>)</a:t>
            </a:r>
            <a:br>
              <a:rPr lang="fr-FR" sz="3600" b="1" dirty="0" smtClean="0">
                <a:solidFill>
                  <a:schemeClr val="tx1"/>
                </a:solidFill>
              </a:rPr>
            </a:br>
            <a:endParaRPr lang="fr-FR" sz="3600" b="1" dirty="0" smtClean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Composting: </a:t>
            </a:r>
          </a:p>
          <a:p>
            <a:r>
              <a:rPr lang="fr-FR" sz="3600" b="1" dirty="0" smtClean="0">
                <a:solidFill>
                  <a:schemeClr val="tx1"/>
                </a:solidFill>
              </a:rPr>
              <a:t>Decay: </a:t>
            </a:r>
            <a:r>
              <a:rPr lang="fr-FR" sz="3600" dirty="0" smtClean="0">
                <a:solidFill>
                  <a:schemeClr val="tx1"/>
                </a:solidFill>
              </a:rPr>
              <a:t>Environmental decay </a:t>
            </a:r>
          </a:p>
          <a:p>
            <a:r>
              <a:rPr lang="fr-FR" sz="3600" b="1" dirty="0">
                <a:solidFill>
                  <a:srgbClr val="FF0000"/>
                </a:solidFill>
              </a:rPr>
              <a:t>Work in </a:t>
            </a:r>
            <a:r>
              <a:rPr lang="fr-FR" sz="3600" b="1" dirty="0" smtClean="0">
                <a:solidFill>
                  <a:srgbClr val="FF0000"/>
                </a:solidFill>
              </a:rPr>
              <a:t>Progress: </a:t>
            </a:r>
            <a:r>
              <a:rPr lang="fr-FR" sz="3600" dirty="0" smtClean="0">
                <a:solidFill>
                  <a:schemeClr val="tx1"/>
                </a:solidFill>
              </a:rPr>
              <a:t>poultry manure intervention strategies</a:t>
            </a: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140" name="Image 1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36" y="22392203"/>
            <a:ext cx="1173205" cy="1149963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33" y="23283879"/>
            <a:ext cx="600692" cy="602457"/>
          </a:xfrm>
          <a:prstGeom prst="rect">
            <a:avLst/>
          </a:prstGeom>
        </p:spPr>
      </p:pic>
      <p:sp>
        <p:nvSpPr>
          <p:cNvPr id="143" name="ZoneTexte 142"/>
          <p:cNvSpPr txBox="1"/>
          <p:nvPr/>
        </p:nvSpPr>
        <p:spPr>
          <a:xfrm>
            <a:off x="8942211" y="18518698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Watershed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5647</TotalTime>
  <Words>425</Words>
  <Application>Microsoft Office PowerPoint</Application>
  <PresentationFormat>Personnalisé</PresentationFormat>
  <Paragraphs>84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157</cp:revision>
  <dcterms:created xsi:type="dcterms:W3CDTF">2024-07-30T08:11:08Z</dcterms:created>
  <dcterms:modified xsi:type="dcterms:W3CDTF">2024-09-27T11:42:39Z</dcterms:modified>
</cp:coreProperties>
</file>