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20"/>
  </p:notesMasterIdLst>
  <p:handoutMasterIdLst>
    <p:handoutMasterId r:id="rId21"/>
  </p:handoutMasterIdLst>
  <p:sldIdLst>
    <p:sldId id="345" r:id="rId5"/>
    <p:sldId id="340" r:id="rId6"/>
    <p:sldId id="399" r:id="rId7"/>
    <p:sldId id="398" r:id="rId8"/>
    <p:sldId id="400" r:id="rId9"/>
    <p:sldId id="401" r:id="rId10"/>
    <p:sldId id="410" r:id="rId11"/>
    <p:sldId id="402" r:id="rId12"/>
    <p:sldId id="403" r:id="rId13"/>
    <p:sldId id="404" r:id="rId14"/>
    <p:sldId id="405" r:id="rId15"/>
    <p:sldId id="406" r:id="rId16"/>
    <p:sldId id="407" r:id="rId17"/>
    <p:sldId id="408" r:id="rId18"/>
    <p:sldId id="409" r:id="rId19"/>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82C8"/>
    <a:srgbClr val="E1000F"/>
    <a:srgbClr val="3C3C3C"/>
    <a:srgbClr val="5770BE"/>
    <a:srgbClr val="FFE800"/>
    <a:srgbClr val="262626"/>
    <a:srgbClr val="FF9940"/>
    <a:srgbClr val="00A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06" autoAdjust="0"/>
    <p:restoredTop sz="94660"/>
  </p:normalViewPr>
  <p:slideViewPr>
    <p:cSldViewPr showGuides="1">
      <p:cViewPr varScale="1">
        <p:scale>
          <a:sx n="117" d="100"/>
          <a:sy n="117" d="100"/>
        </p:scale>
        <p:origin x="396" y="72"/>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04/10/2024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04/10/2024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23528" y="2211710"/>
            <a:ext cx="8424000" cy="2077200"/>
          </a:xfrm>
        </p:spPr>
        <p:txBody>
          <a:bodyPr/>
          <a:lstStyle/>
          <a:p>
            <a:r>
              <a:rPr lang="fr-FR" sz="3200" dirty="0" err="1" smtClean="0"/>
              <a:t>Environmental</a:t>
            </a:r>
            <a:r>
              <a:rPr lang="fr-FR" sz="3200" dirty="0" smtClean="0"/>
              <a:t> module</a:t>
            </a:r>
          </a:p>
          <a:p>
            <a:endParaRPr lang="fr-FR" sz="1400" dirty="0" smtClean="0"/>
          </a:p>
          <a:p>
            <a:r>
              <a:rPr lang="fr-FR" sz="2000" b="0" dirty="0" err="1" smtClean="0"/>
              <a:t>draft</a:t>
            </a:r>
            <a:endParaRPr lang="fr-FR" sz="3200" dirty="0"/>
          </a:p>
          <a:p>
            <a:endParaRPr lang="fr-FR" sz="3200"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251520" y="3363838"/>
            <a:ext cx="5220112" cy="646331"/>
          </a:xfrm>
          <a:prstGeom prst="rect">
            <a:avLst/>
          </a:prstGeom>
          <a:noFill/>
        </p:spPr>
        <p:txBody>
          <a:bodyPr wrap="square" rtlCol="0">
            <a:spAutoFit/>
          </a:bodyPr>
          <a:lstStyle/>
          <a:p>
            <a:r>
              <a:rPr lang="fr-FR" dirty="0" smtClean="0"/>
              <a:t>Nunzio SARNINO and Subhasish BASAK</a:t>
            </a:r>
          </a:p>
          <a:p>
            <a:r>
              <a:rPr lang="fr-FR" dirty="0"/>
              <a:t>Lucie </a:t>
            </a:r>
            <a:r>
              <a:rPr lang="fr-FR" dirty="0" smtClean="0"/>
              <a:t>COLLINEAU</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97684"/>
            <a:ext cx="2028825" cy="1828800"/>
          </a:xfrm>
          <a:prstGeom prst="rect">
            <a:avLst/>
          </a:prstGeom>
        </p:spPr>
      </p:pic>
      <p:pic>
        <p:nvPicPr>
          <p:cNvPr id="7" name="Grafik 1"/>
          <p:cNvPicPr>
            <a:picLocks noChangeAspect="1"/>
          </p:cNvPicPr>
          <p:nvPr/>
        </p:nvPicPr>
        <p:blipFill>
          <a:blip r:embed="rId3"/>
          <a:stretch/>
        </p:blipFill>
        <p:spPr bwMode="auto">
          <a:xfrm>
            <a:off x="6352589" y="267494"/>
            <a:ext cx="1675795" cy="2042464"/>
          </a:xfrm>
          <a:prstGeom prst="rect">
            <a:avLst/>
          </a:prstGeom>
        </p:spPr>
      </p:pic>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10</a:t>
            </a:fld>
            <a:endParaRPr lang="fr-FR" dirty="0"/>
          </a:p>
        </p:txBody>
      </p:sp>
      <p:sp>
        <p:nvSpPr>
          <p:cNvPr id="6" name="Titre 5"/>
          <p:cNvSpPr>
            <a:spLocks noGrp="1"/>
          </p:cNvSpPr>
          <p:nvPr>
            <p:ph type="title"/>
          </p:nvPr>
        </p:nvSpPr>
        <p:spPr/>
        <p:txBody>
          <a:bodyPr/>
          <a:lstStyle/>
          <a:p>
            <a:r>
              <a:rPr lang="fr-FR" dirty="0" err="1" smtClean="0"/>
              <a:t>Drinking</a:t>
            </a:r>
            <a:r>
              <a:rPr lang="fr-FR" dirty="0" smtClean="0"/>
              <a:t> Water </a:t>
            </a:r>
            <a:r>
              <a:rPr lang="fr-FR" dirty="0" err="1" smtClean="0"/>
              <a:t>Treatement</a:t>
            </a:r>
            <a:r>
              <a:rPr lang="fr-FR" dirty="0" smtClean="0"/>
              <a:t> Plant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(2018) </a:t>
            </a:r>
            <a:r>
              <a:rPr lang="fr-FR" sz="1200" b="0" dirty="0" err="1" smtClean="0">
                <a:solidFill>
                  <a:schemeClr val="tx1"/>
                </a:solidFill>
              </a:rPr>
              <a:t>different</a:t>
            </a:r>
            <a:r>
              <a:rPr lang="fr-FR" sz="1200" b="0" dirty="0" smtClean="0">
                <a:solidFill>
                  <a:schemeClr val="tx1"/>
                </a:solidFill>
              </a:rPr>
              <a:t> DWT </a:t>
            </a:r>
            <a:r>
              <a:rPr lang="fr-FR" sz="1200" b="0" dirty="0" err="1" smtClean="0">
                <a:solidFill>
                  <a:schemeClr val="tx1"/>
                </a:solidFill>
              </a:rPr>
              <a:t>protocols</a:t>
            </a:r>
            <a:r>
              <a:rPr lang="fr-FR" sz="1200" b="0" dirty="0" smtClean="0">
                <a:solidFill>
                  <a:schemeClr val="tx1"/>
                </a:solidFill>
              </a:rPr>
              <a:t> are </a:t>
            </a:r>
            <a:r>
              <a:rPr lang="fr-FR" sz="1200" b="0" dirty="0" err="1" smtClean="0">
                <a:solidFill>
                  <a:schemeClr val="tx1"/>
                </a:solidFill>
              </a:rPr>
              <a:t>implemented</a:t>
            </a:r>
            <a:endParaRPr lang="fr-FR" sz="1200" b="0" dirty="0" smtClean="0">
              <a:solidFill>
                <a:schemeClr val="tx1"/>
              </a:solidFill>
            </a:endParaRPr>
          </a:p>
          <a:p>
            <a:pPr marL="171450" indent="-171450">
              <a:buFont typeface="Arial" panose="020B0604020202020204" pitchFamily="34" charset="0"/>
              <a:buChar char="•"/>
            </a:pPr>
            <a:r>
              <a:rPr lang="fr-FR" sz="1200" b="0" dirty="0" err="1" smtClean="0">
                <a:solidFill>
                  <a:schemeClr val="tx1"/>
                </a:solidFill>
              </a:rPr>
              <a:t>After</a:t>
            </a:r>
            <a:r>
              <a:rPr lang="fr-FR" sz="1200" b="0" dirty="0" smtClean="0">
                <a:solidFill>
                  <a:schemeClr val="tx1"/>
                </a:solidFill>
              </a:rPr>
              <a:t> </a:t>
            </a:r>
            <a:r>
              <a:rPr lang="fr-FR" sz="1200" b="0" dirty="0" err="1" smtClean="0">
                <a:solidFill>
                  <a:schemeClr val="tx1"/>
                </a:solidFill>
              </a:rPr>
              <a:t>treatement</a:t>
            </a:r>
            <a:r>
              <a:rPr lang="fr-FR" sz="1200" b="0" dirty="0" smtClean="0">
                <a:solidFill>
                  <a:schemeClr val="tx1"/>
                </a:solidFill>
              </a:rPr>
              <a:t> </a:t>
            </a:r>
            <a:r>
              <a:rPr lang="fr-FR" sz="1200" b="0" dirty="0" err="1" smtClean="0">
                <a:solidFill>
                  <a:schemeClr val="tx1"/>
                </a:solidFill>
              </a:rPr>
              <a:t>concentation</a:t>
            </a:r>
            <a:r>
              <a:rPr lang="fr-FR" sz="1200" b="0" dirty="0" smtClean="0">
                <a:solidFill>
                  <a:schemeClr val="tx1"/>
                </a:solidFill>
              </a:rPr>
              <a:t> </a:t>
            </a:r>
            <a:r>
              <a:rPr lang="fr-FR" sz="1200" b="0" dirty="0" smtClean="0"/>
              <a:t>C</a:t>
            </a:r>
            <a:r>
              <a:rPr lang="fr-FR" sz="900" b="0" dirty="0" smtClean="0"/>
              <a:t>DWTP</a:t>
            </a:r>
            <a:r>
              <a:rPr lang="fr-FR" sz="1200" dirty="0" smtClean="0"/>
              <a:t> </a:t>
            </a:r>
            <a:r>
              <a:rPr lang="fr-FR" sz="1200" b="0" dirty="0" err="1" smtClean="0"/>
              <a:t>is</a:t>
            </a:r>
            <a:r>
              <a:rPr lang="fr-FR" sz="1200" b="0" dirty="0" smtClean="0"/>
              <a:t> </a:t>
            </a:r>
            <a:r>
              <a:rPr lang="fr-FR" sz="1200" b="0" dirty="0" err="1" smtClean="0"/>
              <a:t>estimated</a:t>
            </a:r>
            <a:r>
              <a:rPr lang="fr-FR" sz="1200" b="0" dirty="0" smtClean="0"/>
              <a:t> for </a:t>
            </a:r>
            <a:r>
              <a:rPr lang="fr-FR" sz="1200" b="0" dirty="0" err="1" smtClean="0"/>
              <a:t>each</a:t>
            </a:r>
            <a:r>
              <a:rPr lang="fr-FR" sz="1200" b="0" dirty="0" smtClean="0"/>
              <a:t> </a:t>
            </a:r>
            <a:r>
              <a:rPr lang="fr-FR" sz="1200" b="0" dirty="0" err="1" smtClean="0"/>
              <a:t>protocol</a:t>
            </a:r>
            <a:endParaRPr lang="fr-FR" sz="1200" dirty="0"/>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37" name="Groupe 36"/>
          <p:cNvGrpSpPr/>
          <p:nvPr/>
        </p:nvGrpSpPr>
        <p:grpSpPr>
          <a:xfrm>
            <a:off x="2451548" y="1501137"/>
            <a:ext cx="3714162" cy="375338"/>
            <a:chOff x="2137066" y="1448544"/>
            <a:chExt cx="3714162" cy="375338"/>
          </a:xfrm>
        </p:grpSpPr>
        <p:sp>
          <p:nvSpPr>
            <p:cNvPr id="41" name="ZoneTexte 40"/>
            <p:cNvSpPr txBox="1"/>
            <p:nvPr/>
          </p:nvSpPr>
          <p:spPr>
            <a:xfrm>
              <a:off x="2137066" y="1453259"/>
              <a:ext cx="3714162" cy="338554"/>
            </a:xfrm>
            <a:prstGeom prst="rect">
              <a:avLst/>
            </a:prstGeom>
            <a:noFill/>
          </p:spPr>
          <p:txBody>
            <a:bodyPr wrap="square" rtlCol="0">
              <a:spAutoFit/>
            </a:bodyPr>
            <a:lstStyle/>
            <a:p>
              <a:r>
                <a:rPr lang="fr-FR" sz="1600" b="1" dirty="0" err="1" smtClean="0"/>
                <a:t>C</a:t>
              </a:r>
              <a:r>
                <a:rPr lang="fr-FR" sz="1100" b="1" dirty="0" err="1" smtClean="0"/>
                <a:t>water</a:t>
              </a:r>
              <a:r>
                <a:rPr lang="fr-FR" sz="1100" dirty="0" smtClean="0"/>
                <a:t> </a:t>
              </a:r>
              <a:r>
                <a:rPr lang="fr-FR" sz="1400" dirty="0" smtClean="0"/>
                <a:t>(in CFU/ml)</a:t>
              </a:r>
              <a:r>
                <a:rPr lang="fr-FR" sz="1600" dirty="0" smtClean="0"/>
                <a:t> </a:t>
              </a:r>
              <a:r>
                <a:rPr lang="fr-FR" sz="1600" dirty="0" smtClean="0">
                  <a:sym typeface="Wingdings" panose="05000000000000000000" pitchFamily="2" charset="2"/>
                </a:rPr>
                <a:t></a:t>
              </a:r>
              <a:r>
                <a:rPr lang="fr-FR" sz="1100" dirty="0" smtClean="0"/>
                <a:t> </a:t>
              </a:r>
              <a:r>
                <a:rPr lang="fr-FR" sz="1600" b="1" dirty="0" smtClean="0"/>
                <a:t>C</a:t>
              </a:r>
              <a:r>
                <a:rPr lang="fr-FR" sz="1100" b="1" dirty="0" smtClean="0"/>
                <a:t>DWTP</a:t>
              </a:r>
              <a:r>
                <a:rPr lang="fr-FR" sz="1100" dirty="0" smtClean="0"/>
                <a:t> </a:t>
              </a:r>
              <a:r>
                <a:rPr lang="fr-FR" sz="1400" dirty="0"/>
                <a:t>(in </a:t>
              </a:r>
              <a:r>
                <a:rPr lang="fr-FR" sz="1400" dirty="0" smtClean="0"/>
                <a:t>CFU/ml) </a:t>
              </a:r>
              <a:endParaRPr lang="fr-FR" sz="1400" dirty="0"/>
            </a:p>
          </p:txBody>
        </p:sp>
        <p:sp>
          <p:nvSpPr>
            <p:cNvPr id="36" name="Rectangle 35"/>
            <p:cNvSpPr/>
            <p:nvPr/>
          </p:nvSpPr>
          <p:spPr>
            <a:xfrm>
              <a:off x="2137066" y="1448544"/>
              <a:ext cx="3528392" cy="375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3" name="Connecteur droit avec flèche 32"/>
          <p:cNvCxnSpPr>
            <a:stCxn id="13" idx="3"/>
            <a:endCxn id="26" idx="1"/>
          </p:cNvCxnSpPr>
          <p:nvPr/>
        </p:nvCxnSpPr>
        <p:spPr>
          <a:xfrm flipV="1">
            <a:off x="3954933" y="2924302"/>
            <a:ext cx="1036984" cy="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226047" y="2665415"/>
            <a:ext cx="690347" cy="261610"/>
          </a:xfrm>
          <a:prstGeom prst="rect">
            <a:avLst/>
          </a:prstGeom>
          <a:noFill/>
        </p:spPr>
        <p:txBody>
          <a:bodyPr wrap="square" rtlCol="0">
            <a:spAutoFit/>
          </a:bodyPr>
          <a:lstStyle/>
          <a:p>
            <a:r>
              <a:rPr lang="fr-FR" sz="1100" dirty="0" smtClean="0"/>
              <a:t>SWAT</a:t>
            </a:r>
            <a:endParaRPr lang="fr-FR" sz="1100" dirty="0"/>
          </a:p>
        </p:txBody>
      </p:sp>
      <p:grpSp>
        <p:nvGrpSpPr>
          <p:cNvPr id="9" name="Groupe 8"/>
          <p:cNvGrpSpPr/>
          <p:nvPr/>
        </p:nvGrpSpPr>
        <p:grpSpPr>
          <a:xfrm>
            <a:off x="1291203" y="2605687"/>
            <a:ext cx="4391121" cy="637231"/>
            <a:chOff x="0" y="844711"/>
            <a:chExt cx="5454041" cy="725281"/>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668852" cy="30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1860052" y="1015582"/>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38AEBD74-AC41-DA11-1960-ECA7E5806038}"/>
                </a:ext>
              </a:extLst>
            </p:cNvPr>
            <p:cNvSpPr/>
            <p:nvPr/>
          </p:nvSpPr>
          <p:spPr>
            <a:xfrm>
              <a:off x="4596513" y="1012482"/>
              <a:ext cx="857528"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b="1" dirty="0"/>
                <a:t>DWTP</a:t>
              </a:r>
              <a:endParaRPr lang="fr-FR" sz="1200" b="1" dirty="0">
                <a:solidFill>
                  <a:srgbClr val="000000"/>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a:off x="6045728" y="2744984"/>
            <a:ext cx="1910647"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r>
              <a:rPr lang="fr-FR" sz="1100" dirty="0" smtClean="0">
                <a:solidFill>
                  <a:srgbClr val="E1000F"/>
                </a:solidFill>
              </a:rPr>
              <a:t> (in CFU)</a:t>
            </a:r>
            <a:endParaRPr lang="fr-FR" sz="1100" dirty="0">
              <a:solidFill>
                <a:srgbClr val="E1000F"/>
              </a:solidFill>
            </a:endParaRPr>
          </a:p>
        </p:txBody>
      </p:sp>
      <p:sp>
        <p:nvSpPr>
          <p:cNvPr id="19" name="ZoneTexte 18"/>
          <p:cNvSpPr txBox="1"/>
          <p:nvPr/>
        </p:nvSpPr>
        <p:spPr>
          <a:xfrm>
            <a:off x="1422409" y="2283718"/>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105645" y="2433615"/>
            <a:ext cx="826557"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24" name="ZoneTexte 23"/>
          <p:cNvSpPr txBox="1"/>
          <p:nvPr/>
        </p:nvSpPr>
        <p:spPr>
          <a:xfrm>
            <a:off x="3908152" y="2475023"/>
            <a:ext cx="1170565"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DWTP</a:t>
            </a:r>
            <a:r>
              <a:rPr lang="fr-FR" sz="1200" dirty="0" smtClean="0"/>
              <a:t>)</a:t>
            </a:r>
            <a:endParaRPr lang="fr-FR" dirty="0"/>
          </a:p>
        </p:txBody>
      </p:sp>
      <p:sp>
        <p:nvSpPr>
          <p:cNvPr id="32" name="ZoneTexte 31"/>
          <p:cNvSpPr txBox="1"/>
          <p:nvPr/>
        </p:nvSpPr>
        <p:spPr>
          <a:xfrm>
            <a:off x="4139617" y="2660557"/>
            <a:ext cx="690347" cy="261610"/>
          </a:xfrm>
          <a:prstGeom prst="rect">
            <a:avLst/>
          </a:prstGeom>
          <a:noFill/>
        </p:spPr>
        <p:txBody>
          <a:bodyPr wrap="square" rtlCol="0">
            <a:spAutoFit/>
          </a:bodyPr>
          <a:lstStyle/>
          <a:p>
            <a:r>
              <a:rPr lang="fr-FR" sz="1100" dirty="0" err="1" smtClean="0"/>
              <a:t>Decay</a:t>
            </a:r>
            <a:endParaRPr lang="fr-FR" sz="1100" dirty="0"/>
          </a:p>
        </p:txBody>
      </p:sp>
      <p:sp>
        <p:nvSpPr>
          <p:cNvPr id="39" name="ZoneTexte 38"/>
          <p:cNvSpPr txBox="1"/>
          <p:nvPr/>
        </p:nvSpPr>
        <p:spPr>
          <a:xfrm>
            <a:off x="5014648" y="2477496"/>
            <a:ext cx="1170565" cy="276999"/>
          </a:xfrm>
          <a:prstGeom prst="rect">
            <a:avLst/>
          </a:prstGeom>
          <a:noFill/>
        </p:spPr>
        <p:txBody>
          <a:bodyPr wrap="square" rtlCol="0">
            <a:spAutoFit/>
          </a:bodyPr>
          <a:lstStyle/>
          <a:p>
            <a:r>
              <a:rPr lang="fr-FR" sz="1200" dirty="0" smtClean="0"/>
              <a:t>C</a:t>
            </a:r>
            <a:r>
              <a:rPr lang="fr-FR" sz="900" dirty="0" smtClean="0"/>
              <a:t>DWTP</a:t>
            </a:r>
            <a:endParaRPr lang="fr-FR" dirty="0"/>
          </a:p>
        </p:txBody>
      </p:sp>
      <p:cxnSp>
        <p:nvCxnSpPr>
          <p:cNvPr id="43" name="Connecteur droit avec flèche 42"/>
          <p:cNvCxnSpPr>
            <a:stCxn id="26" idx="3"/>
            <a:endCxn id="42" idx="1"/>
          </p:cNvCxnSpPr>
          <p:nvPr/>
        </p:nvCxnSpPr>
        <p:spPr>
          <a:xfrm>
            <a:off x="5682324" y="2924302"/>
            <a:ext cx="363404" cy="7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6314449" y="2455532"/>
            <a:ext cx="1399627" cy="276999"/>
          </a:xfrm>
          <a:prstGeom prst="rect">
            <a:avLst/>
          </a:prstGeom>
          <a:noFill/>
        </p:spPr>
        <p:txBody>
          <a:bodyPr wrap="square" rtlCol="0">
            <a:spAutoFit/>
          </a:bodyPr>
          <a:lstStyle/>
          <a:p>
            <a:r>
              <a:rPr lang="fr-FR" sz="1200" dirty="0" smtClean="0"/>
              <a:t>C</a:t>
            </a:r>
            <a:r>
              <a:rPr lang="fr-FR" sz="900" dirty="0" smtClean="0"/>
              <a:t>DWTP x </a:t>
            </a:r>
            <a:r>
              <a:rPr lang="fr-FR" sz="1200" dirty="0" err="1" smtClean="0"/>
              <a:t>W</a:t>
            </a:r>
            <a:r>
              <a:rPr lang="fr-FR" sz="900" dirty="0" err="1" smtClean="0"/>
              <a:t>consum</a:t>
            </a:r>
            <a:r>
              <a:rPr lang="fr-FR" sz="900" dirty="0" smtClean="0"/>
              <a:t> </a:t>
            </a:r>
            <a:endParaRPr lang="fr-FR" sz="1200" dirty="0"/>
          </a:p>
        </p:txBody>
      </p:sp>
    </p:spTree>
    <p:extLst>
      <p:ext uri="{BB962C8B-B14F-4D97-AF65-F5344CB8AC3E}">
        <p14:creationId xmlns:p14="http://schemas.microsoft.com/office/powerpoint/2010/main" val="428326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p:bldP spid="4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11</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err="1" smtClean="0"/>
              <a:t>Recreational</a:t>
            </a:r>
            <a:r>
              <a:rPr lang="fr-FR" dirty="0" smtClean="0"/>
              <a:t> </a:t>
            </a:r>
            <a:r>
              <a:rPr lang="fr-FR" dirty="0" err="1" smtClean="0"/>
              <a:t>swimming</a:t>
            </a:r>
            <a:endParaRPr lang="fr-FR" dirty="0"/>
          </a:p>
        </p:txBody>
      </p:sp>
      <p:sp>
        <p:nvSpPr>
          <p:cNvPr id="6"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40736959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12</a:t>
            </a:fld>
            <a:endParaRPr lang="fr-FR" dirty="0"/>
          </a:p>
        </p:txBody>
      </p:sp>
      <p:sp>
        <p:nvSpPr>
          <p:cNvPr id="6" name="Titre 5"/>
          <p:cNvSpPr>
            <a:spLocks noGrp="1"/>
          </p:cNvSpPr>
          <p:nvPr>
            <p:ph type="title"/>
          </p:nvPr>
        </p:nvSpPr>
        <p:spPr/>
        <p:txBody>
          <a:bodyPr/>
          <a:lstStyle/>
          <a:p>
            <a:r>
              <a:rPr lang="fr-FR" dirty="0" err="1" smtClean="0"/>
              <a:t>Accidental</a:t>
            </a:r>
            <a:r>
              <a:rPr lang="fr-FR" dirty="0" smtClean="0"/>
              <a:t> ingestion </a:t>
            </a:r>
            <a:r>
              <a:rPr lang="fr-FR" dirty="0" err="1" smtClean="0"/>
              <a:t>while</a:t>
            </a:r>
            <a:r>
              <a:rPr lang="fr-FR" dirty="0" smtClean="0"/>
              <a:t> </a:t>
            </a:r>
            <a:r>
              <a:rPr lang="fr-FR" dirty="0" err="1" smtClean="0"/>
              <a:t>swimming</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endParaRPr lang="fr-FR" sz="1200" b="0" dirty="0" smtClean="0">
              <a:solidFill>
                <a:schemeClr val="tx1"/>
              </a:solidFill>
            </a:endParaRPr>
          </a:p>
          <a:p>
            <a:pPr marL="171450" indent="-171450">
              <a:buFont typeface="Arial" panose="020B0604020202020204" pitchFamily="34" charset="0"/>
              <a:buChar char="•"/>
            </a:pPr>
            <a:r>
              <a:rPr lang="fr-FR" sz="1200" b="0" dirty="0" err="1">
                <a:solidFill>
                  <a:schemeClr val="tx1"/>
                </a:solidFill>
              </a:rPr>
              <a:t>C</a:t>
            </a:r>
            <a:r>
              <a:rPr lang="fr-FR" sz="1200" b="0" dirty="0" err="1" smtClean="0">
                <a:solidFill>
                  <a:schemeClr val="tx1"/>
                </a:solidFill>
              </a:rPr>
              <a:t>oncentation</a:t>
            </a:r>
            <a:r>
              <a:rPr lang="fr-FR" sz="1200" b="0" dirty="0" smtClean="0">
                <a:solidFill>
                  <a:schemeClr val="tx1"/>
                </a:solidFill>
              </a:rPr>
              <a:t> </a:t>
            </a:r>
            <a:r>
              <a:rPr lang="fr-FR" sz="1200" b="0" dirty="0" err="1" smtClean="0"/>
              <a:t>C</a:t>
            </a:r>
            <a:r>
              <a:rPr lang="fr-FR" sz="900" b="0" dirty="0" err="1" smtClean="0"/>
              <a:t>bath</a:t>
            </a:r>
            <a:r>
              <a:rPr lang="fr-FR" sz="1200" dirty="0" smtClean="0"/>
              <a:t> </a:t>
            </a:r>
            <a:r>
              <a:rPr lang="fr-FR" sz="1200" b="0" dirty="0" err="1" smtClean="0"/>
              <a:t>is</a:t>
            </a:r>
            <a:r>
              <a:rPr lang="fr-FR" sz="1200" b="0" dirty="0" smtClean="0"/>
              <a:t> </a:t>
            </a:r>
            <a:r>
              <a:rPr lang="fr-FR" sz="1200" b="0" dirty="0" err="1" smtClean="0"/>
              <a:t>estimated</a:t>
            </a:r>
            <a:r>
              <a:rPr lang="fr-FR" sz="1200" b="0" dirty="0" smtClean="0"/>
              <a:t> for </a:t>
            </a:r>
            <a:r>
              <a:rPr lang="fr-FR" sz="1200" b="0" dirty="0" err="1" smtClean="0"/>
              <a:t>bathing</a:t>
            </a:r>
            <a:r>
              <a:rPr lang="fr-FR" sz="1200" b="0" dirty="0" smtClean="0"/>
              <a:t> area</a:t>
            </a:r>
            <a:endParaRPr lang="fr-FR" sz="1200" dirty="0"/>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37" name="Groupe 36"/>
          <p:cNvGrpSpPr/>
          <p:nvPr/>
        </p:nvGrpSpPr>
        <p:grpSpPr>
          <a:xfrm>
            <a:off x="2451548" y="1501137"/>
            <a:ext cx="3714162" cy="375338"/>
            <a:chOff x="2137066" y="1448544"/>
            <a:chExt cx="3714162" cy="375338"/>
          </a:xfrm>
        </p:grpSpPr>
        <p:sp>
          <p:nvSpPr>
            <p:cNvPr id="41" name="ZoneTexte 40"/>
            <p:cNvSpPr txBox="1"/>
            <p:nvPr/>
          </p:nvSpPr>
          <p:spPr>
            <a:xfrm>
              <a:off x="2137066" y="1453259"/>
              <a:ext cx="3714162" cy="338554"/>
            </a:xfrm>
            <a:prstGeom prst="rect">
              <a:avLst/>
            </a:prstGeom>
            <a:noFill/>
          </p:spPr>
          <p:txBody>
            <a:bodyPr wrap="square" rtlCol="0">
              <a:spAutoFit/>
            </a:bodyPr>
            <a:lstStyle/>
            <a:p>
              <a:r>
                <a:rPr lang="fr-FR" sz="1600" b="1" dirty="0" err="1" smtClean="0"/>
                <a:t>C</a:t>
              </a:r>
              <a:r>
                <a:rPr lang="fr-FR" sz="1100" b="1" dirty="0" err="1" smtClean="0"/>
                <a:t>water</a:t>
              </a:r>
              <a:r>
                <a:rPr lang="fr-FR" sz="1100" dirty="0" smtClean="0"/>
                <a:t> </a:t>
              </a:r>
              <a:r>
                <a:rPr lang="fr-FR" sz="1400" dirty="0" smtClean="0"/>
                <a:t>(in CFU/ml)</a:t>
              </a:r>
              <a:r>
                <a:rPr lang="fr-FR" sz="1600" dirty="0" smtClean="0"/>
                <a:t> </a:t>
              </a:r>
              <a:r>
                <a:rPr lang="fr-FR" sz="1600" dirty="0" smtClean="0">
                  <a:sym typeface="Wingdings" panose="05000000000000000000" pitchFamily="2" charset="2"/>
                </a:rPr>
                <a:t></a:t>
              </a:r>
              <a:r>
                <a:rPr lang="fr-FR" sz="1100" dirty="0" smtClean="0"/>
                <a:t> </a:t>
              </a:r>
              <a:r>
                <a:rPr lang="fr-FR" sz="1600" b="1" dirty="0" err="1" smtClean="0"/>
                <a:t>C</a:t>
              </a:r>
              <a:r>
                <a:rPr lang="fr-FR" sz="1100" b="1" dirty="0" err="1" smtClean="0"/>
                <a:t>bath</a:t>
              </a:r>
              <a:r>
                <a:rPr lang="fr-FR" sz="1100" dirty="0" smtClean="0"/>
                <a:t> </a:t>
              </a:r>
              <a:r>
                <a:rPr lang="fr-FR" sz="1400" dirty="0"/>
                <a:t>(in </a:t>
              </a:r>
              <a:r>
                <a:rPr lang="fr-FR" sz="1400" dirty="0" smtClean="0"/>
                <a:t>CFU/ml) </a:t>
              </a:r>
              <a:endParaRPr lang="fr-FR" sz="1400" dirty="0"/>
            </a:p>
          </p:txBody>
        </p:sp>
        <p:sp>
          <p:nvSpPr>
            <p:cNvPr id="36" name="Rectangle 35"/>
            <p:cNvSpPr/>
            <p:nvPr/>
          </p:nvSpPr>
          <p:spPr>
            <a:xfrm>
              <a:off x="2137066" y="1448544"/>
              <a:ext cx="3528392" cy="375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3" name="Connecteur droit avec flèche 32"/>
          <p:cNvCxnSpPr>
            <a:stCxn id="13" idx="3"/>
            <a:endCxn id="26" idx="1"/>
          </p:cNvCxnSpPr>
          <p:nvPr/>
        </p:nvCxnSpPr>
        <p:spPr>
          <a:xfrm flipV="1">
            <a:off x="3954933" y="2924302"/>
            <a:ext cx="1036984" cy="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226047" y="2665415"/>
            <a:ext cx="690347" cy="261610"/>
          </a:xfrm>
          <a:prstGeom prst="rect">
            <a:avLst/>
          </a:prstGeom>
          <a:noFill/>
        </p:spPr>
        <p:txBody>
          <a:bodyPr wrap="square" rtlCol="0">
            <a:spAutoFit/>
          </a:bodyPr>
          <a:lstStyle/>
          <a:p>
            <a:r>
              <a:rPr lang="fr-FR" sz="1100" dirty="0" smtClean="0"/>
              <a:t>SWAT</a:t>
            </a:r>
            <a:endParaRPr lang="fr-FR" sz="1100" dirty="0"/>
          </a:p>
        </p:txBody>
      </p:sp>
      <p:grpSp>
        <p:nvGrpSpPr>
          <p:cNvPr id="9" name="Groupe 8"/>
          <p:cNvGrpSpPr/>
          <p:nvPr/>
        </p:nvGrpSpPr>
        <p:grpSpPr>
          <a:xfrm>
            <a:off x="1291203" y="2605687"/>
            <a:ext cx="4432925" cy="637231"/>
            <a:chOff x="0" y="844711"/>
            <a:chExt cx="5505964" cy="725281"/>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668852" cy="30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1860052" y="1015582"/>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38AEBD74-AC41-DA11-1960-ECA7E5806038}"/>
                </a:ext>
              </a:extLst>
            </p:cNvPr>
            <p:cNvSpPr/>
            <p:nvPr/>
          </p:nvSpPr>
          <p:spPr>
            <a:xfrm>
              <a:off x="4596513" y="989083"/>
              <a:ext cx="909451" cy="41313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Bathing</a:t>
              </a:r>
              <a:r>
                <a:rPr lang="fr-FR" sz="1100" dirty="0" smtClean="0">
                  <a:solidFill>
                    <a:schemeClr val="tx1"/>
                  </a:solidFill>
                </a:rPr>
                <a:t> site</a:t>
              </a:r>
              <a:endParaRPr lang="fr-FR" sz="1200" dirty="0">
                <a:solidFill>
                  <a:schemeClr val="tx1"/>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a:off x="6045728" y="2734002"/>
            <a:ext cx="1910647"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r>
              <a:rPr lang="fr-FR" sz="1100" dirty="0" smtClean="0">
                <a:solidFill>
                  <a:srgbClr val="E1000F"/>
                </a:solidFill>
              </a:rPr>
              <a:t> (in CFU)</a:t>
            </a:r>
            <a:endParaRPr lang="fr-FR" sz="1100" dirty="0">
              <a:solidFill>
                <a:srgbClr val="E1000F"/>
              </a:solidFill>
            </a:endParaRPr>
          </a:p>
        </p:txBody>
      </p:sp>
      <p:sp>
        <p:nvSpPr>
          <p:cNvPr id="19" name="ZoneTexte 18"/>
          <p:cNvSpPr txBox="1"/>
          <p:nvPr/>
        </p:nvSpPr>
        <p:spPr>
          <a:xfrm>
            <a:off x="1422409" y="2283718"/>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152023" y="2433615"/>
            <a:ext cx="567280"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32" name="ZoneTexte 31"/>
          <p:cNvSpPr txBox="1"/>
          <p:nvPr/>
        </p:nvSpPr>
        <p:spPr>
          <a:xfrm>
            <a:off x="4139617" y="2660557"/>
            <a:ext cx="690347" cy="261610"/>
          </a:xfrm>
          <a:prstGeom prst="rect">
            <a:avLst/>
          </a:prstGeom>
          <a:noFill/>
        </p:spPr>
        <p:txBody>
          <a:bodyPr wrap="square" rtlCol="0">
            <a:spAutoFit/>
          </a:bodyPr>
          <a:lstStyle/>
          <a:p>
            <a:r>
              <a:rPr lang="fr-FR" sz="1100" dirty="0" err="1" smtClean="0"/>
              <a:t>Decay</a:t>
            </a:r>
            <a:endParaRPr lang="fr-FR" sz="1100" dirty="0"/>
          </a:p>
        </p:txBody>
      </p:sp>
      <p:sp>
        <p:nvSpPr>
          <p:cNvPr id="39" name="ZoneTexte 38"/>
          <p:cNvSpPr txBox="1"/>
          <p:nvPr/>
        </p:nvSpPr>
        <p:spPr>
          <a:xfrm>
            <a:off x="5085915" y="2433615"/>
            <a:ext cx="583482" cy="276999"/>
          </a:xfrm>
          <a:prstGeom prst="rect">
            <a:avLst/>
          </a:prstGeom>
          <a:noFill/>
        </p:spPr>
        <p:txBody>
          <a:bodyPr wrap="square" rtlCol="0">
            <a:spAutoFit/>
          </a:bodyPr>
          <a:lstStyle/>
          <a:p>
            <a:r>
              <a:rPr lang="fr-FR" sz="1200" dirty="0" err="1" smtClean="0"/>
              <a:t>C</a:t>
            </a:r>
            <a:r>
              <a:rPr lang="fr-FR" sz="900" dirty="0" err="1" smtClean="0"/>
              <a:t>bath</a:t>
            </a:r>
            <a:endParaRPr lang="fr-FR" dirty="0"/>
          </a:p>
        </p:txBody>
      </p:sp>
      <p:cxnSp>
        <p:nvCxnSpPr>
          <p:cNvPr id="43" name="Connecteur droit avec flèche 42"/>
          <p:cNvCxnSpPr>
            <a:stCxn id="26" idx="3"/>
            <a:endCxn id="42" idx="1"/>
          </p:cNvCxnSpPr>
          <p:nvPr/>
        </p:nvCxnSpPr>
        <p:spPr>
          <a:xfrm>
            <a:off x="5724128" y="2914023"/>
            <a:ext cx="321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6314449" y="2455532"/>
            <a:ext cx="1399627" cy="276999"/>
          </a:xfrm>
          <a:prstGeom prst="rect">
            <a:avLst/>
          </a:prstGeom>
          <a:noFill/>
        </p:spPr>
        <p:txBody>
          <a:bodyPr wrap="square" rtlCol="0">
            <a:spAutoFit/>
          </a:bodyPr>
          <a:lstStyle/>
          <a:p>
            <a:r>
              <a:rPr lang="fr-FR" sz="1200" dirty="0" err="1" smtClean="0"/>
              <a:t>C</a:t>
            </a:r>
            <a:r>
              <a:rPr lang="fr-FR" sz="900" dirty="0" err="1" smtClean="0"/>
              <a:t>bath</a:t>
            </a:r>
            <a:r>
              <a:rPr lang="fr-FR" sz="900" dirty="0" smtClean="0"/>
              <a:t> x </a:t>
            </a:r>
            <a:r>
              <a:rPr lang="fr-FR" sz="1200" dirty="0" err="1" smtClean="0"/>
              <a:t>W</a:t>
            </a:r>
            <a:r>
              <a:rPr lang="fr-FR" sz="900" dirty="0" err="1" smtClean="0"/>
              <a:t>ingest</a:t>
            </a:r>
            <a:r>
              <a:rPr lang="fr-FR" sz="900" dirty="0" smtClean="0"/>
              <a:t> </a:t>
            </a:r>
            <a:endParaRPr lang="fr-FR" sz="1200" dirty="0"/>
          </a:p>
        </p:txBody>
      </p:sp>
      <p:sp>
        <p:nvSpPr>
          <p:cNvPr id="31" name="ZoneTexte 30"/>
          <p:cNvSpPr txBox="1"/>
          <p:nvPr/>
        </p:nvSpPr>
        <p:spPr>
          <a:xfrm>
            <a:off x="3924880" y="2408067"/>
            <a:ext cx="1112038"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swim</a:t>
            </a:r>
            <a:r>
              <a:rPr lang="fr-FR" sz="1200" dirty="0" smtClean="0"/>
              <a:t>)</a:t>
            </a:r>
            <a:endParaRPr lang="fr-FR" sz="1200" dirty="0"/>
          </a:p>
        </p:txBody>
      </p:sp>
      <p:sp>
        <p:nvSpPr>
          <p:cNvPr id="2" name="ZoneTexte 1"/>
          <p:cNvSpPr txBox="1"/>
          <p:nvPr/>
        </p:nvSpPr>
        <p:spPr>
          <a:xfrm>
            <a:off x="2627784" y="3534764"/>
            <a:ext cx="4032448" cy="276999"/>
          </a:xfrm>
          <a:prstGeom prst="rect">
            <a:avLst/>
          </a:prstGeom>
          <a:noFill/>
        </p:spPr>
        <p:txBody>
          <a:bodyPr wrap="square" rtlCol="0">
            <a:spAutoFit/>
          </a:bodyPr>
          <a:lstStyle/>
          <a:p>
            <a:r>
              <a:rPr lang="fr-FR" sz="1200" dirty="0" smtClean="0">
                <a:solidFill>
                  <a:srgbClr val="2082C8"/>
                </a:solidFill>
              </a:rPr>
              <a:t>Assume </a:t>
            </a:r>
            <a:r>
              <a:rPr lang="fr-FR" sz="1200" b="1" dirty="0" smtClean="0">
                <a:solidFill>
                  <a:srgbClr val="2082C8"/>
                </a:solidFill>
              </a:rPr>
              <a:t>worst case scenario </a:t>
            </a:r>
            <a:r>
              <a:rPr lang="fr-FR" sz="1200" dirty="0" smtClean="0">
                <a:solidFill>
                  <a:srgbClr val="2082C8"/>
                </a:solidFill>
              </a:rPr>
              <a:t>with </a:t>
            </a:r>
            <a:r>
              <a:rPr lang="fr-FR" sz="1200" dirty="0" smtClean="0">
                <a:solidFill>
                  <a:srgbClr val="FF0000"/>
                </a:solidFill>
              </a:rPr>
              <a:t>d</a:t>
            </a:r>
            <a:r>
              <a:rPr lang="fr-FR" sz="1000" dirty="0" smtClean="0">
                <a:solidFill>
                  <a:srgbClr val="FF0000"/>
                </a:solidFill>
              </a:rPr>
              <a:t>swim</a:t>
            </a:r>
            <a:r>
              <a:rPr lang="fr-FR" sz="1200" dirty="0" smtClean="0"/>
              <a:t> </a:t>
            </a:r>
            <a:r>
              <a:rPr lang="fr-FR" sz="1200" dirty="0" smtClean="0">
                <a:solidFill>
                  <a:srgbClr val="2082C8"/>
                </a:solidFill>
              </a:rPr>
              <a:t>= 0</a:t>
            </a:r>
            <a:endParaRPr lang="fr-FR" sz="1200" dirty="0">
              <a:solidFill>
                <a:srgbClr val="2082C8"/>
              </a:solidFill>
            </a:endParaRPr>
          </a:p>
        </p:txBody>
      </p:sp>
      <p:sp>
        <p:nvSpPr>
          <p:cNvPr id="3" name="ZoneTexte 2"/>
          <p:cNvSpPr txBox="1"/>
          <p:nvPr/>
        </p:nvSpPr>
        <p:spPr>
          <a:xfrm>
            <a:off x="6338198" y="1927716"/>
            <a:ext cx="2702736" cy="276999"/>
          </a:xfrm>
          <a:prstGeom prst="rect">
            <a:avLst/>
          </a:prstGeom>
          <a:noFill/>
        </p:spPr>
        <p:txBody>
          <a:bodyPr wrap="square" rtlCol="0">
            <a:spAutoFit/>
          </a:bodyPr>
          <a:lstStyle/>
          <a:p>
            <a:r>
              <a:rPr lang="fr-FR" sz="1200" b="1" dirty="0" smtClean="0">
                <a:solidFill>
                  <a:srgbClr val="2082C8"/>
                </a:solidFill>
              </a:rPr>
              <a:t>W</a:t>
            </a:r>
            <a:r>
              <a:rPr lang="fr-FR" sz="1050" b="1" dirty="0" smtClean="0">
                <a:solidFill>
                  <a:srgbClr val="2082C8"/>
                </a:solidFill>
              </a:rPr>
              <a:t>ingest</a:t>
            </a:r>
            <a:r>
              <a:rPr lang="fr-FR" sz="1050" dirty="0" smtClean="0">
                <a:solidFill>
                  <a:srgbClr val="2082C8"/>
                </a:solidFill>
              </a:rPr>
              <a:t> </a:t>
            </a:r>
            <a:r>
              <a:rPr lang="fr-FR" sz="1200" dirty="0" smtClean="0">
                <a:solidFill>
                  <a:srgbClr val="2082C8"/>
                </a:solidFill>
              </a:rPr>
              <a:t>for an hour of swimming</a:t>
            </a:r>
            <a:endParaRPr lang="fr-FR" sz="1200" dirty="0">
              <a:solidFill>
                <a:srgbClr val="2082C8"/>
              </a:solidFill>
            </a:endParaRPr>
          </a:p>
        </p:txBody>
      </p:sp>
    </p:spTree>
    <p:extLst>
      <p:ext uri="{BB962C8B-B14F-4D97-AF65-F5344CB8AC3E}">
        <p14:creationId xmlns:p14="http://schemas.microsoft.com/office/powerpoint/2010/main" val="365891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p:bldP spid="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13</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err="1" smtClean="0"/>
              <a:t>Consuming</a:t>
            </a:r>
            <a:r>
              <a:rPr lang="fr-FR" dirty="0" smtClean="0"/>
              <a:t> </a:t>
            </a:r>
            <a:r>
              <a:rPr lang="fr-FR" dirty="0" err="1" smtClean="0"/>
              <a:t>lettuce</a:t>
            </a:r>
            <a:endParaRPr lang="fr-FR" dirty="0"/>
          </a:p>
        </p:txBody>
      </p:sp>
      <p:sp>
        <p:nvSpPr>
          <p:cNvPr id="6"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10105319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38AEBD74-AC41-DA11-1960-ECA7E5806038}"/>
              </a:ext>
            </a:extLst>
          </p:cNvPr>
          <p:cNvSpPr/>
          <p:nvPr/>
        </p:nvSpPr>
        <p:spPr>
          <a:xfrm>
            <a:off x="4472670" y="2369447"/>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38AEBD74-AC41-DA11-1960-ECA7E5806038}"/>
              </a:ext>
            </a:extLst>
          </p:cNvPr>
          <p:cNvSpPr/>
          <p:nvPr/>
        </p:nvSpPr>
        <p:spPr>
          <a:xfrm>
            <a:off x="4392064" y="2153500"/>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4" name="Espace réservé du numéro de diapositive 3"/>
          <p:cNvSpPr>
            <a:spLocks noGrp="1"/>
          </p:cNvSpPr>
          <p:nvPr>
            <p:ph type="sldNum" sz="quarter" idx="18"/>
          </p:nvPr>
        </p:nvSpPr>
        <p:spPr/>
        <p:txBody>
          <a:bodyPr/>
          <a:lstStyle/>
          <a:p>
            <a:fld id="{733122C9-A0B9-462F-8757-0847AD287B63}" type="slidenum">
              <a:rPr lang="fr-FR" smtClean="0"/>
              <a:pPr/>
              <a:t>14</a:t>
            </a:fld>
            <a:endParaRPr lang="fr-FR" dirty="0"/>
          </a:p>
        </p:txBody>
      </p:sp>
      <p:sp>
        <p:nvSpPr>
          <p:cNvPr id="6" name="Titre 5"/>
          <p:cNvSpPr>
            <a:spLocks noGrp="1"/>
          </p:cNvSpPr>
          <p:nvPr>
            <p:ph type="title"/>
          </p:nvPr>
        </p:nvSpPr>
        <p:spPr/>
        <p:txBody>
          <a:bodyPr/>
          <a:lstStyle/>
          <a:p>
            <a:r>
              <a:rPr lang="fr-FR" dirty="0" smtClean="0"/>
              <a:t>Contamination of </a:t>
            </a:r>
            <a:r>
              <a:rPr lang="fr-FR" dirty="0" err="1" smtClean="0"/>
              <a:t>lettuce</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endParaRPr lang="fr-FR" sz="1200" b="0" dirty="0" smtClean="0">
              <a:solidFill>
                <a:schemeClr val="tx1"/>
              </a:solidFill>
            </a:endParaRPr>
          </a:p>
          <a:p>
            <a:pPr marL="171450" indent="-171450">
              <a:buFont typeface="Arial" panose="020B0604020202020204" pitchFamily="34" charset="0"/>
              <a:buChar char="•"/>
            </a:pPr>
            <a:r>
              <a:rPr lang="fr-FR" sz="1200" b="0" dirty="0" smtClean="0">
                <a:solidFill>
                  <a:schemeClr val="tx1"/>
                </a:solidFill>
              </a:rPr>
              <a:t>Irrigation </a:t>
            </a:r>
            <a:r>
              <a:rPr lang="fr-FR" sz="1200" b="0" dirty="0" err="1" smtClean="0">
                <a:solidFill>
                  <a:schemeClr val="tx1"/>
                </a:solidFill>
              </a:rPr>
              <a:t>is</a:t>
            </a:r>
            <a:r>
              <a:rPr lang="fr-FR" sz="1200" b="0" dirty="0" smtClean="0">
                <a:solidFill>
                  <a:schemeClr val="tx1"/>
                </a:solidFill>
              </a:rPr>
              <a:t> </a:t>
            </a:r>
            <a:r>
              <a:rPr lang="fr-FR" sz="1200" b="0" dirty="0" err="1" smtClean="0">
                <a:solidFill>
                  <a:schemeClr val="tx1"/>
                </a:solidFill>
              </a:rPr>
              <a:t>done</a:t>
            </a:r>
            <a:r>
              <a:rPr lang="fr-FR" sz="1200" b="0" dirty="0" smtClean="0">
                <a:solidFill>
                  <a:schemeClr val="tx1"/>
                </a:solidFill>
              </a:rPr>
              <a:t> </a:t>
            </a:r>
            <a:r>
              <a:rPr lang="fr-FR" sz="1200" b="0" dirty="0" err="1" smtClean="0">
                <a:solidFill>
                  <a:schemeClr val="tx1"/>
                </a:solidFill>
              </a:rPr>
              <a:t>daily</a:t>
            </a:r>
            <a:r>
              <a:rPr lang="fr-FR" sz="1200" b="0" dirty="0" smtClean="0">
                <a:solidFill>
                  <a:schemeClr val="tx1"/>
                </a:solidFill>
              </a:rPr>
              <a:t> </a:t>
            </a:r>
            <a:r>
              <a:rPr lang="fr-FR" sz="1200" b="0" dirty="0" err="1" smtClean="0">
                <a:solidFill>
                  <a:schemeClr val="tx1"/>
                </a:solidFill>
              </a:rPr>
              <a:t>with</a:t>
            </a:r>
            <a:r>
              <a:rPr lang="fr-FR" sz="1200" b="0" dirty="0" smtClean="0">
                <a:solidFill>
                  <a:schemeClr val="tx1"/>
                </a:solidFill>
              </a:rPr>
              <a:t> water </a:t>
            </a:r>
            <a:r>
              <a:rPr lang="fr-FR" sz="1200" b="0" dirty="0" err="1" smtClean="0">
                <a:solidFill>
                  <a:schemeClr val="tx1"/>
                </a:solidFill>
              </a:rPr>
              <a:t>conc</a:t>
            </a:r>
            <a:r>
              <a:rPr lang="fr-FR" sz="1200" b="0" dirty="0" smtClean="0">
                <a:solidFill>
                  <a:schemeClr val="tx1"/>
                </a:solidFill>
              </a:rPr>
              <a:t>. </a:t>
            </a:r>
            <a:r>
              <a:rPr lang="fr-FR" sz="1200" b="0" dirty="0" err="1" smtClean="0">
                <a:solidFill>
                  <a:schemeClr val="tx1"/>
                </a:solidFill>
              </a:rPr>
              <a:t>Cwater</a:t>
            </a:r>
            <a:r>
              <a:rPr lang="fr-FR" sz="1200" b="0" dirty="0" smtClean="0">
                <a:solidFill>
                  <a:schemeClr val="tx1"/>
                </a:solidFill>
              </a:rPr>
              <a:t>(</a:t>
            </a:r>
            <a:r>
              <a:rPr lang="fr-FR" sz="1200" dirty="0" err="1" smtClean="0">
                <a:solidFill>
                  <a:srgbClr val="FF0000"/>
                </a:solidFill>
              </a:rPr>
              <a:t>d</a:t>
            </a:r>
            <a:r>
              <a:rPr lang="fr-FR" sz="900" dirty="0" err="1">
                <a:solidFill>
                  <a:srgbClr val="FF0000"/>
                </a:solidFill>
              </a:rPr>
              <a:t>harvest</a:t>
            </a:r>
            <a:r>
              <a:rPr lang="fr-FR" sz="1200" b="0" dirty="0" smtClean="0">
                <a:solidFill>
                  <a:schemeClr val="tx1"/>
                </a:solidFill>
              </a:rPr>
              <a:t>), for </a:t>
            </a:r>
            <a:r>
              <a:rPr lang="fr-FR" sz="1200" dirty="0" err="1" smtClean="0">
                <a:solidFill>
                  <a:srgbClr val="FF0000"/>
                </a:solidFill>
              </a:rPr>
              <a:t>d</a:t>
            </a:r>
            <a:r>
              <a:rPr lang="fr-FR" sz="900" dirty="0" err="1">
                <a:solidFill>
                  <a:srgbClr val="FF0000"/>
                </a:solidFill>
              </a:rPr>
              <a:t>harvest</a:t>
            </a:r>
            <a:r>
              <a:rPr lang="fr-FR" sz="1200" dirty="0" smtClean="0"/>
              <a:t> </a:t>
            </a:r>
            <a:r>
              <a:rPr lang="fr-FR" sz="1200" b="0" dirty="0"/>
              <a:t>= </a:t>
            </a:r>
            <a:r>
              <a:rPr lang="fr-FR" sz="1200" dirty="0">
                <a:solidFill>
                  <a:schemeClr val="tx1"/>
                </a:solidFill>
              </a:rPr>
              <a:t>1</a:t>
            </a:r>
            <a:r>
              <a:rPr lang="fr-FR" sz="1200" b="0" dirty="0">
                <a:solidFill>
                  <a:schemeClr val="tx1"/>
                </a:solidFill>
              </a:rPr>
              <a:t>, </a:t>
            </a:r>
            <a:r>
              <a:rPr lang="fr-FR" sz="1200" dirty="0">
                <a:solidFill>
                  <a:schemeClr val="tx1"/>
                </a:solidFill>
              </a:rPr>
              <a:t>2</a:t>
            </a:r>
            <a:r>
              <a:rPr lang="fr-FR" sz="1200" b="0" dirty="0"/>
              <a:t>, …, </a:t>
            </a:r>
            <a:r>
              <a:rPr lang="fr-FR" sz="1200" dirty="0" err="1">
                <a:solidFill>
                  <a:srgbClr val="2082C8"/>
                </a:solidFill>
              </a:rPr>
              <a:t>n</a:t>
            </a:r>
            <a:r>
              <a:rPr lang="fr-FR" sz="900" dirty="0" err="1">
                <a:solidFill>
                  <a:srgbClr val="2082C8"/>
                </a:solidFill>
              </a:rPr>
              <a:t>harvest</a:t>
            </a:r>
            <a:r>
              <a:rPr lang="fr-FR" sz="1200" b="0" dirty="0"/>
              <a:t> </a:t>
            </a:r>
            <a:r>
              <a:rPr lang="fr-FR" sz="1200" b="0" dirty="0" err="1"/>
              <a:t>days</a:t>
            </a:r>
            <a:r>
              <a:rPr lang="fr-FR" sz="1200" b="0" dirty="0"/>
              <a:t> (</a:t>
            </a:r>
            <a:r>
              <a:rPr lang="fr-FR" sz="1200" dirty="0" err="1">
                <a:solidFill>
                  <a:srgbClr val="2082C8"/>
                </a:solidFill>
              </a:rPr>
              <a:t>n</a:t>
            </a:r>
            <a:r>
              <a:rPr lang="fr-FR" sz="900" dirty="0" err="1">
                <a:solidFill>
                  <a:srgbClr val="2082C8"/>
                </a:solidFill>
              </a:rPr>
              <a:t>harvest</a:t>
            </a:r>
            <a:r>
              <a:rPr lang="fr-FR" sz="1200" b="0" dirty="0"/>
              <a:t> = 14</a:t>
            </a:r>
            <a:r>
              <a:rPr lang="fr-FR" sz="1200" b="0" dirty="0" smtClean="0"/>
              <a:t>)</a:t>
            </a:r>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2" name="Groupe 1"/>
          <p:cNvGrpSpPr/>
          <p:nvPr/>
        </p:nvGrpSpPr>
        <p:grpSpPr>
          <a:xfrm>
            <a:off x="611560" y="1491630"/>
            <a:ext cx="4512225" cy="959200"/>
            <a:chOff x="1291203" y="2283718"/>
            <a:chExt cx="4512225" cy="959200"/>
          </a:xfrm>
        </p:grpSpPr>
        <p:grpSp>
          <p:nvGrpSpPr>
            <p:cNvPr id="30" name="Groupe 29"/>
            <p:cNvGrpSpPr/>
            <p:nvPr/>
          </p:nvGrpSpPr>
          <p:grpSpPr>
            <a:xfrm>
              <a:off x="1291203" y="2283718"/>
              <a:ext cx="4512225" cy="959200"/>
              <a:chOff x="1561168" y="2371222"/>
              <a:chExt cx="4512225" cy="959200"/>
            </a:xfrm>
          </p:grpSpPr>
          <p:cxnSp>
            <p:nvCxnSpPr>
              <p:cNvPr id="33" name="Connecteur droit avec flèche 32"/>
              <p:cNvCxnSpPr>
                <a:stCxn id="13" idx="3"/>
                <a:endCxn id="26" idx="1"/>
              </p:cNvCxnSpPr>
              <p:nvPr/>
            </p:nvCxnSpPr>
            <p:spPr>
              <a:xfrm flipV="1">
                <a:off x="4224898" y="3011806"/>
                <a:ext cx="1036984" cy="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e 28"/>
              <p:cNvGrpSpPr/>
              <p:nvPr/>
            </p:nvGrpSpPr>
            <p:grpSpPr>
              <a:xfrm>
                <a:off x="1561168" y="2371222"/>
                <a:ext cx="4512225" cy="959200"/>
                <a:chOff x="1793856" y="2276866"/>
                <a:chExt cx="4512225" cy="959200"/>
              </a:xfrm>
            </p:grpSpPr>
            <p:sp>
              <p:nvSpPr>
                <p:cNvPr id="56" name="ZoneTexte 55"/>
                <p:cNvSpPr txBox="1"/>
                <p:nvPr/>
              </p:nvSpPr>
              <p:spPr>
                <a:xfrm>
                  <a:off x="2728700" y="2658563"/>
                  <a:ext cx="690347" cy="261610"/>
                </a:xfrm>
                <a:prstGeom prst="rect">
                  <a:avLst/>
                </a:prstGeom>
                <a:noFill/>
              </p:spPr>
              <p:txBody>
                <a:bodyPr wrap="square" rtlCol="0">
                  <a:spAutoFit/>
                </a:bodyPr>
                <a:lstStyle/>
                <a:p>
                  <a:r>
                    <a:rPr lang="fr-FR" sz="1100" dirty="0" smtClean="0"/>
                    <a:t>SWAT</a:t>
                  </a:r>
                  <a:endParaRPr lang="fr-FR" sz="1100" dirty="0"/>
                </a:p>
              </p:txBody>
            </p:sp>
            <p:grpSp>
              <p:nvGrpSpPr>
                <p:cNvPr id="9" name="Groupe 8"/>
                <p:cNvGrpSpPr/>
                <p:nvPr/>
              </p:nvGrpSpPr>
              <p:grpSpPr>
                <a:xfrm>
                  <a:off x="1793856" y="2598835"/>
                  <a:ext cx="4512225" cy="637231"/>
                  <a:chOff x="0" y="844711"/>
                  <a:chExt cx="5604459" cy="725281"/>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668852" cy="30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1860052" y="1015582"/>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38AEBD74-AC41-DA11-1960-ECA7E5806038}"/>
                      </a:ext>
                    </a:extLst>
                  </p:cNvPr>
                  <p:cNvSpPr/>
                  <p:nvPr/>
                </p:nvSpPr>
                <p:spPr>
                  <a:xfrm>
                    <a:off x="4595499" y="989083"/>
                    <a:ext cx="1008960" cy="413137"/>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grpSp>
            <p:sp>
              <p:nvSpPr>
                <p:cNvPr id="19" name="ZoneTexte 18"/>
                <p:cNvSpPr txBox="1"/>
                <p:nvPr/>
              </p:nvSpPr>
              <p:spPr>
                <a:xfrm>
                  <a:off x="1925062" y="2276866"/>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654676" y="2426763"/>
                  <a:ext cx="567280"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32" name="ZoneTexte 31"/>
                <p:cNvSpPr txBox="1"/>
                <p:nvPr/>
              </p:nvSpPr>
              <p:spPr>
                <a:xfrm>
                  <a:off x="4642270" y="2653705"/>
                  <a:ext cx="690347" cy="261610"/>
                </a:xfrm>
                <a:prstGeom prst="rect">
                  <a:avLst/>
                </a:prstGeom>
                <a:noFill/>
              </p:spPr>
              <p:txBody>
                <a:bodyPr wrap="square" rtlCol="0">
                  <a:spAutoFit/>
                </a:bodyPr>
                <a:lstStyle/>
                <a:p>
                  <a:r>
                    <a:rPr lang="fr-FR" sz="1100" dirty="0" err="1" smtClean="0"/>
                    <a:t>Decay</a:t>
                  </a:r>
                  <a:endParaRPr lang="fr-FR" sz="1100" dirty="0"/>
                </a:p>
              </p:txBody>
            </p:sp>
          </p:grpSp>
        </p:grpSp>
        <p:sp>
          <p:nvSpPr>
            <p:cNvPr id="31" name="ZoneTexte 30"/>
            <p:cNvSpPr txBox="1"/>
            <p:nvPr/>
          </p:nvSpPr>
          <p:spPr>
            <a:xfrm>
              <a:off x="3780942" y="2381455"/>
              <a:ext cx="1236361"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harvest</a:t>
              </a:r>
              <a:r>
                <a:rPr lang="fr-FR" sz="1200" dirty="0" smtClean="0"/>
                <a:t>)</a:t>
              </a:r>
              <a:endParaRPr lang="fr-FR" sz="1200" dirty="0"/>
            </a:p>
          </p:txBody>
        </p:sp>
      </p:grpSp>
      <p:sp>
        <p:nvSpPr>
          <p:cNvPr id="48" name="Rectangle 47">
            <a:extLst>
              <a:ext uri="{FF2B5EF4-FFF2-40B4-BE49-F238E27FC236}">
                <a16:creationId xmlns:a16="http://schemas.microsoft.com/office/drawing/2014/main" id="{38AEBD74-AC41-DA11-1960-ECA7E5806038}"/>
              </a:ext>
            </a:extLst>
          </p:cNvPr>
          <p:cNvSpPr/>
          <p:nvPr/>
        </p:nvSpPr>
        <p:spPr>
          <a:xfrm>
            <a:off x="4660143" y="2965402"/>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50" name="Rectangle 49"/>
          <p:cNvSpPr/>
          <p:nvPr/>
        </p:nvSpPr>
        <p:spPr>
          <a:xfrm>
            <a:off x="5022691" y="2331970"/>
            <a:ext cx="699908" cy="215444"/>
          </a:xfrm>
          <a:prstGeom prst="rect">
            <a:avLst/>
          </a:prstGeom>
        </p:spPr>
        <p:txBody>
          <a:bodyPr wrap="square">
            <a:spAutoFit/>
          </a:bodyPr>
          <a:lstStyle/>
          <a:p>
            <a:r>
              <a:rPr lang="fr-FR" sz="800" b="1" dirty="0" smtClean="0">
                <a:solidFill>
                  <a:srgbClr val="FF0000"/>
                </a:solidFill>
              </a:rPr>
              <a:t>2</a:t>
            </a:r>
            <a:endParaRPr lang="fr-FR" sz="400" b="1" dirty="0">
              <a:solidFill>
                <a:srgbClr val="FF0000"/>
              </a:solidFill>
            </a:endParaRPr>
          </a:p>
        </p:txBody>
      </p:sp>
      <p:sp>
        <p:nvSpPr>
          <p:cNvPr id="51" name="Rectangle 50"/>
          <p:cNvSpPr/>
          <p:nvPr/>
        </p:nvSpPr>
        <p:spPr>
          <a:xfrm>
            <a:off x="4942901" y="2120872"/>
            <a:ext cx="282135" cy="215444"/>
          </a:xfrm>
          <a:prstGeom prst="rect">
            <a:avLst/>
          </a:prstGeom>
        </p:spPr>
        <p:txBody>
          <a:bodyPr wrap="square">
            <a:spAutoFit/>
          </a:bodyPr>
          <a:lstStyle/>
          <a:p>
            <a:r>
              <a:rPr lang="fr-FR" sz="800" b="1" dirty="0" smtClean="0">
                <a:solidFill>
                  <a:srgbClr val="FF0000"/>
                </a:solidFill>
              </a:rPr>
              <a:t>1</a:t>
            </a:r>
            <a:endParaRPr lang="fr-FR" sz="400" b="1" dirty="0">
              <a:solidFill>
                <a:srgbClr val="FF0000"/>
              </a:solidFill>
            </a:endParaRPr>
          </a:p>
        </p:txBody>
      </p:sp>
      <p:sp>
        <p:nvSpPr>
          <p:cNvPr id="52" name="Rectangle 51"/>
          <p:cNvSpPr/>
          <p:nvPr/>
        </p:nvSpPr>
        <p:spPr>
          <a:xfrm>
            <a:off x="5101843" y="2551720"/>
            <a:ext cx="282135" cy="215444"/>
          </a:xfrm>
          <a:prstGeom prst="rect">
            <a:avLst/>
          </a:prstGeom>
        </p:spPr>
        <p:txBody>
          <a:bodyPr wrap="square">
            <a:spAutoFit/>
          </a:bodyPr>
          <a:lstStyle/>
          <a:p>
            <a:r>
              <a:rPr lang="fr-FR" sz="800" b="1" dirty="0" smtClean="0">
                <a:solidFill>
                  <a:srgbClr val="FF0000"/>
                </a:solidFill>
              </a:rPr>
              <a:t>3</a:t>
            </a:r>
            <a:endParaRPr lang="fr-FR" sz="400" b="1" dirty="0">
              <a:solidFill>
                <a:srgbClr val="FF0000"/>
              </a:solidFill>
            </a:endParaRPr>
          </a:p>
        </p:txBody>
      </p:sp>
      <p:sp>
        <p:nvSpPr>
          <p:cNvPr id="3" name="Rectangle 2"/>
          <p:cNvSpPr/>
          <p:nvPr/>
        </p:nvSpPr>
        <p:spPr>
          <a:xfrm>
            <a:off x="5002448" y="3121565"/>
            <a:ext cx="699908" cy="246221"/>
          </a:xfrm>
          <a:prstGeom prst="rect">
            <a:avLst/>
          </a:prstGeom>
        </p:spPr>
        <p:txBody>
          <a:bodyPr wrap="square">
            <a:spAutoFit/>
          </a:bodyPr>
          <a:lstStyle/>
          <a:p>
            <a:r>
              <a:rPr lang="fr-FR" sz="1000" b="1" dirty="0" err="1">
                <a:solidFill>
                  <a:srgbClr val="FF0000"/>
                </a:solidFill>
              </a:rPr>
              <a:t>n</a:t>
            </a:r>
            <a:r>
              <a:rPr lang="fr-FR" sz="600" b="1" dirty="0" err="1">
                <a:solidFill>
                  <a:srgbClr val="FF0000"/>
                </a:solidFill>
              </a:rPr>
              <a:t>harvest</a:t>
            </a:r>
            <a:endParaRPr lang="fr-FR" sz="600" b="1" dirty="0">
              <a:solidFill>
                <a:srgbClr val="FF0000"/>
              </a:solidFill>
            </a:endParaRPr>
          </a:p>
        </p:txBody>
      </p:sp>
      <p:sp>
        <p:nvSpPr>
          <p:cNvPr id="5" name="Rectangle 4"/>
          <p:cNvSpPr/>
          <p:nvPr/>
        </p:nvSpPr>
        <p:spPr>
          <a:xfrm>
            <a:off x="4211960" y="1868469"/>
            <a:ext cx="1368152" cy="15673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5892402" y="2482307"/>
            <a:ext cx="720080" cy="339700"/>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accent2">
                    <a:lumMod val="50000"/>
                  </a:schemeClr>
                </a:solidFill>
              </a:rPr>
              <a:t>Lettuce</a:t>
            </a:r>
            <a:endParaRPr lang="fr-FR" sz="1100" dirty="0">
              <a:solidFill>
                <a:schemeClr val="accent2">
                  <a:lumMod val="50000"/>
                </a:schemeClr>
              </a:solidFill>
            </a:endParaRPr>
          </a:p>
        </p:txBody>
      </p:sp>
      <p:cxnSp>
        <p:nvCxnSpPr>
          <p:cNvPr id="53" name="Connecteur droit avec flèche 52"/>
          <p:cNvCxnSpPr>
            <a:stCxn id="5" idx="3"/>
            <a:endCxn id="7" idx="1"/>
          </p:cNvCxnSpPr>
          <p:nvPr/>
        </p:nvCxnSpPr>
        <p:spPr>
          <a:xfrm flipV="1">
            <a:off x="5580112" y="2652157"/>
            <a:ext cx="31229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5236645" y="3540386"/>
            <a:ext cx="2457837" cy="400110"/>
          </a:xfrm>
          <a:prstGeom prst="rect">
            <a:avLst/>
          </a:prstGeom>
          <a:noFill/>
        </p:spPr>
        <p:txBody>
          <a:bodyPr wrap="square" rtlCol="0">
            <a:spAutoFit/>
          </a:bodyPr>
          <a:lstStyle/>
          <a:p>
            <a:pPr algn="ctr"/>
            <a:r>
              <a:rPr lang="fr-FR" sz="1000" dirty="0" err="1" smtClean="0"/>
              <a:t>Cummulative</a:t>
            </a:r>
            <a:r>
              <a:rPr lang="fr-FR" sz="1000" dirty="0" smtClean="0"/>
              <a:t> </a:t>
            </a:r>
            <a:r>
              <a:rPr lang="fr-FR" sz="1000" dirty="0" err="1">
                <a:solidFill>
                  <a:srgbClr val="2082C8"/>
                </a:solidFill>
              </a:rPr>
              <a:t>O’Flaherty</a:t>
            </a:r>
            <a:r>
              <a:rPr lang="fr-FR" sz="1000" dirty="0">
                <a:solidFill>
                  <a:srgbClr val="2082C8"/>
                </a:solidFill>
              </a:rPr>
              <a:t> et al. (2019)</a:t>
            </a:r>
            <a:r>
              <a:rPr lang="fr-FR" sz="1000" dirty="0" smtClean="0"/>
              <a:t> accumulation + </a:t>
            </a:r>
            <a:r>
              <a:rPr lang="fr-FR" sz="1000" dirty="0" err="1" smtClean="0"/>
              <a:t>decay</a:t>
            </a:r>
            <a:endParaRPr lang="fr-FR" sz="1000" dirty="0" smtClean="0"/>
          </a:p>
        </p:txBody>
      </p:sp>
      <p:sp>
        <p:nvSpPr>
          <p:cNvPr id="54" name="ZoneTexte 53"/>
          <p:cNvSpPr txBox="1"/>
          <p:nvPr/>
        </p:nvSpPr>
        <p:spPr>
          <a:xfrm>
            <a:off x="5901752" y="2193470"/>
            <a:ext cx="710730" cy="276999"/>
          </a:xfrm>
          <a:prstGeom prst="rect">
            <a:avLst/>
          </a:prstGeom>
          <a:noFill/>
        </p:spPr>
        <p:txBody>
          <a:bodyPr wrap="square" rtlCol="0">
            <a:spAutoFit/>
          </a:bodyPr>
          <a:lstStyle/>
          <a:p>
            <a:r>
              <a:rPr lang="fr-FR" sz="1200" dirty="0" err="1" smtClean="0"/>
              <a:t>C</a:t>
            </a:r>
            <a:r>
              <a:rPr lang="fr-FR" sz="900" dirty="0" err="1" smtClean="0"/>
              <a:t>lettuce</a:t>
            </a:r>
            <a:endParaRPr lang="fr-FR" dirty="0"/>
          </a:p>
        </p:txBody>
      </p:sp>
      <p:sp>
        <p:nvSpPr>
          <p:cNvPr id="58" name="ZoneTexte 57"/>
          <p:cNvSpPr txBox="1"/>
          <p:nvPr/>
        </p:nvSpPr>
        <p:spPr>
          <a:xfrm>
            <a:off x="4226422" y="1461459"/>
            <a:ext cx="2113144" cy="276999"/>
          </a:xfrm>
          <a:prstGeom prst="rect">
            <a:avLst/>
          </a:prstGeom>
          <a:noFill/>
        </p:spPr>
        <p:txBody>
          <a:bodyPr wrap="square" rtlCol="0">
            <a:spAutoFit/>
          </a:bodyPr>
          <a:lstStyle/>
          <a:p>
            <a:r>
              <a:rPr lang="fr-FR" sz="1200" dirty="0" err="1" smtClean="0"/>
              <a:t>C</a:t>
            </a:r>
            <a:r>
              <a:rPr lang="fr-FR" sz="900" dirty="0" err="1" smtClean="0"/>
              <a:t>adhesion</a:t>
            </a:r>
            <a:r>
              <a:rPr lang="fr-FR" sz="1200" dirty="0" smtClean="0"/>
              <a:t>(</a:t>
            </a:r>
            <a:r>
              <a:rPr lang="fr-FR" sz="1200" dirty="0" err="1" smtClean="0">
                <a:solidFill>
                  <a:srgbClr val="FF0000"/>
                </a:solidFill>
              </a:rPr>
              <a:t>d</a:t>
            </a:r>
            <a:r>
              <a:rPr lang="fr-FR" sz="900" dirty="0" err="1">
                <a:solidFill>
                  <a:srgbClr val="FF0000"/>
                </a:solidFill>
              </a:rPr>
              <a:t>harvest</a:t>
            </a:r>
            <a:r>
              <a:rPr lang="fr-FR" sz="1200" dirty="0" smtClean="0"/>
              <a:t>) </a:t>
            </a:r>
            <a:r>
              <a:rPr lang="fr-FR" sz="800" dirty="0" smtClean="0"/>
              <a:t>in CFU/g</a:t>
            </a:r>
            <a:endParaRPr lang="fr-FR" sz="800" dirty="0"/>
          </a:p>
        </p:txBody>
      </p:sp>
      <p:grpSp>
        <p:nvGrpSpPr>
          <p:cNvPr id="59" name="Groupe 58"/>
          <p:cNvGrpSpPr/>
          <p:nvPr/>
        </p:nvGrpSpPr>
        <p:grpSpPr>
          <a:xfrm>
            <a:off x="269952" y="2728044"/>
            <a:ext cx="3956469" cy="528031"/>
            <a:chOff x="2137066" y="1448544"/>
            <a:chExt cx="3714162" cy="517526"/>
          </a:xfrm>
        </p:grpSpPr>
        <p:sp>
          <p:nvSpPr>
            <p:cNvPr id="60" name="ZoneTexte 59"/>
            <p:cNvSpPr txBox="1"/>
            <p:nvPr/>
          </p:nvSpPr>
          <p:spPr>
            <a:xfrm>
              <a:off x="2137066" y="1453259"/>
              <a:ext cx="3714162" cy="512811"/>
            </a:xfrm>
            <a:prstGeom prst="rect">
              <a:avLst/>
            </a:prstGeom>
            <a:noFill/>
          </p:spPr>
          <p:txBody>
            <a:bodyPr wrap="square" rtlCol="0">
              <a:spAutoFit/>
            </a:bodyPr>
            <a:lstStyle/>
            <a:p>
              <a:r>
                <a:rPr lang="fr-FR" sz="1400" b="1" dirty="0" smtClean="0"/>
                <a:t>C</a:t>
              </a:r>
              <a:r>
                <a:rPr lang="fr-FR" sz="1000" b="1" dirty="0" smtClean="0"/>
                <a:t>adhesion</a:t>
              </a:r>
              <a:r>
                <a:rPr lang="fr-FR" sz="1400" b="1" dirty="0" smtClean="0"/>
                <a:t>(</a:t>
              </a:r>
              <a:r>
                <a:rPr lang="fr-FR" sz="1400" b="1" dirty="0" smtClean="0">
                  <a:solidFill>
                    <a:srgbClr val="FF0000"/>
                  </a:solidFill>
                </a:rPr>
                <a:t>d</a:t>
              </a:r>
              <a:r>
                <a:rPr lang="fr-FR" sz="1000" b="1" dirty="0" smtClean="0">
                  <a:solidFill>
                    <a:srgbClr val="FF0000"/>
                  </a:solidFill>
                </a:rPr>
                <a:t>harvest</a:t>
              </a:r>
              <a:r>
                <a:rPr lang="fr-FR" sz="1400" b="1" dirty="0" smtClean="0"/>
                <a:t>) = </a:t>
              </a:r>
              <a:r>
                <a:rPr lang="fr-FR" sz="1100" dirty="0" smtClean="0"/>
                <a:t> </a:t>
              </a:r>
              <a:r>
                <a:rPr lang="fr-FR" sz="1400" b="1" dirty="0" smtClean="0"/>
                <a:t>C</a:t>
              </a:r>
              <a:r>
                <a:rPr lang="fr-FR" sz="1000" b="1" dirty="0" smtClean="0"/>
                <a:t>decay</a:t>
              </a:r>
              <a:r>
                <a:rPr lang="fr-FR" sz="1400" b="1" dirty="0" smtClean="0"/>
                <a:t>(</a:t>
              </a:r>
              <a:r>
                <a:rPr lang="fr-FR" sz="1400" b="1" dirty="0" smtClean="0">
                  <a:solidFill>
                    <a:srgbClr val="FF0000"/>
                  </a:solidFill>
                </a:rPr>
                <a:t>d</a:t>
              </a:r>
              <a:r>
                <a:rPr lang="fr-FR" sz="1000" b="1" dirty="0" smtClean="0">
                  <a:solidFill>
                    <a:srgbClr val="FF0000"/>
                  </a:solidFill>
                </a:rPr>
                <a:t>harvest</a:t>
              </a:r>
              <a:r>
                <a:rPr lang="fr-FR" sz="1400" b="1" dirty="0" smtClean="0"/>
                <a:t>) x W</a:t>
              </a:r>
              <a:r>
                <a:rPr lang="fr-FR" sz="1000" b="1" dirty="0" smtClean="0"/>
                <a:t>attach</a:t>
              </a:r>
              <a:endParaRPr lang="fr-FR" sz="1000" b="1" dirty="0"/>
            </a:p>
            <a:p>
              <a:endParaRPr lang="fr-FR" sz="1400" dirty="0"/>
            </a:p>
          </p:txBody>
        </p:sp>
        <p:sp>
          <p:nvSpPr>
            <p:cNvPr id="61" name="Rectangle 60"/>
            <p:cNvSpPr/>
            <p:nvPr/>
          </p:nvSpPr>
          <p:spPr>
            <a:xfrm>
              <a:off x="2137066" y="1448544"/>
              <a:ext cx="3528392" cy="375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22" name="Connecteur droit avec flèche 21"/>
          <p:cNvCxnSpPr>
            <a:stCxn id="70" idx="1"/>
            <a:endCxn id="7" idx="3"/>
          </p:cNvCxnSpPr>
          <p:nvPr/>
        </p:nvCxnSpPr>
        <p:spPr>
          <a:xfrm flipH="1">
            <a:off x="6612482" y="2649796"/>
            <a:ext cx="317596" cy="2361"/>
          </a:xfrm>
          <a:prstGeom prst="straightConnector1">
            <a:avLst/>
          </a:prstGeom>
          <a:ln w="28575">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e 23"/>
          <p:cNvGrpSpPr/>
          <p:nvPr/>
        </p:nvGrpSpPr>
        <p:grpSpPr>
          <a:xfrm>
            <a:off x="6930078" y="1866107"/>
            <a:ext cx="1510639" cy="1567377"/>
            <a:chOff x="6936131" y="1866366"/>
            <a:chExt cx="1510639" cy="1567377"/>
          </a:xfrm>
        </p:grpSpPr>
        <p:grpSp>
          <p:nvGrpSpPr>
            <p:cNvPr id="18" name="Groupe 17"/>
            <p:cNvGrpSpPr/>
            <p:nvPr/>
          </p:nvGrpSpPr>
          <p:grpSpPr>
            <a:xfrm>
              <a:off x="6936131" y="1866366"/>
              <a:ext cx="1510639" cy="1567377"/>
              <a:chOff x="4364360" y="2020869"/>
              <a:chExt cx="1510639" cy="1567377"/>
            </a:xfrm>
          </p:grpSpPr>
          <p:sp>
            <p:nvSpPr>
              <p:cNvPr id="63" name="Rectangle 62">
                <a:extLst>
                  <a:ext uri="{FF2B5EF4-FFF2-40B4-BE49-F238E27FC236}">
                    <a16:creationId xmlns:a16="http://schemas.microsoft.com/office/drawing/2014/main" id="{38AEBD74-AC41-DA11-1960-ECA7E5806038}"/>
                  </a:ext>
                </a:extLst>
              </p:cNvPr>
              <p:cNvSpPr/>
              <p:nvPr/>
            </p:nvSpPr>
            <p:spPr>
              <a:xfrm>
                <a:off x="4625070" y="2521847"/>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64" name="Rectangle 63">
                <a:extLst>
                  <a:ext uri="{FF2B5EF4-FFF2-40B4-BE49-F238E27FC236}">
                    <a16:creationId xmlns:a16="http://schemas.microsoft.com/office/drawing/2014/main" id="{38AEBD74-AC41-DA11-1960-ECA7E5806038}"/>
                  </a:ext>
                </a:extLst>
              </p:cNvPr>
              <p:cNvSpPr/>
              <p:nvPr/>
            </p:nvSpPr>
            <p:spPr>
              <a:xfrm>
                <a:off x="4544464" y="2305900"/>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65" name="Rectangle 64">
                <a:extLst>
                  <a:ext uri="{FF2B5EF4-FFF2-40B4-BE49-F238E27FC236}">
                    <a16:creationId xmlns:a16="http://schemas.microsoft.com/office/drawing/2014/main" id="{38AEBD74-AC41-DA11-1960-ECA7E5806038}"/>
                  </a:ext>
                </a:extLst>
              </p:cNvPr>
              <p:cNvSpPr/>
              <p:nvPr/>
            </p:nvSpPr>
            <p:spPr>
              <a:xfrm>
                <a:off x="4812543" y="3117802"/>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66" name="Rectangle 65"/>
              <p:cNvSpPr/>
              <p:nvPr/>
            </p:nvSpPr>
            <p:spPr>
              <a:xfrm>
                <a:off x="5175091" y="2484370"/>
                <a:ext cx="699908" cy="215444"/>
              </a:xfrm>
              <a:prstGeom prst="rect">
                <a:avLst/>
              </a:prstGeom>
            </p:spPr>
            <p:txBody>
              <a:bodyPr wrap="square">
                <a:spAutoFit/>
              </a:bodyPr>
              <a:lstStyle/>
              <a:p>
                <a:r>
                  <a:rPr lang="fr-FR" sz="800" b="1" dirty="0" smtClean="0">
                    <a:solidFill>
                      <a:srgbClr val="FF0000"/>
                    </a:solidFill>
                  </a:rPr>
                  <a:t>2</a:t>
                </a:r>
                <a:endParaRPr lang="fr-FR" sz="400" b="1" dirty="0">
                  <a:solidFill>
                    <a:srgbClr val="FF0000"/>
                  </a:solidFill>
                </a:endParaRPr>
              </a:p>
            </p:txBody>
          </p:sp>
          <p:sp>
            <p:nvSpPr>
              <p:cNvPr id="68" name="Rectangle 67"/>
              <p:cNvSpPr/>
              <p:nvPr/>
            </p:nvSpPr>
            <p:spPr>
              <a:xfrm>
                <a:off x="5254243" y="2704120"/>
                <a:ext cx="282135" cy="215444"/>
              </a:xfrm>
              <a:prstGeom prst="rect">
                <a:avLst/>
              </a:prstGeom>
            </p:spPr>
            <p:txBody>
              <a:bodyPr wrap="square">
                <a:spAutoFit/>
              </a:bodyPr>
              <a:lstStyle/>
              <a:p>
                <a:r>
                  <a:rPr lang="fr-FR" sz="800" b="1" dirty="0" smtClean="0">
                    <a:solidFill>
                      <a:srgbClr val="FF0000"/>
                    </a:solidFill>
                  </a:rPr>
                  <a:t>3</a:t>
                </a:r>
                <a:endParaRPr lang="fr-FR" sz="400" b="1" dirty="0">
                  <a:solidFill>
                    <a:srgbClr val="FF0000"/>
                  </a:solidFill>
                </a:endParaRPr>
              </a:p>
            </p:txBody>
          </p:sp>
          <p:sp>
            <p:nvSpPr>
              <p:cNvPr id="69" name="Rectangle 68"/>
              <p:cNvSpPr/>
              <p:nvPr/>
            </p:nvSpPr>
            <p:spPr>
              <a:xfrm>
                <a:off x="5154848" y="3273965"/>
                <a:ext cx="699908" cy="246221"/>
              </a:xfrm>
              <a:prstGeom prst="rect">
                <a:avLst/>
              </a:prstGeom>
            </p:spPr>
            <p:txBody>
              <a:bodyPr wrap="square">
                <a:spAutoFit/>
              </a:bodyPr>
              <a:lstStyle/>
              <a:p>
                <a:r>
                  <a:rPr lang="fr-FR" sz="1000" b="1" dirty="0" err="1">
                    <a:solidFill>
                      <a:srgbClr val="FF0000"/>
                    </a:solidFill>
                  </a:rPr>
                  <a:t>n</a:t>
                </a:r>
                <a:r>
                  <a:rPr lang="fr-FR" sz="600" b="1" dirty="0" err="1">
                    <a:solidFill>
                      <a:srgbClr val="FF0000"/>
                    </a:solidFill>
                  </a:rPr>
                  <a:t>harvest</a:t>
                </a:r>
                <a:endParaRPr lang="fr-FR" sz="600" b="1" dirty="0">
                  <a:solidFill>
                    <a:srgbClr val="FF0000"/>
                  </a:solidFill>
                </a:endParaRPr>
              </a:p>
            </p:txBody>
          </p:sp>
          <p:sp>
            <p:nvSpPr>
              <p:cNvPr id="70" name="Rectangle 69"/>
              <p:cNvSpPr/>
              <p:nvPr/>
            </p:nvSpPr>
            <p:spPr>
              <a:xfrm>
                <a:off x="4364360" y="2020869"/>
                <a:ext cx="1368152" cy="15673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1" name="Rectangle 70">
              <a:extLst>
                <a:ext uri="{FF2B5EF4-FFF2-40B4-BE49-F238E27FC236}">
                  <a16:creationId xmlns:a16="http://schemas.microsoft.com/office/drawing/2014/main" id="{38AEBD74-AC41-DA11-1960-ECA7E5806038}"/>
                </a:ext>
              </a:extLst>
            </p:cNvPr>
            <p:cNvSpPr/>
            <p:nvPr/>
          </p:nvSpPr>
          <p:spPr>
            <a:xfrm>
              <a:off x="7035629" y="1943812"/>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23" name="ZoneTexte 22"/>
            <p:cNvSpPr txBox="1"/>
            <p:nvPr/>
          </p:nvSpPr>
          <p:spPr>
            <a:xfrm>
              <a:off x="7671525" y="2130079"/>
              <a:ext cx="198227" cy="215444"/>
            </a:xfrm>
            <a:prstGeom prst="rect">
              <a:avLst/>
            </a:prstGeom>
            <a:noFill/>
          </p:spPr>
          <p:txBody>
            <a:bodyPr wrap="square" rtlCol="0">
              <a:spAutoFit/>
            </a:bodyPr>
            <a:lstStyle/>
            <a:p>
              <a:r>
                <a:rPr lang="fr-FR" sz="800" b="1" dirty="0" smtClean="0">
                  <a:solidFill>
                    <a:srgbClr val="FF0000"/>
                  </a:solidFill>
                </a:rPr>
                <a:t>1</a:t>
              </a:r>
              <a:endParaRPr lang="fr-FR" sz="800" b="1" dirty="0">
                <a:solidFill>
                  <a:srgbClr val="FF0000"/>
                </a:solidFill>
              </a:endParaRPr>
            </a:p>
          </p:txBody>
        </p:sp>
      </p:grpSp>
      <p:sp>
        <p:nvSpPr>
          <p:cNvPr id="72" name="ZoneTexte 71"/>
          <p:cNvSpPr txBox="1"/>
          <p:nvPr/>
        </p:nvSpPr>
        <p:spPr>
          <a:xfrm>
            <a:off x="7014566" y="1490264"/>
            <a:ext cx="1417431" cy="276999"/>
          </a:xfrm>
          <a:prstGeom prst="rect">
            <a:avLst/>
          </a:prstGeom>
          <a:noFill/>
        </p:spPr>
        <p:txBody>
          <a:bodyPr wrap="square" rtlCol="0">
            <a:spAutoFit/>
          </a:bodyPr>
          <a:lstStyle/>
          <a:p>
            <a:r>
              <a:rPr lang="fr-FR" sz="1200" dirty="0" err="1" smtClean="0"/>
              <a:t>P</a:t>
            </a:r>
            <a:r>
              <a:rPr lang="fr-FR" sz="900" dirty="0" err="1" smtClean="0"/>
              <a:t>decay</a:t>
            </a:r>
            <a:r>
              <a:rPr lang="fr-FR" sz="1200" dirty="0" smtClean="0"/>
              <a:t>(</a:t>
            </a:r>
            <a:r>
              <a:rPr lang="fr-FR" sz="1200" dirty="0" err="1" smtClean="0">
                <a:solidFill>
                  <a:srgbClr val="FF0000"/>
                </a:solidFill>
              </a:rPr>
              <a:t>d</a:t>
            </a:r>
            <a:r>
              <a:rPr lang="fr-FR" sz="900" dirty="0" err="1" smtClean="0">
                <a:solidFill>
                  <a:srgbClr val="FF0000"/>
                </a:solidFill>
              </a:rPr>
              <a:t>harvest</a:t>
            </a:r>
            <a:r>
              <a:rPr lang="fr-FR" sz="1200" dirty="0" smtClean="0"/>
              <a:t>)</a:t>
            </a:r>
            <a:endParaRPr lang="fr-FR" sz="1200" dirty="0"/>
          </a:p>
        </p:txBody>
      </p:sp>
      <p:grpSp>
        <p:nvGrpSpPr>
          <p:cNvPr id="73" name="Groupe 72"/>
          <p:cNvGrpSpPr/>
          <p:nvPr/>
        </p:nvGrpSpPr>
        <p:grpSpPr>
          <a:xfrm>
            <a:off x="264709" y="3233718"/>
            <a:ext cx="3959208" cy="907941"/>
            <a:chOff x="2134494" y="1453259"/>
            <a:chExt cx="3716734" cy="889879"/>
          </a:xfrm>
        </p:grpSpPr>
        <p:sp>
          <p:nvSpPr>
            <p:cNvPr id="74" name="ZoneTexte 73"/>
            <p:cNvSpPr txBox="1"/>
            <p:nvPr/>
          </p:nvSpPr>
          <p:spPr>
            <a:xfrm>
              <a:off x="2137066" y="1453259"/>
              <a:ext cx="3714162" cy="889879"/>
            </a:xfrm>
            <a:prstGeom prst="rect">
              <a:avLst/>
            </a:prstGeom>
            <a:noFill/>
          </p:spPr>
          <p:txBody>
            <a:bodyPr wrap="square" rtlCol="0">
              <a:spAutoFit/>
            </a:bodyPr>
            <a:lstStyle/>
            <a:p>
              <a:pPr>
                <a:lnSpc>
                  <a:spcPct val="150000"/>
                </a:lnSpc>
              </a:pPr>
              <a:r>
                <a:rPr lang="fr-FR" sz="1400" b="1" dirty="0" err="1" smtClean="0"/>
                <a:t>P</a:t>
              </a:r>
              <a:r>
                <a:rPr lang="fr-FR" sz="1000" b="1" dirty="0" err="1" smtClean="0"/>
                <a:t>decay</a:t>
              </a:r>
              <a:r>
                <a:rPr lang="fr-FR" sz="1400" b="1" dirty="0" smtClean="0"/>
                <a:t>(</a:t>
              </a:r>
              <a:r>
                <a:rPr lang="fr-FR" sz="1400" b="1" dirty="0" smtClean="0">
                  <a:solidFill>
                    <a:srgbClr val="FF0000"/>
                  </a:solidFill>
                </a:rPr>
                <a:t>t</a:t>
              </a:r>
              <a:r>
                <a:rPr lang="fr-FR" sz="1400" b="1" dirty="0" smtClean="0"/>
                <a:t>) = f . </a:t>
              </a:r>
              <a:r>
                <a:rPr lang="fr-FR" sz="1400" b="1" dirty="0" err="1" smtClean="0"/>
                <a:t>exp</a:t>
              </a:r>
              <a:r>
                <a:rPr lang="fr-FR" sz="1400" b="1" dirty="0" smtClean="0"/>
                <a:t>(-k1.</a:t>
              </a:r>
              <a:r>
                <a:rPr lang="fr-FR" sz="1400" b="1" dirty="0" smtClean="0">
                  <a:solidFill>
                    <a:srgbClr val="FF0000"/>
                  </a:solidFill>
                </a:rPr>
                <a:t>t</a:t>
              </a:r>
              <a:r>
                <a:rPr lang="fr-FR" sz="1400" b="1" dirty="0" smtClean="0"/>
                <a:t>) + (1-f) . </a:t>
              </a:r>
              <a:r>
                <a:rPr lang="fr-FR" sz="1400" b="1" dirty="0" err="1" smtClean="0"/>
                <a:t>exp</a:t>
              </a:r>
              <a:r>
                <a:rPr lang="fr-FR" sz="1400" b="1" dirty="0" smtClean="0"/>
                <a:t>(-k2.</a:t>
              </a:r>
              <a:r>
                <a:rPr lang="fr-FR" sz="1400" b="1" dirty="0" smtClean="0">
                  <a:solidFill>
                    <a:srgbClr val="FF0000"/>
                  </a:solidFill>
                </a:rPr>
                <a:t>t</a:t>
              </a:r>
              <a:r>
                <a:rPr lang="fr-FR" sz="1600" b="1" dirty="0" smtClean="0"/>
                <a:t>)</a:t>
              </a:r>
            </a:p>
            <a:p>
              <a:pPr>
                <a:lnSpc>
                  <a:spcPct val="150000"/>
                </a:lnSpc>
              </a:pPr>
              <a:r>
                <a:rPr lang="fr-FR" sz="1000" dirty="0" err="1" smtClean="0"/>
                <a:t>Survial</a:t>
              </a:r>
              <a:r>
                <a:rPr lang="fr-FR" sz="1000" dirty="0" smtClean="0"/>
                <a:t> proportion on </a:t>
              </a:r>
              <a:r>
                <a:rPr lang="fr-FR" sz="1000" dirty="0" err="1" smtClean="0"/>
                <a:t>timepoint</a:t>
              </a:r>
              <a:r>
                <a:rPr lang="fr-FR" sz="1000" dirty="0" smtClean="0"/>
                <a:t> </a:t>
              </a:r>
              <a:r>
                <a:rPr lang="fr-FR" sz="1000" b="1" dirty="0" smtClean="0">
                  <a:solidFill>
                    <a:srgbClr val="E1000F"/>
                  </a:solidFill>
                </a:rPr>
                <a:t>t</a:t>
              </a:r>
              <a:r>
                <a:rPr lang="fr-FR" sz="1000" dirty="0" smtClean="0"/>
                <a:t> </a:t>
              </a:r>
              <a:r>
                <a:rPr lang="fr-FR" sz="1000" dirty="0" err="1" smtClean="0">
                  <a:solidFill>
                    <a:srgbClr val="2082C8"/>
                  </a:solidFill>
                </a:rPr>
                <a:t>McKellar</a:t>
              </a:r>
              <a:r>
                <a:rPr lang="fr-FR" sz="1000" dirty="0" smtClean="0">
                  <a:solidFill>
                    <a:srgbClr val="2082C8"/>
                  </a:solidFill>
                </a:rPr>
                <a:t> </a:t>
              </a:r>
              <a:r>
                <a:rPr lang="fr-FR" sz="1000" dirty="0">
                  <a:solidFill>
                    <a:srgbClr val="2082C8"/>
                  </a:solidFill>
                </a:rPr>
                <a:t>et al. (</a:t>
              </a:r>
              <a:r>
                <a:rPr lang="fr-FR" sz="1000" dirty="0" smtClean="0">
                  <a:solidFill>
                    <a:srgbClr val="2082C8"/>
                  </a:solidFill>
                </a:rPr>
                <a:t>2014)</a:t>
              </a:r>
              <a:endParaRPr lang="fr-FR" sz="1000" dirty="0"/>
            </a:p>
            <a:p>
              <a:r>
                <a:rPr lang="fr-FR" sz="1400" b="1" dirty="0" smtClean="0"/>
                <a:t>  </a:t>
              </a:r>
              <a:endParaRPr lang="fr-FR" sz="1400" dirty="0"/>
            </a:p>
          </p:txBody>
        </p:sp>
        <p:sp>
          <p:nvSpPr>
            <p:cNvPr id="75" name="Rectangle 74"/>
            <p:cNvSpPr/>
            <p:nvPr/>
          </p:nvSpPr>
          <p:spPr>
            <a:xfrm>
              <a:off x="2134494" y="1566192"/>
              <a:ext cx="3528392" cy="537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7" name="Groupe 26"/>
          <p:cNvGrpSpPr/>
          <p:nvPr/>
        </p:nvGrpSpPr>
        <p:grpSpPr>
          <a:xfrm>
            <a:off x="3805147" y="4069602"/>
            <a:ext cx="5256584" cy="790985"/>
            <a:chOff x="3805147" y="4069602"/>
            <a:chExt cx="5256584" cy="790985"/>
          </a:xfrm>
        </p:grpSpPr>
        <p:grpSp>
          <p:nvGrpSpPr>
            <p:cNvPr id="76" name="Groupe 75"/>
            <p:cNvGrpSpPr/>
            <p:nvPr/>
          </p:nvGrpSpPr>
          <p:grpSpPr>
            <a:xfrm>
              <a:off x="3805147" y="4069602"/>
              <a:ext cx="5256584" cy="704911"/>
              <a:chOff x="2137066" y="1404951"/>
              <a:chExt cx="4166390" cy="688849"/>
            </a:xfrm>
          </p:grpSpPr>
          <p:sp>
            <p:nvSpPr>
              <p:cNvPr id="77" name="ZoneTexte 76"/>
              <p:cNvSpPr txBox="1"/>
              <p:nvPr/>
            </p:nvSpPr>
            <p:spPr>
              <a:xfrm>
                <a:off x="2137066" y="1404951"/>
                <a:ext cx="4166390" cy="688849"/>
              </a:xfrm>
              <a:prstGeom prst="rect">
                <a:avLst/>
              </a:prstGeom>
              <a:noFill/>
            </p:spPr>
            <p:txBody>
              <a:bodyPr wrap="square" rtlCol="0">
                <a:spAutoFit/>
              </a:bodyPr>
              <a:lstStyle/>
              <a:p>
                <a:r>
                  <a:rPr lang="fr-FR" sz="1600" b="1" dirty="0" err="1"/>
                  <a:t>C</a:t>
                </a:r>
                <a:r>
                  <a:rPr lang="fr-FR" sz="1050" b="1" dirty="0" err="1"/>
                  <a:t>lettuce</a:t>
                </a:r>
                <a:r>
                  <a:rPr lang="fr-FR" sz="1050" b="1" dirty="0"/>
                  <a:t> </a:t>
                </a:r>
                <a:r>
                  <a:rPr lang="fr-FR" sz="1050" b="1" dirty="0" smtClean="0"/>
                  <a:t>= </a:t>
                </a:r>
                <a:r>
                  <a:rPr lang="fr-FR" sz="2400" dirty="0" err="1" smtClean="0">
                    <a:latin typeface="Calibri" panose="020F0502020204030204" pitchFamily="34" charset="0"/>
                    <a:cs typeface="Calibri" panose="020F0502020204030204" pitchFamily="34" charset="0"/>
                  </a:rPr>
                  <a:t>Ʃ</a:t>
                </a:r>
                <a:r>
                  <a:rPr lang="fr-FR" sz="1000" b="1" dirty="0" err="1" smtClean="0">
                    <a:solidFill>
                      <a:srgbClr val="FF0000"/>
                    </a:solidFill>
                  </a:rPr>
                  <a:t>d</a:t>
                </a:r>
                <a:r>
                  <a:rPr lang="fr-FR" sz="600" b="1" dirty="0" err="1" smtClean="0">
                    <a:solidFill>
                      <a:srgbClr val="FF0000"/>
                    </a:solidFill>
                  </a:rPr>
                  <a:t>harvest</a:t>
                </a:r>
                <a:r>
                  <a:rPr lang="fr-FR" sz="600" b="1" dirty="0" smtClean="0">
                    <a:solidFill>
                      <a:srgbClr val="FF0000"/>
                    </a:solidFill>
                  </a:rPr>
                  <a:t> </a:t>
                </a:r>
                <a:r>
                  <a:rPr lang="fr-FR" sz="1400" b="1" dirty="0" err="1" smtClean="0"/>
                  <a:t>C</a:t>
                </a:r>
                <a:r>
                  <a:rPr lang="fr-FR" sz="1000" b="1" dirty="0" err="1" smtClean="0"/>
                  <a:t>adhesion</a:t>
                </a:r>
                <a:r>
                  <a:rPr lang="fr-FR" sz="1400" b="1" dirty="0" smtClean="0"/>
                  <a:t>(</a:t>
                </a:r>
                <a:r>
                  <a:rPr lang="fr-FR" sz="1400" b="1" dirty="0" err="1" smtClean="0">
                    <a:solidFill>
                      <a:srgbClr val="FF0000"/>
                    </a:solidFill>
                  </a:rPr>
                  <a:t>d</a:t>
                </a:r>
                <a:r>
                  <a:rPr lang="fr-FR" sz="1000" b="1" dirty="0" err="1" smtClean="0">
                    <a:solidFill>
                      <a:srgbClr val="FF0000"/>
                    </a:solidFill>
                  </a:rPr>
                  <a:t>harvest</a:t>
                </a:r>
                <a:r>
                  <a:rPr lang="fr-FR" sz="1400" b="1" dirty="0" smtClean="0"/>
                  <a:t>) . </a:t>
                </a:r>
                <a:r>
                  <a:rPr lang="fr-FR" sz="1400" b="1" dirty="0" err="1" smtClean="0"/>
                  <a:t>P</a:t>
                </a:r>
                <a:r>
                  <a:rPr lang="fr-FR" sz="1000" b="1" dirty="0" err="1" smtClean="0"/>
                  <a:t>decay</a:t>
                </a:r>
                <a:r>
                  <a:rPr lang="fr-FR" sz="1400" b="1" dirty="0" smtClean="0"/>
                  <a:t>(</a:t>
                </a:r>
                <a:r>
                  <a:rPr lang="fr-FR" sz="1400" b="1" dirty="0" err="1" smtClean="0">
                    <a:solidFill>
                      <a:srgbClr val="FF0000"/>
                    </a:solidFill>
                  </a:rPr>
                  <a:t>n</a:t>
                </a:r>
                <a:r>
                  <a:rPr lang="fr-FR" sz="1000" b="1" dirty="0" err="1" smtClean="0">
                    <a:solidFill>
                      <a:srgbClr val="FF0000"/>
                    </a:solidFill>
                  </a:rPr>
                  <a:t>harvest</a:t>
                </a:r>
                <a:r>
                  <a:rPr lang="fr-FR" sz="1000" b="1" dirty="0" smtClean="0">
                    <a:solidFill>
                      <a:srgbClr val="FF0000"/>
                    </a:solidFill>
                  </a:rPr>
                  <a:t> </a:t>
                </a:r>
                <a:r>
                  <a:rPr lang="fr-FR" sz="1400" b="1" dirty="0" smtClean="0">
                    <a:solidFill>
                      <a:srgbClr val="FF0000"/>
                    </a:solidFill>
                  </a:rPr>
                  <a:t>–</a:t>
                </a:r>
                <a:r>
                  <a:rPr lang="fr-FR" sz="1000" b="1" dirty="0" smtClean="0">
                    <a:solidFill>
                      <a:srgbClr val="FF0000"/>
                    </a:solidFill>
                  </a:rPr>
                  <a:t> </a:t>
                </a:r>
                <a:r>
                  <a:rPr lang="fr-FR" sz="1400" b="1" dirty="0" err="1" smtClean="0">
                    <a:solidFill>
                      <a:srgbClr val="FF0000"/>
                    </a:solidFill>
                  </a:rPr>
                  <a:t>d</a:t>
                </a:r>
                <a:r>
                  <a:rPr lang="fr-FR" sz="1000" b="1" dirty="0" err="1" smtClean="0">
                    <a:solidFill>
                      <a:srgbClr val="FF0000"/>
                    </a:solidFill>
                  </a:rPr>
                  <a:t>harvest</a:t>
                </a:r>
                <a:r>
                  <a:rPr lang="fr-FR" sz="1000" b="1" dirty="0" smtClean="0">
                    <a:solidFill>
                      <a:srgbClr val="FF0000"/>
                    </a:solidFill>
                  </a:rPr>
                  <a:t> </a:t>
                </a:r>
                <a:r>
                  <a:rPr lang="fr-FR" sz="1400" b="1" dirty="0" smtClean="0">
                    <a:solidFill>
                      <a:srgbClr val="FF0000"/>
                    </a:solidFill>
                  </a:rPr>
                  <a:t>+</a:t>
                </a:r>
                <a:r>
                  <a:rPr lang="fr-FR" sz="1000" b="1" dirty="0" smtClean="0">
                    <a:solidFill>
                      <a:srgbClr val="FF0000"/>
                    </a:solidFill>
                  </a:rPr>
                  <a:t> </a:t>
                </a:r>
                <a:r>
                  <a:rPr lang="fr-FR" sz="1400" b="1" dirty="0" smtClean="0">
                    <a:solidFill>
                      <a:srgbClr val="FF0000"/>
                    </a:solidFill>
                  </a:rPr>
                  <a:t>1</a:t>
                </a:r>
                <a:r>
                  <a:rPr lang="fr-FR" sz="1400" b="1" dirty="0" smtClean="0"/>
                  <a:t>)</a:t>
                </a:r>
                <a:r>
                  <a:rPr lang="fr-FR" sz="2400" b="1" dirty="0" smtClean="0"/>
                  <a:t> </a:t>
                </a:r>
                <a:endParaRPr lang="fr-FR" sz="1400" dirty="0"/>
              </a:p>
            </p:txBody>
          </p:sp>
          <p:sp>
            <p:nvSpPr>
              <p:cNvPr id="78" name="Rectangle 77"/>
              <p:cNvSpPr/>
              <p:nvPr/>
            </p:nvSpPr>
            <p:spPr>
              <a:xfrm>
                <a:off x="2137066" y="1448543"/>
                <a:ext cx="4081207" cy="467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Rectangle 24"/>
            <p:cNvSpPr/>
            <p:nvPr/>
          </p:nvSpPr>
          <p:spPr>
            <a:xfrm>
              <a:off x="6025279" y="4614366"/>
              <a:ext cx="708848" cy="246221"/>
            </a:xfrm>
            <a:prstGeom prst="rect">
              <a:avLst/>
            </a:prstGeom>
          </p:spPr>
          <p:txBody>
            <a:bodyPr wrap="none">
              <a:spAutoFit/>
            </a:bodyPr>
            <a:lstStyle/>
            <a:p>
              <a:r>
                <a:rPr lang="fr-FR" sz="1000" dirty="0"/>
                <a:t>in CFU/g</a:t>
              </a:r>
            </a:p>
          </p:txBody>
        </p:sp>
      </p:grpSp>
    </p:spTree>
    <p:extLst>
      <p:ext uri="{BB962C8B-B14F-4D97-AF65-F5344CB8AC3E}">
        <p14:creationId xmlns:p14="http://schemas.microsoft.com/office/powerpoint/2010/main" val="420690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8" grpId="0" animBg="1"/>
      <p:bldP spid="50" grpId="0"/>
      <p:bldP spid="51" grpId="0"/>
      <p:bldP spid="52" grpId="0"/>
      <p:bldP spid="3" grpId="0"/>
      <p:bldP spid="5" grpId="0" animBg="1"/>
      <p:bldP spid="7" grpId="0" animBg="1"/>
      <p:bldP spid="16" grpId="0"/>
      <p:bldP spid="54" grpId="0"/>
      <p:bldP spid="58" grpId="0"/>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15</a:t>
            </a:fld>
            <a:endParaRPr lang="fr-FR" dirty="0"/>
          </a:p>
        </p:txBody>
      </p:sp>
      <p:sp>
        <p:nvSpPr>
          <p:cNvPr id="6" name="Titre 5"/>
          <p:cNvSpPr>
            <a:spLocks noGrp="1"/>
          </p:cNvSpPr>
          <p:nvPr>
            <p:ph type="title"/>
          </p:nvPr>
        </p:nvSpPr>
        <p:spPr/>
        <p:txBody>
          <a:bodyPr/>
          <a:lstStyle/>
          <a:p>
            <a:r>
              <a:rPr lang="fr-FR" dirty="0" err="1" smtClean="0"/>
              <a:t>Postharvest</a:t>
            </a:r>
            <a:r>
              <a:rPr lang="fr-FR" dirty="0" smtClean="0"/>
              <a:t> </a:t>
            </a:r>
            <a:r>
              <a:rPr lang="fr-FR" dirty="0" err="1" smtClean="0"/>
              <a:t>processing</a:t>
            </a:r>
            <a:r>
              <a:rPr lang="fr-FR" dirty="0" smtClean="0"/>
              <a:t> of </a:t>
            </a:r>
            <a:r>
              <a:rPr lang="fr-FR" dirty="0" err="1" smtClean="0"/>
              <a:t>lettuce</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endParaRPr lang="fr-FR" sz="1200" b="0" dirty="0" smtClean="0">
              <a:solidFill>
                <a:schemeClr val="tx1"/>
              </a:solidFill>
            </a:endParaRPr>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2" name="Groupe 1"/>
          <p:cNvGrpSpPr/>
          <p:nvPr/>
        </p:nvGrpSpPr>
        <p:grpSpPr>
          <a:xfrm>
            <a:off x="773324" y="1404113"/>
            <a:ext cx="720080" cy="628537"/>
            <a:chOff x="3707904" y="2445165"/>
            <a:chExt cx="720080" cy="628537"/>
          </a:xfrm>
        </p:grpSpPr>
        <p:sp>
          <p:nvSpPr>
            <p:cNvPr id="24" name="Rectangle 23"/>
            <p:cNvSpPr/>
            <p:nvPr/>
          </p:nvSpPr>
          <p:spPr>
            <a:xfrm>
              <a:off x="3707904" y="2734002"/>
              <a:ext cx="720080" cy="339700"/>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accent2">
                      <a:lumMod val="50000"/>
                    </a:schemeClr>
                  </a:solidFill>
                </a:rPr>
                <a:t>Lettuce</a:t>
              </a:r>
              <a:endParaRPr lang="fr-FR" sz="1100" dirty="0">
                <a:solidFill>
                  <a:schemeClr val="accent2">
                    <a:lumMod val="50000"/>
                  </a:schemeClr>
                </a:solidFill>
              </a:endParaRPr>
            </a:p>
          </p:txBody>
        </p:sp>
        <p:sp>
          <p:nvSpPr>
            <p:cNvPr id="25" name="ZoneTexte 24"/>
            <p:cNvSpPr txBox="1"/>
            <p:nvPr/>
          </p:nvSpPr>
          <p:spPr>
            <a:xfrm>
              <a:off x="3717254" y="2445165"/>
              <a:ext cx="710730" cy="276999"/>
            </a:xfrm>
            <a:prstGeom prst="rect">
              <a:avLst/>
            </a:prstGeom>
            <a:noFill/>
          </p:spPr>
          <p:txBody>
            <a:bodyPr wrap="square" rtlCol="0">
              <a:spAutoFit/>
            </a:bodyPr>
            <a:lstStyle/>
            <a:p>
              <a:r>
                <a:rPr lang="fr-FR" sz="1200" dirty="0" err="1" smtClean="0"/>
                <a:t>C</a:t>
              </a:r>
              <a:r>
                <a:rPr lang="fr-FR" sz="900" dirty="0" err="1" smtClean="0"/>
                <a:t>lettuce</a:t>
              </a:r>
              <a:endParaRPr lang="fr-FR" dirty="0"/>
            </a:p>
          </p:txBody>
        </p:sp>
      </p:grpSp>
      <p:grpSp>
        <p:nvGrpSpPr>
          <p:cNvPr id="3" name="Groupe 2"/>
          <p:cNvGrpSpPr/>
          <p:nvPr/>
        </p:nvGrpSpPr>
        <p:grpSpPr>
          <a:xfrm>
            <a:off x="1830610" y="1399568"/>
            <a:ext cx="1910647" cy="637040"/>
            <a:chOff x="1929940" y="1391776"/>
            <a:chExt cx="1910647" cy="637040"/>
          </a:xfrm>
        </p:grpSpPr>
        <p:sp>
          <p:nvSpPr>
            <p:cNvPr id="10" name="Rectangle 9"/>
            <p:cNvSpPr/>
            <p:nvPr/>
          </p:nvSpPr>
          <p:spPr>
            <a:xfrm>
              <a:off x="1929940" y="1668775"/>
              <a:ext cx="1910647" cy="360041"/>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accent3">
                      <a:lumMod val="50000"/>
                    </a:schemeClr>
                  </a:solidFill>
                </a:rPr>
                <a:t>Postharvest treatment</a:t>
              </a:r>
              <a:endParaRPr lang="fr-FR" sz="1100" dirty="0">
                <a:solidFill>
                  <a:schemeClr val="accent3">
                    <a:lumMod val="50000"/>
                  </a:schemeClr>
                </a:solidFill>
              </a:endParaRPr>
            </a:p>
          </p:txBody>
        </p:sp>
        <p:sp>
          <p:nvSpPr>
            <p:cNvPr id="11" name="ZoneTexte 10"/>
            <p:cNvSpPr txBox="1"/>
            <p:nvPr/>
          </p:nvSpPr>
          <p:spPr>
            <a:xfrm>
              <a:off x="2365500" y="1391776"/>
              <a:ext cx="1033990" cy="276999"/>
            </a:xfrm>
            <a:prstGeom prst="rect">
              <a:avLst/>
            </a:prstGeom>
            <a:noFill/>
          </p:spPr>
          <p:txBody>
            <a:bodyPr wrap="square" rtlCol="0">
              <a:spAutoFit/>
            </a:bodyPr>
            <a:lstStyle/>
            <a:p>
              <a:r>
                <a:rPr lang="fr-FR" sz="1200" dirty="0" smtClean="0"/>
                <a:t>C</a:t>
              </a:r>
              <a:r>
                <a:rPr lang="fr-FR" sz="900" dirty="0" smtClean="0"/>
                <a:t>lettuce.post</a:t>
              </a:r>
              <a:endParaRPr lang="fr-FR" dirty="0"/>
            </a:p>
          </p:txBody>
        </p:sp>
      </p:grpSp>
      <p:grpSp>
        <p:nvGrpSpPr>
          <p:cNvPr id="5" name="Groupe 4"/>
          <p:cNvGrpSpPr/>
          <p:nvPr/>
        </p:nvGrpSpPr>
        <p:grpSpPr>
          <a:xfrm>
            <a:off x="4072926" y="1404113"/>
            <a:ext cx="1910647" cy="628537"/>
            <a:chOff x="4143569" y="1399568"/>
            <a:chExt cx="1910647" cy="628537"/>
          </a:xfrm>
        </p:grpSpPr>
        <p:sp>
          <p:nvSpPr>
            <p:cNvPr id="12" name="Rectangle 11"/>
            <p:cNvSpPr/>
            <p:nvPr/>
          </p:nvSpPr>
          <p:spPr>
            <a:xfrm>
              <a:off x="4143569" y="1668064"/>
              <a:ext cx="1910647" cy="360041"/>
            </a:xfrm>
            <a:prstGeom prst="rect">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accent3">
                      <a:lumMod val="50000"/>
                    </a:schemeClr>
                  </a:solidFill>
                </a:rPr>
                <a:t>Consumer wasing</a:t>
              </a:r>
              <a:endParaRPr lang="fr-FR" sz="1100" dirty="0">
                <a:solidFill>
                  <a:schemeClr val="accent3">
                    <a:lumMod val="50000"/>
                  </a:schemeClr>
                </a:solidFill>
              </a:endParaRPr>
            </a:p>
          </p:txBody>
        </p:sp>
        <p:sp>
          <p:nvSpPr>
            <p:cNvPr id="13" name="ZoneTexte 12"/>
            <p:cNvSpPr txBox="1"/>
            <p:nvPr/>
          </p:nvSpPr>
          <p:spPr>
            <a:xfrm>
              <a:off x="4497036" y="1399568"/>
              <a:ext cx="1214239" cy="276999"/>
            </a:xfrm>
            <a:prstGeom prst="rect">
              <a:avLst/>
            </a:prstGeom>
            <a:noFill/>
          </p:spPr>
          <p:txBody>
            <a:bodyPr wrap="square" rtlCol="0">
              <a:spAutoFit/>
            </a:bodyPr>
            <a:lstStyle/>
            <a:p>
              <a:r>
                <a:rPr lang="fr-FR" sz="1200" dirty="0" smtClean="0"/>
                <a:t>C</a:t>
              </a:r>
              <a:r>
                <a:rPr lang="fr-FR" sz="900" dirty="0" smtClean="0"/>
                <a:t>lettuce.wash</a:t>
              </a:r>
              <a:endParaRPr lang="fr-FR" dirty="0"/>
            </a:p>
          </p:txBody>
        </p:sp>
      </p:grpSp>
      <p:grpSp>
        <p:nvGrpSpPr>
          <p:cNvPr id="7" name="Groupe 6"/>
          <p:cNvGrpSpPr/>
          <p:nvPr/>
        </p:nvGrpSpPr>
        <p:grpSpPr>
          <a:xfrm>
            <a:off x="6315242" y="1395610"/>
            <a:ext cx="1976850" cy="637040"/>
            <a:chOff x="6339566" y="1391776"/>
            <a:chExt cx="1976850" cy="637040"/>
          </a:xfrm>
        </p:grpSpPr>
        <p:sp>
          <p:nvSpPr>
            <p:cNvPr id="42" name="Rectangle 41"/>
            <p:cNvSpPr/>
            <p:nvPr/>
          </p:nvSpPr>
          <p:spPr>
            <a:xfrm>
              <a:off x="6339566" y="1668775"/>
              <a:ext cx="1910647"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r>
                <a:rPr lang="fr-FR" sz="1100" dirty="0" smtClean="0">
                  <a:solidFill>
                    <a:srgbClr val="E1000F"/>
                  </a:solidFill>
                </a:rPr>
                <a:t> (in CFU)</a:t>
              </a:r>
              <a:endParaRPr lang="fr-FR" sz="1100" dirty="0">
                <a:solidFill>
                  <a:srgbClr val="E1000F"/>
                </a:solidFill>
              </a:endParaRPr>
            </a:p>
          </p:txBody>
        </p:sp>
        <p:sp>
          <p:nvSpPr>
            <p:cNvPr id="14" name="ZoneTexte 13"/>
            <p:cNvSpPr txBox="1"/>
            <p:nvPr/>
          </p:nvSpPr>
          <p:spPr>
            <a:xfrm>
              <a:off x="6442058" y="1391776"/>
              <a:ext cx="1874358" cy="276999"/>
            </a:xfrm>
            <a:prstGeom prst="rect">
              <a:avLst/>
            </a:prstGeom>
            <a:noFill/>
          </p:spPr>
          <p:txBody>
            <a:bodyPr wrap="square" rtlCol="0">
              <a:spAutoFit/>
            </a:bodyPr>
            <a:lstStyle/>
            <a:p>
              <a:r>
                <a:rPr lang="fr-FR" sz="1200" dirty="0" smtClean="0"/>
                <a:t>C</a:t>
              </a:r>
              <a:r>
                <a:rPr lang="fr-FR" sz="900" dirty="0" smtClean="0"/>
                <a:t>lettuce.consum x </a:t>
              </a:r>
              <a:r>
                <a:rPr lang="fr-FR" sz="1200" dirty="0" smtClean="0"/>
                <a:t>L</a:t>
              </a:r>
              <a:r>
                <a:rPr lang="fr-FR" sz="900" dirty="0" smtClean="0"/>
                <a:t>consum</a:t>
              </a:r>
              <a:endParaRPr lang="fr-FR" dirty="0"/>
            </a:p>
          </p:txBody>
        </p:sp>
      </p:grpSp>
      <p:cxnSp>
        <p:nvCxnSpPr>
          <p:cNvPr id="17" name="Connecteur droit avec flèche 16"/>
          <p:cNvCxnSpPr>
            <a:stCxn id="24" idx="3"/>
            <a:endCxn id="10" idx="1"/>
          </p:cNvCxnSpPr>
          <p:nvPr/>
        </p:nvCxnSpPr>
        <p:spPr>
          <a:xfrm flipV="1">
            <a:off x="1493404" y="1856588"/>
            <a:ext cx="337206" cy="6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10" idx="3"/>
            <a:endCxn id="12" idx="1"/>
          </p:cNvCxnSpPr>
          <p:nvPr/>
        </p:nvCxnSpPr>
        <p:spPr>
          <a:xfrm flipV="1">
            <a:off x="3741257" y="1852630"/>
            <a:ext cx="331669" cy="3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2" idx="3"/>
            <a:endCxn id="42" idx="1"/>
          </p:cNvCxnSpPr>
          <p:nvPr/>
        </p:nvCxnSpPr>
        <p:spPr>
          <a:xfrm>
            <a:off x="5983573" y="1852630"/>
            <a:ext cx="3316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4072926" y="2621327"/>
            <a:ext cx="2193715" cy="307777"/>
          </a:xfrm>
          <a:prstGeom prst="rect">
            <a:avLst/>
          </a:prstGeom>
          <a:noFill/>
        </p:spPr>
        <p:txBody>
          <a:bodyPr wrap="square" rtlCol="0">
            <a:spAutoFit/>
          </a:bodyPr>
          <a:lstStyle/>
          <a:p>
            <a:r>
              <a:rPr lang="fr-FR" sz="1400" dirty="0" smtClean="0"/>
              <a:t>C</a:t>
            </a:r>
            <a:r>
              <a:rPr lang="fr-FR" sz="1000" dirty="0" smtClean="0"/>
              <a:t>lettuce.post </a:t>
            </a:r>
            <a:r>
              <a:rPr lang="fr-FR" sz="800" dirty="0" smtClean="0"/>
              <a:t>X</a:t>
            </a:r>
            <a:r>
              <a:rPr lang="fr-FR" sz="1400" dirty="0" smtClean="0"/>
              <a:t> (1 - </a:t>
            </a:r>
            <a:r>
              <a:rPr lang="fr-FR" sz="1400" dirty="0" smtClean="0">
                <a:solidFill>
                  <a:srgbClr val="FF0000"/>
                </a:solidFill>
              </a:rPr>
              <a:t>r</a:t>
            </a:r>
            <a:r>
              <a:rPr lang="fr-FR" sz="900" dirty="0" smtClean="0">
                <a:solidFill>
                  <a:srgbClr val="FF0000"/>
                </a:solidFill>
              </a:rPr>
              <a:t>wash</a:t>
            </a:r>
            <a:r>
              <a:rPr lang="fr-FR" sz="1400" dirty="0" smtClean="0"/>
              <a:t>)</a:t>
            </a:r>
            <a:endParaRPr lang="fr-FR" sz="900" dirty="0"/>
          </a:p>
        </p:txBody>
      </p:sp>
      <p:grpSp>
        <p:nvGrpSpPr>
          <p:cNvPr id="28" name="Groupe 27"/>
          <p:cNvGrpSpPr/>
          <p:nvPr/>
        </p:nvGrpSpPr>
        <p:grpSpPr>
          <a:xfrm>
            <a:off x="3749573" y="2933061"/>
            <a:ext cx="2650901" cy="338554"/>
            <a:chOff x="3702798" y="2729257"/>
            <a:chExt cx="2650901" cy="338554"/>
          </a:xfrm>
        </p:grpSpPr>
        <p:sp>
          <p:nvSpPr>
            <p:cNvPr id="22" name="ZoneTexte 21"/>
            <p:cNvSpPr txBox="1"/>
            <p:nvPr/>
          </p:nvSpPr>
          <p:spPr>
            <a:xfrm>
              <a:off x="3702798" y="2729257"/>
              <a:ext cx="2650901" cy="338554"/>
            </a:xfrm>
            <a:prstGeom prst="rect">
              <a:avLst/>
            </a:prstGeom>
            <a:noFill/>
          </p:spPr>
          <p:txBody>
            <a:bodyPr wrap="square" rtlCol="0">
              <a:spAutoFit/>
            </a:bodyPr>
            <a:lstStyle/>
            <a:p>
              <a:r>
                <a:rPr lang="fr-FR" sz="1600" dirty="0" smtClean="0">
                  <a:solidFill>
                    <a:srgbClr val="FF0000"/>
                  </a:solidFill>
                </a:rPr>
                <a:t>r</a:t>
              </a:r>
              <a:r>
                <a:rPr lang="fr-FR" sz="1000" dirty="0" smtClean="0">
                  <a:solidFill>
                    <a:srgbClr val="FF0000"/>
                  </a:solidFill>
                </a:rPr>
                <a:t>wash</a:t>
              </a:r>
              <a:r>
                <a:rPr lang="fr-FR" sz="1000" dirty="0" smtClean="0"/>
                <a:t> ~ </a:t>
              </a:r>
              <a:r>
                <a:rPr lang="fr-FR" sz="1200" dirty="0" smtClean="0"/>
                <a:t>Triangular(0.65, 0.99, 0.99)</a:t>
              </a:r>
              <a:endParaRPr lang="fr-FR" sz="1200" dirty="0"/>
            </a:p>
          </p:txBody>
        </p:sp>
        <p:sp>
          <p:nvSpPr>
            <p:cNvPr id="27" name="Rectangle 26"/>
            <p:cNvSpPr/>
            <p:nvPr/>
          </p:nvSpPr>
          <p:spPr>
            <a:xfrm>
              <a:off x="3741257" y="2787774"/>
              <a:ext cx="2573985" cy="2800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9" name="ZoneTexte 28"/>
          <p:cNvSpPr txBox="1"/>
          <p:nvPr/>
        </p:nvSpPr>
        <p:spPr>
          <a:xfrm>
            <a:off x="1684108" y="2125226"/>
            <a:ext cx="2254457" cy="600164"/>
          </a:xfrm>
          <a:prstGeom prst="rect">
            <a:avLst/>
          </a:prstGeom>
          <a:noFill/>
        </p:spPr>
        <p:txBody>
          <a:bodyPr wrap="square" rtlCol="0">
            <a:spAutoFit/>
          </a:bodyPr>
          <a:lstStyle/>
          <a:p>
            <a:pPr marL="171450" indent="-171450">
              <a:buFont typeface="Arial" panose="020B0604020202020204" pitchFamily="34" charset="0"/>
              <a:buChar char="•"/>
            </a:pPr>
            <a:r>
              <a:rPr lang="fr-FR" sz="1100" dirty="0" smtClean="0"/>
              <a:t>Washing with water</a:t>
            </a:r>
          </a:p>
          <a:p>
            <a:pPr marL="171450" indent="-171450">
              <a:buFont typeface="Arial" panose="020B0604020202020204" pitchFamily="34" charset="0"/>
              <a:buChar char="•"/>
            </a:pPr>
            <a:r>
              <a:rPr lang="fr-FR" sz="1100" dirty="0" smtClean="0"/>
              <a:t>Consumption before expiry</a:t>
            </a:r>
          </a:p>
          <a:p>
            <a:r>
              <a:rPr lang="fr-FR" sz="1100" dirty="0">
                <a:solidFill>
                  <a:srgbClr val="2082C8"/>
                </a:solidFill>
              </a:rPr>
              <a:t> </a:t>
            </a:r>
            <a:r>
              <a:rPr lang="fr-FR" sz="1100" dirty="0" smtClean="0">
                <a:solidFill>
                  <a:srgbClr val="2082C8"/>
                </a:solidFill>
              </a:rPr>
              <a:t>    De Giusti </a:t>
            </a:r>
            <a:r>
              <a:rPr lang="fr-FR" sz="1100" dirty="0">
                <a:solidFill>
                  <a:srgbClr val="2082C8"/>
                </a:solidFill>
              </a:rPr>
              <a:t>et al. (</a:t>
            </a:r>
            <a:r>
              <a:rPr lang="fr-FR" sz="1100" dirty="0" smtClean="0">
                <a:solidFill>
                  <a:srgbClr val="2082C8"/>
                </a:solidFill>
              </a:rPr>
              <a:t>2010)</a:t>
            </a:r>
            <a:endParaRPr lang="fr-FR" sz="1100" dirty="0"/>
          </a:p>
        </p:txBody>
      </p:sp>
    </p:spTree>
    <p:extLst>
      <p:ext uri="{BB962C8B-B14F-4D97-AF65-F5344CB8AC3E}">
        <p14:creationId xmlns:p14="http://schemas.microsoft.com/office/powerpoint/2010/main" val="3547590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General framework</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5"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3</a:t>
            </a:fld>
            <a:endParaRPr lang="fr-FR" dirty="0"/>
          </a:p>
        </p:txBody>
      </p:sp>
      <p:sp>
        <p:nvSpPr>
          <p:cNvPr id="6" name="Titre 5"/>
          <p:cNvSpPr>
            <a:spLocks noGrp="1"/>
          </p:cNvSpPr>
          <p:nvPr>
            <p:ph type="title"/>
          </p:nvPr>
        </p:nvSpPr>
        <p:spPr/>
        <p:txBody>
          <a:bodyPr/>
          <a:lstStyle/>
          <a:p>
            <a:r>
              <a:rPr lang="fr-FR" dirty="0" smtClean="0"/>
              <a:t>Computation of </a:t>
            </a:r>
            <a:r>
              <a:rPr lang="fr-FR" dirty="0" err="1" smtClean="0"/>
              <a:t>risk</a:t>
            </a:r>
            <a:endParaRPr lang="fr-FR" dirty="0"/>
          </a:p>
        </p:txBody>
      </p:sp>
      <p:sp>
        <p:nvSpPr>
          <p:cNvPr id="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a:t>
            </a:r>
            <a:r>
              <a:rPr lang="fr-FR" sz="1200" b="0" dirty="0" err="1" smtClean="0"/>
              <a:t>broiler</a:t>
            </a:r>
            <a:r>
              <a:rPr lang="fr-FR" sz="1200" b="0" dirty="0" smtClean="0"/>
              <a:t> </a:t>
            </a:r>
            <a:r>
              <a:rPr lang="fr-FR" sz="1200" b="0" dirty="0" err="1" smtClean="0"/>
              <a:t>flock</a:t>
            </a:r>
            <a:r>
              <a:rPr lang="fr-FR" sz="1200" b="0" dirty="0" smtClean="0"/>
              <a:t> </a:t>
            </a:r>
            <a:r>
              <a:rPr lang="fr-FR" sz="1200" b="0" dirty="0" err="1" smtClean="0"/>
              <a:t>raised</a:t>
            </a:r>
            <a:r>
              <a:rPr lang="fr-FR" sz="1200" b="0" dirty="0" smtClean="0"/>
              <a:t> at a </a:t>
            </a:r>
            <a:r>
              <a:rPr lang="fr-FR" sz="1200" b="0" dirty="0" err="1" smtClean="0"/>
              <a:t>farm</a:t>
            </a:r>
            <a:r>
              <a:rPr lang="fr-FR" sz="1200" b="0" dirty="0" smtClean="0"/>
              <a:t> </a:t>
            </a:r>
            <a:r>
              <a:rPr lang="fr-FR" sz="1200" b="0" dirty="0" err="1" smtClean="0"/>
              <a:t>characterized</a:t>
            </a:r>
            <a:r>
              <a:rPr lang="fr-FR" sz="1200" b="0" dirty="0" smtClean="0"/>
              <a:t> by production </a:t>
            </a:r>
            <a:r>
              <a:rPr lang="fr-FR" sz="1200" b="0" dirty="0" err="1" smtClean="0"/>
              <a:t>parameters</a:t>
            </a:r>
            <a:r>
              <a:rPr lang="fr-FR" sz="1200" b="0" dirty="0" smtClean="0">
                <a:latin typeface="Calibri" panose="020F0502020204030204" pitchFamily="34" charset="0"/>
                <a:cs typeface="Calibri" panose="020F0502020204030204" pitchFamily="34" charset="0"/>
              </a:rPr>
              <a:t> </a:t>
            </a:r>
            <a:r>
              <a:rPr lang="fr-FR" sz="1200" b="0" dirty="0" err="1" smtClean="0">
                <a:solidFill>
                  <a:srgbClr val="2082C8"/>
                </a:solidFill>
                <a:latin typeface="Calibri" panose="020F0502020204030204" pitchFamily="34" charset="0"/>
                <a:cs typeface="Calibri" panose="020F0502020204030204" pitchFamily="34" charset="0"/>
              </a:rPr>
              <a:t>Ɵ</a:t>
            </a:r>
            <a:r>
              <a:rPr lang="fr-FR" sz="900" b="0" dirty="0" err="1" smtClean="0">
                <a:solidFill>
                  <a:srgbClr val="2082C8"/>
                </a:solidFill>
                <a:latin typeface="Calibri" panose="020F0502020204030204" pitchFamily="34" charset="0"/>
                <a:cs typeface="Calibri" panose="020F0502020204030204" pitchFamily="34" charset="0"/>
              </a:rPr>
              <a:t>farm</a:t>
            </a:r>
            <a:r>
              <a:rPr lang="fr-FR" sz="1200" b="0" dirty="0" smtClean="0"/>
              <a:t>, we want to estimate the </a:t>
            </a:r>
            <a:r>
              <a:rPr lang="fr-FR" sz="1200" b="0" dirty="0" err="1" smtClean="0">
                <a:solidFill>
                  <a:srgbClr val="FF0000"/>
                </a:solidFill>
              </a:rPr>
              <a:t>risk</a:t>
            </a:r>
            <a:r>
              <a:rPr lang="fr-FR" sz="1200" b="0" dirty="0" smtClean="0"/>
              <a:t> or the </a:t>
            </a:r>
            <a:r>
              <a:rPr lang="fr-FR" sz="1200" b="0" dirty="0" err="1" smtClean="0"/>
              <a:t>probability</a:t>
            </a:r>
            <a:r>
              <a:rPr lang="fr-FR" sz="1200" b="0" dirty="0" smtClean="0"/>
              <a:t> of getting ESBL </a:t>
            </a:r>
            <a:r>
              <a:rPr lang="fr-FR" sz="1200" b="0" i="1" dirty="0" smtClean="0"/>
              <a:t>E. coli </a:t>
            </a:r>
            <a:r>
              <a:rPr lang="fr-FR" sz="1200" b="0" dirty="0" smtClean="0"/>
              <a:t>carriership for a </a:t>
            </a:r>
            <a:r>
              <a:rPr lang="fr-FR" sz="1200" b="0" dirty="0" err="1" smtClean="0"/>
              <a:t>human</a:t>
            </a:r>
            <a:r>
              <a:rPr lang="fr-FR" sz="1200" b="0" dirty="0" smtClean="0"/>
              <a:t> </a:t>
            </a:r>
            <a:r>
              <a:rPr lang="fr-FR" sz="1200" b="0" dirty="0" err="1" smtClean="0"/>
              <a:t>being</a:t>
            </a:r>
            <a:r>
              <a:rPr lang="fr-FR" sz="1200" b="0" dirty="0" smtClean="0"/>
              <a:t> </a:t>
            </a:r>
            <a:r>
              <a:rPr lang="fr-FR" sz="1200" b="0" dirty="0" err="1" smtClean="0"/>
              <a:t>exposed</a:t>
            </a:r>
            <a:r>
              <a:rPr lang="fr-FR" sz="1200" b="0" dirty="0" smtClean="0"/>
              <a:t> </a:t>
            </a:r>
            <a:r>
              <a:rPr lang="fr-FR" sz="1200" b="0" dirty="0" err="1" smtClean="0"/>
              <a:t>through</a:t>
            </a:r>
            <a:r>
              <a:rPr lang="fr-FR" sz="1200" b="0" dirty="0" smtClean="0"/>
              <a:t> one of the </a:t>
            </a:r>
            <a:r>
              <a:rPr lang="fr-FR" sz="1200" b="0" dirty="0" err="1" smtClean="0"/>
              <a:t>environmental</a:t>
            </a:r>
            <a:r>
              <a:rPr lang="fr-FR" sz="1200" b="0" dirty="0" smtClean="0"/>
              <a:t> </a:t>
            </a:r>
            <a:r>
              <a:rPr lang="fr-FR" sz="1200" b="0" dirty="0" err="1" smtClean="0"/>
              <a:t>subpathways</a:t>
            </a:r>
            <a:r>
              <a:rPr lang="fr-FR" sz="1200" b="0" dirty="0" smtClean="0"/>
              <a:t> </a:t>
            </a:r>
            <a:r>
              <a:rPr lang="fr-FR" sz="1200" b="0" dirty="0" err="1" smtClean="0"/>
              <a:t>that</a:t>
            </a:r>
            <a:r>
              <a:rPr lang="fr-FR" sz="1200" b="0" dirty="0" smtClean="0"/>
              <a:t> are </a:t>
            </a:r>
            <a:r>
              <a:rPr lang="fr-FR" sz="1200" b="0" dirty="0" err="1" smtClean="0"/>
              <a:t>treated</a:t>
            </a:r>
            <a:r>
              <a:rPr lang="fr-FR" sz="1200" b="0" dirty="0" smtClean="0"/>
              <a:t> </a:t>
            </a:r>
            <a:r>
              <a:rPr lang="fr-FR" sz="1200" b="0" dirty="0" err="1" smtClean="0"/>
              <a:t>with</a:t>
            </a:r>
            <a:r>
              <a:rPr lang="fr-FR" sz="1200" b="0" dirty="0" smtClean="0"/>
              <a:t> </a:t>
            </a:r>
            <a:r>
              <a:rPr lang="fr-FR" sz="1200" b="0" dirty="0" err="1" smtClean="0"/>
              <a:t>contaminated</a:t>
            </a:r>
            <a:r>
              <a:rPr lang="fr-FR" sz="1200" b="0" dirty="0" smtClean="0"/>
              <a:t> </a:t>
            </a:r>
            <a:r>
              <a:rPr lang="fr-FR" sz="1200" b="0" dirty="0" err="1" smtClean="0"/>
              <a:t>poultry</a:t>
            </a:r>
            <a:r>
              <a:rPr lang="fr-FR" sz="1200" b="0" dirty="0" smtClean="0"/>
              <a:t> </a:t>
            </a:r>
            <a:r>
              <a:rPr lang="fr-FR" sz="1200" b="0" dirty="0" err="1" smtClean="0"/>
              <a:t>manure</a:t>
            </a:r>
            <a:r>
              <a:rPr lang="fr-FR" sz="1200" b="0" dirty="0"/>
              <a:t> </a:t>
            </a:r>
            <a:r>
              <a:rPr lang="fr-FR" sz="1200" b="0" dirty="0" err="1" smtClean="0"/>
              <a:t>coming</a:t>
            </a:r>
            <a:r>
              <a:rPr lang="fr-FR" sz="1200" b="0" dirty="0" smtClean="0"/>
              <a:t> </a:t>
            </a:r>
            <a:r>
              <a:rPr lang="fr-FR" sz="1200" b="0" dirty="0" err="1" smtClean="0"/>
              <a:t>form</a:t>
            </a:r>
            <a:r>
              <a:rPr lang="fr-FR" sz="1200" b="0" dirty="0" smtClean="0"/>
              <a:t> </a:t>
            </a:r>
            <a:r>
              <a:rPr lang="fr-FR" sz="1200" b="0" dirty="0" err="1" smtClean="0"/>
              <a:t>that</a:t>
            </a:r>
            <a:r>
              <a:rPr lang="fr-FR" sz="1200" b="0" dirty="0" smtClean="0"/>
              <a:t> </a:t>
            </a:r>
            <a:r>
              <a:rPr lang="fr-FR" sz="1200" b="0" dirty="0" err="1" smtClean="0"/>
              <a:t>farm</a:t>
            </a:r>
            <a:r>
              <a:rPr lang="fr-FR" sz="1200" b="0" dirty="0" smtClean="0"/>
              <a:t>.</a:t>
            </a:r>
            <a:endParaRPr lang="fr-FR" sz="1200" i="1"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grpSp>
        <p:nvGrpSpPr>
          <p:cNvPr id="38" name="Groupe 37"/>
          <p:cNvGrpSpPr/>
          <p:nvPr/>
        </p:nvGrpSpPr>
        <p:grpSpPr>
          <a:xfrm>
            <a:off x="1793856" y="1757313"/>
            <a:ext cx="5112568" cy="2182430"/>
            <a:chOff x="0" y="-112908"/>
            <a:chExt cx="6350122" cy="2483990"/>
          </a:xfrm>
        </p:grpSpPr>
        <p:sp>
          <p:nvSpPr>
            <p:cNvPr id="39" name="Rectangle 38">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sp>
          <p:nvSpPr>
            <p:cNvPr id="40" name="Rectangle 39">
              <a:extLst>
                <a:ext uri="{FF2B5EF4-FFF2-40B4-BE49-F238E27FC236}">
                  <a16:creationId xmlns:a16="http://schemas.microsoft.com/office/drawing/2014/main" id="{2A5D1726-F6BD-9EB3-8B2C-BFB1A58B908E}"/>
                </a:ext>
              </a:extLst>
            </p:cNvPr>
            <p:cNvSpPr/>
            <p:nvPr/>
          </p:nvSpPr>
          <p:spPr>
            <a:xfrm>
              <a:off x="2294352" y="1981344"/>
              <a:ext cx="1448463" cy="389738"/>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Ground water</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41" name="Straight Arrow Connector 7">
              <a:extLst>
                <a:ext uri="{FF2B5EF4-FFF2-40B4-BE49-F238E27FC236}">
                  <a16:creationId xmlns:a16="http://schemas.microsoft.com/office/drawing/2014/main" id="{BF3739AA-41C0-7598-D954-9829925BD251}"/>
                </a:ext>
              </a:extLst>
            </p:cNvPr>
            <p:cNvCxnSpPr>
              <a:cxnSpLocks/>
              <a:stCxn id="39" idx="3"/>
              <a:endCxn id="42" idx="1"/>
            </p:cNvCxnSpPr>
            <p:nvPr/>
          </p:nvCxnSpPr>
          <p:spPr>
            <a:xfrm flipV="1">
              <a:off x="1191200" y="225367"/>
              <a:ext cx="1103152" cy="9819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CDB413B4-0016-5FC2-ECEF-C526F99A8F08}"/>
                </a:ext>
              </a:extLst>
            </p:cNvPr>
            <p:cNvSpPr/>
            <p:nvPr/>
          </p:nvSpPr>
          <p:spPr>
            <a:xfrm>
              <a:off x="2294352" y="30498"/>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43" name="Straight Arrow Connector 16">
              <a:extLst>
                <a:ext uri="{FF2B5EF4-FFF2-40B4-BE49-F238E27FC236}">
                  <a16:creationId xmlns:a16="http://schemas.microsoft.com/office/drawing/2014/main" id="{6715C59A-A250-B9C0-950A-D36B94F43D5E}"/>
                </a:ext>
              </a:extLst>
            </p:cNvPr>
            <p:cNvCxnSpPr>
              <a:cxnSpLocks/>
              <a:stCxn id="39" idx="3"/>
              <a:endCxn id="49" idx="1"/>
            </p:cNvCxnSpPr>
            <p:nvPr/>
          </p:nvCxnSpPr>
          <p:spPr>
            <a:xfrm flipV="1">
              <a:off x="1191200" y="1202107"/>
              <a:ext cx="1103153" cy="5245"/>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8">
              <a:extLst>
                <a:ext uri="{FF2B5EF4-FFF2-40B4-BE49-F238E27FC236}">
                  <a16:creationId xmlns:a16="http://schemas.microsoft.com/office/drawing/2014/main" id="{A2203B40-D0F0-8128-B642-722E050E4932}"/>
                </a:ext>
              </a:extLst>
            </p:cNvPr>
            <p:cNvCxnSpPr>
              <a:cxnSpLocks/>
              <a:stCxn id="42" idx="3"/>
              <a:endCxn id="45" idx="1"/>
            </p:cNvCxnSpPr>
            <p:nvPr/>
          </p:nvCxnSpPr>
          <p:spPr>
            <a:xfrm>
              <a:off x="3742816" y="225367"/>
              <a:ext cx="1158843" cy="98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47" name="Straight Arrow Connector 26">
              <a:extLst>
                <a:ext uri="{FF2B5EF4-FFF2-40B4-BE49-F238E27FC236}">
                  <a16:creationId xmlns:a16="http://schemas.microsoft.com/office/drawing/2014/main" id="{7CF1DD7C-175E-8C1A-6B66-0CE8444207E0}"/>
                </a:ext>
              </a:extLst>
            </p:cNvPr>
            <p:cNvCxnSpPr>
              <a:cxnSpLocks/>
              <a:stCxn id="49" idx="3"/>
              <a:endCxn id="46" idx="1"/>
            </p:cNvCxnSpPr>
            <p:nvPr/>
          </p:nvCxnSpPr>
          <p:spPr>
            <a:xfrm>
              <a:off x="3742816" y="1202107"/>
              <a:ext cx="1140956" cy="0"/>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28">
              <a:extLst>
                <a:ext uri="{FF2B5EF4-FFF2-40B4-BE49-F238E27FC236}">
                  <a16:creationId xmlns:a16="http://schemas.microsoft.com/office/drawing/2014/main" id="{33061C0D-0C97-C5D4-5B3D-0C797659600F}"/>
                </a:ext>
              </a:extLst>
            </p:cNvPr>
            <p:cNvCxnSpPr>
              <a:cxnSpLocks/>
              <a:stCxn id="39" idx="3"/>
              <a:endCxn id="40" idx="1"/>
            </p:cNvCxnSpPr>
            <p:nvPr/>
          </p:nvCxnSpPr>
          <p:spPr>
            <a:xfrm>
              <a:off x="1191200" y="1207352"/>
              <a:ext cx="1103152" cy="968861"/>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74548BD-4E31-505D-9D12-DA8449118768}"/>
                </a:ext>
              </a:extLst>
            </p:cNvPr>
            <p:cNvSpPr/>
            <p:nvPr/>
          </p:nvSpPr>
          <p:spPr>
            <a:xfrm>
              <a:off x="2294353" y="1007238"/>
              <a:ext cx="1448463" cy="389738"/>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FFFFFF"/>
                  </a:solidFill>
                  <a:effectLst/>
                  <a:ea typeface="Times New Roman" panose="02020603050405020304" pitchFamily="18" charset="0"/>
                  <a:cs typeface="Times New Roman" panose="02020603050405020304" pitchFamily="18" charset="0"/>
                </a:rPr>
                <a:t>Soil</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50" name="Straight Arrow Connector 33">
              <a:extLst>
                <a:ext uri="{FF2B5EF4-FFF2-40B4-BE49-F238E27FC236}">
                  <a16:creationId xmlns:a16="http://schemas.microsoft.com/office/drawing/2014/main" id="{3BCF3C99-0F2B-AD2E-7432-07F1E0A02960}"/>
                </a:ext>
              </a:extLst>
            </p:cNvPr>
            <p:cNvCxnSpPr>
              <a:cxnSpLocks/>
              <a:stCxn id="42" idx="3"/>
              <a:endCxn id="46" idx="0"/>
            </p:cNvCxnSpPr>
            <p:nvPr/>
          </p:nvCxnSpPr>
          <p:spPr>
            <a:xfrm>
              <a:off x="3742815" y="225367"/>
              <a:ext cx="1865189" cy="7818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38">
              <a:extLst>
                <a:ext uri="{FF2B5EF4-FFF2-40B4-BE49-F238E27FC236}">
                  <a16:creationId xmlns:a16="http://schemas.microsoft.com/office/drawing/2014/main" id="{B01AEEBB-0045-1BFB-0333-1943EFFA929A}"/>
                </a:ext>
              </a:extLst>
            </p:cNvPr>
            <p:cNvCxnSpPr>
              <a:cxnSpLocks/>
              <a:stCxn id="40" idx="3"/>
              <a:endCxn id="46" idx="2"/>
            </p:cNvCxnSpPr>
            <p:nvPr/>
          </p:nvCxnSpPr>
          <p:spPr>
            <a:xfrm flipV="1">
              <a:off x="3742815" y="1396976"/>
              <a:ext cx="1865189" cy="779237"/>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44">
              <a:extLst>
                <a:ext uri="{FF2B5EF4-FFF2-40B4-BE49-F238E27FC236}">
                  <a16:creationId xmlns:a16="http://schemas.microsoft.com/office/drawing/2014/main" id="{83079C87-9BC2-62FD-8C7B-6FB4824A29B9}"/>
                </a:ext>
              </a:extLst>
            </p:cNvPr>
            <p:cNvCxnSpPr>
              <a:cxnSpLocks/>
              <a:stCxn id="42" idx="2"/>
              <a:endCxn id="49" idx="0"/>
            </p:cNvCxnSpPr>
            <p:nvPr/>
          </p:nvCxnSpPr>
          <p:spPr>
            <a:xfrm>
              <a:off x="3018584" y="420236"/>
              <a:ext cx="1" cy="5870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48">
              <a:extLst>
                <a:ext uri="{FF2B5EF4-FFF2-40B4-BE49-F238E27FC236}">
                  <a16:creationId xmlns:a16="http://schemas.microsoft.com/office/drawing/2014/main" id="{5503B014-79A3-6FA6-53D1-30D1BF85C963}"/>
                </a:ext>
              </a:extLst>
            </p:cNvPr>
            <p:cNvCxnSpPr>
              <a:cxnSpLocks/>
              <a:stCxn id="40" idx="0"/>
              <a:endCxn id="49" idx="2"/>
            </p:cNvCxnSpPr>
            <p:nvPr/>
          </p:nvCxnSpPr>
          <p:spPr>
            <a:xfrm flipV="1">
              <a:off x="3018584" y="1396976"/>
              <a:ext cx="1" cy="5843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2">
              <a:extLst>
                <a:ext uri="{FF2B5EF4-FFF2-40B4-BE49-F238E27FC236}">
                  <a16:creationId xmlns:a16="http://schemas.microsoft.com/office/drawing/2014/main" id="{00F66A50-DA9A-AD1C-AE21-E00EA26A08EC}"/>
                </a:ext>
              </a:extLst>
            </p:cNvPr>
            <p:cNvCxnSpPr>
              <a:cxnSpLocks/>
              <a:stCxn id="40" idx="3"/>
              <a:endCxn id="55" idx="1"/>
            </p:cNvCxnSpPr>
            <p:nvPr/>
          </p:nvCxnSpPr>
          <p:spPr>
            <a:xfrm flipV="1">
              <a:off x="3742815" y="2168507"/>
              <a:ext cx="1140957" cy="7706"/>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cxnSp>
        <p:nvCxnSpPr>
          <p:cNvPr id="5" name="Connecteur droit avec flèche 4"/>
          <p:cNvCxnSpPr>
            <a:stCxn id="42" idx="3"/>
            <a:endCxn id="55" idx="0"/>
          </p:cNvCxnSpPr>
          <p:nvPr/>
        </p:nvCxnSpPr>
        <p:spPr>
          <a:xfrm>
            <a:off x="4807246" y="2054521"/>
            <a:ext cx="1501689" cy="15360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spTree>
    <p:extLst>
      <p:ext uri="{BB962C8B-B14F-4D97-AF65-F5344CB8AC3E}">
        <p14:creationId xmlns:p14="http://schemas.microsoft.com/office/powerpoint/2010/main" val="2390436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4</a:t>
            </a:fld>
            <a:endParaRPr lang="fr-FR" dirty="0"/>
          </a:p>
        </p:txBody>
      </p:sp>
      <p:sp>
        <p:nvSpPr>
          <p:cNvPr id="6" name="Titre 5"/>
          <p:cNvSpPr>
            <a:spLocks noGrp="1"/>
          </p:cNvSpPr>
          <p:nvPr>
            <p:ph type="title"/>
          </p:nvPr>
        </p:nvSpPr>
        <p:spPr/>
        <p:txBody>
          <a:bodyPr/>
          <a:lstStyle/>
          <a:p>
            <a:r>
              <a:rPr lang="fr-FR" dirty="0" smtClean="0"/>
              <a:t>Computation of </a:t>
            </a:r>
            <a:r>
              <a:rPr lang="fr-FR" dirty="0" err="1" smtClean="0"/>
              <a:t>risk</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grpSp>
        <p:nvGrpSpPr>
          <p:cNvPr id="9" name="Groupe 8"/>
          <p:cNvGrpSpPr/>
          <p:nvPr/>
        </p:nvGrpSpPr>
        <p:grpSpPr>
          <a:xfrm>
            <a:off x="1793856" y="1757472"/>
            <a:ext cx="5112568" cy="2182430"/>
            <a:chOff x="0" y="-112908"/>
            <a:chExt cx="6350122" cy="2483990"/>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2A5D1726-F6BD-9EB3-8B2C-BFB1A58B908E}"/>
                </a:ext>
              </a:extLst>
            </p:cNvPr>
            <p:cNvSpPr/>
            <p:nvPr/>
          </p:nvSpPr>
          <p:spPr>
            <a:xfrm>
              <a:off x="2294352" y="1981344"/>
              <a:ext cx="1448463" cy="389738"/>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Ground water</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flipV="1">
              <a:off x="1191200" y="225367"/>
              <a:ext cx="1103152" cy="9819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2294352" y="30498"/>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4" name="Straight Arrow Connector 16">
              <a:extLst>
                <a:ext uri="{FF2B5EF4-FFF2-40B4-BE49-F238E27FC236}">
                  <a16:creationId xmlns:a16="http://schemas.microsoft.com/office/drawing/2014/main" id="{6715C59A-A250-B9C0-950A-D36B94F43D5E}"/>
                </a:ext>
              </a:extLst>
            </p:cNvPr>
            <p:cNvCxnSpPr>
              <a:cxnSpLocks/>
              <a:stCxn id="10" idx="3"/>
              <a:endCxn id="20" idx="1"/>
            </p:cNvCxnSpPr>
            <p:nvPr/>
          </p:nvCxnSpPr>
          <p:spPr>
            <a:xfrm flipV="1">
              <a:off x="1191200" y="1202107"/>
              <a:ext cx="1103153" cy="5245"/>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8">
              <a:extLst>
                <a:ext uri="{FF2B5EF4-FFF2-40B4-BE49-F238E27FC236}">
                  <a16:creationId xmlns:a16="http://schemas.microsoft.com/office/drawing/2014/main" id="{A2203B40-D0F0-8128-B642-722E050E4932}"/>
                </a:ext>
              </a:extLst>
            </p:cNvPr>
            <p:cNvCxnSpPr>
              <a:cxnSpLocks/>
              <a:stCxn id="13" idx="3"/>
              <a:endCxn id="16" idx="1"/>
            </p:cNvCxnSpPr>
            <p:nvPr/>
          </p:nvCxnSpPr>
          <p:spPr>
            <a:xfrm>
              <a:off x="3742816" y="225367"/>
              <a:ext cx="1158843" cy="9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8" name="Straight Arrow Connector 26">
              <a:extLst>
                <a:ext uri="{FF2B5EF4-FFF2-40B4-BE49-F238E27FC236}">
                  <a16:creationId xmlns:a16="http://schemas.microsoft.com/office/drawing/2014/main" id="{7CF1DD7C-175E-8C1A-6B66-0CE8444207E0}"/>
                </a:ext>
              </a:extLst>
            </p:cNvPr>
            <p:cNvCxnSpPr>
              <a:cxnSpLocks/>
              <a:stCxn id="20" idx="3"/>
              <a:endCxn id="17" idx="1"/>
            </p:cNvCxnSpPr>
            <p:nvPr/>
          </p:nvCxnSpPr>
          <p:spPr>
            <a:xfrm>
              <a:off x="3742816" y="1202107"/>
              <a:ext cx="1140956" cy="0"/>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28">
              <a:extLst>
                <a:ext uri="{FF2B5EF4-FFF2-40B4-BE49-F238E27FC236}">
                  <a16:creationId xmlns:a16="http://schemas.microsoft.com/office/drawing/2014/main" id="{33061C0D-0C97-C5D4-5B3D-0C797659600F}"/>
                </a:ext>
              </a:extLst>
            </p:cNvPr>
            <p:cNvCxnSpPr>
              <a:cxnSpLocks/>
              <a:stCxn id="10" idx="3"/>
              <a:endCxn id="11" idx="1"/>
            </p:cNvCxnSpPr>
            <p:nvPr/>
          </p:nvCxnSpPr>
          <p:spPr>
            <a:xfrm>
              <a:off x="1191200" y="1207352"/>
              <a:ext cx="1103152" cy="968861"/>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74548BD-4E31-505D-9D12-DA8449118768}"/>
                </a:ext>
              </a:extLst>
            </p:cNvPr>
            <p:cNvSpPr/>
            <p:nvPr/>
          </p:nvSpPr>
          <p:spPr>
            <a:xfrm>
              <a:off x="2294353" y="1007238"/>
              <a:ext cx="1448463" cy="389738"/>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FFFFFF"/>
                  </a:solidFill>
                  <a:effectLst/>
                  <a:ea typeface="Times New Roman" panose="02020603050405020304" pitchFamily="18" charset="0"/>
                  <a:cs typeface="Times New Roman" panose="02020603050405020304" pitchFamily="18" charset="0"/>
                </a:rPr>
                <a:t>Soil</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21" name="Straight Arrow Connector 33">
              <a:extLst>
                <a:ext uri="{FF2B5EF4-FFF2-40B4-BE49-F238E27FC236}">
                  <a16:creationId xmlns:a16="http://schemas.microsoft.com/office/drawing/2014/main" id="{3BCF3C99-0F2B-AD2E-7432-07F1E0A02960}"/>
                </a:ext>
              </a:extLst>
            </p:cNvPr>
            <p:cNvCxnSpPr>
              <a:cxnSpLocks/>
              <a:stCxn id="13" idx="3"/>
              <a:endCxn id="17" idx="0"/>
            </p:cNvCxnSpPr>
            <p:nvPr/>
          </p:nvCxnSpPr>
          <p:spPr>
            <a:xfrm>
              <a:off x="3742815" y="225367"/>
              <a:ext cx="1865189" cy="7818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38">
              <a:extLst>
                <a:ext uri="{FF2B5EF4-FFF2-40B4-BE49-F238E27FC236}">
                  <a16:creationId xmlns:a16="http://schemas.microsoft.com/office/drawing/2014/main" id="{B01AEEBB-0045-1BFB-0333-1943EFFA929A}"/>
                </a:ext>
              </a:extLst>
            </p:cNvPr>
            <p:cNvCxnSpPr>
              <a:cxnSpLocks/>
              <a:stCxn id="11" idx="3"/>
              <a:endCxn id="17" idx="2"/>
            </p:cNvCxnSpPr>
            <p:nvPr/>
          </p:nvCxnSpPr>
          <p:spPr>
            <a:xfrm flipV="1">
              <a:off x="3742815" y="1396976"/>
              <a:ext cx="1865189" cy="779237"/>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44">
              <a:extLst>
                <a:ext uri="{FF2B5EF4-FFF2-40B4-BE49-F238E27FC236}">
                  <a16:creationId xmlns:a16="http://schemas.microsoft.com/office/drawing/2014/main" id="{83079C87-9BC2-62FD-8C7B-6FB4824A29B9}"/>
                </a:ext>
              </a:extLst>
            </p:cNvPr>
            <p:cNvCxnSpPr>
              <a:cxnSpLocks/>
              <a:stCxn id="13" idx="2"/>
              <a:endCxn id="20" idx="0"/>
            </p:cNvCxnSpPr>
            <p:nvPr/>
          </p:nvCxnSpPr>
          <p:spPr>
            <a:xfrm>
              <a:off x="3018584" y="420236"/>
              <a:ext cx="1" cy="5870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48">
              <a:extLst>
                <a:ext uri="{FF2B5EF4-FFF2-40B4-BE49-F238E27FC236}">
                  <a16:creationId xmlns:a16="http://schemas.microsoft.com/office/drawing/2014/main" id="{5503B014-79A3-6FA6-53D1-30D1BF85C963}"/>
                </a:ext>
              </a:extLst>
            </p:cNvPr>
            <p:cNvCxnSpPr>
              <a:cxnSpLocks/>
              <a:stCxn id="11" idx="0"/>
              <a:endCxn id="20" idx="2"/>
            </p:cNvCxnSpPr>
            <p:nvPr/>
          </p:nvCxnSpPr>
          <p:spPr>
            <a:xfrm flipV="1">
              <a:off x="3018584" y="1396976"/>
              <a:ext cx="1" cy="584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52">
              <a:extLst>
                <a:ext uri="{FF2B5EF4-FFF2-40B4-BE49-F238E27FC236}">
                  <a16:creationId xmlns:a16="http://schemas.microsoft.com/office/drawing/2014/main" id="{00F66A50-DA9A-AD1C-AE21-E00EA26A08EC}"/>
                </a:ext>
              </a:extLst>
            </p:cNvPr>
            <p:cNvCxnSpPr>
              <a:cxnSpLocks/>
              <a:stCxn id="11" idx="3"/>
              <a:endCxn id="26" idx="1"/>
            </p:cNvCxnSpPr>
            <p:nvPr/>
          </p:nvCxnSpPr>
          <p:spPr>
            <a:xfrm flipV="1">
              <a:off x="3742815" y="2168507"/>
              <a:ext cx="1140957" cy="7706"/>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sp>
        <p:nvSpPr>
          <p:cNvPr id="3" name="Multiplication 2"/>
          <p:cNvSpPr/>
          <p:nvPr/>
        </p:nvSpPr>
        <p:spPr>
          <a:xfrm>
            <a:off x="5129731" y="2742892"/>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Multiplication 26"/>
          <p:cNvSpPr/>
          <p:nvPr/>
        </p:nvSpPr>
        <p:spPr>
          <a:xfrm>
            <a:off x="3131840" y="2742892"/>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Multiplication 27"/>
          <p:cNvSpPr/>
          <p:nvPr/>
        </p:nvSpPr>
        <p:spPr>
          <a:xfrm>
            <a:off x="3073499" y="3196822"/>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Multiplication 28"/>
          <p:cNvSpPr/>
          <p:nvPr/>
        </p:nvSpPr>
        <p:spPr>
          <a:xfrm>
            <a:off x="5142758" y="3597479"/>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Multiplication 29"/>
          <p:cNvSpPr/>
          <p:nvPr/>
        </p:nvSpPr>
        <p:spPr>
          <a:xfrm>
            <a:off x="5452215" y="3236066"/>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Multiplication 30"/>
          <p:cNvSpPr/>
          <p:nvPr/>
        </p:nvSpPr>
        <p:spPr>
          <a:xfrm>
            <a:off x="4080140" y="3236065"/>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necteur droit avec flèche 32"/>
          <p:cNvCxnSpPr>
            <a:stCxn id="13" idx="3"/>
            <a:endCxn id="26" idx="0"/>
          </p:cNvCxnSpPr>
          <p:nvPr/>
        </p:nvCxnSpPr>
        <p:spPr>
          <a:xfrm>
            <a:off x="4807246" y="2054680"/>
            <a:ext cx="1501689" cy="15360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5134746" y="1719167"/>
            <a:ext cx="322484" cy="373819"/>
          </a:xfrm>
          <a:prstGeom prst="rect">
            <a:avLst/>
          </a:prstGeom>
          <a:noFill/>
        </p:spPr>
        <p:txBody>
          <a:bodyPr wrap="square" rtlCol="0">
            <a:spAutoFit/>
          </a:bodyPr>
          <a:lstStyle/>
          <a:p>
            <a:r>
              <a:rPr lang="fr-FR" b="1" dirty="0" smtClean="0">
                <a:solidFill>
                  <a:srgbClr val="E1000F"/>
                </a:solidFill>
              </a:rPr>
              <a:t>1</a:t>
            </a:r>
            <a:endParaRPr lang="fr-FR" b="1" dirty="0">
              <a:solidFill>
                <a:srgbClr val="E1000F"/>
              </a:solidFill>
            </a:endParaRPr>
          </a:p>
        </p:txBody>
      </p:sp>
      <p:sp>
        <p:nvSpPr>
          <p:cNvPr id="36" name="ZoneTexte 35"/>
          <p:cNvSpPr txBox="1"/>
          <p:nvPr/>
        </p:nvSpPr>
        <p:spPr>
          <a:xfrm>
            <a:off x="6081841" y="3164569"/>
            <a:ext cx="322484" cy="373819"/>
          </a:xfrm>
          <a:prstGeom prst="rect">
            <a:avLst/>
          </a:prstGeom>
          <a:noFill/>
        </p:spPr>
        <p:txBody>
          <a:bodyPr wrap="square" rtlCol="0">
            <a:spAutoFit/>
          </a:bodyPr>
          <a:lstStyle/>
          <a:p>
            <a:r>
              <a:rPr lang="fr-FR" b="1" dirty="0">
                <a:solidFill>
                  <a:srgbClr val="E1000F"/>
                </a:solidFill>
              </a:rPr>
              <a:t>3</a:t>
            </a:r>
          </a:p>
        </p:txBody>
      </p:sp>
      <p:sp>
        <p:nvSpPr>
          <p:cNvPr id="37" name="ZoneTexte 36"/>
          <p:cNvSpPr txBox="1"/>
          <p:nvPr/>
        </p:nvSpPr>
        <p:spPr>
          <a:xfrm>
            <a:off x="6081841" y="2376739"/>
            <a:ext cx="322484" cy="373819"/>
          </a:xfrm>
          <a:prstGeom prst="rect">
            <a:avLst/>
          </a:prstGeom>
          <a:noFill/>
        </p:spPr>
        <p:txBody>
          <a:bodyPr wrap="square" rtlCol="0">
            <a:spAutoFit/>
          </a:bodyPr>
          <a:lstStyle/>
          <a:p>
            <a:r>
              <a:rPr lang="fr-FR" b="1" dirty="0">
                <a:solidFill>
                  <a:srgbClr val="E1000F"/>
                </a:solidFill>
              </a:rPr>
              <a:t>2</a:t>
            </a:r>
          </a:p>
        </p:txBody>
      </p:sp>
      <p:sp>
        <p:nvSpPr>
          <p:cNvPr id="56" name="ZoneTexte 55"/>
          <p:cNvSpPr txBox="1"/>
          <p:nvPr/>
        </p:nvSpPr>
        <p:spPr>
          <a:xfrm rot="18941213">
            <a:off x="2787423" y="2196076"/>
            <a:ext cx="690347" cy="261610"/>
          </a:xfrm>
          <a:prstGeom prst="rect">
            <a:avLst/>
          </a:prstGeom>
          <a:noFill/>
        </p:spPr>
        <p:txBody>
          <a:bodyPr wrap="square" rtlCol="0">
            <a:spAutoFit/>
          </a:bodyPr>
          <a:lstStyle/>
          <a:p>
            <a:r>
              <a:rPr lang="fr-FR" sz="1100" dirty="0" smtClean="0"/>
              <a:t>SWAT</a:t>
            </a:r>
            <a:endParaRPr lang="fr-FR" sz="1100" dirty="0"/>
          </a:p>
        </p:txBody>
      </p:sp>
      <p:sp>
        <p:nvSpPr>
          <p:cNvPr id="5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a:t>
            </a:r>
            <a:r>
              <a:rPr lang="fr-FR" sz="1200" b="0" dirty="0" err="1" smtClean="0"/>
              <a:t>broiler</a:t>
            </a:r>
            <a:r>
              <a:rPr lang="fr-FR" sz="1200" b="0" dirty="0" smtClean="0"/>
              <a:t> </a:t>
            </a:r>
            <a:r>
              <a:rPr lang="fr-FR" sz="1200" b="0" dirty="0" err="1" smtClean="0"/>
              <a:t>flock</a:t>
            </a:r>
            <a:r>
              <a:rPr lang="fr-FR" sz="1200" b="0" dirty="0" smtClean="0"/>
              <a:t> </a:t>
            </a:r>
            <a:r>
              <a:rPr lang="fr-FR" sz="1200" b="0" dirty="0" err="1" smtClean="0"/>
              <a:t>raised</a:t>
            </a:r>
            <a:r>
              <a:rPr lang="fr-FR" sz="1200" b="0" dirty="0" smtClean="0"/>
              <a:t> at a </a:t>
            </a:r>
            <a:r>
              <a:rPr lang="fr-FR" sz="1200" b="0" dirty="0" err="1" smtClean="0"/>
              <a:t>farm</a:t>
            </a:r>
            <a:r>
              <a:rPr lang="fr-FR" sz="1200" b="0" dirty="0" smtClean="0"/>
              <a:t> </a:t>
            </a:r>
            <a:r>
              <a:rPr lang="fr-FR" sz="1200" b="0" dirty="0" err="1" smtClean="0"/>
              <a:t>characterized</a:t>
            </a:r>
            <a:r>
              <a:rPr lang="fr-FR" sz="1200" b="0" dirty="0" smtClean="0"/>
              <a:t> by production </a:t>
            </a:r>
            <a:r>
              <a:rPr lang="fr-FR" sz="1200" b="0" dirty="0" err="1" smtClean="0"/>
              <a:t>parameters</a:t>
            </a:r>
            <a:r>
              <a:rPr lang="fr-FR" sz="1200" b="0" dirty="0" smtClean="0">
                <a:latin typeface="Calibri" panose="020F0502020204030204" pitchFamily="34" charset="0"/>
                <a:cs typeface="Calibri" panose="020F0502020204030204" pitchFamily="34" charset="0"/>
              </a:rPr>
              <a:t> </a:t>
            </a:r>
            <a:r>
              <a:rPr lang="fr-FR" sz="1200" b="0" dirty="0" err="1" smtClean="0">
                <a:solidFill>
                  <a:srgbClr val="2082C8"/>
                </a:solidFill>
                <a:latin typeface="Calibri" panose="020F0502020204030204" pitchFamily="34" charset="0"/>
                <a:cs typeface="Calibri" panose="020F0502020204030204" pitchFamily="34" charset="0"/>
              </a:rPr>
              <a:t>Ɵ</a:t>
            </a:r>
            <a:r>
              <a:rPr lang="fr-FR" sz="900" b="0" dirty="0" err="1" smtClean="0">
                <a:solidFill>
                  <a:srgbClr val="2082C8"/>
                </a:solidFill>
                <a:latin typeface="Calibri" panose="020F0502020204030204" pitchFamily="34" charset="0"/>
                <a:cs typeface="Calibri" panose="020F0502020204030204" pitchFamily="34" charset="0"/>
              </a:rPr>
              <a:t>farm</a:t>
            </a:r>
            <a:r>
              <a:rPr lang="fr-FR" sz="1200" b="0" dirty="0" smtClean="0"/>
              <a:t>, we want to estimate the </a:t>
            </a:r>
            <a:r>
              <a:rPr lang="fr-FR" sz="1200" b="0" dirty="0" err="1" smtClean="0">
                <a:solidFill>
                  <a:srgbClr val="FF0000"/>
                </a:solidFill>
              </a:rPr>
              <a:t>risk</a:t>
            </a:r>
            <a:r>
              <a:rPr lang="fr-FR" sz="1200" b="0" dirty="0" smtClean="0"/>
              <a:t> or the </a:t>
            </a:r>
            <a:r>
              <a:rPr lang="fr-FR" sz="1200" b="0" dirty="0" err="1" smtClean="0"/>
              <a:t>probability</a:t>
            </a:r>
            <a:r>
              <a:rPr lang="fr-FR" sz="1200" b="0" dirty="0" smtClean="0"/>
              <a:t> of getting ESBL </a:t>
            </a:r>
            <a:r>
              <a:rPr lang="fr-FR" sz="1200" b="0" i="1" dirty="0" smtClean="0"/>
              <a:t>E. coli </a:t>
            </a:r>
            <a:r>
              <a:rPr lang="fr-FR" sz="1200" b="0" dirty="0" smtClean="0"/>
              <a:t>carriership for a </a:t>
            </a:r>
            <a:r>
              <a:rPr lang="fr-FR" sz="1200" b="0" dirty="0" err="1" smtClean="0"/>
              <a:t>human</a:t>
            </a:r>
            <a:r>
              <a:rPr lang="fr-FR" sz="1200" b="0" dirty="0" smtClean="0"/>
              <a:t> </a:t>
            </a:r>
            <a:r>
              <a:rPr lang="fr-FR" sz="1200" b="0" dirty="0" err="1" smtClean="0"/>
              <a:t>being</a:t>
            </a:r>
            <a:r>
              <a:rPr lang="fr-FR" sz="1200" b="0" dirty="0" smtClean="0"/>
              <a:t> </a:t>
            </a:r>
            <a:r>
              <a:rPr lang="fr-FR" sz="1200" b="0" dirty="0" err="1" smtClean="0"/>
              <a:t>exposed</a:t>
            </a:r>
            <a:r>
              <a:rPr lang="fr-FR" sz="1200" b="0" dirty="0" smtClean="0"/>
              <a:t> </a:t>
            </a:r>
            <a:r>
              <a:rPr lang="fr-FR" sz="1200" b="0" dirty="0" err="1" smtClean="0"/>
              <a:t>through</a:t>
            </a:r>
            <a:r>
              <a:rPr lang="fr-FR" sz="1200" b="0" dirty="0" smtClean="0"/>
              <a:t> one of the </a:t>
            </a:r>
            <a:r>
              <a:rPr lang="fr-FR" sz="1200" b="0" dirty="0" err="1" smtClean="0"/>
              <a:t>environmental</a:t>
            </a:r>
            <a:r>
              <a:rPr lang="fr-FR" sz="1200" b="0" dirty="0" smtClean="0"/>
              <a:t> </a:t>
            </a:r>
            <a:r>
              <a:rPr lang="fr-FR" sz="1200" b="0" dirty="0" err="1" smtClean="0"/>
              <a:t>subpathways</a:t>
            </a:r>
            <a:r>
              <a:rPr lang="fr-FR" sz="1200" b="0" dirty="0" smtClean="0"/>
              <a:t> </a:t>
            </a:r>
            <a:r>
              <a:rPr lang="fr-FR" sz="1200" b="0" dirty="0" err="1" smtClean="0"/>
              <a:t>that</a:t>
            </a:r>
            <a:r>
              <a:rPr lang="fr-FR" sz="1200" b="0" dirty="0" smtClean="0"/>
              <a:t> are </a:t>
            </a:r>
            <a:r>
              <a:rPr lang="fr-FR" sz="1200" b="0" dirty="0" err="1" smtClean="0"/>
              <a:t>treated</a:t>
            </a:r>
            <a:r>
              <a:rPr lang="fr-FR" sz="1200" b="0" dirty="0" smtClean="0"/>
              <a:t> </a:t>
            </a:r>
            <a:r>
              <a:rPr lang="fr-FR" sz="1200" b="0" dirty="0" err="1" smtClean="0"/>
              <a:t>with</a:t>
            </a:r>
            <a:r>
              <a:rPr lang="fr-FR" sz="1200" b="0" dirty="0" smtClean="0"/>
              <a:t> </a:t>
            </a:r>
            <a:r>
              <a:rPr lang="fr-FR" sz="1200" b="0" dirty="0" err="1" smtClean="0"/>
              <a:t>contaminated</a:t>
            </a:r>
            <a:r>
              <a:rPr lang="fr-FR" sz="1200" b="0" dirty="0" smtClean="0"/>
              <a:t> </a:t>
            </a:r>
            <a:r>
              <a:rPr lang="fr-FR" sz="1200" b="0" dirty="0" err="1" smtClean="0"/>
              <a:t>poultry</a:t>
            </a:r>
            <a:r>
              <a:rPr lang="fr-FR" sz="1200" b="0" dirty="0" smtClean="0"/>
              <a:t> </a:t>
            </a:r>
            <a:r>
              <a:rPr lang="fr-FR" sz="1200" b="0" dirty="0" err="1" smtClean="0"/>
              <a:t>manure</a:t>
            </a:r>
            <a:r>
              <a:rPr lang="fr-FR" sz="1200" b="0" dirty="0"/>
              <a:t> </a:t>
            </a:r>
            <a:r>
              <a:rPr lang="fr-FR" sz="1200" b="0" dirty="0" err="1" smtClean="0"/>
              <a:t>coming</a:t>
            </a:r>
            <a:r>
              <a:rPr lang="fr-FR" sz="1200" b="0" dirty="0" smtClean="0"/>
              <a:t> </a:t>
            </a:r>
            <a:r>
              <a:rPr lang="fr-FR" sz="1200" b="0" dirty="0" err="1" smtClean="0"/>
              <a:t>form</a:t>
            </a:r>
            <a:r>
              <a:rPr lang="fr-FR" sz="1200" b="0" dirty="0" smtClean="0"/>
              <a:t> </a:t>
            </a:r>
            <a:r>
              <a:rPr lang="fr-FR" sz="1200" b="0" dirty="0" err="1" smtClean="0"/>
              <a:t>that</a:t>
            </a:r>
            <a:r>
              <a:rPr lang="fr-FR" sz="1200" b="0" dirty="0" smtClean="0"/>
              <a:t> </a:t>
            </a:r>
            <a:r>
              <a:rPr lang="fr-FR" sz="1200" b="0" dirty="0" err="1" smtClean="0"/>
              <a:t>farm</a:t>
            </a:r>
            <a:r>
              <a:rPr lang="fr-FR" sz="1200" b="0" dirty="0" smtClean="0"/>
              <a:t>.</a:t>
            </a:r>
            <a:endParaRPr lang="fr-FR" sz="1200" i="1" dirty="0"/>
          </a:p>
        </p:txBody>
      </p:sp>
      <p:sp>
        <p:nvSpPr>
          <p:cNvPr id="58" name="Rectangle 57"/>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spTree>
    <p:extLst>
      <p:ext uri="{BB962C8B-B14F-4D97-AF65-F5344CB8AC3E}">
        <p14:creationId xmlns:p14="http://schemas.microsoft.com/office/powerpoint/2010/main" val="323316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28" grpId="0" animBg="1"/>
      <p:bldP spid="29" grpId="0" animBg="1"/>
      <p:bldP spid="30" grpId="0" animBg="1"/>
      <p:bldP spid="31" grpId="0" animBg="1"/>
      <p:bldP spid="35" grpId="0"/>
      <p:bldP spid="36" grpId="0"/>
      <p:bldP spid="37"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5</a:t>
            </a:fld>
            <a:endParaRPr lang="fr-FR" dirty="0"/>
          </a:p>
        </p:txBody>
      </p:sp>
      <p:sp>
        <p:nvSpPr>
          <p:cNvPr id="6" name="Titre 5"/>
          <p:cNvSpPr>
            <a:spLocks noGrp="1"/>
          </p:cNvSpPr>
          <p:nvPr>
            <p:ph type="title"/>
          </p:nvPr>
        </p:nvSpPr>
        <p:spPr/>
        <p:txBody>
          <a:bodyPr/>
          <a:lstStyle/>
          <a:p>
            <a:r>
              <a:rPr lang="fr-FR" dirty="0" smtClean="0"/>
              <a:t>Framework</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cxnSp>
        <p:nvCxnSpPr>
          <p:cNvPr id="33" name="Connecteur droit avec flèche 32"/>
          <p:cNvCxnSpPr>
            <a:stCxn id="13" idx="3"/>
            <a:endCxn id="26" idx="1"/>
          </p:cNvCxnSpPr>
          <p:nvPr/>
        </p:nvCxnSpPr>
        <p:spPr>
          <a:xfrm>
            <a:off x="4792845" y="2920196"/>
            <a:ext cx="933001" cy="8417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910290" y="2658585"/>
            <a:ext cx="690347" cy="261610"/>
          </a:xfrm>
          <a:prstGeom prst="rect">
            <a:avLst/>
          </a:prstGeom>
          <a:noFill/>
        </p:spPr>
        <p:txBody>
          <a:bodyPr wrap="square" rtlCol="0">
            <a:spAutoFit/>
          </a:bodyPr>
          <a:lstStyle/>
          <a:p>
            <a:r>
              <a:rPr lang="fr-FR" sz="1100" dirty="0" smtClean="0"/>
              <a:t>SWAT</a:t>
            </a:r>
            <a:endParaRPr lang="fr-FR" sz="1100" dirty="0"/>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Module </a:t>
            </a:r>
            <a:r>
              <a:rPr lang="fr-FR" sz="1200" dirty="0" err="1" smtClean="0"/>
              <a:t>assumptions</a:t>
            </a:r>
            <a:r>
              <a:rPr lang="fr-FR" sz="1200" dirty="0" smtClean="0"/>
              <a:t>:</a:t>
            </a:r>
          </a:p>
          <a:p>
            <a:pPr marL="171450" indent="-171450">
              <a:buFont typeface="Arial" panose="020B0604020202020204" pitchFamily="34" charset="0"/>
              <a:buChar char="•"/>
            </a:pPr>
            <a:r>
              <a:rPr lang="fr-FR" sz="1200" b="0" dirty="0" smtClean="0"/>
              <a:t>The </a:t>
            </a:r>
            <a:r>
              <a:rPr lang="fr-FR" sz="1200" b="0" dirty="0" err="1" smtClean="0"/>
              <a:t>manure</a:t>
            </a:r>
            <a:r>
              <a:rPr lang="fr-FR" sz="1200" b="0" dirty="0" smtClean="0"/>
              <a:t> </a:t>
            </a:r>
            <a:r>
              <a:rPr lang="fr-FR" sz="1200" b="0" dirty="0" err="1" smtClean="0"/>
              <a:t>is</a:t>
            </a:r>
            <a:r>
              <a:rPr lang="fr-FR" sz="1200" b="0" dirty="0" smtClean="0"/>
              <a:t> </a:t>
            </a:r>
            <a:r>
              <a:rPr lang="fr-FR" sz="1200" b="0" dirty="0" err="1" smtClean="0"/>
              <a:t>applied</a:t>
            </a:r>
            <a:r>
              <a:rPr lang="fr-FR" sz="1200" b="0" dirty="0" smtClean="0"/>
              <a:t> </a:t>
            </a:r>
            <a:r>
              <a:rPr lang="fr-FR" sz="1200" b="0" dirty="0" smtClean="0">
                <a:solidFill>
                  <a:srgbClr val="FF0000"/>
                </a:solidFill>
              </a:rPr>
              <a:t>once</a:t>
            </a:r>
            <a:r>
              <a:rPr lang="fr-FR" sz="1200" b="0" dirty="0" smtClean="0"/>
              <a:t> to the agricultural </a:t>
            </a:r>
            <a:r>
              <a:rPr lang="fr-FR" sz="1200" b="0" dirty="0" err="1" smtClean="0"/>
              <a:t>field</a:t>
            </a:r>
            <a:r>
              <a:rPr lang="fr-FR" sz="1200" b="0" dirty="0" smtClean="0"/>
              <a:t>, </a:t>
            </a:r>
            <a:r>
              <a:rPr lang="fr-FR" sz="1200" b="0" dirty="0" err="1" smtClean="0"/>
              <a:t>that</a:t>
            </a:r>
            <a:r>
              <a:rPr lang="fr-FR" sz="1200" b="0" dirty="0" smtClean="0"/>
              <a:t> </a:t>
            </a:r>
            <a:r>
              <a:rPr lang="fr-FR" sz="1200" b="0" dirty="0" err="1" smtClean="0"/>
              <a:t>eventually</a:t>
            </a:r>
            <a:r>
              <a:rPr lang="fr-FR" sz="1200" b="0" dirty="0" smtClean="0"/>
              <a:t> </a:t>
            </a:r>
            <a:r>
              <a:rPr lang="fr-FR" sz="1200" b="0" dirty="0" err="1" smtClean="0"/>
              <a:t>contaminates</a:t>
            </a:r>
            <a:r>
              <a:rPr lang="fr-FR" sz="1200" b="0" dirty="0" smtClean="0"/>
              <a:t> the surface water (</a:t>
            </a:r>
            <a:r>
              <a:rPr lang="fr-FR" sz="1200" b="0" dirty="0" err="1" smtClean="0"/>
              <a:t>lake</a:t>
            </a:r>
            <a:r>
              <a:rPr lang="fr-FR" sz="1200" b="0" dirty="0" smtClean="0"/>
              <a:t>)</a:t>
            </a:r>
          </a:p>
          <a:p>
            <a:pPr marL="171450" indent="-171450">
              <a:buFont typeface="Arial" panose="020B0604020202020204" pitchFamily="34" charset="0"/>
              <a:buChar char="•"/>
            </a:pPr>
            <a:r>
              <a:rPr lang="fr-FR" sz="1200" b="0" dirty="0" smtClean="0"/>
              <a:t>The concentration of ESBL </a:t>
            </a:r>
            <a:r>
              <a:rPr lang="fr-FR" sz="1200" b="0" i="1" dirty="0" smtClean="0"/>
              <a:t>E. coli</a:t>
            </a:r>
            <a:r>
              <a:rPr lang="fr-FR" sz="1200" b="0" dirty="0" smtClean="0"/>
              <a:t> in the </a:t>
            </a:r>
            <a:r>
              <a:rPr lang="fr-FR" sz="1200" b="0" dirty="0" err="1" smtClean="0"/>
              <a:t>watershed</a:t>
            </a:r>
            <a:r>
              <a:rPr lang="fr-FR" sz="1200" b="0" dirty="0" smtClean="0"/>
              <a:t> </a:t>
            </a:r>
            <a:r>
              <a:rPr lang="fr-FR" sz="1200" b="0" dirty="0" err="1" smtClean="0"/>
              <a:t>is</a:t>
            </a:r>
            <a:r>
              <a:rPr lang="fr-FR" sz="1200" b="0" dirty="0" smtClean="0"/>
              <a:t> </a:t>
            </a:r>
            <a:r>
              <a:rPr lang="fr-FR" sz="1200" b="0" dirty="0" err="1" smtClean="0"/>
              <a:t>estimated</a:t>
            </a:r>
            <a:r>
              <a:rPr lang="fr-FR" sz="1200" b="0" dirty="0" smtClean="0"/>
              <a:t> </a:t>
            </a:r>
            <a:r>
              <a:rPr lang="fr-FR" sz="1200" b="0" dirty="0" err="1" smtClean="0"/>
              <a:t>using</a:t>
            </a:r>
            <a:r>
              <a:rPr lang="fr-FR" sz="1200" b="0" dirty="0" smtClean="0"/>
              <a:t> a SWAT model</a:t>
            </a:r>
          </a:p>
          <a:p>
            <a:pPr marL="628650" lvl="1" indent="-171450">
              <a:buFont typeface="Arial" panose="020B0604020202020204" pitchFamily="34" charset="0"/>
              <a:buChar char="•"/>
            </a:pPr>
            <a:endParaRPr lang="fr-FR" sz="1090" b="0" dirty="0" smtClean="0"/>
          </a:p>
          <a:p>
            <a:endParaRPr lang="fr-FR" sz="1200" b="0" i="1" dirty="0"/>
          </a:p>
        </p:txBody>
      </p:sp>
      <p:grpSp>
        <p:nvGrpSpPr>
          <p:cNvPr id="40" name="Groupe 39"/>
          <p:cNvGrpSpPr/>
          <p:nvPr/>
        </p:nvGrpSpPr>
        <p:grpSpPr>
          <a:xfrm>
            <a:off x="1793856" y="1757314"/>
            <a:ext cx="5580750" cy="2182430"/>
            <a:chOff x="1793856" y="1757314"/>
            <a:chExt cx="5580750" cy="2182430"/>
          </a:xfrm>
        </p:grpSpPr>
        <p:grpSp>
          <p:nvGrpSpPr>
            <p:cNvPr id="9" name="Groupe 8"/>
            <p:cNvGrpSpPr/>
            <p:nvPr/>
          </p:nvGrpSpPr>
          <p:grpSpPr>
            <a:xfrm>
              <a:off x="1793856" y="1757472"/>
              <a:ext cx="5112568" cy="2175660"/>
              <a:chOff x="0" y="-112908"/>
              <a:chExt cx="6350122" cy="2476284"/>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1085265" cy="3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2276465" y="1015607"/>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5" name="Straight Arrow Connector 18">
                <a:extLst>
                  <a:ext uri="{FF2B5EF4-FFF2-40B4-BE49-F238E27FC236}">
                    <a16:creationId xmlns:a16="http://schemas.microsoft.com/office/drawing/2014/main" id="{A2203B40-D0F0-8128-B642-722E050E4932}"/>
                  </a:ext>
                </a:extLst>
              </p:cNvPr>
              <p:cNvCxnSpPr>
                <a:cxnSpLocks/>
                <a:stCxn id="13" idx="3"/>
                <a:endCxn id="16" idx="1"/>
              </p:cNvCxnSpPr>
              <p:nvPr/>
            </p:nvCxnSpPr>
            <p:spPr>
              <a:xfrm flipV="1">
                <a:off x="3724928" y="235227"/>
                <a:ext cx="1176731" cy="975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21" name="Straight Arrow Connector 33">
                <a:extLst>
                  <a:ext uri="{FF2B5EF4-FFF2-40B4-BE49-F238E27FC236}">
                    <a16:creationId xmlns:a16="http://schemas.microsoft.com/office/drawing/2014/main" id="{3BCF3C99-0F2B-AD2E-7432-07F1E0A02960}"/>
                  </a:ext>
                </a:extLst>
              </p:cNvPr>
              <p:cNvCxnSpPr>
                <a:cxnSpLocks/>
                <a:stCxn id="13" idx="3"/>
                <a:endCxn id="17" idx="1"/>
              </p:cNvCxnSpPr>
              <p:nvPr/>
            </p:nvCxnSpPr>
            <p:spPr>
              <a:xfrm flipV="1">
                <a:off x="3724928" y="1202108"/>
                <a:ext cx="1158844" cy="83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grpSp>
      <p:sp>
        <p:nvSpPr>
          <p:cNvPr id="41" name="ZoneTexte 40"/>
          <p:cNvSpPr txBox="1"/>
          <p:nvPr/>
        </p:nvSpPr>
        <p:spPr>
          <a:xfrm>
            <a:off x="1925062" y="2276866"/>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45" name="ZoneTexte 44"/>
          <p:cNvSpPr txBox="1"/>
          <p:nvPr/>
        </p:nvSpPr>
        <p:spPr>
          <a:xfrm>
            <a:off x="3912217" y="2398263"/>
            <a:ext cx="826557"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grpSp>
        <p:nvGrpSpPr>
          <p:cNvPr id="49" name="Groupe 48"/>
          <p:cNvGrpSpPr/>
          <p:nvPr/>
        </p:nvGrpSpPr>
        <p:grpSpPr>
          <a:xfrm>
            <a:off x="361476" y="1656564"/>
            <a:ext cx="3375581" cy="406779"/>
            <a:chOff x="361476" y="1656564"/>
            <a:chExt cx="3375581" cy="406779"/>
          </a:xfrm>
        </p:grpSpPr>
        <p:sp>
          <p:nvSpPr>
            <p:cNvPr id="51" name="Rectangle 50"/>
            <p:cNvSpPr/>
            <p:nvPr/>
          </p:nvSpPr>
          <p:spPr>
            <a:xfrm>
              <a:off x="361476" y="1656564"/>
              <a:ext cx="3346428" cy="406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p:cNvSpPr txBox="1"/>
            <p:nvPr/>
          </p:nvSpPr>
          <p:spPr>
            <a:xfrm>
              <a:off x="361476" y="1656564"/>
              <a:ext cx="3375581" cy="338554"/>
            </a:xfrm>
            <a:prstGeom prst="rect">
              <a:avLst/>
            </a:prstGeom>
            <a:noFill/>
          </p:spPr>
          <p:txBody>
            <a:bodyPr wrap="square" rtlCol="0">
              <a:spAutoFit/>
            </a:bodyPr>
            <a:lstStyle/>
            <a:p>
              <a:r>
                <a:rPr lang="fr-FR" sz="1600" b="1" dirty="0" err="1" smtClean="0"/>
                <a:t>C</a:t>
              </a:r>
              <a:r>
                <a:rPr lang="fr-FR" sz="1100" b="1" dirty="0" err="1" smtClean="0"/>
                <a:t>manure</a:t>
              </a:r>
              <a:r>
                <a:rPr lang="fr-FR" sz="1100" dirty="0" smtClean="0"/>
                <a:t> </a:t>
              </a:r>
              <a:r>
                <a:rPr lang="fr-FR" sz="1400" dirty="0" smtClean="0"/>
                <a:t>(in CFU/g)</a:t>
              </a:r>
              <a:r>
                <a:rPr lang="fr-FR" sz="1600" dirty="0" smtClean="0"/>
                <a:t> </a:t>
              </a:r>
              <a:r>
                <a:rPr lang="fr-FR" sz="1600" dirty="0" smtClean="0">
                  <a:sym typeface="Wingdings" panose="05000000000000000000" pitchFamily="2" charset="2"/>
                </a:rPr>
                <a:t></a:t>
              </a:r>
              <a:r>
                <a:rPr lang="fr-FR" sz="1100" dirty="0" smtClean="0"/>
                <a:t> </a:t>
              </a:r>
              <a:r>
                <a:rPr lang="fr-FR" sz="1600" b="1" dirty="0" err="1" smtClean="0"/>
                <a:t>C</a:t>
              </a:r>
              <a:r>
                <a:rPr lang="fr-FR" sz="1100" b="1" dirty="0" err="1" smtClean="0"/>
                <a:t>init</a:t>
              </a:r>
              <a:r>
                <a:rPr lang="fr-FR" sz="1100" dirty="0" smtClean="0"/>
                <a:t> </a:t>
              </a:r>
              <a:r>
                <a:rPr lang="fr-FR" sz="1400" dirty="0"/>
                <a:t>(in </a:t>
              </a:r>
              <a:r>
                <a:rPr lang="fr-FR" sz="1400" dirty="0" smtClean="0"/>
                <a:t>CFU/ml) </a:t>
              </a:r>
              <a:endParaRPr lang="fr-FR" sz="1400" dirty="0"/>
            </a:p>
          </p:txBody>
        </p:sp>
      </p:grpSp>
    </p:spTree>
    <p:extLst>
      <p:ext uri="{BB962C8B-B14F-4D97-AF65-F5344CB8AC3E}">
        <p14:creationId xmlns:p14="http://schemas.microsoft.com/office/powerpoint/2010/main" val="1300587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6</a:t>
            </a:fld>
            <a:endParaRPr lang="fr-FR" dirty="0"/>
          </a:p>
        </p:txBody>
      </p:sp>
      <p:sp>
        <p:nvSpPr>
          <p:cNvPr id="6" name="Titre 5"/>
          <p:cNvSpPr>
            <a:spLocks noGrp="1"/>
          </p:cNvSpPr>
          <p:nvPr>
            <p:ph type="title"/>
          </p:nvPr>
        </p:nvSpPr>
        <p:spPr/>
        <p:txBody>
          <a:bodyPr/>
          <a:lstStyle/>
          <a:p>
            <a:r>
              <a:rPr lang="fr-FR" dirty="0"/>
              <a:t>Framework</a:t>
            </a:r>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5431" y="771550"/>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Module </a:t>
            </a:r>
            <a:r>
              <a:rPr lang="fr-FR" sz="1200" dirty="0" err="1" smtClean="0"/>
              <a:t>assumptions</a:t>
            </a:r>
            <a:r>
              <a:rPr lang="fr-FR" sz="1200" dirty="0" smtClean="0"/>
              <a:t>:</a:t>
            </a:r>
          </a:p>
          <a:p>
            <a:pPr marL="171450" indent="-171450">
              <a:buFont typeface="Arial" panose="020B0604020202020204" pitchFamily="34" charset="0"/>
              <a:buChar char="•"/>
            </a:pPr>
            <a:r>
              <a:rPr lang="fr-FR" sz="1200" b="0" dirty="0" smtClean="0"/>
              <a:t>The </a:t>
            </a:r>
            <a:r>
              <a:rPr lang="fr-FR" sz="1200" b="0" dirty="0" err="1" smtClean="0"/>
              <a:t>manure</a:t>
            </a:r>
            <a:r>
              <a:rPr lang="fr-FR" sz="1200" b="0" dirty="0" smtClean="0"/>
              <a:t> </a:t>
            </a:r>
            <a:r>
              <a:rPr lang="fr-FR" sz="1200" b="0" dirty="0" err="1" smtClean="0"/>
              <a:t>is</a:t>
            </a:r>
            <a:r>
              <a:rPr lang="fr-FR" sz="1200" b="0" dirty="0" smtClean="0"/>
              <a:t> </a:t>
            </a:r>
            <a:r>
              <a:rPr lang="fr-FR" sz="1200" b="0" dirty="0" err="1" smtClean="0"/>
              <a:t>applied</a:t>
            </a:r>
            <a:r>
              <a:rPr lang="fr-FR" sz="1200" b="0" dirty="0" smtClean="0"/>
              <a:t> </a:t>
            </a:r>
            <a:r>
              <a:rPr lang="fr-FR" sz="1200" b="0" dirty="0" smtClean="0">
                <a:solidFill>
                  <a:srgbClr val="FF0000"/>
                </a:solidFill>
              </a:rPr>
              <a:t>once</a:t>
            </a:r>
            <a:r>
              <a:rPr lang="fr-FR" sz="1200" b="0" dirty="0" smtClean="0"/>
              <a:t> to the agricultural </a:t>
            </a:r>
            <a:r>
              <a:rPr lang="fr-FR" sz="1200" b="0" dirty="0" err="1" smtClean="0"/>
              <a:t>field</a:t>
            </a:r>
            <a:r>
              <a:rPr lang="fr-FR" sz="1200" b="0" dirty="0" smtClean="0"/>
              <a:t>, </a:t>
            </a:r>
            <a:r>
              <a:rPr lang="fr-FR" sz="1200" b="0" dirty="0" err="1" smtClean="0"/>
              <a:t>that</a:t>
            </a:r>
            <a:r>
              <a:rPr lang="fr-FR" sz="1200" b="0" dirty="0" smtClean="0"/>
              <a:t> </a:t>
            </a:r>
            <a:r>
              <a:rPr lang="fr-FR" sz="1200" b="0" dirty="0" err="1" smtClean="0"/>
              <a:t>eventually</a:t>
            </a:r>
            <a:r>
              <a:rPr lang="fr-FR" sz="1200" b="0" dirty="0" smtClean="0"/>
              <a:t> </a:t>
            </a:r>
            <a:r>
              <a:rPr lang="fr-FR" sz="1200" b="0" dirty="0" err="1" smtClean="0"/>
              <a:t>contaminates</a:t>
            </a:r>
            <a:r>
              <a:rPr lang="fr-FR" sz="1200" b="0" dirty="0" smtClean="0"/>
              <a:t> the surface water (</a:t>
            </a:r>
            <a:r>
              <a:rPr lang="fr-FR" sz="1200" b="0" dirty="0" err="1" smtClean="0"/>
              <a:t>lake</a:t>
            </a:r>
            <a:r>
              <a:rPr lang="fr-FR" sz="1200" b="0" dirty="0" smtClean="0"/>
              <a:t>)</a:t>
            </a:r>
          </a:p>
          <a:p>
            <a:pPr marL="171450" indent="-171450">
              <a:buFont typeface="Arial" panose="020B0604020202020204" pitchFamily="34" charset="0"/>
              <a:buChar char="•"/>
            </a:pPr>
            <a:r>
              <a:rPr lang="fr-FR" sz="1200" b="0" dirty="0" smtClean="0"/>
              <a:t>The concentration of ESBL </a:t>
            </a:r>
            <a:r>
              <a:rPr lang="fr-FR" sz="1200" b="0" i="1" dirty="0" smtClean="0"/>
              <a:t>E. coli</a:t>
            </a:r>
            <a:r>
              <a:rPr lang="fr-FR" sz="1200" b="0" dirty="0" smtClean="0"/>
              <a:t> in the </a:t>
            </a:r>
            <a:r>
              <a:rPr lang="fr-FR" sz="1200" b="0" dirty="0" err="1" smtClean="0"/>
              <a:t>watershed</a:t>
            </a:r>
            <a:r>
              <a:rPr lang="fr-FR" sz="1200" b="0" dirty="0" smtClean="0"/>
              <a:t> </a:t>
            </a:r>
            <a:r>
              <a:rPr lang="fr-FR" sz="1200" b="0" dirty="0" err="1" smtClean="0"/>
              <a:t>is</a:t>
            </a:r>
            <a:r>
              <a:rPr lang="fr-FR" sz="1200" b="0" dirty="0" smtClean="0"/>
              <a:t> </a:t>
            </a:r>
            <a:r>
              <a:rPr lang="fr-FR" sz="1200" b="0" dirty="0" err="1" smtClean="0"/>
              <a:t>estimated</a:t>
            </a:r>
            <a:r>
              <a:rPr lang="fr-FR" sz="1200" b="0" dirty="0" smtClean="0"/>
              <a:t> </a:t>
            </a:r>
            <a:r>
              <a:rPr lang="fr-FR" sz="1200" b="0" dirty="0" err="1" smtClean="0"/>
              <a:t>using</a:t>
            </a:r>
            <a:r>
              <a:rPr lang="fr-FR" sz="1200" b="0" dirty="0" smtClean="0"/>
              <a:t> a SWAT model</a:t>
            </a:r>
          </a:p>
          <a:p>
            <a:pPr marL="171450" indent="-171450">
              <a:buFont typeface="Arial" panose="020B0604020202020204" pitchFamily="34" charset="0"/>
              <a:buChar char="•"/>
            </a:pPr>
            <a:r>
              <a:rPr lang="fr-FR" sz="1200" b="0" dirty="0" smtClean="0"/>
              <a:t>SWAT model </a:t>
            </a:r>
            <a:r>
              <a:rPr lang="fr-FR" sz="1200" b="0" i="1" dirty="0" smtClean="0">
                <a:solidFill>
                  <a:srgbClr val="FF0000"/>
                </a:solidFill>
              </a:rPr>
              <a:t>for a </a:t>
            </a:r>
            <a:r>
              <a:rPr lang="fr-FR" sz="1200" b="0" i="1" dirty="0" err="1" smtClean="0">
                <a:solidFill>
                  <a:srgbClr val="FF0000"/>
                </a:solidFill>
              </a:rPr>
              <a:t>particular</a:t>
            </a:r>
            <a:r>
              <a:rPr lang="fr-FR" sz="1200" b="0" i="1" dirty="0" smtClean="0">
                <a:solidFill>
                  <a:srgbClr val="FF0000"/>
                </a:solidFill>
              </a:rPr>
              <a:t> </a:t>
            </a:r>
            <a:r>
              <a:rPr lang="fr-FR" sz="1200" b="0" i="1" dirty="0" err="1" smtClean="0">
                <a:solidFill>
                  <a:srgbClr val="FF0000"/>
                </a:solidFill>
              </a:rPr>
              <a:t>geographical</a:t>
            </a:r>
            <a:r>
              <a:rPr lang="fr-FR" sz="1200" b="0" i="1" dirty="0" smtClean="0">
                <a:solidFill>
                  <a:srgbClr val="FF0000"/>
                </a:solidFill>
              </a:rPr>
              <a:t> </a:t>
            </a:r>
            <a:r>
              <a:rPr lang="fr-FR" sz="1200" b="0" i="1" dirty="0" err="1" smtClean="0">
                <a:solidFill>
                  <a:srgbClr val="FF0000"/>
                </a:solidFill>
              </a:rPr>
              <a:t>region</a:t>
            </a:r>
            <a:r>
              <a:rPr lang="fr-FR" sz="1200" b="0" i="1" dirty="0" smtClean="0">
                <a:solidFill>
                  <a:srgbClr val="FF0000"/>
                </a:solidFill>
              </a:rPr>
              <a:t> </a:t>
            </a:r>
            <a:r>
              <a:rPr lang="fr-FR" sz="1200" b="0" dirty="0" smtClean="0"/>
              <a:t>:</a:t>
            </a:r>
          </a:p>
          <a:p>
            <a:endParaRPr lang="fr-FR" sz="1200" b="0" dirty="0" smtClean="0"/>
          </a:p>
          <a:p>
            <a:pPr marL="171450" lvl="0" indent="-171450">
              <a:buFont typeface="Wingdings" panose="05000000000000000000" pitchFamily="2" charset="2"/>
              <a:buChar char="Ø"/>
            </a:pPr>
            <a:r>
              <a:rPr lang="en-US" sz="1200" dirty="0" smtClean="0"/>
              <a:t>Identifies </a:t>
            </a:r>
            <a:r>
              <a:rPr lang="en-US" sz="1200" dirty="0"/>
              <a:t>the waterbody and the adjacent agricultural land </a:t>
            </a:r>
            <a:endParaRPr lang="en-US" sz="1200" dirty="0" smtClean="0"/>
          </a:p>
          <a:p>
            <a:pPr marL="171450" lvl="0" indent="-171450">
              <a:buFont typeface="Wingdings" panose="05000000000000000000" pitchFamily="2" charset="2"/>
              <a:buChar char="Ø"/>
            </a:pPr>
            <a:r>
              <a:rPr lang="en-US" sz="1200" dirty="0" smtClean="0"/>
              <a:t>Uses </a:t>
            </a:r>
            <a:r>
              <a:rPr lang="en-US" sz="1200" dirty="0"/>
              <a:t>the data:</a:t>
            </a:r>
            <a:endParaRPr lang="fr-FR" sz="1200" dirty="0"/>
          </a:p>
          <a:p>
            <a:pPr marL="628650" lvl="1" indent="-171450">
              <a:buFont typeface="Arial" panose="020B0604020202020204" pitchFamily="34" charset="0"/>
              <a:buChar char="•"/>
            </a:pPr>
            <a:r>
              <a:rPr lang="en-US" sz="1200" dirty="0">
                <a:solidFill>
                  <a:srgbClr val="2082C8"/>
                </a:solidFill>
              </a:rPr>
              <a:t>Digital Elevation Model (DEM) </a:t>
            </a:r>
            <a:r>
              <a:rPr lang="en-US" sz="1200" dirty="0"/>
              <a:t>: A 3D representation of the land providing a digital approximation of the Earth's topography</a:t>
            </a:r>
            <a:endParaRPr lang="fr-FR" sz="1200" dirty="0"/>
          </a:p>
          <a:p>
            <a:pPr marL="628650" lvl="1" indent="-171450">
              <a:buFont typeface="Arial" panose="020B0604020202020204" pitchFamily="34" charset="0"/>
              <a:buChar char="•"/>
            </a:pPr>
            <a:r>
              <a:rPr lang="en-US" sz="1200" dirty="0">
                <a:solidFill>
                  <a:srgbClr val="2082C8"/>
                </a:solidFill>
              </a:rPr>
              <a:t>Land Use and Land Cover (LULC) data </a:t>
            </a:r>
            <a:r>
              <a:rPr lang="en-US" sz="1200" dirty="0"/>
              <a:t>: Types of land use (e.g., agriculture, urban) and the physical surface cover (e.g., forests, grasslands)</a:t>
            </a:r>
            <a:endParaRPr lang="fr-FR" sz="1200" dirty="0"/>
          </a:p>
          <a:p>
            <a:pPr marL="628650" lvl="1" indent="-171450">
              <a:buFont typeface="Arial" panose="020B0604020202020204" pitchFamily="34" charset="0"/>
              <a:buChar char="•"/>
            </a:pPr>
            <a:r>
              <a:rPr lang="en-US" sz="1200" dirty="0">
                <a:solidFill>
                  <a:srgbClr val="2082C8"/>
                </a:solidFill>
              </a:rPr>
              <a:t>Soil Data </a:t>
            </a:r>
            <a:r>
              <a:rPr lang="en-US" sz="1200" dirty="0"/>
              <a:t>: Texture, depth, and hydraulic properties</a:t>
            </a:r>
            <a:endParaRPr lang="fr-FR" sz="1200" dirty="0"/>
          </a:p>
          <a:p>
            <a:pPr marL="628650" lvl="1" indent="-171450">
              <a:buFont typeface="Arial" panose="020B0604020202020204" pitchFamily="34" charset="0"/>
              <a:buChar char="•"/>
            </a:pPr>
            <a:r>
              <a:rPr lang="en-US" sz="1200" dirty="0">
                <a:solidFill>
                  <a:srgbClr val="2082C8"/>
                </a:solidFill>
              </a:rPr>
              <a:t>Weather Data </a:t>
            </a:r>
            <a:r>
              <a:rPr lang="en-US" sz="1200" dirty="0"/>
              <a:t>: Historical data (precipitation, temp., wind speed, humidity etc.)</a:t>
            </a:r>
            <a:endParaRPr lang="fr-FR" sz="1200" dirty="0"/>
          </a:p>
          <a:p>
            <a:pPr marL="628650" lvl="1" indent="-171450">
              <a:buFont typeface="Arial" panose="020B0604020202020204" pitchFamily="34" charset="0"/>
              <a:buChar char="•"/>
            </a:pPr>
            <a:r>
              <a:rPr lang="en-US" sz="1200" dirty="0">
                <a:solidFill>
                  <a:srgbClr val="2082C8"/>
                </a:solidFill>
              </a:rPr>
              <a:t>Manure Application Data</a:t>
            </a:r>
            <a:r>
              <a:rPr lang="en-US" sz="1200" dirty="0"/>
              <a:t> : Timings, protocols and methods</a:t>
            </a:r>
            <a:endParaRPr lang="fr-FR" sz="1200" dirty="0"/>
          </a:p>
          <a:p>
            <a:pPr marL="628650" lvl="1" indent="-171450">
              <a:buFont typeface="Arial" panose="020B0604020202020204" pitchFamily="34" charset="0"/>
              <a:buChar char="•"/>
            </a:pPr>
            <a:r>
              <a:rPr lang="fr-FR" sz="1200" dirty="0">
                <a:solidFill>
                  <a:srgbClr val="2082C8"/>
                </a:solidFill>
              </a:rPr>
              <a:t>Water </a:t>
            </a:r>
            <a:r>
              <a:rPr lang="fr-FR" sz="1200" dirty="0" err="1">
                <a:solidFill>
                  <a:srgbClr val="2082C8"/>
                </a:solidFill>
              </a:rPr>
              <a:t>Quality</a:t>
            </a:r>
            <a:r>
              <a:rPr lang="fr-FR" sz="1200" dirty="0">
                <a:solidFill>
                  <a:srgbClr val="2082C8"/>
                </a:solidFill>
              </a:rPr>
              <a:t> Data</a:t>
            </a:r>
          </a:p>
          <a:p>
            <a:pPr marL="171450" lvl="0" indent="-171450">
              <a:buFont typeface="Wingdings" panose="05000000000000000000" pitchFamily="2" charset="2"/>
              <a:buChar char="Ø"/>
            </a:pPr>
            <a:r>
              <a:rPr lang="en-US" sz="1200" dirty="0"/>
              <a:t>The </a:t>
            </a:r>
            <a:r>
              <a:rPr lang="en-US" sz="1200" dirty="0" smtClean="0"/>
              <a:t>SWAT </a:t>
            </a:r>
            <a:r>
              <a:rPr lang="en-US" sz="1200" dirty="0"/>
              <a:t>model </a:t>
            </a:r>
            <a:r>
              <a:rPr lang="en-US" sz="1200" dirty="0" smtClean="0"/>
              <a:t>initializes</a:t>
            </a:r>
            <a:endParaRPr lang="fr-FR" sz="1200" dirty="0" smtClean="0"/>
          </a:p>
          <a:p>
            <a:pPr marL="628650" lvl="1" indent="-171450">
              <a:buFont typeface="Arial" panose="020B0604020202020204" pitchFamily="34" charset="0"/>
              <a:buChar char="•"/>
            </a:pPr>
            <a:r>
              <a:rPr lang="en-US" sz="1200" dirty="0" smtClean="0"/>
              <a:t>DEMs to define the waterbodies of interests and sub-basins</a:t>
            </a:r>
            <a:endParaRPr lang="fr-FR" sz="1200" dirty="0" smtClean="0"/>
          </a:p>
          <a:p>
            <a:pPr marL="628650" lvl="1" indent="-171450">
              <a:buFont typeface="Arial" panose="020B0604020202020204" pitchFamily="34" charset="0"/>
              <a:buChar char="•"/>
            </a:pPr>
            <a:r>
              <a:rPr lang="en-US" sz="1200" dirty="0" smtClean="0"/>
              <a:t>Next </a:t>
            </a:r>
            <a:r>
              <a:rPr lang="en-US" sz="1200" dirty="0"/>
              <a:t>Hydrological Response Units (</a:t>
            </a:r>
            <a:r>
              <a:rPr lang="en-US" sz="1200" dirty="0">
                <a:solidFill>
                  <a:srgbClr val="2082C8"/>
                </a:solidFill>
              </a:rPr>
              <a:t>HRUs</a:t>
            </a:r>
            <a:r>
              <a:rPr lang="en-US" sz="1200" dirty="0"/>
              <a:t>) needs to be define that combine land use, soil type, and slope classes for each sub-basin</a:t>
            </a:r>
            <a:endParaRPr lang="fr-FR" sz="1200" dirty="0"/>
          </a:p>
          <a:p>
            <a:pPr marL="628650" lvl="1" indent="-171450">
              <a:buFont typeface="Arial" panose="020B0604020202020204" pitchFamily="34" charset="0"/>
              <a:buChar char="•"/>
            </a:pPr>
            <a:r>
              <a:rPr lang="en-US" sz="1200" dirty="0"/>
              <a:t>Then the model is fed with the climate and environmental data</a:t>
            </a:r>
            <a:endParaRPr lang="fr-FR" sz="1200" dirty="0"/>
          </a:p>
          <a:p>
            <a:pPr marL="628650" lvl="1" indent="-171450">
              <a:buFont typeface="Arial" panose="020B0604020202020204" pitchFamily="34" charset="0"/>
              <a:buChar char="•"/>
            </a:pPr>
            <a:endParaRPr lang="fr-FR" sz="1200" b="0" dirty="0" smtClean="0"/>
          </a:p>
          <a:p>
            <a:pPr marL="628650" lvl="1" indent="-171450">
              <a:buFont typeface="Arial" panose="020B0604020202020204" pitchFamily="34" charset="0"/>
              <a:buChar char="•"/>
            </a:pPr>
            <a:endParaRPr lang="fr-FR" sz="1090" b="0" dirty="0" smtClean="0"/>
          </a:p>
          <a:p>
            <a:endParaRPr lang="fr-FR" sz="1200" b="0" i="1" dirty="0"/>
          </a:p>
        </p:txBody>
      </p:sp>
    </p:spTree>
    <p:extLst>
      <p:ext uri="{BB962C8B-B14F-4D97-AF65-F5344CB8AC3E}">
        <p14:creationId xmlns:p14="http://schemas.microsoft.com/office/powerpoint/2010/main" val="1149932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6"/>
          </p:nvPr>
        </p:nvSpPr>
        <p:spPr/>
        <p:txBody>
          <a:bodyPr/>
          <a:lstStyle/>
          <a:p>
            <a:pPr algn="r"/>
            <a:r>
              <a:rPr lang="fr-FR" cap="all" smtClean="0"/>
              <a:t>XX/XX/2021</a:t>
            </a:r>
            <a:endParaRPr lang="fr-FR" cap="all" dirty="0"/>
          </a:p>
        </p:txBody>
      </p:sp>
      <p:sp>
        <p:nvSpPr>
          <p:cNvPr id="3" name="Espace réservé du pied de page 2"/>
          <p:cNvSpPr>
            <a:spLocks noGrp="1"/>
          </p:cNvSpPr>
          <p:nvPr>
            <p:ph type="ftr" sz="quarter" idx="17"/>
          </p:nvPr>
        </p:nvSpPr>
        <p:spPr/>
        <p:txBody>
          <a:bodyPr/>
          <a:lstStyle/>
          <a:p>
            <a:r>
              <a:rPr lang="fr-FR" dirty="0" smtClean="0"/>
              <a:t>Titre de la présentation sur une seule ligne</a:t>
            </a:r>
            <a:endParaRPr lang="fr-FR" dirty="0"/>
          </a:p>
        </p:txBody>
      </p:sp>
      <p:sp>
        <p:nvSpPr>
          <p:cNvPr id="4" name="Espace réservé du numéro de diapositive 3"/>
          <p:cNvSpPr>
            <a:spLocks noGrp="1"/>
          </p:cNvSpPr>
          <p:nvPr>
            <p:ph type="sldNum" sz="quarter" idx="18"/>
          </p:nvPr>
        </p:nvSpPr>
        <p:spPr/>
        <p:txBody>
          <a:bodyPr/>
          <a:lstStyle/>
          <a:p>
            <a:fld id="{733122C9-A0B9-462F-8757-0847AD287B63}" type="slidenum">
              <a:rPr lang="fr-FR" smtClean="0"/>
              <a:pPr/>
              <a:t>7</a:t>
            </a:fld>
            <a:endParaRPr lang="fr-FR" dirty="0"/>
          </a:p>
        </p:txBody>
      </p:sp>
      <p:sp>
        <p:nvSpPr>
          <p:cNvPr id="5" name="Espace réservé du texte 4"/>
          <p:cNvSpPr>
            <a:spLocks noGrp="1"/>
          </p:cNvSpPr>
          <p:nvPr>
            <p:ph type="body" sz="quarter" idx="13"/>
          </p:nvPr>
        </p:nvSpPr>
        <p:spPr/>
        <p:txBody>
          <a:bodyPr/>
          <a:lstStyle/>
          <a:p>
            <a:r>
              <a:rPr lang="fr-FR" dirty="0"/>
              <a:t>2:3.1 SOIL </a:t>
            </a:r>
            <a:r>
              <a:rPr lang="fr-FR" dirty="0" smtClean="0"/>
              <a:t>STRUCTURE</a:t>
            </a:r>
          </a:p>
          <a:p>
            <a:r>
              <a:rPr lang="en-US" b="0" dirty="0"/>
              <a:t>Soil is comprised of three phases—solid, liquid and gas. The solid </a:t>
            </a:r>
            <a:r>
              <a:rPr lang="en-US" b="0" dirty="0" smtClean="0"/>
              <a:t>phase consists </a:t>
            </a:r>
            <a:r>
              <a:rPr lang="en-US" b="0" dirty="0"/>
              <a:t>of minerals and/or organic matter that forms the matrix or skeleton of </a:t>
            </a:r>
            <a:r>
              <a:rPr lang="en-US" b="0" dirty="0" smtClean="0"/>
              <a:t>the soil</a:t>
            </a:r>
            <a:r>
              <a:rPr lang="en-US" b="0" dirty="0"/>
              <a:t>. Between the solid particles, soil pores are formed that hold the liquid and </a:t>
            </a:r>
            <a:r>
              <a:rPr lang="en-US" b="0" dirty="0" smtClean="0"/>
              <a:t>gas phases</a:t>
            </a:r>
            <a:r>
              <a:rPr lang="en-US" b="0" dirty="0"/>
              <a:t>. The soil solution may fill the </a:t>
            </a:r>
            <a:r>
              <a:rPr lang="en-US" b="0" dirty="0" smtClean="0"/>
              <a:t>soil </a:t>
            </a:r>
            <a:r>
              <a:rPr lang="en-US" b="0" dirty="0"/>
              <a:t>pores completely (saturated) or </a:t>
            </a:r>
            <a:r>
              <a:rPr lang="en-US" b="0" dirty="0" smtClean="0"/>
              <a:t>partially (unsaturated).</a:t>
            </a:r>
          </a:p>
          <a:p>
            <a:r>
              <a:rPr lang="en-US" dirty="0" smtClean="0"/>
              <a:t>0.2.1 The </a:t>
            </a:r>
            <a:r>
              <a:rPr lang="en-US" dirty="0"/>
              <a:t>hydrologic cycle as simulated by SWAT is based on the water </a:t>
            </a:r>
            <a:r>
              <a:rPr lang="en-US" dirty="0" smtClean="0"/>
              <a:t>balance equation</a:t>
            </a:r>
          </a:p>
          <a:p>
            <a:r>
              <a:rPr lang="fr-FR" dirty="0" smtClean="0"/>
              <a:t>SURFACE RUNOFF (Q_surf)</a:t>
            </a:r>
          </a:p>
          <a:p>
            <a:r>
              <a:rPr lang="en-US" b="0" dirty="0"/>
              <a:t>Surface runoff, or overland flow, is flow that occurs along </a:t>
            </a:r>
            <a:r>
              <a:rPr lang="en-US" b="0" dirty="0" smtClean="0"/>
              <a:t>a sloping </a:t>
            </a:r>
            <a:r>
              <a:rPr lang="en-US" b="0" dirty="0"/>
              <a:t>surface. Using daily or subdaily rainfall amounts, SWAT </a:t>
            </a:r>
            <a:r>
              <a:rPr lang="en-US" b="0" dirty="0" smtClean="0"/>
              <a:t>simulates surface </a:t>
            </a:r>
            <a:r>
              <a:rPr lang="en-US" b="0" dirty="0"/>
              <a:t>runoff volumes and peak runoff rates for each HRU. SURFACE RUNOFF VOLUME is computed using a modification of the </a:t>
            </a:r>
            <a:r>
              <a:rPr lang="en-US" b="0" dirty="0" smtClean="0"/>
              <a:t>SCS curve </a:t>
            </a:r>
            <a:r>
              <a:rPr lang="en-US" b="0" dirty="0"/>
              <a:t>number method (USDA Soil Conservation Service, 1972) </a:t>
            </a:r>
            <a:r>
              <a:rPr lang="en-US" b="0" dirty="0" smtClean="0"/>
              <a:t>.</a:t>
            </a:r>
            <a:endParaRPr lang="en-US" b="0" dirty="0"/>
          </a:p>
          <a:p>
            <a:r>
              <a:rPr lang="en-US" dirty="0" smtClean="0"/>
              <a:t>4:4.1.2 bacteria (from soil solution) </a:t>
            </a:r>
            <a:r>
              <a:rPr lang="en-US" dirty="0"/>
              <a:t>transported</a:t>
            </a:r>
            <a:r>
              <a:rPr lang="en-US" dirty="0" smtClean="0"/>
              <a:t> in </a:t>
            </a:r>
            <a:r>
              <a:rPr lang="en-US" dirty="0"/>
              <a:t>surface runoff</a:t>
            </a:r>
            <a:br>
              <a:rPr lang="en-US" dirty="0"/>
            </a:br>
            <a:r>
              <a:rPr lang="en-US" dirty="0"/>
              <a:t>4:4.2.2 bacteria </a:t>
            </a:r>
            <a:r>
              <a:rPr lang="en-US" dirty="0" smtClean="0"/>
              <a:t>(attached to sediments) </a:t>
            </a:r>
            <a:r>
              <a:rPr lang="en-US" dirty="0"/>
              <a:t>transported </a:t>
            </a:r>
            <a:r>
              <a:rPr lang="en-US" dirty="0" smtClean="0"/>
              <a:t>in surface runoff</a:t>
            </a:r>
            <a:br>
              <a:rPr lang="en-US" dirty="0" smtClean="0"/>
            </a:br>
            <a:r>
              <a:rPr lang="en-US" dirty="0" smtClean="0"/>
              <a:t>4:4.3 </a:t>
            </a:r>
            <a:r>
              <a:rPr lang="en-US" dirty="0"/>
              <a:t>In large subbasins with a time of concentration greater than 1 day, only </a:t>
            </a:r>
            <a:r>
              <a:rPr lang="en-US" dirty="0" smtClean="0"/>
              <a:t>a portion </a:t>
            </a:r>
            <a:r>
              <a:rPr lang="en-US" dirty="0"/>
              <a:t>of the surface runoff will reach the main channel on the day it is generated. </a:t>
            </a:r>
            <a:br>
              <a:rPr lang="en-US" dirty="0"/>
            </a:br>
            <a:r>
              <a:rPr lang="en-US" b="0" dirty="0"/>
              <a:t>The time of concentration (Tc) </a:t>
            </a:r>
            <a:r>
              <a:rPr lang="en-US" b="0" dirty="0" smtClean="0"/>
              <a:t>refers </a:t>
            </a:r>
            <a:r>
              <a:rPr lang="en-US" b="0" dirty="0"/>
              <a:t>to the time it takes for water to travel from the most distant point in a </a:t>
            </a:r>
            <a:r>
              <a:rPr lang="en-US" b="0" dirty="0" smtClean="0"/>
              <a:t>HRU to watershed.</a:t>
            </a:r>
            <a:endParaRPr lang="en-US" dirty="0"/>
          </a:p>
        </p:txBody>
      </p:sp>
      <p:sp>
        <p:nvSpPr>
          <p:cNvPr id="6" name="Titre 5"/>
          <p:cNvSpPr>
            <a:spLocks noGrp="1"/>
          </p:cNvSpPr>
          <p:nvPr>
            <p:ph type="title"/>
          </p:nvPr>
        </p:nvSpPr>
        <p:spPr/>
        <p:txBody>
          <a:bodyPr/>
          <a:lstStyle/>
          <a:p>
            <a:r>
              <a:rPr lang="fr-FR" dirty="0" smtClean="0"/>
              <a:t>Bacteria transportation from soil to watershed </a:t>
            </a:r>
            <a:r>
              <a:rPr lang="fr-FR" sz="2000" dirty="0">
                <a:solidFill>
                  <a:schemeClr val="accent1">
                    <a:lumMod val="75000"/>
                  </a:schemeClr>
                </a:solidFill>
              </a:rPr>
              <a:t>Neitsch et al. (2011)</a:t>
            </a:r>
            <a:br>
              <a:rPr lang="fr-FR" sz="2000" dirty="0">
                <a:solidFill>
                  <a:schemeClr val="accent1">
                    <a:lumMod val="75000"/>
                  </a:schemeClr>
                </a:solidFill>
              </a:rPr>
            </a:br>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4168" y="1779662"/>
            <a:ext cx="2585088" cy="360040"/>
          </a:xfrm>
          <a:prstGeom prst="rect">
            <a:avLst/>
          </a:prstGeom>
        </p:spPr>
      </p:pic>
    </p:spTree>
    <p:extLst>
      <p:ext uri="{BB962C8B-B14F-4D97-AF65-F5344CB8AC3E}">
        <p14:creationId xmlns:p14="http://schemas.microsoft.com/office/powerpoint/2010/main" val="1321319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8</a:t>
            </a:fld>
            <a:endParaRPr lang="fr-FR" dirty="0"/>
          </a:p>
        </p:txBody>
      </p:sp>
      <p:sp>
        <p:nvSpPr>
          <p:cNvPr id="6" name="Titre 5"/>
          <p:cNvSpPr>
            <a:spLocks noGrp="1"/>
          </p:cNvSpPr>
          <p:nvPr>
            <p:ph type="title"/>
          </p:nvPr>
        </p:nvSpPr>
        <p:spPr/>
        <p:txBody>
          <a:bodyPr/>
          <a:lstStyle/>
          <a:p>
            <a:r>
              <a:rPr lang="fr-FR" dirty="0" err="1" smtClean="0"/>
              <a:t>Environmental</a:t>
            </a:r>
            <a:r>
              <a:rPr lang="fr-FR" dirty="0" smtClean="0"/>
              <a:t> </a:t>
            </a:r>
            <a:r>
              <a:rPr lang="fr-FR" dirty="0" err="1" smtClean="0"/>
              <a:t>decay</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cxnSp>
        <p:nvCxnSpPr>
          <p:cNvPr id="33" name="Connecteur droit avec flèche 32"/>
          <p:cNvCxnSpPr>
            <a:stCxn id="13" idx="3"/>
            <a:endCxn id="26" idx="1"/>
          </p:cNvCxnSpPr>
          <p:nvPr/>
        </p:nvCxnSpPr>
        <p:spPr>
          <a:xfrm>
            <a:off x="4792845" y="2920196"/>
            <a:ext cx="933001" cy="8417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910290" y="2658585"/>
            <a:ext cx="690347" cy="261610"/>
          </a:xfrm>
          <a:prstGeom prst="rect">
            <a:avLst/>
          </a:prstGeom>
          <a:noFill/>
        </p:spPr>
        <p:txBody>
          <a:bodyPr wrap="square" rtlCol="0">
            <a:spAutoFit/>
          </a:bodyPr>
          <a:lstStyle/>
          <a:p>
            <a:r>
              <a:rPr lang="fr-FR" sz="1100" dirty="0" smtClean="0"/>
              <a:t>SWAT</a:t>
            </a:r>
            <a:endParaRPr lang="fr-FR" sz="1100" dirty="0"/>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r>
              <a:rPr lang="fr-FR" sz="1200" b="0" dirty="0" smtClean="0">
                <a:solidFill>
                  <a:schemeClr val="tx1"/>
                </a:solidFill>
              </a:rPr>
              <a:t>the ESBL </a:t>
            </a:r>
            <a:r>
              <a:rPr lang="fr-FR" sz="1200" b="0" i="1" dirty="0" smtClean="0">
                <a:solidFill>
                  <a:schemeClr val="tx1"/>
                </a:solidFill>
              </a:rPr>
              <a:t>E. coli </a:t>
            </a:r>
            <a:r>
              <a:rPr lang="fr-FR" sz="1200" b="0" dirty="0" err="1" smtClean="0">
                <a:solidFill>
                  <a:schemeClr val="tx1"/>
                </a:solidFill>
              </a:rPr>
              <a:t>decays</a:t>
            </a:r>
            <a:r>
              <a:rPr lang="fr-FR" sz="1200" b="0" dirty="0" smtClean="0">
                <a:solidFill>
                  <a:schemeClr val="tx1"/>
                </a:solidFill>
              </a:rPr>
              <a:t> in the water and the </a:t>
            </a:r>
            <a:r>
              <a:rPr lang="fr-FR" sz="1200" b="0" dirty="0" err="1" smtClean="0">
                <a:solidFill>
                  <a:schemeClr val="tx1"/>
                </a:solidFill>
              </a:rPr>
              <a:t>decay</a:t>
            </a:r>
            <a:r>
              <a:rPr lang="fr-FR" sz="1200" b="0" dirty="0" smtClean="0">
                <a:solidFill>
                  <a:schemeClr val="tx1"/>
                </a:solidFill>
              </a:rPr>
              <a:t> rate </a:t>
            </a:r>
            <a:r>
              <a:rPr lang="fr-FR" sz="1200" b="0" dirty="0" err="1" smtClean="0">
                <a:solidFill>
                  <a:schemeClr val="tx1"/>
                </a:solidFill>
              </a:rPr>
              <a:t>depends</a:t>
            </a:r>
            <a:r>
              <a:rPr lang="fr-FR" sz="1200" b="0" dirty="0" smtClean="0">
                <a:solidFill>
                  <a:schemeClr val="tx1"/>
                </a:solidFill>
              </a:rPr>
              <a:t> on </a:t>
            </a:r>
            <a:r>
              <a:rPr lang="fr-FR" sz="1200" b="0" dirty="0" err="1" smtClean="0">
                <a:solidFill>
                  <a:schemeClr val="tx1"/>
                </a:solidFill>
              </a:rPr>
              <a:t>environmental</a:t>
            </a:r>
            <a:r>
              <a:rPr lang="fr-FR" sz="1200" b="0" dirty="0" smtClean="0">
                <a:solidFill>
                  <a:schemeClr val="tx1"/>
                </a:solidFill>
              </a:rPr>
              <a:t> </a:t>
            </a:r>
            <a:r>
              <a:rPr lang="fr-FR" sz="1200" b="0" dirty="0" err="1" smtClean="0">
                <a:solidFill>
                  <a:schemeClr val="tx1"/>
                </a:solidFill>
              </a:rPr>
              <a:t>parameters</a:t>
            </a:r>
            <a:r>
              <a:rPr lang="fr-FR" sz="1200" b="0" dirty="0" smtClean="0">
                <a:solidFill>
                  <a:schemeClr val="tx1"/>
                </a:solidFill>
              </a:rPr>
              <a:t>. </a:t>
            </a:r>
            <a:endParaRPr lang="fr-FR" sz="1200" b="0" dirty="0">
              <a:solidFill>
                <a:schemeClr val="tx1"/>
              </a:solidFill>
            </a:endParaRPr>
          </a:p>
          <a:p>
            <a:pPr marL="171450" indent="-171450">
              <a:buFont typeface="Arial" panose="020B0604020202020204" pitchFamily="34" charset="0"/>
              <a:buChar char="•"/>
            </a:pPr>
            <a:r>
              <a:rPr lang="fr-FR" sz="1200" b="0" dirty="0" smtClean="0">
                <a:solidFill>
                  <a:schemeClr val="tx1"/>
                </a:solidFill>
              </a:rPr>
              <a:t>Mancini’s equation</a:t>
            </a:r>
            <a:r>
              <a:rPr lang="fr-FR" sz="1200" b="0" dirty="0">
                <a:solidFill>
                  <a:schemeClr val="tx1"/>
                </a:solidFill>
              </a:rPr>
              <a:t> </a:t>
            </a:r>
            <a:r>
              <a:rPr lang="fr-FR" sz="1200" b="0" dirty="0" smtClean="0">
                <a:solidFill>
                  <a:schemeClr val="tx1"/>
                </a:solidFill>
              </a:rPr>
              <a:t>is used to compute the decay rate </a:t>
            </a:r>
            <a:r>
              <a:rPr lang="fr-FR" sz="1200" b="0" dirty="0" smtClean="0">
                <a:solidFill>
                  <a:srgbClr val="FF0000"/>
                </a:solidFill>
              </a:rPr>
              <a:t>k</a:t>
            </a:r>
          </a:p>
          <a:p>
            <a:pPr marL="171450" indent="-171450">
              <a:buFont typeface="Arial" panose="020B0604020202020204" pitchFamily="34" charset="0"/>
              <a:buChar char="•"/>
            </a:pPr>
            <a:r>
              <a:rPr lang="fr-FR" sz="1200" b="0" dirty="0" smtClean="0">
                <a:solidFill>
                  <a:schemeClr val="tx1"/>
                </a:solidFill>
              </a:rPr>
              <a:t>For </a:t>
            </a:r>
            <a:r>
              <a:rPr lang="fr-FR" sz="1200" b="0" dirty="0" err="1" smtClean="0">
                <a:solidFill>
                  <a:schemeClr val="tx1"/>
                </a:solidFill>
              </a:rPr>
              <a:t>each</a:t>
            </a:r>
            <a:r>
              <a:rPr lang="fr-FR" sz="1200" b="0" dirty="0" smtClean="0">
                <a:solidFill>
                  <a:schemeClr val="tx1"/>
                </a:solidFill>
              </a:rPr>
              <a:t> </a:t>
            </a:r>
            <a:r>
              <a:rPr lang="fr-FR" sz="1200" b="0" dirty="0" err="1" smtClean="0">
                <a:solidFill>
                  <a:schemeClr val="tx1"/>
                </a:solidFill>
              </a:rPr>
              <a:t>submodule</a:t>
            </a:r>
            <a:r>
              <a:rPr lang="fr-FR" sz="1200" b="0" dirty="0" smtClean="0">
                <a:solidFill>
                  <a:schemeClr val="tx1"/>
                </a:solidFill>
              </a:rPr>
              <a:t> the </a:t>
            </a:r>
            <a:r>
              <a:rPr lang="fr-FR" sz="1200" b="0" dirty="0" err="1" smtClean="0">
                <a:solidFill>
                  <a:schemeClr val="tx1"/>
                </a:solidFill>
              </a:rPr>
              <a:t>conc</a:t>
            </a:r>
            <a:r>
              <a:rPr lang="fr-FR" sz="1200" b="0" dirty="0" smtClean="0">
                <a:solidFill>
                  <a:schemeClr val="tx1"/>
                </a:solidFill>
              </a:rPr>
              <a:t>. </a:t>
            </a:r>
            <a:r>
              <a:rPr lang="fr-FR" sz="1200" b="0" dirty="0" err="1" smtClean="0">
                <a:solidFill>
                  <a:srgbClr val="FF0000"/>
                </a:solidFill>
              </a:rPr>
              <a:t>C</a:t>
            </a:r>
            <a:r>
              <a:rPr lang="fr-FR" sz="900" b="0" dirty="0" err="1" smtClean="0">
                <a:solidFill>
                  <a:srgbClr val="FF0000"/>
                </a:solidFill>
              </a:rPr>
              <a:t>water</a:t>
            </a:r>
            <a:r>
              <a:rPr lang="fr-FR" sz="1050" b="0" dirty="0" smtClean="0">
                <a:solidFill>
                  <a:srgbClr val="FF0000"/>
                </a:solidFill>
              </a:rPr>
              <a:t>(d) </a:t>
            </a:r>
            <a:r>
              <a:rPr lang="fr-FR" sz="1050" b="0" dirty="0" smtClean="0">
                <a:solidFill>
                  <a:schemeClr val="tx1"/>
                </a:solidFill>
              </a:rPr>
              <a:t>(in CFU/ml)</a:t>
            </a:r>
            <a:r>
              <a:rPr lang="fr-FR" sz="900" b="0" dirty="0" smtClean="0">
                <a:solidFill>
                  <a:schemeClr val="tx1"/>
                </a:solidFill>
              </a:rPr>
              <a:t> </a:t>
            </a:r>
            <a:r>
              <a:rPr lang="fr-FR" sz="1100" b="0" dirty="0" err="1" smtClean="0">
                <a:solidFill>
                  <a:schemeClr val="tx1"/>
                </a:solidFill>
              </a:rPr>
              <a:t>is</a:t>
            </a:r>
            <a:r>
              <a:rPr lang="fr-FR" sz="1100" b="0" dirty="0" smtClean="0">
                <a:solidFill>
                  <a:schemeClr val="tx1"/>
                </a:solidFill>
              </a:rPr>
              <a:t> </a:t>
            </a:r>
            <a:r>
              <a:rPr lang="fr-FR" sz="1100" b="0" dirty="0" err="1" smtClean="0">
                <a:solidFill>
                  <a:schemeClr val="tx1"/>
                </a:solidFill>
              </a:rPr>
              <a:t>computed</a:t>
            </a:r>
            <a:r>
              <a:rPr lang="fr-FR" sz="1100" b="0" dirty="0" smtClean="0">
                <a:solidFill>
                  <a:schemeClr val="tx1"/>
                </a:solidFill>
              </a:rPr>
              <a:t> at </a:t>
            </a:r>
            <a:r>
              <a:rPr lang="fr-FR" sz="1100" b="0" dirty="0" err="1" smtClean="0">
                <a:solidFill>
                  <a:schemeClr val="tx1"/>
                </a:solidFill>
              </a:rPr>
              <a:t>timepoint</a:t>
            </a:r>
            <a:r>
              <a:rPr lang="fr-FR" sz="1100" b="0" dirty="0" smtClean="0">
                <a:solidFill>
                  <a:schemeClr val="tx1"/>
                </a:solidFill>
              </a:rPr>
              <a:t> </a:t>
            </a:r>
            <a:r>
              <a:rPr lang="fr-FR" sz="1100" b="0" dirty="0" smtClean="0">
                <a:solidFill>
                  <a:srgbClr val="FF0000"/>
                </a:solidFill>
              </a:rPr>
              <a:t>d </a:t>
            </a:r>
            <a:r>
              <a:rPr lang="fr-FR" sz="1100" b="0" dirty="0" smtClean="0">
                <a:solidFill>
                  <a:schemeClr val="tx1"/>
                </a:solidFill>
              </a:rPr>
              <a:t>(in </a:t>
            </a:r>
            <a:r>
              <a:rPr lang="fr-FR" sz="1100" b="0" dirty="0" err="1" smtClean="0">
                <a:solidFill>
                  <a:schemeClr val="tx1"/>
                </a:solidFill>
              </a:rPr>
              <a:t>days</a:t>
            </a:r>
            <a:r>
              <a:rPr lang="fr-FR" sz="1100" b="0" dirty="0" smtClean="0">
                <a:solidFill>
                  <a:schemeClr val="tx1"/>
                </a:solidFill>
              </a:rPr>
              <a:t>) </a:t>
            </a:r>
            <a:r>
              <a:rPr lang="fr-FR" sz="1100" b="0" dirty="0" err="1" smtClean="0">
                <a:solidFill>
                  <a:schemeClr val="tx1"/>
                </a:solidFill>
              </a:rPr>
              <a:t>when</a:t>
            </a:r>
            <a:r>
              <a:rPr lang="fr-FR" sz="1100" b="0" dirty="0" smtClean="0">
                <a:solidFill>
                  <a:schemeClr val="tx1"/>
                </a:solidFill>
              </a:rPr>
              <a:t> the water </a:t>
            </a:r>
            <a:r>
              <a:rPr lang="fr-FR" sz="1100" b="0" dirty="0" err="1" smtClean="0">
                <a:solidFill>
                  <a:schemeClr val="tx1"/>
                </a:solidFill>
              </a:rPr>
              <a:t>is</a:t>
            </a:r>
            <a:r>
              <a:rPr lang="fr-FR" sz="1100" b="0" dirty="0" smtClean="0">
                <a:solidFill>
                  <a:schemeClr val="tx1"/>
                </a:solidFill>
              </a:rPr>
              <a:t> </a:t>
            </a:r>
            <a:r>
              <a:rPr lang="fr-FR" sz="1100" b="0" dirty="0" err="1" smtClean="0">
                <a:solidFill>
                  <a:schemeClr val="tx1"/>
                </a:solidFill>
              </a:rPr>
              <a:t>used</a:t>
            </a:r>
            <a:endParaRPr lang="fr-FR" sz="1100" b="0" dirty="0" smtClean="0">
              <a:solidFill>
                <a:schemeClr val="tx1"/>
              </a:solidFill>
            </a:endParaRPr>
          </a:p>
          <a:p>
            <a:pPr marL="628650" lvl="1" indent="-171450">
              <a:buFont typeface="Arial" panose="020B0604020202020204" pitchFamily="34" charset="0"/>
              <a:buChar char="•"/>
            </a:pPr>
            <a:endParaRPr lang="fr-FR" sz="1090" b="0" dirty="0" smtClean="0"/>
          </a:p>
          <a:p>
            <a:endParaRPr lang="fr-FR" sz="1200" b="0" i="1" dirty="0"/>
          </a:p>
        </p:txBody>
      </p:sp>
      <p:grpSp>
        <p:nvGrpSpPr>
          <p:cNvPr id="40" name="Groupe 39"/>
          <p:cNvGrpSpPr/>
          <p:nvPr/>
        </p:nvGrpSpPr>
        <p:grpSpPr>
          <a:xfrm>
            <a:off x="1793856" y="1757314"/>
            <a:ext cx="5580750" cy="2182430"/>
            <a:chOff x="1793856" y="1757314"/>
            <a:chExt cx="5580750" cy="2182430"/>
          </a:xfrm>
        </p:grpSpPr>
        <p:grpSp>
          <p:nvGrpSpPr>
            <p:cNvPr id="9" name="Groupe 8"/>
            <p:cNvGrpSpPr/>
            <p:nvPr/>
          </p:nvGrpSpPr>
          <p:grpSpPr>
            <a:xfrm>
              <a:off x="1793856" y="1757472"/>
              <a:ext cx="5112568" cy="2175660"/>
              <a:chOff x="0" y="-112908"/>
              <a:chExt cx="6350122" cy="2476284"/>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1085265" cy="3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2276465" y="1015607"/>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5" name="Straight Arrow Connector 18">
                <a:extLst>
                  <a:ext uri="{FF2B5EF4-FFF2-40B4-BE49-F238E27FC236}">
                    <a16:creationId xmlns:a16="http://schemas.microsoft.com/office/drawing/2014/main" id="{A2203B40-D0F0-8128-B642-722E050E4932}"/>
                  </a:ext>
                </a:extLst>
              </p:cNvPr>
              <p:cNvCxnSpPr>
                <a:cxnSpLocks/>
                <a:stCxn id="13" idx="3"/>
                <a:endCxn id="16" idx="1"/>
              </p:cNvCxnSpPr>
              <p:nvPr/>
            </p:nvCxnSpPr>
            <p:spPr>
              <a:xfrm flipV="1">
                <a:off x="3724928" y="235227"/>
                <a:ext cx="1176731" cy="975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21" name="Straight Arrow Connector 33">
                <a:extLst>
                  <a:ext uri="{FF2B5EF4-FFF2-40B4-BE49-F238E27FC236}">
                    <a16:creationId xmlns:a16="http://schemas.microsoft.com/office/drawing/2014/main" id="{3BCF3C99-0F2B-AD2E-7432-07F1E0A02960}"/>
                  </a:ext>
                </a:extLst>
              </p:cNvPr>
              <p:cNvCxnSpPr>
                <a:cxnSpLocks/>
                <a:stCxn id="13" idx="3"/>
                <a:endCxn id="17" idx="1"/>
              </p:cNvCxnSpPr>
              <p:nvPr/>
            </p:nvCxnSpPr>
            <p:spPr>
              <a:xfrm flipV="1">
                <a:off x="3724928" y="1202108"/>
                <a:ext cx="1158844" cy="83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grpSp>
      <p:sp>
        <p:nvSpPr>
          <p:cNvPr id="19" name="ZoneTexte 18"/>
          <p:cNvSpPr txBox="1"/>
          <p:nvPr/>
        </p:nvSpPr>
        <p:spPr>
          <a:xfrm>
            <a:off x="1925062" y="2276866"/>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966287" y="2464632"/>
            <a:ext cx="826557"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22" name="ZoneTexte 21"/>
          <p:cNvSpPr txBox="1"/>
          <p:nvPr/>
        </p:nvSpPr>
        <p:spPr>
          <a:xfrm>
            <a:off x="5430003" y="2454717"/>
            <a:ext cx="1402780"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harvest</a:t>
            </a:r>
            <a:r>
              <a:rPr lang="fr-FR" sz="1200" dirty="0" smtClean="0"/>
              <a:t>)</a:t>
            </a:r>
            <a:endParaRPr lang="fr-FR" sz="1200" dirty="0"/>
          </a:p>
        </p:txBody>
      </p:sp>
      <p:sp>
        <p:nvSpPr>
          <p:cNvPr id="23" name="ZoneTexte 22"/>
          <p:cNvSpPr txBox="1"/>
          <p:nvPr/>
        </p:nvSpPr>
        <p:spPr>
          <a:xfrm>
            <a:off x="4396066" y="2064270"/>
            <a:ext cx="1112038"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swim</a:t>
            </a:r>
            <a:r>
              <a:rPr lang="fr-FR" sz="1200" dirty="0" smtClean="0"/>
              <a:t>)</a:t>
            </a:r>
            <a:endParaRPr lang="fr-FR" sz="1200" dirty="0"/>
          </a:p>
        </p:txBody>
      </p:sp>
      <p:sp>
        <p:nvSpPr>
          <p:cNvPr id="24" name="ZoneTexte 23"/>
          <p:cNvSpPr txBox="1"/>
          <p:nvPr/>
        </p:nvSpPr>
        <p:spPr>
          <a:xfrm>
            <a:off x="4283968" y="3514789"/>
            <a:ext cx="1224136"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DWTP</a:t>
            </a:r>
            <a:r>
              <a:rPr lang="fr-FR" sz="1200" dirty="0" smtClean="0"/>
              <a:t>)</a:t>
            </a:r>
            <a:endParaRPr lang="fr-FR" dirty="0"/>
          </a:p>
        </p:txBody>
      </p:sp>
      <p:sp>
        <p:nvSpPr>
          <p:cNvPr id="2" name="ZoneTexte 1"/>
          <p:cNvSpPr txBox="1"/>
          <p:nvPr/>
        </p:nvSpPr>
        <p:spPr>
          <a:xfrm>
            <a:off x="209766" y="3631143"/>
            <a:ext cx="4460291" cy="646331"/>
          </a:xfrm>
          <a:prstGeom prst="rect">
            <a:avLst/>
          </a:prstGeom>
          <a:noFill/>
        </p:spPr>
        <p:txBody>
          <a:bodyPr wrap="square" rtlCol="0">
            <a:spAutoFit/>
          </a:bodyPr>
          <a:lstStyle/>
          <a:p>
            <a:pPr marL="285750" indent="-285750">
              <a:buFont typeface="Arial" panose="020B0604020202020204" pitchFamily="34" charset="0"/>
              <a:buChar char="•"/>
            </a:pPr>
            <a:r>
              <a:rPr lang="fr-FR" sz="1200" dirty="0" err="1" smtClean="0">
                <a:solidFill>
                  <a:srgbClr val="FF0000"/>
                </a:solidFill>
              </a:rPr>
              <a:t>d</a:t>
            </a:r>
            <a:r>
              <a:rPr lang="fr-FR" sz="900" dirty="0" err="1">
                <a:solidFill>
                  <a:srgbClr val="FF0000"/>
                </a:solidFill>
              </a:rPr>
              <a:t>harvest</a:t>
            </a:r>
            <a:r>
              <a:rPr lang="fr-FR" sz="1200" dirty="0" smtClean="0"/>
              <a:t> = 1, 2, …, </a:t>
            </a:r>
            <a:r>
              <a:rPr lang="fr-FR" sz="1200" b="1" dirty="0" err="1" smtClean="0">
                <a:solidFill>
                  <a:srgbClr val="2082C8"/>
                </a:solidFill>
              </a:rPr>
              <a:t>n</a:t>
            </a:r>
            <a:r>
              <a:rPr lang="fr-FR" sz="900" b="1" dirty="0" err="1" smtClean="0">
                <a:solidFill>
                  <a:srgbClr val="2082C8"/>
                </a:solidFill>
              </a:rPr>
              <a:t>harvest</a:t>
            </a:r>
            <a:r>
              <a:rPr lang="fr-FR" sz="1200" dirty="0" smtClean="0"/>
              <a:t> </a:t>
            </a:r>
            <a:r>
              <a:rPr lang="fr-FR" sz="1200" dirty="0" err="1" smtClean="0"/>
              <a:t>days</a:t>
            </a:r>
            <a:r>
              <a:rPr lang="fr-FR" sz="1200" dirty="0" smtClean="0"/>
              <a:t> (</a:t>
            </a:r>
            <a:r>
              <a:rPr lang="fr-FR" sz="1200" b="1" dirty="0" err="1" smtClean="0">
                <a:solidFill>
                  <a:srgbClr val="2082C8"/>
                </a:solidFill>
              </a:rPr>
              <a:t>n</a:t>
            </a:r>
            <a:r>
              <a:rPr lang="fr-FR" sz="900" b="1" dirty="0" err="1" smtClean="0">
                <a:solidFill>
                  <a:srgbClr val="2082C8"/>
                </a:solidFill>
              </a:rPr>
              <a:t>harvest</a:t>
            </a:r>
            <a:r>
              <a:rPr lang="fr-FR" sz="1200" dirty="0" smtClean="0"/>
              <a:t> = 14)</a:t>
            </a:r>
          </a:p>
          <a:p>
            <a:pPr marL="285750" indent="-285750">
              <a:buFont typeface="Arial" panose="020B0604020202020204" pitchFamily="34" charset="0"/>
              <a:buChar char="•"/>
            </a:pPr>
            <a:r>
              <a:rPr lang="fr-FR" sz="1200" dirty="0" err="1">
                <a:solidFill>
                  <a:srgbClr val="FF0000"/>
                </a:solidFill>
              </a:rPr>
              <a:t>d</a:t>
            </a:r>
            <a:r>
              <a:rPr lang="fr-FR" sz="900" dirty="0" err="1" smtClean="0">
                <a:solidFill>
                  <a:srgbClr val="FF0000"/>
                </a:solidFill>
              </a:rPr>
              <a:t>swim</a:t>
            </a:r>
            <a:r>
              <a:rPr lang="fr-FR" sz="1200" dirty="0" smtClean="0"/>
              <a:t> = time </a:t>
            </a:r>
            <a:r>
              <a:rPr lang="fr-FR" sz="1200" dirty="0" err="1" smtClean="0"/>
              <a:t>between</a:t>
            </a:r>
            <a:r>
              <a:rPr lang="fr-FR" sz="1200" dirty="0" smtClean="0"/>
              <a:t> contamination and </a:t>
            </a:r>
            <a:r>
              <a:rPr lang="fr-FR" sz="1200" dirty="0" err="1" smtClean="0"/>
              <a:t>swimming</a:t>
            </a:r>
            <a:r>
              <a:rPr lang="fr-FR" sz="1200" dirty="0" smtClean="0"/>
              <a:t> </a:t>
            </a:r>
            <a:r>
              <a:rPr lang="fr-FR" sz="1200" dirty="0" smtClean="0">
                <a:solidFill>
                  <a:srgbClr val="FF0000"/>
                </a:solidFill>
              </a:rPr>
              <a:t>?</a:t>
            </a:r>
          </a:p>
          <a:p>
            <a:pPr marL="285750" indent="-285750">
              <a:buFont typeface="Arial" panose="020B0604020202020204" pitchFamily="34" charset="0"/>
              <a:buChar char="•"/>
            </a:pPr>
            <a:r>
              <a:rPr lang="fr-FR" sz="1200" dirty="0" err="1" smtClean="0">
                <a:solidFill>
                  <a:srgbClr val="FF0000"/>
                </a:solidFill>
              </a:rPr>
              <a:t>d</a:t>
            </a:r>
            <a:r>
              <a:rPr lang="fr-FR" sz="900" dirty="0" err="1" smtClean="0">
                <a:solidFill>
                  <a:srgbClr val="FF0000"/>
                </a:solidFill>
              </a:rPr>
              <a:t>DWTP</a:t>
            </a:r>
            <a:r>
              <a:rPr lang="fr-FR" sz="1200" dirty="0" smtClean="0"/>
              <a:t> = </a:t>
            </a:r>
            <a:r>
              <a:rPr lang="fr-FR" sz="1200" dirty="0"/>
              <a:t>time to </a:t>
            </a:r>
            <a:r>
              <a:rPr lang="fr-FR" sz="1200" dirty="0" err="1"/>
              <a:t>reach</a:t>
            </a:r>
            <a:r>
              <a:rPr lang="fr-FR" sz="1200" dirty="0"/>
              <a:t> DWTP ~ 1-10 </a:t>
            </a:r>
            <a:r>
              <a:rPr lang="fr-FR" sz="1200" dirty="0" err="1"/>
              <a:t>mins</a:t>
            </a:r>
            <a:endParaRPr lang="fr-FR" sz="1200" dirty="0"/>
          </a:p>
        </p:txBody>
      </p:sp>
      <p:sp>
        <p:nvSpPr>
          <p:cNvPr id="3" name="ZoneTexte 2"/>
          <p:cNvSpPr txBox="1"/>
          <p:nvPr/>
        </p:nvSpPr>
        <p:spPr>
          <a:xfrm>
            <a:off x="361476" y="1656564"/>
            <a:ext cx="2893987" cy="338554"/>
          </a:xfrm>
          <a:prstGeom prst="rect">
            <a:avLst/>
          </a:prstGeom>
          <a:noFill/>
        </p:spPr>
        <p:txBody>
          <a:bodyPr wrap="square" rtlCol="0">
            <a:spAutoFit/>
          </a:bodyPr>
          <a:lstStyle/>
          <a:p>
            <a:r>
              <a:rPr lang="fr-FR" sz="1600" dirty="0" err="1"/>
              <a:t>C</a:t>
            </a:r>
            <a:r>
              <a:rPr lang="fr-FR" sz="1100" dirty="0" err="1"/>
              <a:t>water</a:t>
            </a:r>
            <a:r>
              <a:rPr lang="fr-FR" sz="1600" dirty="0"/>
              <a:t>(</a:t>
            </a:r>
            <a:r>
              <a:rPr lang="fr-FR" sz="1600" dirty="0">
                <a:solidFill>
                  <a:srgbClr val="FF0000"/>
                </a:solidFill>
              </a:rPr>
              <a:t>d</a:t>
            </a:r>
            <a:r>
              <a:rPr lang="fr-FR" sz="1600" dirty="0"/>
              <a:t>) </a:t>
            </a:r>
            <a:r>
              <a:rPr lang="fr-FR" sz="1600" dirty="0" smtClean="0"/>
              <a:t>= </a:t>
            </a:r>
            <a:r>
              <a:rPr lang="fr-FR" sz="1600" dirty="0" err="1" smtClean="0"/>
              <a:t>C</a:t>
            </a:r>
            <a:r>
              <a:rPr lang="fr-FR" sz="1100" dirty="0" err="1" smtClean="0"/>
              <a:t>init</a:t>
            </a:r>
            <a:r>
              <a:rPr lang="fr-FR" sz="1600" dirty="0" smtClean="0"/>
              <a:t> . </a:t>
            </a:r>
            <a:r>
              <a:rPr lang="fr-FR" sz="1600" dirty="0" err="1" smtClean="0"/>
              <a:t>exp</a:t>
            </a:r>
            <a:r>
              <a:rPr lang="fr-FR" sz="1600" dirty="0" smtClean="0"/>
              <a:t>(-</a:t>
            </a:r>
            <a:r>
              <a:rPr lang="fr-FR" sz="1600" dirty="0" err="1" smtClean="0">
                <a:solidFill>
                  <a:srgbClr val="FF0000"/>
                </a:solidFill>
              </a:rPr>
              <a:t>kd</a:t>
            </a:r>
            <a:r>
              <a:rPr lang="fr-FR" sz="1600" dirty="0" smtClean="0"/>
              <a:t>)</a:t>
            </a:r>
            <a:endParaRPr lang="fr-FR" sz="1600" dirty="0"/>
          </a:p>
        </p:txBody>
      </p:sp>
      <p:sp>
        <p:nvSpPr>
          <p:cNvPr id="5" name="Rectangle 4"/>
          <p:cNvSpPr/>
          <p:nvPr/>
        </p:nvSpPr>
        <p:spPr>
          <a:xfrm>
            <a:off x="361476" y="1656564"/>
            <a:ext cx="2548814" cy="406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708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 grpId="0"/>
      <p:bldP spid="3" grpId="0"/>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9</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err="1" smtClean="0"/>
              <a:t>Tap</a:t>
            </a:r>
            <a:r>
              <a:rPr lang="fr-FR" dirty="0" smtClean="0"/>
              <a:t> water </a:t>
            </a:r>
            <a:r>
              <a:rPr lang="fr-FR" dirty="0" err="1" smtClean="0"/>
              <a:t>consumption</a:t>
            </a:r>
            <a:endParaRPr lang="fr-FR" dirty="0"/>
          </a:p>
        </p:txBody>
      </p:sp>
      <p:sp>
        <p:nvSpPr>
          <p:cNvPr id="6"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4226494544"/>
      </p:ext>
    </p:extLst>
  </p:cSld>
  <p:clrMapOvr>
    <a:masterClrMapping/>
  </p:clrMapOvr>
  <p:timing>
    <p:tnLst>
      <p:par>
        <p:cTn id="1" dur="indefinite" restart="never" nodeType="tmRoot"/>
      </p:par>
    </p:tn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3.xml><?xml version="1.0" encoding="utf-8"?>
<ds:datastoreItem xmlns:ds="http://schemas.openxmlformats.org/officeDocument/2006/customXml" ds:itemID="{DC95FFB1-59D7-49A1-AFDD-C527B4A1D76C}">
  <ds:schemaRefs>
    <ds:schemaRef ds:uri="http://schemas.microsoft.com/office/2006/documentManagement/types"/>
    <ds:schemaRef ds:uri="http://schemas.microsoft.com/sharepoint/v3"/>
    <ds:schemaRef ds:uri="http://www.w3.org/XML/1998/namespace"/>
    <ds:schemaRef ds:uri="http://purl.org/dc/elements/1.1/"/>
    <ds:schemaRef ds:uri="http://schemas.microsoft.com/office/2006/metadata/properties"/>
    <ds:schemaRef ds:uri="http://purl.org/dc/terms/"/>
    <ds:schemaRef ds:uri="http://purl.org/dc/dcmitype/"/>
    <ds:schemaRef ds:uri="764a75d7-b33f-4a9f-acbd-b0607662a84d"/>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11826</TotalTime>
  <Words>1171</Words>
  <Application>Microsoft Office PowerPoint</Application>
  <PresentationFormat>Affichage à l'écran (16:9)</PresentationFormat>
  <Paragraphs>207</Paragraphs>
  <Slides>15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15</vt:i4>
      </vt:variant>
    </vt:vector>
  </HeadingPairs>
  <TitlesOfParts>
    <vt:vector size="21" baseType="lpstr">
      <vt:lpstr>Arial</vt:lpstr>
      <vt:lpstr>Calibri</vt:lpstr>
      <vt:lpstr>Marianne</vt:lpstr>
      <vt:lpstr>Times New Roman</vt:lpstr>
      <vt:lpstr>Wingdings</vt:lpstr>
      <vt:lpstr>OPÉRATEURS</vt:lpstr>
      <vt:lpstr>Présentation PowerPoint</vt:lpstr>
      <vt:lpstr>General framework</vt:lpstr>
      <vt:lpstr>Computation of risk</vt:lpstr>
      <vt:lpstr>Computation of risk</vt:lpstr>
      <vt:lpstr>Framework</vt:lpstr>
      <vt:lpstr>Framework</vt:lpstr>
      <vt:lpstr>Bacteria transportation from soil to watershed Neitsch et al. (2011) </vt:lpstr>
      <vt:lpstr>Environmental decay</vt:lpstr>
      <vt:lpstr>Tap water consumption</vt:lpstr>
      <vt:lpstr>Drinking Water Treatement Plant</vt:lpstr>
      <vt:lpstr>Recreational swimming</vt:lpstr>
      <vt:lpstr>Accidental ingestion while swimming</vt:lpstr>
      <vt:lpstr>Consuming lettuce</vt:lpstr>
      <vt:lpstr>Contamination of lettuce</vt:lpstr>
      <vt:lpstr>Postharvest processing of lettuce</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485</cp:revision>
  <dcterms:created xsi:type="dcterms:W3CDTF">2020-11-30T09:05:25Z</dcterms:created>
  <dcterms:modified xsi:type="dcterms:W3CDTF">2024-10-04T10:42:46Z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