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Lst>
  <p:notesMasterIdLst>
    <p:notesMasterId r:id="rId19"/>
  </p:notesMasterIdLst>
  <p:handoutMasterIdLst>
    <p:handoutMasterId r:id="rId20"/>
  </p:handoutMasterIdLst>
  <p:sldIdLst>
    <p:sldId id="345" r:id="rId5"/>
    <p:sldId id="340" r:id="rId6"/>
    <p:sldId id="399" r:id="rId7"/>
    <p:sldId id="398" r:id="rId8"/>
    <p:sldId id="400" r:id="rId9"/>
    <p:sldId id="401" r:id="rId10"/>
    <p:sldId id="402" r:id="rId11"/>
    <p:sldId id="403" r:id="rId12"/>
    <p:sldId id="404" r:id="rId13"/>
    <p:sldId id="405" r:id="rId14"/>
    <p:sldId id="406" r:id="rId15"/>
    <p:sldId id="407" r:id="rId16"/>
    <p:sldId id="408" r:id="rId17"/>
    <p:sldId id="409" r:id="rId18"/>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orient="horz" pos="191">
          <p15:clr>
            <a:srgbClr val="A4A3A4"/>
          </p15:clr>
        </p15:guide>
        <p15:guide id="3" orient="horz" pos="854">
          <p15:clr>
            <a:srgbClr val="A4A3A4"/>
          </p15:clr>
        </p15:guide>
        <p15:guide id="4" orient="horz" pos="821">
          <p15:clr>
            <a:srgbClr val="A4A3A4"/>
          </p15:clr>
        </p15:guide>
        <p15:guide id="5" orient="horz" pos="3049">
          <p15:clr>
            <a:srgbClr val="A4A3A4"/>
          </p15:clr>
        </p15:guide>
        <p15:guide id="6" orient="horz" pos="3151">
          <p15:clr>
            <a:srgbClr val="A4A3A4"/>
          </p15:clr>
        </p15:guide>
        <p15:guide id="7" pos="2880">
          <p15:clr>
            <a:srgbClr val="A4A3A4"/>
          </p15:clr>
        </p15:guide>
        <p15:guide id="8" pos="476">
          <p15:clr>
            <a:srgbClr val="A4A3A4"/>
          </p15:clr>
        </p15:guide>
        <p15:guide id="9" pos="5193">
          <p15:clr>
            <a:srgbClr val="A4A3A4"/>
          </p15:clr>
        </p15:guide>
        <p15:guide id="10" pos="546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UTUREAU Fabrice" initials="CF" lastIdx="2" clrIdx="0">
    <p:extLst>
      <p:ext uri="{19B8F6BF-5375-455C-9EA6-DF929625EA0E}">
        <p15:presenceInfo xmlns:p15="http://schemas.microsoft.com/office/powerpoint/2012/main" userId="S-1-5-21-1482476501-1993962763-1801674531-267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000F"/>
    <a:srgbClr val="3C3C3C"/>
    <a:srgbClr val="2082C8"/>
    <a:srgbClr val="5770BE"/>
    <a:srgbClr val="FFE800"/>
    <a:srgbClr val="262626"/>
    <a:srgbClr val="FF9940"/>
    <a:srgbClr val="00AC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06" autoAdjust="0"/>
    <p:restoredTop sz="94660"/>
  </p:normalViewPr>
  <p:slideViewPr>
    <p:cSldViewPr showGuides="1">
      <p:cViewPr varScale="1">
        <p:scale>
          <a:sx n="117" d="100"/>
          <a:sy n="117" d="100"/>
        </p:scale>
        <p:origin x="396" y="72"/>
      </p:cViewPr>
      <p:guideLst>
        <p:guide orient="horz" pos="1620"/>
        <p:guide orient="horz" pos="191"/>
        <p:guide orient="horz" pos="854"/>
        <p:guide orient="horz" pos="821"/>
        <p:guide orient="horz" pos="3049"/>
        <p:guide orient="horz" pos="3151"/>
        <p:guide pos="2880"/>
        <p:guide pos="476"/>
        <p:guide pos="5193"/>
        <p:guide pos="5465"/>
      </p:guideLst>
    </p:cSldViewPr>
  </p:slideViewPr>
  <p:notesTextViewPr>
    <p:cViewPr>
      <p:scale>
        <a:sx n="3" d="2"/>
        <a:sy n="3" d="2"/>
      </p:scale>
      <p:origin x="0" y="0"/>
    </p:cViewPr>
  </p:notesTextViewPr>
  <p:sorterViewPr>
    <p:cViewPr>
      <p:scale>
        <a:sx n="66" d="100"/>
        <a:sy n="66" d="100"/>
      </p:scale>
      <p:origin x="0" y="0"/>
    </p:cViewPr>
  </p:sorterViewPr>
  <p:notesViewPr>
    <p:cSldViewPr showGuides="1">
      <p:cViewPr varScale="1">
        <p:scale>
          <a:sx n="120" d="100"/>
          <a:sy n="120" d="100"/>
        </p:scale>
        <p:origin x="4104"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F6C3628-2A48-4943-8648-4659D1A5CA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8EF460C9-DF9F-4989-A4D9-A059B7CFE0C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636196-C1AC-42F1-B592-7AC34CBEE52F}" type="datetimeFigureOut">
              <a:rPr lang="fr-FR" smtClean="0"/>
              <a:t>02/09/2024</a:t>
            </a:fld>
            <a:endParaRPr lang="fr-FR"/>
          </a:p>
        </p:txBody>
      </p:sp>
      <p:sp>
        <p:nvSpPr>
          <p:cNvPr id="4" name="Espace réservé du pied de page 3">
            <a:extLst>
              <a:ext uri="{FF2B5EF4-FFF2-40B4-BE49-F238E27FC236}">
                <a16:creationId xmlns:a16="http://schemas.microsoft.com/office/drawing/2014/main" id="{9A5AF1BB-B908-4986-B23C-39197069DB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3841F8CC-480B-4DF2-9E55-F7042905EE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69DB08-8E7B-42B6-93D7-7F21B1C03E4C}" type="slidenum">
              <a:rPr lang="fr-FR" smtClean="0"/>
              <a:t>‹N°›</a:t>
            </a:fld>
            <a:endParaRPr lang="fr-FR"/>
          </a:p>
        </p:txBody>
      </p:sp>
    </p:spTree>
    <p:extLst>
      <p:ext uri="{BB962C8B-B14F-4D97-AF65-F5344CB8AC3E}">
        <p14:creationId xmlns:p14="http://schemas.microsoft.com/office/powerpoint/2010/main" val="4028104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02/09/2024</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uverture FR">
    <p:spTree>
      <p:nvGrpSpPr>
        <p:cNvPr id="1" name=""/>
        <p:cNvGrpSpPr/>
        <p:nvPr/>
      </p:nvGrpSpPr>
      <p:grpSpPr>
        <a:xfrm>
          <a:off x="0" y="0"/>
          <a:ext cx="0" cy="0"/>
          <a:chOff x="0" y="0"/>
          <a:chExt cx="0" cy="0"/>
        </a:xfrm>
      </p:grpSpPr>
      <p:sp>
        <p:nvSpPr>
          <p:cNvPr id="2" name="ZoneTexte 1"/>
          <p:cNvSpPr txBox="1"/>
          <p:nvPr userDrawn="1"/>
        </p:nvSpPr>
        <p:spPr>
          <a:xfrm>
            <a:off x="273892" y="4544261"/>
            <a:ext cx="3427372"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smtClean="0">
                <a:solidFill>
                  <a:schemeClr val="tx2"/>
                </a:solidFill>
                <a:latin typeface="+mn-lt"/>
                <a:ea typeface="+mn-ea"/>
                <a:cs typeface="+mn-cs"/>
              </a:rPr>
              <a:t>Connaître, évaluer, protéger</a:t>
            </a: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261490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 de titre 7">
    <p:bg>
      <p:bgPr>
        <a:solidFill>
          <a:schemeClr val="bg2"/>
        </a:solidFill>
        <a:effectLst/>
      </p:bgPr>
    </p:bg>
    <p:spTree>
      <p:nvGrpSpPr>
        <p:cNvPr id="1" name=""/>
        <p:cNvGrpSpPr/>
        <p:nvPr/>
      </p:nvGrpSpPr>
      <p:grpSpPr>
        <a:xfrm>
          <a:off x="0" y="0"/>
          <a:ext cx="0" cy="0"/>
          <a:chOff x="0" y="0"/>
          <a:chExt cx="0" cy="0"/>
        </a:xfrm>
      </p:grpSpPr>
      <p:grpSp>
        <p:nvGrpSpPr>
          <p:cNvPr id="40" name="Groupe 39"/>
          <p:cNvGrpSpPr/>
          <p:nvPr userDrawn="1"/>
        </p:nvGrpSpPr>
        <p:grpSpPr>
          <a:xfrm>
            <a:off x="2555776" y="1995686"/>
            <a:ext cx="5636124" cy="1221867"/>
            <a:chOff x="4528607" y="2228471"/>
            <a:chExt cx="2978905" cy="645803"/>
          </a:xfrm>
          <a:solidFill>
            <a:srgbClr val="FF9940"/>
          </a:solidFill>
        </p:grpSpPr>
        <p:sp>
          <p:nvSpPr>
            <p:cNvPr id="4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4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502721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 de titre 8">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E80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479004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 de titre 10">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5770BE"/>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2544050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Diapo avec titre + tex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sp>
        <p:nvSpPr>
          <p:cNvPr id="28" name="Espace réservé du texte 7"/>
          <p:cNvSpPr>
            <a:spLocks noGrp="1"/>
          </p:cNvSpPr>
          <p:nvPr>
            <p:ph type="body" sz="quarter" idx="13" hasCustomPrompt="1"/>
          </p:nvPr>
        </p:nvSpPr>
        <p:spPr bwMode="gray">
          <a:xfrm>
            <a:off x="275431" y="987574"/>
            <a:ext cx="8594295"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29" name="Groupe 28">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0" name="Groupe 29">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7"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38"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9"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1" name="Groupe 30">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2"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3"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4"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5"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6"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4"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663098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po texte + photo">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17" name="Espace réservé du texte 7"/>
          <p:cNvSpPr>
            <a:spLocks noGrp="1"/>
          </p:cNvSpPr>
          <p:nvPr>
            <p:ph type="body" sz="quarter" idx="13" hasCustomPrompt="1"/>
          </p:nvPr>
        </p:nvSpPr>
        <p:spPr bwMode="gray">
          <a:xfrm>
            <a:off x="275431" y="987574"/>
            <a:ext cx="4104548"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9"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0"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1"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2"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3" name="Groupe 32">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4"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5"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6"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7"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8"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2"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284943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apo 2 photos">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275431" y="987574"/>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283729" y="3979863"/>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3"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163867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po 1 photo">
    <p:spTree>
      <p:nvGrpSpPr>
        <p:cNvPr id="1" name=""/>
        <p:cNvGrpSpPr/>
        <p:nvPr/>
      </p:nvGrpSpPr>
      <p:grpSpPr>
        <a:xfrm>
          <a:off x="0" y="0"/>
          <a:ext cx="0" cy="0"/>
          <a:chOff x="0" y="0"/>
          <a:chExt cx="0" cy="0"/>
        </a:xfrm>
      </p:grpSpPr>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326331" y="987574"/>
            <a:ext cx="847433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334629" y="3979863"/>
            <a:ext cx="8453232"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1" name="Titre 1"/>
          <p:cNvSpPr>
            <a:spLocks noGrp="1"/>
          </p:cNvSpPr>
          <p:nvPr>
            <p:ph type="title" hasCustomPrompt="1"/>
          </p:nvPr>
        </p:nvSpPr>
        <p:spPr bwMode="gray">
          <a:xfrm>
            <a:off x="326331" y="278549"/>
            <a:ext cx="81068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128851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apo couran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grpSp>
        <p:nvGrpSpPr>
          <p:cNvPr id="27" name="Groupe 26">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28" name="Groupe 27">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5"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36"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7"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38"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9"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29" name="Groupe 28">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0"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1"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2"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3"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Tree>
    <p:extLst>
      <p:ext uri="{BB962C8B-B14F-4D97-AF65-F5344CB8AC3E}">
        <p14:creationId xmlns:p14="http://schemas.microsoft.com/office/powerpoint/2010/main" val="3770709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Couverture GB">
    <p:spTree>
      <p:nvGrpSpPr>
        <p:cNvPr id="1" name=""/>
        <p:cNvGrpSpPr/>
        <p:nvPr/>
      </p:nvGrpSpPr>
      <p:grpSpPr>
        <a:xfrm>
          <a:off x="0" y="0"/>
          <a:ext cx="0" cy="0"/>
          <a:chOff x="0" y="0"/>
          <a:chExt cx="0" cy="0"/>
        </a:xfrm>
      </p:grpSpPr>
      <p:sp>
        <p:nvSpPr>
          <p:cNvPr id="26" name="ZoneTexte 25"/>
          <p:cNvSpPr txBox="1"/>
          <p:nvPr userDrawn="1"/>
        </p:nvSpPr>
        <p:spPr>
          <a:xfrm>
            <a:off x="273892" y="4544261"/>
            <a:ext cx="3722044"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err="1" smtClean="0">
                <a:solidFill>
                  <a:schemeClr val="tx2"/>
                </a:solidFill>
                <a:latin typeface="+mn-lt"/>
                <a:ea typeface="+mn-ea"/>
                <a:cs typeface="+mn-cs"/>
              </a:rPr>
              <a:t>Investigate</a:t>
            </a:r>
            <a:r>
              <a:rPr lang="fr-FR" sz="1460" b="1" kern="1200" cap="all" baseline="0" dirty="0" smtClean="0">
                <a:solidFill>
                  <a:schemeClr val="tx2"/>
                </a:solidFill>
                <a:latin typeface="+mn-lt"/>
                <a:ea typeface="+mn-ea"/>
                <a:cs typeface="+mn-cs"/>
              </a:rPr>
              <a:t>, </a:t>
            </a:r>
            <a:r>
              <a:rPr lang="fr-FR" sz="1460" b="1" kern="1200" cap="all" baseline="0" dirty="0" err="1" smtClean="0">
                <a:solidFill>
                  <a:schemeClr val="tx2"/>
                </a:solidFill>
                <a:latin typeface="+mn-lt"/>
                <a:ea typeface="+mn-ea"/>
                <a:cs typeface="+mn-cs"/>
              </a:rPr>
              <a:t>evaluate</a:t>
            </a:r>
            <a:r>
              <a:rPr lang="fr-FR" sz="1460" b="1" kern="1200" cap="all" baseline="0" dirty="0" smtClean="0">
                <a:solidFill>
                  <a:schemeClr val="tx2"/>
                </a:solidFill>
                <a:latin typeface="+mn-lt"/>
                <a:ea typeface="+mn-ea"/>
                <a:cs typeface="+mn-cs"/>
              </a:rPr>
              <a:t>, </a:t>
            </a:r>
            <a:r>
              <a:rPr lang="fr-FR" sz="1460" b="1" kern="1200" cap="all" baseline="0" dirty="0" err="1" smtClean="0">
                <a:solidFill>
                  <a:schemeClr val="tx2"/>
                </a:solidFill>
                <a:latin typeface="+mn-lt"/>
                <a:ea typeface="+mn-ea"/>
                <a:cs typeface="+mn-cs"/>
              </a:rPr>
              <a:t>protect</a:t>
            </a:r>
            <a:endParaRPr lang="fr-FR" sz="1460" b="1" kern="1200" cap="all" baseline="0" dirty="0" smtClean="0">
              <a:solidFill>
                <a:schemeClr val="tx2"/>
              </a:solidFill>
              <a:latin typeface="+mn-lt"/>
              <a:ea typeface="+mn-ea"/>
              <a:cs typeface="+mn-cs"/>
            </a:endParaRP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00724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900000"/>
            <a:ext cx="8424000" cy="720000"/>
          </a:xfrm>
        </p:spPr>
        <p:txBody>
          <a:bodyPr/>
          <a:lstStyle>
            <a:lvl1pPr>
              <a:defRPr>
                <a:solidFill>
                  <a:srgbClr val="262626"/>
                </a:solidFill>
              </a:defRPr>
            </a:lvl1pPr>
          </a:lstStyle>
          <a:p>
            <a:r>
              <a:rPr lang="fr-FR" dirty="0" smtClean="0"/>
              <a:t>Sommaire</a:t>
            </a:r>
            <a:endParaRPr lang="fr-FR" dirty="0"/>
          </a:p>
        </p:txBody>
      </p:sp>
      <p:sp>
        <p:nvSpPr>
          <p:cNvPr id="8" name="Espace réservé du texte 7"/>
          <p:cNvSpPr>
            <a:spLocks noGrp="1"/>
          </p:cNvSpPr>
          <p:nvPr>
            <p:ph type="body" sz="quarter" idx="13" hasCustomPrompt="1"/>
          </p:nvPr>
        </p:nvSpPr>
        <p:spPr bwMode="gray">
          <a:xfrm>
            <a:off x="359998" y="1891968"/>
            <a:ext cx="2520000" cy="2530800"/>
          </a:xfrm>
        </p:spPr>
        <p:txBody>
          <a:bodyPr/>
          <a:lstStyle>
            <a:lvl1pPr marL="144000" indent="-144000">
              <a:spcBef>
                <a:spcPts val="400"/>
              </a:spcBef>
              <a:spcAft>
                <a:spcPts val="800"/>
              </a:spcAft>
              <a:buFont typeface="+mj-lt"/>
              <a:buNone/>
              <a:defRPr b="1">
                <a:solidFill>
                  <a:schemeClr val="tx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1. Titre </a:t>
            </a:r>
            <a:r>
              <a:rPr lang="fr-FR" dirty="0"/>
              <a:t>de la partie</a:t>
            </a:r>
          </a:p>
          <a:p>
            <a:pPr lvl="1"/>
            <a:r>
              <a:rPr lang="fr-FR" dirty="0"/>
              <a:t>Deuxième niveau</a:t>
            </a:r>
          </a:p>
        </p:txBody>
      </p:sp>
      <p:sp>
        <p:nvSpPr>
          <p:cNvPr id="9" name="Espace réservé du texte 7"/>
          <p:cNvSpPr>
            <a:spLocks noGrp="1"/>
          </p:cNvSpPr>
          <p:nvPr>
            <p:ph type="body" sz="quarter" idx="14" hasCustomPrompt="1"/>
          </p:nvPr>
        </p:nvSpPr>
        <p:spPr bwMode="gray">
          <a:xfrm>
            <a:off x="3312000" y="1893600"/>
            <a:ext cx="2520000" cy="2530800"/>
          </a:xfrm>
        </p:spPr>
        <p:txBody>
          <a:bodyPr/>
          <a:lstStyle>
            <a:lvl1pPr marL="144000" indent="-144000">
              <a:spcBef>
                <a:spcPts val="400"/>
              </a:spcBef>
              <a:spcAft>
                <a:spcPts val="800"/>
              </a:spcAft>
              <a:buFont typeface="+mj-lt"/>
              <a:buNone/>
              <a:defRPr b="1">
                <a:solidFill>
                  <a:schemeClr val="accent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2. Titre </a:t>
            </a:r>
            <a:r>
              <a:rPr lang="fr-FR" dirty="0"/>
              <a:t>de la partie</a:t>
            </a:r>
          </a:p>
          <a:p>
            <a:pPr lvl="1"/>
            <a:r>
              <a:rPr lang="fr-FR" dirty="0"/>
              <a:t>Deuxième niveau</a:t>
            </a:r>
          </a:p>
        </p:txBody>
      </p:sp>
      <p:sp>
        <p:nvSpPr>
          <p:cNvPr id="10" name="Espace réservé du texte 7"/>
          <p:cNvSpPr>
            <a:spLocks noGrp="1"/>
          </p:cNvSpPr>
          <p:nvPr>
            <p:ph type="body" sz="quarter" idx="15" hasCustomPrompt="1"/>
          </p:nvPr>
        </p:nvSpPr>
        <p:spPr bwMode="gray">
          <a:xfrm>
            <a:off x="6263999" y="1893600"/>
            <a:ext cx="2520000" cy="2530800"/>
          </a:xfrm>
        </p:spPr>
        <p:txBody>
          <a:bodyPr/>
          <a:lstStyle>
            <a:lvl1pPr marL="144000" indent="-144000">
              <a:spcBef>
                <a:spcPts val="400"/>
              </a:spcBef>
              <a:spcAft>
                <a:spcPts val="800"/>
              </a:spcAft>
              <a:buFont typeface="+mj-lt"/>
              <a:buNone/>
              <a:defRPr b="1">
                <a:solidFill>
                  <a:srgbClr val="5770BE"/>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3. Titre </a:t>
            </a:r>
            <a:r>
              <a:rPr lang="fr-FR" dirty="0"/>
              <a:t>de la partie</a:t>
            </a:r>
          </a:p>
          <a:p>
            <a:pPr lvl="1"/>
            <a:r>
              <a:rPr lang="fr-FR" dirty="0"/>
              <a:t>Deuxième niveau</a:t>
            </a:r>
          </a:p>
        </p:txBody>
      </p:sp>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lvl1pPr>
              <a:defRPr>
                <a:solidFill>
                  <a:srgbClr val="262626"/>
                </a:solidFill>
              </a:defRPr>
            </a:lvl1p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lvl1pPr>
              <a:defRPr>
                <a:solidFill>
                  <a:srgbClr val="262626"/>
                </a:solidFill>
              </a:defRPr>
            </a:lvl1p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lvl1pPr>
              <a:defRPr>
                <a:solidFill>
                  <a:srgbClr val="262626"/>
                </a:solidFill>
              </a:defRPr>
            </a:lvl1pPr>
          </a:lstStyle>
          <a:p>
            <a:fld id="{733122C9-A0B9-462F-8757-0847AD287B63}" type="slidenum">
              <a:rPr lang="fr-FR" smtClean="0"/>
              <a:pPr/>
              <a:t>‹N°›</a:t>
            </a:fld>
            <a:endParaRPr lang="fr-FR" dirty="0"/>
          </a:p>
        </p:txBody>
      </p:sp>
      <p:grpSp>
        <p:nvGrpSpPr>
          <p:cNvPr id="42" name="Groupe 41">
            <a:extLst>
              <a:ext uri="{FF2B5EF4-FFF2-40B4-BE49-F238E27FC236}">
                <a16:creationId xmlns:a16="http://schemas.microsoft.com/office/drawing/2014/main" id="{DD31BDFD-FADC-44D8-B829-1A31B7858F66}"/>
              </a:ext>
            </a:extLst>
          </p:cNvPr>
          <p:cNvGrpSpPr/>
          <p:nvPr userDrawn="1"/>
        </p:nvGrpSpPr>
        <p:grpSpPr>
          <a:xfrm>
            <a:off x="8503443" y="178606"/>
            <a:ext cx="273845" cy="380988"/>
            <a:chOff x="2724335" y="0"/>
            <a:chExt cx="3694565" cy="5140087"/>
          </a:xfrm>
        </p:grpSpPr>
        <p:grpSp>
          <p:nvGrpSpPr>
            <p:cNvPr id="43" name="Groupe 42">
              <a:extLst>
                <a:ext uri="{FF2B5EF4-FFF2-40B4-BE49-F238E27FC236}">
                  <a16:creationId xmlns:a16="http://schemas.microsoft.com/office/drawing/2014/main" id="{68948EC5-1067-4566-82C7-B6A31FB381EE}"/>
                </a:ext>
              </a:extLst>
            </p:cNvPr>
            <p:cNvGrpSpPr/>
            <p:nvPr userDrawn="1"/>
          </p:nvGrpSpPr>
          <p:grpSpPr>
            <a:xfrm>
              <a:off x="2724335" y="4398358"/>
              <a:ext cx="3694565" cy="741729"/>
              <a:chOff x="2724335" y="4398358"/>
              <a:chExt cx="3694565" cy="741729"/>
            </a:xfrm>
          </p:grpSpPr>
          <p:sp>
            <p:nvSpPr>
              <p:cNvPr id="50" name="Forme libre : forme 49">
                <a:extLst>
                  <a:ext uri="{FF2B5EF4-FFF2-40B4-BE49-F238E27FC236}">
                    <a16:creationId xmlns:a16="http://schemas.microsoft.com/office/drawing/2014/main" id="{A9721D01-449C-4E27-8D95-CB388E166391}"/>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51" name="Forme libre : forme 50">
                <a:extLst>
                  <a:ext uri="{FF2B5EF4-FFF2-40B4-BE49-F238E27FC236}">
                    <a16:creationId xmlns:a16="http://schemas.microsoft.com/office/drawing/2014/main" id="{D4EF4E18-1600-4951-B2D3-81EA9BB0A9D0}"/>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52" name="Forme libre : forme 51">
                <a:extLst>
                  <a:ext uri="{FF2B5EF4-FFF2-40B4-BE49-F238E27FC236}">
                    <a16:creationId xmlns:a16="http://schemas.microsoft.com/office/drawing/2014/main" id="{3284962D-7A7F-4349-9250-20D40BD3FEC1}"/>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53" name="Forme libre : forme 52">
                <a:extLst>
                  <a:ext uri="{FF2B5EF4-FFF2-40B4-BE49-F238E27FC236}">
                    <a16:creationId xmlns:a16="http://schemas.microsoft.com/office/drawing/2014/main" id="{476FCF11-4108-40BC-8178-ADD787625181}"/>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54" name="Forme libre : forme 53">
                <a:extLst>
                  <a:ext uri="{FF2B5EF4-FFF2-40B4-BE49-F238E27FC236}">
                    <a16:creationId xmlns:a16="http://schemas.microsoft.com/office/drawing/2014/main" id="{D22E4527-8C28-490C-A537-25A59F3C9541}"/>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44" name="Groupe 43">
              <a:extLst>
                <a:ext uri="{FF2B5EF4-FFF2-40B4-BE49-F238E27FC236}">
                  <a16:creationId xmlns:a16="http://schemas.microsoft.com/office/drawing/2014/main" id="{7A93ACC7-0FC5-4E42-9A92-E233EF4B3BDD}"/>
                </a:ext>
              </a:extLst>
            </p:cNvPr>
            <p:cNvGrpSpPr/>
            <p:nvPr userDrawn="1"/>
          </p:nvGrpSpPr>
          <p:grpSpPr>
            <a:xfrm>
              <a:off x="2752472" y="0"/>
              <a:ext cx="3638377" cy="3631244"/>
              <a:chOff x="2752472" y="0"/>
              <a:chExt cx="3638377" cy="3631244"/>
            </a:xfrm>
          </p:grpSpPr>
          <p:sp>
            <p:nvSpPr>
              <p:cNvPr id="45" name="Forme libre : forme 44">
                <a:extLst>
                  <a:ext uri="{FF2B5EF4-FFF2-40B4-BE49-F238E27FC236}">
                    <a16:creationId xmlns:a16="http://schemas.microsoft.com/office/drawing/2014/main" id="{57603CFD-4D04-4A34-A606-ACDAC0C83EBE}"/>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46" name="Forme libre : forme 45">
                <a:extLst>
                  <a:ext uri="{FF2B5EF4-FFF2-40B4-BE49-F238E27FC236}">
                    <a16:creationId xmlns:a16="http://schemas.microsoft.com/office/drawing/2014/main" id="{43458750-899D-4394-B830-1E9A3B51E930}"/>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47" name="Forme libre : forme 46">
                <a:extLst>
                  <a:ext uri="{FF2B5EF4-FFF2-40B4-BE49-F238E27FC236}">
                    <a16:creationId xmlns:a16="http://schemas.microsoft.com/office/drawing/2014/main" id="{091F78CC-3B11-43B4-8B6D-739240B1A3D0}"/>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48" name="Forme libre : forme 47">
                <a:extLst>
                  <a:ext uri="{FF2B5EF4-FFF2-40B4-BE49-F238E27FC236}">
                    <a16:creationId xmlns:a16="http://schemas.microsoft.com/office/drawing/2014/main" id="{25815A24-B8B0-4B4D-9625-670E8EA1BFD7}"/>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9" name="Forme libre : forme 48">
                <a:extLst>
                  <a:ext uri="{FF2B5EF4-FFF2-40B4-BE49-F238E27FC236}">
                    <a16:creationId xmlns:a16="http://schemas.microsoft.com/office/drawing/2014/main" id="{CC32A3B7-91D8-4CBD-9C74-C8A91E4E80F7}"/>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Tree>
    <p:extLst>
      <p:ext uri="{BB962C8B-B14F-4D97-AF65-F5344CB8AC3E}">
        <p14:creationId xmlns:p14="http://schemas.microsoft.com/office/powerpoint/2010/main" val="1885774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 de titre 1">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chemeClr val="bg2"/>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4208625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 de titre 2">
    <p:bg>
      <p:bgPr>
        <a:solidFill>
          <a:srgbClr val="FFE800"/>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rgbClr val="262626"/>
                </a:solidFill>
              </a:defRPr>
            </a:lvl1pPr>
          </a:lstStyle>
          <a:p>
            <a:r>
              <a:rPr lang="fr-FR" dirty="0" smtClean="0"/>
              <a:t>1. Titre de partie</a:t>
            </a:r>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rgbClr val="262626"/>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7" name="Groupe 16">
            <a:extLst>
              <a:ext uri="{FF2B5EF4-FFF2-40B4-BE49-F238E27FC236}">
                <a16:creationId xmlns:a16="http://schemas.microsoft.com/office/drawing/2014/main" id="{11EC5EB1-2433-445A-90EB-40A3439D696C}"/>
              </a:ext>
            </a:extLst>
          </p:cNvPr>
          <p:cNvGrpSpPr/>
          <p:nvPr userDrawn="1"/>
        </p:nvGrpSpPr>
        <p:grpSpPr>
          <a:xfrm>
            <a:off x="4770120" y="1277220"/>
            <a:ext cx="2560320" cy="2520422"/>
            <a:chOff x="2024062" y="61912"/>
            <a:chExt cx="5097779" cy="5018340"/>
          </a:xfrm>
          <a:solidFill>
            <a:srgbClr val="FF9940"/>
          </a:solidFill>
        </p:grpSpPr>
        <p:sp>
          <p:nvSpPr>
            <p:cNvPr id="18" name="Forme libre : forme 7">
              <a:extLst>
                <a:ext uri="{FF2B5EF4-FFF2-40B4-BE49-F238E27FC236}">
                  <a16:creationId xmlns:a16="http://schemas.microsoft.com/office/drawing/2014/main" id="{980A77CA-4106-4CFD-9089-5D17008DBD8F}"/>
                </a:ext>
              </a:extLst>
            </p:cNvPr>
            <p:cNvSpPr/>
            <p:nvPr/>
          </p:nvSpPr>
          <p:spPr>
            <a:xfrm>
              <a:off x="4123409" y="3661504"/>
              <a:ext cx="726675" cy="1418748"/>
            </a:xfrm>
            <a:custGeom>
              <a:avLst/>
              <a:gdLst>
                <a:gd name="connsiteX0" fmla="*/ 5487 w 726675"/>
                <a:gd name="connsiteY0" fmla="*/ 635032 h 1418748"/>
                <a:gd name="connsiteX1" fmla="*/ 407442 w 726675"/>
                <a:gd name="connsiteY1" fmla="*/ 1418749 h 1418748"/>
                <a:gd name="connsiteX2" fmla="*/ 712242 w 726675"/>
                <a:gd name="connsiteY2" fmla="*/ 734949 h 1418748"/>
                <a:gd name="connsiteX3" fmla="*/ 617373 w 726675"/>
                <a:gd name="connsiteY3" fmla="*/ 0 h 1418748"/>
                <a:gd name="connsiteX4" fmla="*/ 5487 w 726675"/>
                <a:gd name="connsiteY4" fmla="*/ 635032 h 1418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675" h="1418748">
                  <a:moveTo>
                    <a:pt x="5487" y="635032"/>
                  </a:moveTo>
                  <a:cubicBezTo>
                    <a:pt x="-52996" y="1032129"/>
                    <a:pt x="374581" y="1391888"/>
                    <a:pt x="407442" y="1418749"/>
                  </a:cubicBezTo>
                  <a:cubicBezTo>
                    <a:pt x="565176" y="1229868"/>
                    <a:pt x="674333" y="996315"/>
                    <a:pt x="712242" y="734949"/>
                  </a:cubicBezTo>
                  <a:cubicBezTo>
                    <a:pt x="749771" y="476345"/>
                    <a:pt x="712718" y="224028"/>
                    <a:pt x="617373" y="0"/>
                  </a:cubicBezTo>
                  <a:cubicBezTo>
                    <a:pt x="586512" y="12763"/>
                    <a:pt x="64447" y="234410"/>
                    <a:pt x="5487" y="635032"/>
                  </a:cubicBezTo>
                  <a:close/>
                </a:path>
              </a:pathLst>
            </a:custGeom>
            <a:grpFill/>
            <a:ln w="9525" cap="flat">
              <a:noFill/>
              <a:prstDash val="solid"/>
              <a:miter/>
            </a:ln>
          </p:spPr>
          <p:txBody>
            <a:bodyPr rtlCol="0" anchor="ctr"/>
            <a:lstStyle/>
            <a:p>
              <a:endParaRPr lang="fr-FR"/>
            </a:p>
          </p:txBody>
        </p:sp>
        <p:sp>
          <p:nvSpPr>
            <p:cNvPr id="19" name="Forme libre : forme 10">
              <a:extLst>
                <a:ext uri="{FF2B5EF4-FFF2-40B4-BE49-F238E27FC236}">
                  <a16:creationId xmlns:a16="http://schemas.microsoft.com/office/drawing/2014/main" id="{0249ABE6-2F7B-4AA0-8FB6-54E6BF81A1B2}"/>
                </a:ext>
              </a:extLst>
            </p:cNvPr>
            <p:cNvSpPr/>
            <p:nvPr/>
          </p:nvSpPr>
          <p:spPr>
            <a:xfrm>
              <a:off x="5837681" y="2484253"/>
              <a:ext cx="1284160" cy="839943"/>
            </a:xfrm>
            <a:custGeom>
              <a:avLst/>
              <a:gdLst>
                <a:gd name="connsiteX0" fmla="*/ 414814 w 1284160"/>
                <a:gd name="connsiteY0" fmla="*/ 783012 h 839943"/>
                <a:gd name="connsiteX1" fmla="*/ 1284161 w 1284160"/>
                <a:gd name="connsiteY1" fmla="*/ 643185 h 839943"/>
                <a:gd name="connsiteX2" fmla="*/ 316992 w 1284160"/>
                <a:gd name="connsiteY2" fmla="*/ 14345 h 839943"/>
                <a:gd name="connsiteX3" fmla="*/ 0 w 1284160"/>
                <a:gd name="connsiteY3" fmla="*/ 5105 h 839943"/>
                <a:gd name="connsiteX4" fmla="*/ 414814 w 1284160"/>
                <a:gd name="connsiteY4" fmla="*/ 783012 h 839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160" h="839943">
                  <a:moveTo>
                    <a:pt x="414814" y="783012"/>
                  </a:moveTo>
                  <a:cubicBezTo>
                    <a:pt x="773430" y="960844"/>
                    <a:pt x="1246061" y="667474"/>
                    <a:pt x="1284161" y="643185"/>
                  </a:cubicBezTo>
                  <a:cubicBezTo>
                    <a:pt x="1076801" y="314096"/>
                    <a:pt x="732091" y="74447"/>
                    <a:pt x="316992" y="14345"/>
                  </a:cubicBezTo>
                  <a:cubicBezTo>
                    <a:pt x="209740" y="-1181"/>
                    <a:pt x="103537" y="-3848"/>
                    <a:pt x="0" y="5105"/>
                  </a:cubicBezTo>
                  <a:cubicBezTo>
                    <a:pt x="2572" y="39110"/>
                    <a:pt x="52292" y="603275"/>
                    <a:pt x="414814" y="783012"/>
                  </a:cubicBezTo>
                  <a:close/>
                </a:path>
              </a:pathLst>
            </a:custGeom>
            <a:grpFill/>
            <a:ln w="9525" cap="flat">
              <a:noFill/>
              <a:prstDash val="solid"/>
              <a:miter/>
            </a:ln>
          </p:spPr>
          <p:txBody>
            <a:bodyPr rtlCol="0" anchor="ctr"/>
            <a:lstStyle/>
            <a:p>
              <a:endParaRPr lang="fr-FR"/>
            </a:p>
          </p:txBody>
        </p:sp>
        <p:sp>
          <p:nvSpPr>
            <p:cNvPr id="20" name="Forme libre : forme 11">
              <a:extLst>
                <a:ext uri="{FF2B5EF4-FFF2-40B4-BE49-F238E27FC236}">
                  <a16:creationId xmlns:a16="http://schemas.microsoft.com/office/drawing/2014/main" id="{CF86E031-9A54-4E6A-8774-D463D2F85038}"/>
                </a:ext>
              </a:extLst>
            </p:cNvPr>
            <p:cNvSpPr/>
            <p:nvPr/>
          </p:nvSpPr>
          <p:spPr>
            <a:xfrm>
              <a:off x="5349048" y="61912"/>
              <a:ext cx="1045824" cy="1055342"/>
            </a:xfrm>
            <a:custGeom>
              <a:avLst/>
              <a:gdLst>
                <a:gd name="connsiteX0" fmla="*/ 868775 w 1045824"/>
                <a:gd name="connsiteY0" fmla="*/ 866585 h 1055342"/>
                <a:gd name="connsiteX1" fmla="*/ 1005269 w 1045824"/>
                <a:gd name="connsiteY1" fmla="*/ 0 h 1055342"/>
                <a:gd name="connsiteX2" fmla="*/ 0 w 1045824"/>
                <a:gd name="connsiteY2" fmla="*/ 1020604 h 1055342"/>
                <a:gd name="connsiteX3" fmla="*/ 868775 w 1045824"/>
                <a:gd name="connsiteY3" fmla="*/ 866585 h 1055342"/>
              </a:gdLst>
              <a:ahLst/>
              <a:cxnLst>
                <a:cxn ang="0">
                  <a:pos x="connsiteX0" y="connsiteY0"/>
                </a:cxn>
                <a:cxn ang="0">
                  <a:pos x="connsiteX1" y="connsiteY1"/>
                </a:cxn>
                <a:cxn ang="0">
                  <a:pos x="connsiteX2" y="connsiteY2"/>
                </a:cxn>
                <a:cxn ang="0">
                  <a:pos x="connsiteX3" y="connsiteY3"/>
                </a:cxn>
              </a:cxnLst>
              <a:rect l="l" t="t" r="r" b="b"/>
              <a:pathLst>
                <a:path w="1045824" h="1055342">
                  <a:moveTo>
                    <a:pt x="868775" y="866585"/>
                  </a:moveTo>
                  <a:cubicBezTo>
                    <a:pt x="1142714" y="586645"/>
                    <a:pt x="1021271" y="63341"/>
                    <a:pt x="1005269" y="0"/>
                  </a:cubicBezTo>
                  <a:cubicBezTo>
                    <a:pt x="516731" y="122587"/>
                    <a:pt x="119444" y="509111"/>
                    <a:pt x="0" y="1020604"/>
                  </a:cubicBezTo>
                  <a:cubicBezTo>
                    <a:pt x="24765" y="1026605"/>
                    <a:pt x="583406" y="1158145"/>
                    <a:pt x="868775" y="866585"/>
                  </a:cubicBezTo>
                  <a:close/>
                </a:path>
              </a:pathLst>
            </a:custGeom>
            <a:grpFill/>
            <a:ln w="9525" cap="flat">
              <a:noFill/>
              <a:prstDash val="solid"/>
              <a:miter/>
            </a:ln>
          </p:spPr>
          <p:txBody>
            <a:bodyPr rtlCol="0" anchor="ctr"/>
            <a:lstStyle/>
            <a:p>
              <a:endParaRPr lang="fr-FR"/>
            </a:p>
          </p:txBody>
        </p:sp>
        <p:sp>
          <p:nvSpPr>
            <p:cNvPr id="21" name="Forme libre : forme 12">
              <a:extLst>
                <a:ext uri="{FF2B5EF4-FFF2-40B4-BE49-F238E27FC236}">
                  <a16:creationId xmlns:a16="http://schemas.microsoft.com/office/drawing/2014/main" id="{C59B5725-5F9C-4F97-A8F1-326A63828549}"/>
                </a:ext>
              </a:extLst>
            </p:cNvPr>
            <p:cNvSpPr/>
            <p:nvPr/>
          </p:nvSpPr>
          <p:spPr>
            <a:xfrm>
              <a:off x="2839938" y="68103"/>
              <a:ext cx="853528" cy="1267015"/>
            </a:xfrm>
            <a:custGeom>
              <a:avLst/>
              <a:gdLst>
                <a:gd name="connsiteX0" fmla="*/ 790800 w 853528"/>
                <a:gd name="connsiteY0" fmla="*/ 397955 h 1267015"/>
                <a:gd name="connsiteX1" fmla="*/ 2702 w 853528"/>
                <a:gd name="connsiteY1" fmla="*/ 0 h 1267015"/>
                <a:gd name="connsiteX2" fmla="*/ 671738 w 853528"/>
                <a:gd name="connsiteY2" fmla="*/ 1267016 h 1267015"/>
                <a:gd name="connsiteX3" fmla="*/ 790800 w 853528"/>
                <a:gd name="connsiteY3" fmla="*/ 397955 h 1267015"/>
              </a:gdLst>
              <a:ahLst/>
              <a:cxnLst>
                <a:cxn ang="0">
                  <a:pos x="connsiteX0" y="connsiteY0"/>
                </a:cxn>
                <a:cxn ang="0">
                  <a:pos x="connsiteX1" y="connsiteY1"/>
                </a:cxn>
                <a:cxn ang="0">
                  <a:pos x="connsiteX2" y="connsiteY2"/>
                </a:cxn>
                <a:cxn ang="0">
                  <a:pos x="connsiteX3" y="connsiteY3"/>
                </a:cxn>
              </a:cxnLst>
              <a:rect l="l" t="t" r="r" b="b"/>
              <a:pathLst>
                <a:path w="853528" h="1267015">
                  <a:moveTo>
                    <a:pt x="790800" y="397955"/>
                  </a:moveTo>
                  <a:cubicBezTo>
                    <a:pt x="599824" y="33052"/>
                    <a:pt x="17846" y="762"/>
                    <a:pt x="2702" y="0"/>
                  </a:cubicBezTo>
                  <a:cubicBezTo>
                    <a:pt x="-30160" y="524637"/>
                    <a:pt x="239303" y="1009078"/>
                    <a:pt x="671738" y="1267016"/>
                  </a:cubicBezTo>
                  <a:cubicBezTo>
                    <a:pt x="705456" y="1210723"/>
                    <a:pt x="972347" y="744855"/>
                    <a:pt x="790800" y="397955"/>
                  </a:cubicBezTo>
                  <a:close/>
                </a:path>
              </a:pathLst>
            </a:custGeom>
            <a:grpFill/>
            <a:ln w="9525" cap="flat">
              <a:noFill/>
              <a:prstDash val="solid"/>
              <a:miter/>
            </a:ln>
          </p:spPr>
          <p:txBody>
            <a:bodyPr rtlCol="0" anchor="ctr"/>
            <a:lstStyle/>
            <a:p>
              <a:endParaRPr lang="fr-FR"/>
            </a:p>
          </p:txBody>
        </p:sp>
        <p:sp>
          <p:nvSpPr>
            <p:cNvPr id="22" name="Forme libre : forme 14">
              <a:extLst>
                <a:ext uri="{FF2B5EF4-FFF2-40B4-BE49-F238E27FC236}">
                  <a16:creationId xmlns:a16="http://schemas.microsoft.com/office/drawing/2014/main" id="{FABA9E58-4B46-4EE4-97E2-26E72D584C53}"/>
                </a:ext>
              </a:extLst>
            </p:cNvPr>
            <p:cNvSpPr/>
            <p:nvPr/>
          </p:nvSpPr>
          <p:spPr>
            <a:xfrm>
              <a:off x="2024062" y="2446286"/>
              <a:ext cx="1410176" cy="729358"/>
            </a:xfrm>
            <a:custGeom>
              <a:avLst/>
              <a:gdLst>
                <a:gd name="connsiteX0" fmla="*/ 622173 w 1410176"/>
                <a:gd name="connsiteY0" fmla="*/ 7258 h 729358"/>
                <a:gd name="connsiteX1" fmla="*/ 0 w 1410176"/>
                <a:gd name="connsiteY1" fmla="*/ 634194 h 729358"/>
                <a:gd name="connsiteX2" fmla="*/ 10001 w 1410176"/>
                <a:gd name="connsiteY2" fmla="*/ 638480 h 729358"/>
                <a:gd name="connsiteX3" fmla="*/ 304705 w 1410176"/>
                <a:gd name="connsiteY3" fmla="*/ 714966 h 729358"/>
                <a:gd name="connsiteX4" fmla="*/ 1410176 w 1410176"/>
                <a:gd name="connsiteY4" fmla="*/ 387020 h 729358"/>
                <a:gd name="connsiteX5" fmla="*/ 622173 w 1410176"/>
                <a:gd name="connsiteY5" fmla="*/ 7258 h 729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0176" h="729358">
                  <a:moveTo>
                    <a:pt x="622173" y="7258"/>
                  </a:moveTo>
                  <a:cubicBezTo>
                    <a:pt x="210693" y="76981"/>
                    <a:pt x="0" y="634194"/>
                    <a:pt x="0" y="634194"/>
                  </a:cubicBezTo>
                  <a:cubicBezTo>
                    <a:pt x="3334" y="635718"/>
                    <a:pt x="6668" y="637051"/>
                    <a:pt x="10001" y="638480"/>
                  </a:cubicBezTo>
                  <a:cubicBezTo>
                    <a:pt x="103251" y="674103"/>
                    <a:pt x="201740" y="700106"/>
                    <a:pt x="304705" y="714966"/>
                  </a:cubicBezTo>
                  <a:cubicBezTo>
                    <a:pt x="719614" y="775068"/>
                    <a:pt x="1117949" y="643338"/>
                    <a:pt x="1410176" y="387020"/>
                  </a:cubicBezTo>
                  <a:cubicBezTo>
                    <a:pt x="1359884" y="329870"/>
                    <a:pt x="1003459" y="-57417"/>
                    <a:pt x="622173" y="7258"/>
                  </a:cubicBezTo>
                  <a:close/>
                </a:path>
              </a:pathLst>
            </a:custGeom>
            <a:grpFill/>
            <a:ln w="9525" cap="flat">
              <a:noFill/>
              <a:prstDash val="solid"/>
              <a:miter/>
            </a:ln>
          </p:spPr>
          <p:txBody>
            <a:bodyPr rtlCol="0" anchor="ctr"/>
            <a:lstStyle/>
            <a:p>
              <a:endParaRPr lang="fr-FR"/>
            </a:p>
          </p:txBody>
        </p:sp>
      </p:grpSp>
      <p:sp>
        <p:nvSpPr>
          <p:cNvPr id="23"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a:xfrm>
            <a:off x="6339566" y="4659675"/>
            <a:ext cx="1350000" cy="211929"/>
          </a:xfrm>
        </p:spPr>
        <p:txBody>
          <a:bodyPr/>
          <a:lstStyle>
            <a:lvl1pPr>
              <a:defRPr>
                <a:solidFill>
                  <a:srgbClr val="262626"/>
                </a:solidFill>
              </a:defRPr>
            </a:lvl1pPr>
          </a:lstStyle>
          <a:p>
            <a:fld id="{733122C9-A0B9-462F-8757-0847AD287B63}" type="slidenum">
              <a:rPr lang="fr-FR" smtClean="0"/>
              <a:pPr/>
              <a:t>‹N°›</a:t>
            </a:fld>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rgbClr val="262626"/>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rgbClr val="262626"/>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073805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 de titre 3">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FFE800"/>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21074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 de titre 4">
    <p:bg>
      <p:bgPr>
        <a:solidFill>
          <a:schemeClr val="bg2"/>
        </a:solidFill>
        <a:effectLst/>
      </p:bgPr>
    </p:bg>
    <p:spTree>
      <p:nvGrpSpPr>
        <p:cNvPr id="1" name=""/>
        <p:cNvGrpSpPr/>
        <p:nvPr/>
      </p:nvGrpSpPr>
      <p:grpSpPr>
        <a:xfrm>
          <a:off x="0" y="0"/>
          <a:ext cx="0" cy="0"/>
          <a:chOff x="0" y="0"/>
          <a:chExt cx="0" cy="0"/>
        </a:xfrm>
      </p:grpSpPr>
      <p:grpSp>
        <p:nvGrpSpPr>
          <p:cNvPr id="20" name="Groupe 19"/>
          <p:cNvGrpSpPr/>
          <p:nvPr userDrawn="1"/>
        </p:nvGrpSpPr>
        <p:grpSpPr>
          <a:xfrm>
            <a:off x="2555776" y="1995686"/>
            <a:ext cx="5636124" cy="1221867"/>
            <a:chOff x="4528607" y="2228471"/>
            <a:chExt cx="2978905" cy="645803"/>
          </a:xfrm>
          <a:solidFill>
            <a:srgbClr val="00AC8C"/>
          </a:solidFill>
        </p:grpSpPr>
        <p:sp>
          <p:nvSpPr>
            <p:cNvPr id="2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2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844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 de titre 5">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994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338951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 de titre 6">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00AC8C"/>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671399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9999" y="900000"/>
            <a:ext cx="8424000" cy="720000"/>
          </a:xfrm>
          <a:prstGeom prst="rect">
            <a:avLst/>
          </a:prstGeom>
        </p:spPr>
        <p:txBody>
          <a:bodyPr vert="horz" lIns="0" tIns="0" rIns="0" bIns="0" rtlCol="0" anchor="t" anchorCtr="0">
            <a:noAutofit/>
          </a:bodyPr>
          <a:lstStyle/>
          <a:p>
            <a:r>
              <a:rPr lang="fr-FR" noProof="0" dirty="0" smtClean="0"/>
              <a:t>1. Titre de partie</a:t>
            </a:r>
            <a:endParaRPr lang="fr-FR" noProof="0" dirty="0"/>
          </a:p>
        </p:txBody>
      </p:sp>
      <p:sp>
        <p:nvSpPr>
          <p:cNvPr id="3" name="Espace réservé du texte 2"/>
          <p:cNvSpPr>
            <a:spLocks noGrp="1"/>
          </p:cNvSpPr>
          <p:nvPr>
            <p:ph type="body" idx="1"/>
          </p:nvPr>
        </p:nvSpPr>
        <p:spPr bwMode="gray">
          <a:xfrm>
            <a:off x="359999" y="1836000"/>
            <a:ext cx="8424000" cy="2574000"/>
          </a:xfrm>
          <a:prstGeom prst="rect">
            <a:avLst/>
          </a:prstGeom>
        </p:spPr>
        <p:txBody>
          <a:bodyPr vert="horz" lIns="0" tIns="0" rIns="0" bIns="0" rtlCol="0" anchor="t" anchorCtr="0">
            <a:noAutofit/>
          </a:body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p:txBody>
      </p:sp>
      <p:sp>
        <p:nvSpPr>
          <p:cNvPr id="49" name="Espace réservé du numéro de diapositive 7">
            <a:extLst>
              <a:ext uri="{FF2B5EF4-FFF2-40B4-BE49-F238E27FC236}">
                <a16:creationId xmlns:a16="http://schemas.microsoft.com/office/drawing/2014/main" id="{61BB31C8-B8DD-4E0E-A877-46E83C261020}"/>
              </a:ext>
            </a:extLst>
          </p:cNvPr>
          <p:cNvSpPr>
            <a:spLocks noGrp="1"/>
          </p:cNvSpPr>
          <p:nvPr>
            <p:ph type="sldNum" sz="quarter" idx="4"/>
          </p:nvPr>
        </p:nvSpPr>
        <p:spPr bwMode="gray">
          <a:xfrm>
            <a:off x="6339566" y="4659675"/>
            <a:ext cx="1350000" cy="211929"/>
          </a:xfrm>
          <a:prstGeom prst="rect">
            <a:avLst/>
          </a:prstGeom>
        </p:spPr>
        <p:txBody>
          <a:bodyPr anchor="t">
            <a:spAutoFit/>
          </a:bodyPr>
          <a:lstStyle>
            <a:lvl1pPr algn="r">
              <a:defRPr sz="750" b="0">
                <a:solidFill>
                  <a:schemeClr val="tx1"/>
                </a:solidFill>
              </a:defRPr>
            </a:lvl1pPr>
          </a:lstStyle>
          <a:p>
            <a:fld id="{733122C9-A0B9-462F-8757-0847AD287B63}" type="slidenum">
              <a:rPr lang="fr-FR" smtClean="0"/>
              <a:pPr/>
              <a:t>‹N°›</a:t>
            </a:fld>
            <a:endParaRPr lang="fr-FR" dirty="0"/>
          </a:p>
        </p:txBody>
      </p:sp>
      <p:sp>
        <p:nvSpPr>
          <p:cNvPr id="52" name="Espace réservé du pied de page 4">
            <a:extLst>
              <a:ext uri="{FF2B5EF4-FFF2-40B4-BE49-F238E27FC236}">
                <a16:creationId xmlns:a16="http://schemas.microsoft.com/office/drawing/2014/main" id="{0D938FD0-499A-4C4D-8BFF-68F0058C35F5}"/>
              </a:ext>
            </a:extLst>
          </p:cNvPr>
          <p:cNvSpPr>
            <a:spLocks noGrp="1"/>
          </p:cNvSpPr>
          <p:nvPr>
            <p:ph type="ftr" sz="quarter" idx="3"/>
          </p:nvPr>
        </p:nvSpPr>
        <p:spPr>
          <a:xfrm>
            <a:off x="275431" y="4659982"/>
            <a:ext cx="3086100" cy="211622"/>
          </a:xfrm>
          <a:prstGeom prst="rect">
            <a:avLst/>
          </a:prstGeom>
        </p:spPr>
        <p:txBody>
          <a:bodyPr vert="horz" lIns="91440" tIns="45720" rIns="91440" bIns="45720" rtlCol="0" anchor="b"/>
          <a:lstStyle>
            <a:lvl1pPr algn="l">
              <a:defRPr sz="770" b="1" cap="none" spc="-10" baseline="0">
                <a:solidFill>
                  <a:schemeClr val="tx1"/>
                </a:solidFill>
              </a:defRPr>
            </a:lvl1pPr>
          </a:lstStyle>
          <a:p>
            <a:r>
              <a:rPr lang="fr-FR" dirty="0" smtClean="0"/>
              <a:t>Titre de la présentation sur une seule ligne</a:t>
            </a:r>
            <a:endParaRPr lang="fr-FR" dirty="0"/>
          </a:p>
        </p:txBody>
      </p:sp>
      <p:sp>
        <p:nvSpPr>
          <p:cNvPr id="22" name="Espace réservé de la date 1">
            <a:extLst>
              <a:ext uri="{FF2B5EF4-FFF2-40B4-BE49-F238E27FC236}">
                <a16:creationId xmlns:a16="http://schemas.microsoft.com/office/drawing/2014/main" id="{432F5AB4-B213-42ED-9F78-9A5A430019A5}"/>
              </a:ext>
            </a:extLst>
          </p:cNvPr>
          <p:cNvSpPr>
            <a:spLocks noGrp="1"/>
          </p:cNvSpPr>
          <p:nvPr>
            <p:ph type="dt" sz="half" idx="2"/>
          </p:nvPr>
        </p:nvSpPr>
        <p:spPr bwMode="gray">
          <a:xfrm>
            <a:off x="7699725" y="4659675"/>
            <a:ext cx="1170000" cy="211929"/>
          </a:xfrm>
          <a:prstGeom prst="rect">
            <a:avLst/>
          </a:prstGeom>
        </p:spPr>
        <p:txBody>
          <a:bodyPr anchor="t">
            <a:noAutofit/>
          </a:bodyPr>
          <a:lstStyle>
            <a:lvl1pPr>
              <a:defRPr sz="750" b="1"/>
            </a:lvl1pPr>
          </a:lstStyle>
          <a:p>
            <a:pPr algn="r"/>
            <a:r>
              <a:rPr lang="fr-FR" cap="all" dirty="0" smtClean="0"/>
              <a:t>XX/XX/2021</a:t>
            </a:r>
            <a:endParaRPr lang="fr-FR" cap="all" dirty="0"/>
          </a:p>
        </p:txBody>
      </p:sp>
    </p:spTree>
  </p:cSld>
  <p:clrMap bg1="lt1" tx1="dk1" bg2="lt2" tx2="dk2" accent1="accent1" accent2="accent2" accent3="accent3" accent4="accent4" accent5="accent5" accent6="accent6" hlink="hlink" folHlink="folHlink"/>
  <p:sldLayoutIdLst>
    <p:sldLayoutId id="2147483813" r:id="rId1"/>
    <p:sldLayoutId id="2147483837" r:id="rId2"/>
    <p:sldLayoutId id="2147483815" r:id="rId3"/>
    <p:sldLayoutId id="2147483826" r:id="rId4"/>
    <p:sldLayoutId id="2147483825" r:id="rId5"/>
    <p:sldLayoutId id="2147483827" r:id="rId6"/>
    <p:sldLayoutId id="2147483828" r:id="rId7"/>
    <p:sldLayoutId id="2147483834" r:id="rId8"/>
    <p:sldLayoutId id="2147483835" r:id="rId9"/>
    <p:sldLayoutId id="2147483830" r:id="rId10"/>
    <p:sldLayoutId id="2147483831" r:id="rId11"/>
    <p:sldLayoutId id="2147483836" r:id="rId12"/>
    <p:sldLayoutId id="2147483838" r:id="rId13"/>
    <p:sldLayoutId id="2147483839" r:id="rId14"/>
    <p:sldLayoutId id="2147483840" r:id="rId15"/>
    <p:sldLayoutId id="2147483841" r:id="rId16"/>
    <p:sldLayoutId id="2147483829" r:id="rId17"/>
  </p:sldLayoutIdLst>
  <p:hf hdr="0"/>
  <p:txStyles>
    <p:titleStyle>
      <a:lvl1pPr algn="l" defTabSz="914400" rtl="0" eaLnBrk="1" latinLnBrk="0" hangingPunct="1">
        <a:lnSpc>
          <a:spcPct val="90000"/>
        </a:lnSpc>
        <a:spcBef>
          <a:spcPct val="0"/>
        </a:spcBef>
        <a:buNone/>
        <a:defRPr sz="2550" b="1" kern="12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500"/>
        </a:spcAft>
        <a:buFont typeface="Arial" pitchFamily="34" charset="0"/>
        <a:buNone/>
        <a:defRPr sz="1050" b="0" kern="1200">
          <a:solidFill>
            <a:schemeClr val="tx1"/>
          </a:solidFill>
          <a:latin typeface="+mn-lt"/>
          <a:ea typeface="+mn-ea"/>
          <a:cs typeface="+mn-cs"/>
        </a:defRPr>
      </a:lvl1pPr>
      <a:lvl2pPr marL="252000" indent="-72000" algn="l" defTabSz="914400" rtl="0" eaLnBrk="1" latinLnBrk="0" hangingPunct="1">
        <a:lnSpc>
          <a:spcPct val="100000"/>
        </a:lnSpc>
        <a:spcBef>
          <a:spcPts val="600"/>
        </a:spcBef>
        <a:spcAft>
          <a:spcPts val="600"/>
        </a:spcAft>
        <a:buFont typeface="Arial" pitchFamily="34" charset="0"/>
        <a:buChar char="•"/>
        <a:defRPr sz="950" kern="1200">
          <a:solidFill>
            <a:schemeClr val="tx1"/>
          </a:solidFill>
          <a:latin typeface="+mn-lt"/>
          <a:ea typeface="+mn-ea"/>
          <a:cs typeface="+mn-cs"/>
        </a:defRPr>
      </a:lvl2pPr>
      <a:lvl3pPr marL="432000" indent="-72000" algn="l" defTabSz="914400" rtl="0" eaLnBrk="1" latinLnBrk="0" hangingPunct="1">
        <a:lnSpc>
          <a:spcPct val="100000"/>
        </a:lnSpc>
        <a:spcBef>
          <a:spcPts val="100"/>
        </a:spcBef>
        <a:spcAft>
          <a:spcPts val="100"/>
        </a:spcAft>
        <a:buSzPct val="100000"/>
        <a:buFont typeface="Arial" pitchFamily="34" charset="0"/>
        <a:buChar char="•"/>
        <a:defRPr sz="850" kern="1200">
          <a:solidFill>
            <a:schemeClr val="tx1"/>
          </a:solidFill>
          <a:latin typeface="+mn-lt"/>
          <a:ea typeface="+mn-ea"/>
          <a:cs typeface="+mn-cs"/>
        </a:defRPr>
      </a:lvl3pPr>
      <a:lvl4pPr marL="612000" indent="-72000" algn="l" defTabSz="914400" rtl="0" eaLnBrk="1" latinLnBrk="0" hangingPunct="1">
        <a:lnSpc>
          <a:spcPct val="100000"/>
        </a:lnSpc>
        <a:spcBef>
          <a:spcPts val="100"/>
        </a:spcBef>
        <a:spcAft>
          <a:spcPts val="100"/>
        </a:spcAft>
        <a:buSzPct val="100000"/>
        <a:buFont typeface="Arial" pitchFamily="34" charset="0"/>
        <a:buChar char="•"/>
        <a:defRPr sz="750" kern="1200">
          <a:solidFill>
            <a:schemeClr val="tx1"/>
          </a:solidFill>
          <a:latin typeface="+mn-lt"/>
          <a:ea typeface="+mn-ea"/>
          <a:cs typeface="+mn-cs"/>
        </a:defRPr>
      </a:lvl4pPr>
      <a:lvl5pPr marL="828000" indent="-72000" algn="l" defTabSz="914400" rtl="0" eaLnBrk="1" latinLnBrk="0" hangingPunct="1">
        <a:lnSpc>
          <a:spcPct val="100000"/>
        </a:lnSpc>
        <a:spcBef>
          <a:spcPts val="100"/>
        </a:spcBef>
        <a:spcAft>
          <a:spcPts val="100"/>
        </a:spcAft>
        <a:buSzPct val="100000"/>
        <a:buFont typeface="Arial" pitchFamily="34" charset="0"/>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323528" y="2211710"/>
            <a:ext cx="8424000" cy="2077200"/>
          </a:xfrm>
        </p:spPr>
        <p:txBody>
          <a:bodyPr/>
          <a:lstStyle/>
          <a:p>
            <a:r>
              <a:rPr lang="fr-FR" sz="3200" dirty="0" err="1" smtClean="0"/>
              <a:t>Environmental</a:t>
            </a:r>
            <a:r>
              <a:rPr lang="fr-FR" sz="3200" dirty="0" smtClean="0"/>
              <a:t> module</a:t>
            </a:r>
          </a:p>
          <a:p>
            <a:endParaRPr lang="fr-FR" sz="1400" dirty="0" smtClean="0"/>
          </a:p>
          <a:p>
            <a:r>
              <a:rPr lang="fr-FR" sz="2000" b="0" dirty="0" err="1" smtClean="0"/>
              <a:t>draft</a:t>
            </a:r>
            <a:endParaRPr lang="fr-FR" sz="3200" dirty="0"/>
          </a:p>
          <a:p>
            <a:endParaRPr lang="fr-FR" sz="3200" dirty="0"/>
          </a:p>
        </p:txBody>
      </p:sp>
      <p:sp>
        <p:nvSpPr>
          <p:cNvPr id="5" name="Espace réservé du numéro de diapositive 4"/>
          <p:cNvSpPr>
            <a:spLocks noGrp="1"/>
          </p:cNvSpPr>
          <p:nvPr>
            <p:ph type="sldNum" sz="quarter" idx="17"/>
          </p:nvPr>
        </p:nvSpPr>
        <p:spPr/>
        <p:txBody>
          <a:bodyPr/>
          <a:lstStyle/>
          <a:p>
            <a:fld id="{733122C9-A0B9-462F-8757-0847AD287B63}" type="slidenum">
              <a:rPr lang="fr-FR" smtClean="0"/>
              <a:pPr/>
              <a:t>1</a:t>
            </a:fld>
            <a:endParaRPr lang="fr-FR" dirty="0"/>
          </a:p>
        </p:txBody>
      </p:sp>
      <p:sp>
        <p:nvSpPr>
          <p:cNvPr id="2" name="ZoneTexte 1"/>
          <p:cNvSpPr txBox="1"/>
          <p:nvPr/>
        </p:nvSpPr>
        <p:spPr>
          <a:xfrm>
            <a:off x="251520" y="3363838"/>
            <a:ext cx="5220112" cy="646331"/>
          </a:xfrm>
          <a:prstGeom prst="rect">
            <a:avLst/>
          </a:prstGeom>
          <a:noFill/>
        </p:spPr>
        <p:txBody>
          <a:bodyPr wrap="square" rtlCol="0">
            <a:spAutoFit/>
          </a:bodyPr>
          <a:lstStyle/>
          <a:p>
            <a:r>
              <a:rPr lang="fr-FR" dirty="0" smtClean="0"/>
              <a:t>Nunzio SARNINO and Subhasish BASAK</a:t>
            </a:r>
          </a:p>
          <a:p>
            <a:r>
              <a:rPr lang="fr-FR" dirty="0"/>
              <a:t>Lucie </a:t>
            </a:r>
            <a:r>
              <a:rPr lang="fr-FR" dirty="0" smtClean="0"/>
              <a:t>COLLINEAU</a:t>
            </a: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97684"/>
            <a:ext cx="2028825" cy="1828800"/>
          </a:xfrm>
          <a:prstGeom prst="rect">
            <a:avLst/>
          </a:prstGeom>
        </p:spPr>
      </p:pic>
      <p:pic>
        <p:nvPicPr>
          <p:cNvPr id="7" name="Grafik 1"/>
          <p:cNvPicPr>
            <a:picLocks noChangeAspect="1"/>
          </p:cNvPicPr>
          <p:nvPr/>
        </p:nvPicPr>
        <p:blipFill>
          <a:blip r:embed="rId3"/>
          <a:stretch/>
        </p:blipFill>
        <p:spPr bwMode="auto">
          <a:xfrm>
            <a:off x="6352589" y="267494"/>
            <a:ext cx="1675795" cy="2042464"/>
          </a:xfrm>
          <a:prstGeom prst="rect">
            <a:avLst/>
          </a:prstGeom>
        </p:spPr>
      </p:pic>
    </p:spTree>
    <p:extLst>
      <p:ext uri="{BB962C8B-B14F-4D97-AF65-F5344CB8AC3E}">
        <p14:creationId xmlns:p14="http://schemas.microsoft.com/office/powerpoint/2010/main" val="3811992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10</a:t>
            </a:fld>
            <a:endParaRPr lang="fr-FR" dirty="0"/>
          </a:p>
        </p:txBody>
      </p:sp>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err="1" smtClean="0"/>
              <a:t>Recreational</a:t>
            </a:r>
            <a:r>
              <a:rPr lang="fr-FR" dirty="0" smtClean="0"/>
              <a:t> </a:t>
            </a:r>
            <a:r>
              <a:rPr lang="fr-FR" dirty="0" err="1" smtClean="0"/>
              <a:t>swimming</a:t>
            </a:r>
            <a:endParaRPr lang="fr-FR" dirty="0"/>
          </a:p>
        </p:txBody>
      </p:sp>
      <p:sp>
        <p:nvSpPr>
          <p:cNvPr id="6"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Tree>
    <p:extLst>
      <p:ext uri="{BB962C8B-B14F-4D97-AF65-F5344CB8AC3E}">
        <p14:creationId xmlns:p14="http://schemas.microsoft.com/office/powerpoint/2010/main" val="40736959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11</a:t>
            </a:fld>
            <a:endParaRPr lang="fr-FR" dirty="0"/>
          </a:p>
        </p:txBody>
      </p:sp>
      <p:sp>
        <p:nvSpPr>
          <p:cNvPr id="6" name="Titre 5"/>
          <p:cNvSpPr>
            <a:spLocks noGrp="1"/>
          </p:cNvSpPr>
          <p:nvPr>
            <p:ph type="title"/>
          </p:nvPr>
        </p:nvSpPr>
        <p:spPr/>
        <p:txBody>
          <a:bodyPr/>
          <a:lstStyle/>
          <a:p>
            <a:r>
              <a:rPr lang="fr-FR" dirty="0" err="1" smtClean="0"/>
              <a:t>Accidental</a:t>
            </a:r>
            <a:r>
              <a:rPr lang="fr-FR" dirty="0" smtClean="0"/>
              <a:t> ingestion </a:t>
            </a:r>
            <a:r>
              <a:rPr lang="fr-FR" dirty="0" err="1" smtClean="0"/>
              <a:t>while</a:t>
            </a:r>
            <a:r>
              <a:rPr lang="fr-FR" dirty="0" smtClean="0"/>
              <a:t> </a:t>
            </a:r>
            <a:r>
              <a:rPr lang="fr-FR" dirty="0" err="1" smtClean="0"/>
              <a:t>swimming</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
        <p:nvSpPr>
          <p:cNvPr id="57" name="Titre 5"/>
          <p:cNvSpPr txBox="1">
            <a:spLocks/>
          </p:cNvSpPr>
          <p:nvPr/>
        </p:nvSpPr>
        <p:spPr bwMode="gray">
          <a:xfrm>
            <a:off x="272692" y="762631"/>
            <a:ext cx="8157703" cy="367240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err="1" smtClean="0"/>
              <a:t>Following</a:t>
            </a:r>
            <a:r>
              <a:rPr lang="fr-FR" sz="1200" b="0" dirty="0" smtClean="0"/>
              <a:t> </a:t>
            </a:r>
            <a:r>
              <a:rPr lang="fr-FR" sz="1200" b="0" dirty="0" err="1" smtClean="0">
                <a:solidFill>
                  <a:srgbClr val="2082C8"/>
                </a:solidFill>
              </a:rPr>
              <a:t>O’Flaherty</a:t>
            </a:r>
            <a:r>
              <a:rPr lang="fr-FR" sz="1200" b="0" dirty="0" smtClean="0">
                <a:solidFill>
                  <a:srgbClr val="2082C8"/>
                </a:solidFill>
              </a:rPr>
              <a:t> et al. (2019) </a:t>
            </a:r>
            <a:endParaRPr lang="fr-FR" sz="1200" b="0" dirty="0" smtClean="0">
              <a:solidFill>
                <a:schemeClr val="tx1"/>
              </a:solidFill>
            </a:endParaRPr>
          </a:p>
          <a:p>
            <a:pPr marL="171450" indent="-171450">
              <a:buFont typeface="Arial" panose="020B0604020202020204" pitchFamily="34" charset="0"/>
              <a:buChar char="•"/>
            </a:pPr>
            <a:r>
              <a:rPr lang="fr-FR" sz="1200" b="0" dirty="0" err="1">
                <a:solidFill>
                  <a:schemeClr val="tx1"/>
                </a:solidFill>
              </a:rPr>
              <a:t>C</a:t>
            </a:r>
            <a:r>
              <a:rPr lang="fr-FR" sz="1200" b="0" dirty="0" err="1" smtClean="0">
                <a:solidFill>
                  <a:schemeClr val="tx1"/>
                </a:solidFill>
              </a:rPr>
              <a:t>oncentation</a:t>
            </a:r>
            <a:r>
              <a:rPr lang="fr-FR" sz="1200" b="0" dirty="0" smtClean="0">
                <a:solidFill>
                  <a:schemeClr val="tx1"/>
                </a:solidFill>
              </a:rPr>
              <a:t> </a:t>
            </a:r>
            <a:r>
              <a:rPr lang="fr-FR" sz="1200" b="0" dirty="0" err="1" smtClean="0"/>
              <a:t>C</a:t>
            </a:r>
            <a:r>
              <a:rPr lang="fr-FR" sz="900" b="0" dirty="0" err="1" smtClean="0"/>
              <a:t>bath</a:t>
            </a:r>
            <a:r>
              <a:rPr lang="fr-FR" sz="1200" dirty="0" smtClean="0"/>
              <a:t> </a:t>
            </a:r>
            <a:r>
              <a:rPr lang="fr-FR" sz="1200" b="0" dirty="0" err="1" smtClean="0"/>
              <a:t>is</a:t>
            </a:r>
            <a:r>
              <a:rPr lang="fr-FR" sz="1200" b="0" dirty="0" smtClean="0"/>
              <a:t> </a:t>
            </a:r>
            <a:r>
              <a:rPr lang="fr-FR" sz="1200" b="0" dirty="0" err="1" smtClean="0"/>
              <a:t>estimated</a:t>
            </a:r>
            <a:r>
              <a:rPr lang="fr-FR" sz="1200" b="0" dirty="0" smtClean="0"/>
              <a:t> for </a:t>
            </a:r>
            <a:r>
              <a:rPr lang="fr-FR" sz="1200" b="0" dirty="0" err="1" smtClean="0"/>
              <a:t>bathing</a:t>
            </a:r>
            <a:r>
              <a:rPr lang="fr-FR" sz="1200" b="0" dirty="0" smtClean="0"/>
              <a:t> area</a:t>
            </a:r>
            <a:endParaRPr lang="fr-FR" sz="1200" dirty="0"/>
          </a:p>
          <a:p>
            <a:pPr marL="171450" indent="-171450">
              <a:buFont typeface="Arial" panose="020B0604020202020204" pitchFamily="34" charset="0"/>
              <a:buChar char="•"/>
            </a:pPr>
            <a:endParaRPr lang="fr-FR" sz="1200" b="0" dirty="0">
              <a:solidFill>
                <a:schemeClr val="tx1"/>
              </a:solidFill>
            </a:endParaRPr>
          </a:p>
          <a:p>
            <a:endParaRPr lang="fr-FR" sz="1200" b="0" i="1" dirty="0"/>
          </a:p>
        </p:txBody>
      </p:sp>
      <p:grpSp>
        <p:nvGrpSpPr>
          <p:cNvPr id="37" name="Groupe 36"/>
          <p:cNvGrpSpPr/>
          <p:nvPr/>
        </p:nvGrpSpPr>
        <p:grpSpPr>
          <a:xfrm>
            <a:off x="2451548" y="1501137"/>
            <a:ext cx="3714162" cy="375338"/>
            <a:chOff x="2137066" y="1448544"/>
            <a:chExt cx="3714162" cy="375338"/>
          </a:xfrm>
        </p:grpSpPr>
        <p:sp>
          <p:nvSpPr>
            <p:cNvPr id="41" name="ZoneTexte 40"/>
            <p:cNvSpPr txBox="1"/>
            <p:nvPr/>
          </p:nvSpPr>
          <p:spPr>
            <a:xfrm>
              <a:off x="2137066" y="1453259"/>
              <a:ext cx="3714162" cy="338554"/>
            </a:xfrm>
            <a:prstGeom prst="rect">
              <a:avLst/>
            </a:prstGeom>
            <a:noFill/>
          </p:spPr>
          <p:txBody>
            <a:bodyPr wrap="square" rtlCol="0">
              <a:spAutoFit/>
            </a:bodyPr>
            <a:lstStyle/>
            <a:p>
              <a:r>
                <a:rPr lang="fr-FR" sz="1600" b="1" dirty="0" err="1" smtClean="0"/>
                <a:t>C</a:t>
              </a:r>
              <a:r>
                <a:rPr lang="fr-FR" sz="1100" b="1" dirty="0" err="1" smtClean="0"/>
                <a:t>water</a:t>
              </a:r>
              <a:r>
                <a:rPr lang="fr-FR" sz="1100" dirty="0" smtClean="0"/>
                <a:t> </a:t>
              </a:r>
              <a:r>
                <a:rPr lang="fr-FR" sz="1400" dirty="0" smtClean="0"/>
                <a:t>(in CFU/ml)</a:t>
              </a:r>
              <a:r>
                <a:rPr lang="fr-FR" sz="1600" dirty="0" smtClean="0"/>
                <a:t> </a:t>
              </a:r>
              <a:r>
                <a:rPr lang="fr-FR" sz="1600" dirty="0" smtClean="0">
                  <a:sym typeface="Wingdings" panose="05000000000000000000" pitchFamily="2" charset="2"/>
                </a:rPr>
                <a:t></a:t>
              </a:r>
              <a:r>
                <a:rPr lang="fr-FR" sz="1100" dirty="0" smtClean="0"/>
                <a:t> </a:t>
              </a:r>
              <a:r>
                <a:rPr lang="fr-FR" sz="1600" b="1" dirty="0" err="1" smtClean="0"/>
                <a:t>C</a:t>
              </a:r>
              <a:r>
                <a:rPr lang="fr-FR" sz="1100" b="1" dirty="0" err="1" smtClean="0"/>
                <a:t>bath</a:t>
              </a:r>
              <a:r>
                <a:rPr lang="fr-FR" sz="1100" dirty="0" smtClean="0"/>
                <a:t> </a:t>
              </a:r>
              <a:r>
                <a:rPr lang="fr-FR" sz="1400" dirty="0"/>
                <a:t>(in </a:t>
              </a:r>
              <a:r>
                <a:rPr lang="fr-FR" sz="1400" dirty="0" smtClean="0"/>
                <a:t>CFU/ml) </a:t>
              </a:r>
              <a:endParaRPr lang="fr-FR" sz="1400" dirty="0"/>
            </a:p>
          </p:txBody>
        </p:sp>
        <p:sp>
          <p:nvSpPr>
            <p:cNvPr id="36" name="Rectangle 35"/>
            <p:cNvSpPr/>
            <p:nvPr/>
          </p:nvSpPr>
          <p:spPr>
            <a:xfrm>
              <a:off x="2137066" y="1448544"/>
              <a:ext cx="3528392" cy="3753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3" name="Connecteur droit avec flèche 32"/>
          <p:cNvCxnSpPr>
            <a:stCxn id="13" idx="3"/>
            <a:endCxn id="26" idx="1"/>
          </p:cNvCxnSpPr>
          <p:nvPr/>
        </p:nvCxnSpPr>
        <p:spPr>
          <a:xfrm flipV="1">
            <a:off x="3954933" y="2924302"/>
            <a:ext cx="1036984" cy="27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ZoneTexte 55"/>
          <p:cNvSpPr txBox="1"/>
          <p:nvPr/>
        </p:nvSpPr>
        <p:spPr>
          <a:xfrm>
            <a:off x="2226047" y="2665415"/>
            <a:ext cx="690347" cy="261610"/>
          </a:xfrm>
          <a:prstGeom prst="rect">
            <a:avLst/>
          </a:prstGeom>
          <a:noFill/>
        </p:spPr>
        <p:txBody>
          <a:bodyPr wrap="square" rtlCol="0">
            <a:spAutoFit/>
          </a:bodyPr>
          <a:lstStyle/>
          <a:p>
            <a:r>
              <a:rPr lang="fr-FR" sz="1100" dirty="0" smtClean="0"/>
              <a:t>SWAT</a:t>
            </a:r>
            <a:endParaRPr lang="fr-FR" sz="1100" dirty="0"/>
          </a:p>
        </p:txBody>
      </p:sp>
      <p:grpSp>
        <p:nvGrpSpPr>
          <p:cNvPr id="9" name="Groupe 8"/>
          <p:cNvGrpSpPr/>
          <p:nvPr/>
        </p:nvGrpSpPr>
        <p:grpSpPr>
          <a:xfrm>
            <a:off x="1291203" y="2605687"/>
            <a:ext cx="4432925" cy="637231"/>
            <a:chOff x="0" y="844711"/>
            <a:chExt cx="5505964" cy="725281"/>
          </a:xfrm>
        </p:grpSpPr>
        <p:sp>
          <p:nvSpPr>
            <p:cNvPr id="10" name="Rectangle 9">
              <a:extLst>
                <a:ext uri="{FF2B5EF4-FFF2-40B4-BE49-F238E27FC236}">
                  <a16:creationId xmlns:a16="http://schemas.microsoft.com/office/drawing/2014/main" id="{5212F491-B261-8034-A0C4-8AD5F82B9E02}"/>
                </a:ext>
              </a:extLst>
            </p:cNvPr>
            <p:cNvSpPr/>
            <p:nvPr/>
          </p:nvSpPr>
          <p:spPr>
            <a:xfrm>
              <a:off x="0" y="844711"/>
              <a:ext cx="1191200" cy="725281"/>
            </a:xfrm>
            <a:prstGeom prst="rect">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Manure</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12" name="Straight Arrow Connector 7">
              <a:extLst>
                <a:ext uri="{FF2B5EF4-FFF2-40B4-BE49-F238E27FC236}">
                  <a16:creationId xmlns:a16="http://schemas.microsoft.com/office/drawing/2014/main" id="{BF3739AA-41C0-7598-D954-9829925BD251}"/>
                </a:ext>
              </a:extLst>
            </p:cNvPr>
            <p:cNvCxnSpPr>
              <a:cxnSpLocks/>
              <a:stCxn id="10" idx="3"/>
              <a:endCxn id="13" idx="1"/>
            </p:cNvCxnSpPr>
            <p:nvPr/>
          </p:nvCxnSpPr>
          <p:spPr>
            <a:xfrm>
              <a:off x="1191200" y="1207352"/>
              <a:ext cx="668852" cy="30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DB413B4-0016-5FC2-ECEF-C526F99A8F08}"/>
                </a:ext>
              </a:extLst>
            </p:cNvPr>
            <p:cNvSpPr/>
            <p:nvPr/>
          </p:nvSpPr>
          <p:spPr>
            <a:xfrm>
              <a:off x="1860052" y="1015582"/>
              <a:ext cx="1448463" cy="38973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Surface water</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sp>
          <p:nvSpPr>
            <p:cNvPr id="26" name="Rectangle 25">
              <a:extLst>
                <a:ext uri="{FF2B5EF4-FFF2-40B4-BE49-F238E27FC236}">
                  <a16:creationId xmlns:a16="http://schemas.microsoft.com/office/drawing/2014/main" id="{38AEBD74-AC41-DA11-1960-ECA7E5806038}"/>
                </a:ext>
              </a:extLst>
            </p:cNvPr>
            <p:cNvSpPr/>
            <p:nvPr/>
          </p:nvSpPr>
          <p:spPr>
            <a:xfrm>
              <a:off x="4596513" y="989083"/>
              <a:ext cx="909451" cy="413137"/>
            </a:xfrm>
            <a:prstGeom prst="rect">
              <a:avLst/>
            </a:prstGeom>
            <a:no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err="1" smtClean="0">
                  <a:solidFill>
                    <a:schemeClr val="tx1"/>
                  </a:solidFill>
                </a:rPr>
                <a:t>Bathing</a:t>
              </a:r>
              <a:r>
                <a:rPr lang="fr-FR" sz="1100" dirty="0" smtClean="0">
                  <a:solidFill>
                    <a:schemeClr val="tx1"/>
                  </a:solidFill>
                </a:rPr>
                <a:t> site</a:t>
              </a:r>
              <a:endParaRPr lang="fr-FR" sz="1200" dirty="0">
                <a:solidFill>
                  <a:schemeClr val="tx1"/>
                </a:solidFill>
                <a:effectLst/>
                <a:latin typeface="Times New Roman" panose="02020603050405020304" pitchFamily="18" charset="0"/>
                <a:ea typeface="Times New Roman" panose="02020603050405020304" pitchFamily="18" charset="0"/>
              </a:endParaRPr>
            </a:p>
          </p:txBody>
        </p:sp>
      </p:grpSp>
      <p:sp>
        <p:nvSpPr>
          <p:cNvPr id="42" name="Rectangle 41"/>
          <p:cNvSpPr/>
          <p:nvPr/>
        </p:nvSpPr>
        <p:spPr>
          <a:xfrm>
            <a:off x="6045728" y="2734002"/>
            <a:ext cx="1910647" cy="360041"/>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rgbClr val="E1000F"/>
                </a:solidFill>
              </a:rPr>
              <a:t>Human</a:t>
            </a:r>
            <a:r>
              <a:rPr lang="fr-FR" sz="1100" dirty="0" smtClean="0">
                <a:solidFill>
                  <a:srgbClr val="E1000F"/>
                </a:solidFill>
              </a:rPr>
              <a:t> </a:t>
            </a:r>
            <a:r>
              <a:rPr lang="fr-FR" sz="1100" dirty="0" err="1" smtClean="0">
                <a:solidFill>
                  <a:srgbClr val="E1000F"/>
                </a:solidFill>
              </a:rPr>
              <a:t>exposure</a:t>
            </a:r>
            <a:r>
              <a:rPr lang="fr-FR" sz="1100" dirty="0" smtClean="0">
                <a:solidFill>
                  <a:srgbClr val="E1000F"/>
                </a:solidFill>
              </a:rPr>
              <a:t> (in CFU)</a:t>
            </a:r>
            <a:endParaRPr lang="fr-FR" sz="1100" dirty="0">
              <a:solidFill>
                <a:srgbClr val="E1000F"/>
              </a:solidFill>
            </a:endParaRPr>
          </a:p>
        </p:txBody>
      </p:sp>
      <p:sp>
        <p:nvSpPr>
          <p:cNvPr id="19" name="ZoneTexte 18"/>
          <p:cNvSpPr txBox="1"/>
          <p:nvPr/>
        </p:nvSpPr>
        <p:spPr>
          <a:xfrm>
            <a:off x="1422409" y="2283718"/>
            <a:ext cx="826557" cy="276999"/>
          </a:xfrm>
          <a:prstGeom prst="rect">
            <a:avLst/>
          </a:prstGeom>
          <a:noFill/>
        </p:spPr>
        <p:txBody>
          <a:bodyPr wrap="square" rtlCol="0">
            <a:spAutoFit/>
          </a:bodyPr>
          <a:lstStyle/>
          <a:p>
            <a:r>
              <a:rPr lang="fr-FR" sz="1200" dirty="0" err="1" smtClean="0"/>
              <a:t>C</a:t>
            </a:r>
            <a:r>
              <a:rPr lang="fr-FR" sz="900" dirty="0" err="1" smtClean="0"/>
              <a:t>manure</a:t>
            </a:r>
            <a:endParaRPr lang="fr-FR" dirty="0"/>
          </a:p>
        </p:txBody>
      </p:sp>
      <p:sp>
        <p:nvSpPr>
          <p:cNvPr id="20" name="ZoneTexte 19"/>
          <p:cNvSpPr txBox="1"/>
          <p:nvPr/>
        </p:nvSpPr>
        <p:spPr>
          <a:xfrm>
            <a:off x="3152023" y="2433615"/>
            <a:ext cx="567280" cy="276999"/>
          </a:xfrm>
          <a:prstGeom prst="rect">
            <a:avLst/>
          </a:prstGeom>
          <a:noFill/>
        </p:spPr>
        <p:txBody>
          <a:bodyPr wrap="square" rtlCol="0">
            <a:spAutoFit/>
          </a:bodyPr>
          <a:lstStyle/>
          <a:p>
            <a:r>
              <a:rPr lang="fr-FR" sz="1200" dirty="0" err="1" smtClean="0"/>
              <a:t>C</a:t>
            </a:r>
            <a:r>
              <a:rPr lang="fr-FR" sz="900" dirty="0" err="1" smtClean="0"/>
              <a:t>init</a:t>
            </a:r>
            <a:endParaRPr lang="fr-FR" dirty="0"/>
          </a:p>
        </p:txBody>
      </p:sp>
      <p:sp>
        <p:nvSpPr>
          <p:cNvPr id="32" name="ZoneTexte 31"/>
          <p:cNvSpPr txBox="1"/>
          <p:nvPr/>
        </p:nvSpPr>
        <p:spPr>
          <a:xfrm>
            <a:off x="4139617" y="2660557"/>
            <a:ext cx="690347" cy="261610"/>
          </a:xfrm>
          <a:prstGeom prst="rect">
            <a:avLst/>
          </a:prstGeom>
          <a:noFill/>
        </p:spPr>
        <p:txBody>
          <a:bodyPr wrap="square" rtlCol="0">
            <a:spAutoFit/>
          </a:bodyPr>
          <a:lstStyle/>
          <a:p>
            <a:r>
              <a:rPr lang="fr-FR" sz="1100" dirty="0" err="1" smtClean="0"/>
              <a:t>Decay</a:t>
            </a:r>
            <a:endParaRPr lang="fr-FR" sz="1100" dirty="0"/>
          </a:p>
        </p:txBody>
      </p:sp>
      <p:sp>
        <p:nvSpPr>
          <p:cNvPr id="39" name="ZoneTexte 38"/>
          <p:cNvSpPr txBox="1"/>
          <p:nvPr/>
        </p:nvSpPr>
        <p:spPr>
          <a:xfrm>
            <a:off x="5085915" y="2433615"/>
            <a:ext cx="583482" cy="276999"/>
          </a:xfrm>
          <a:prstGeom prst="rect">
            <a:avLst/>
          </a:prstGeom>
          <a:noFill/>
        </p:spPr>
        <p:txBody>
          <a:bodyPr wrap="square" rtlCol="0">
            <a:spAutoFit/>
          </a:bodyPr>
          <a:lstStyle/>
          <a:p>
            <a:r>
              <a:rPr lang="fr-FR" sz="1200" dirty="0" err="1" smtClean="0"/>
              <a:t>C</a:t>
            </a:r>
            <a:r>
              <a:rPr lang="fr-FR" sz="900" dirty="0" err="1" smtClean="0"/>
              <a:t>bath</a:t>
            </a:r>
            <a:endParaRPr lang="fr-FR" dirty="0"/>
          </a:p>
        </p:txBody>
      </p:sp>
      <p:cxnSp>
        <p:nvCxnSpPr>
          <p:cNvPr id="43" name="Connecteur droit avec flèche 42"/>
          <p:cNvCxnSpPr>
            <a:stCxn id="26" idx="3"/>
            <a:endCxn id="42" idx="1"/>
          </p:cNvCxnSpPr>
          <p:nvPr/>
        </p:nvCxnSpPr>
        <p:spPr>
          <a:xfrm>
            <a:off x="5724128" y="2914023"/>
            <a:ext cx="3216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ZoneTexte 48"/>
          <p:cNvSpPr txBox="1"/>
          <p:nvPr/>
        </p:nvSpPr>
        <p:spPr>
          <a:xfrm>
            <a:off x="6314449" y="2455532"/>
            <a:ext cx="1399627" cy="276999"/>
          </a:xfrm>
          <a:prstGeom prst="rect">
            <a:avLst/>
          </a:prstGeom>
          <a:noFill/>
        </p:spPr>
        <p:txBody>
          <a:bodyPr wrap="square" rtlCol="0">
            <a:spAutoFit/>
          </a:bodyPr>
          <a:lstStyle/>
          <a:p>
            <a:r>
              <a:rPr lang="fr-FR" sz="1200" dirty="0" err="1" smtClean="0"/>
              <a:t>C</a:t>
            </a:r>
            <a:r>
              <a:rPr lang="fr-FR" sz="900" dirty="0" err="1" smtClean="0"/>
              <a:t>bath</a:t>
            </a:r>
            <a:r>
              <a:rPr lang="fr-FR" sz="900" dirty="0" smtClean="0"/>
              <a:t> x </a:t>
            </a:r>
            <a:r>
              <a:rPr lang="fr-FR" sz="1200" dirty="0" err="1" smtClean="0"/>
              <a:t>W</a:t>
            </a:r>
            <a:r>
              <a:rPr lang="fr-FR" sz="900" dirty="0" err="1" smtClean="0"/>
              <a:t>ingest</a:t>
            </a:r>
            <a:r>
              <a:rPr lang="fr-FR" sz="900" dirty="0" smtClean="0"/>
              <a:t> </a:t>
            </a:r>
            <a:endParaRPr lang="fr-FR" sz="1200" dirty="0"/>
          </a:p>
        </p:txBody>
      </p:sp>
      <p:sp>
        <p:nvSpPr>
          <p:cNvPr id="31" name="ZoneTexte 30"/>
          <p:cNvSpPr txBox="1"/>
          <p:nvPr/>
        </p:nvSpPr>
        <p:spPr>
          <a:xfrm>
            <a:off x="3924880" y="2408067"/>
            <a:ext cx="1112038" cy="276999"/>
          </a:xfrm>
          <a:prstGeom prst="rect">
            <a:avLst/>
          </a:prstGeom>
          <a:noFill/>
        </p:spPr>
        <p:txBody>
          <a:bodyPr wrap="square" rtlCol="0">
            <a:spAutoFit/>
          </a:bodyPr>
          <a:lstStyle/>
          <a:p>
            <a:r>
              <a:rPr lang="fr-FR" sz="1200" dirty="0" smtClean="0"/>
              <a:t>C</a:t>
            </a:r>
            <a:r>
              <a:rPr lang="fr-FR" sz="900" dirty="0" smtClean="0"/>
              <a:t>decay</a:t>
            </a:r>
            <a:r>
              <a:rPr lang="fr-FR" sz="1200" dirty="0" smtClean="0"/>
              <a:t>(</a:t>
            </a:r>
            <a:r>
              <a:rPr lang="fr-FR" sz="1200" dirty="0" smtClean="0">
                <a:solidFill>
                  <a:srgbClr val="FF0000"/>
                </a:solidFill>
              </a:rPr>
              <a:t>d</a:t>
            </a:r>
            <a:r>
              <a:rPr lang="fr-FR" sz="900" dirty="0" smtClean="0">
                <a:solidFill>
                  <a:srgbClr val="FF0000"/>
                </a:solidFill>
              </a:rPr>
              <a:t>swim</a:t>
            </a:r>
            <a:r>
              <a:rPr lang="fr-FR" sz="1200" dirty="0" smtClean="0"/>
              <a:t>)</a:t>
            </a:r>
            <a:endParaRPr lang="fr-FR" sz="1200" dirty="0"/>
          </a:p>
        </p:txBody>
      </p:sp>
    </p:spTree>
    <p:extLst>
      <p:ext uri="{BB962C8B-B14F-4D97-AF65-F5344CB8AC3E}">
        <p14:creationId xmlns:p14="http://schemas.microsoft.com/office/powerpoint/2010/main" val="3658915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9" grpId="0"/>
      <p:bldP spid="4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12</a:t>
            </a:fld>
            <a:endParaRPr lang="fr-FR" dirty="0"/>
          </a:p>
        </p:txBody>
      </p:sp>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err="1" smtClean="0"/>
              <a:t>Consuming</a:t>
            </a:r>
            <a:r>
              <a:rPr lang="fr-FR" dirty="0" smtClean="0"/>
              <a:t> </a:t>
            </a:r>
            <a:r>
              <a:rPr lang="fr-FR" dirty="0" err="1" smtClean="0"/>
              <a:t>lettuce</a:t>
            </a:r>
            <a:endParaRPr lang="fr-FR" dirty="0"/>
          </a:p>
        </p:txBody>
      </p:sp>
      <p:sp>
        <p:nvSpPr>
          <p:cNvPr id="6"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Tree>
    <p:extLst>
      <p:ext uri="{BB962C8B-B14F-4D97-AF65-F5344CB8AC3E}">
        <p14:creationId xmlns:p14="http://schemas.microsoft.com/office/powerpoint/2010/main" val="10105319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38AEBD74-AC41-DA11-1960-ECA7E5806038}"/>
              </a:ext>
            </a:extLst>
          </p:cNvPr>
          <p:cNvSpPr/>
          <p:nvPr/>
        </p:nvSpPr>
        <p:spPr>
          <a:xfrm>
            <a:off x="4472670" y="2369447"/>
            <a:ext cx="812327" cy="362982"/>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smtClean="0">
                <a:solidFill>
                  <a:schemeClr val="tx1"/>
                </a:solidFill>
              </a:rPr>
              <a:t>Irrigation</a:t>
            </a:r>
            <a:endParaRPr lang="fr-FR" sz="1200" dirty="0">
              <a:solidFill>
                <a:schemeClr val="tx1"/>
              </a:solidFill>
              <a:effectLst/>
              <a:latin typeface="Times New Roman" panose="02020603050405020304" pitchFamily="18" charset="0"/>
              <a:ea typeface="Times New Roman" panose="02020603050405020304" pitchFamily="18" charset="0"/>
            </a:endParaRPr>
          </a:p>
        </p:txBody>
      </p:sp>
      <p:sp>
        <p:nvSpPr>
          <p:cNvPr id="46" name="Rectangle 45">
            <a:extLst>
              <a:ext uri="{FF2B5EF4-FFF2-40B4-BE49-F238E27FC236}">
                <a16:creationId xmlns:a16="http://schemas.microsoft.com/office/drawing/2014/main" id="{38AEBD74-AC41-DA11-1960-ECA7E5806038}"/>
              </a:ext>
            </a:extLst>
          </p:cNvPr>
          <p:cNvSpPr/>
          <p:nvPr/>
        </p:nvSpPr>
        <p:spPr>
          <a:xfrm>
            <a:off x="4392064" y="2153500"/>
            <a:ext cx="812327" cy="362982"/>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smtClean="0">
                <a:solidFill>
                  <a:schemeClr val="tx1"/>
                </a:solidFill>
              </a:rPr>
              <a:t>Irrigation</a:t>
            </a:r>
            <a:endParaRPr lang="fr-FR" sz="1200" dirty="0">
              <a:solidFill>
                <a:schemeClr val="tx1"/>
              </a:solidFill>
              <a:effectLst/>
              <a:latin typeface="Times New Roman" panose="02020603050405020304" pitchFamily="18" charset="0"/>
              <a:ea typeface="Times New Roman" panose="02020603050405020304" pitchFamily="18" charset="0"/>
            </a:endParaRPr>
          </a:p>
        </p:txBody>
      </p:sp>
      <p:sp>
        <p:nvSpPr>
          <p:cNvPr id="4" name="Espace réservé du numéro de diapositive 3"/>
          <p:cNvSpPr>
            <a:spLocks noGrp="1"/>
          </p:cNvSpPr>
          <p:nvPr>
            <p:ph type="sldNum" sz="quarter" idx="18"/>
          </p:nvPr>
        </p:nvSpPr>
        <p:spPr/>
        <p:txBody>
          <a:bodyPr/>
          <a:lstStyle/>
          <a:p>
            <a:fld id="{733122C9-A0B9-462F-8757-0847AD287B63}" type="slidenum">
              <a:rPr lang="fr-FR" smtClean="0"/>
              <a:pPr/>
              <a:t>13</a:t>
            </a:fld>
            <a:endParaRPr lang="fr-FR" dirty="0"/>
          </a:p>
        </p:txBody>
      </p:sp>
      <p:sp>
        <p:nvSpPr>
          <p:cNvPr id="6" name="Titre 5"/>
          <p:cNvSpPr>
            <a:spLocks noGrp="1"/>
          </p:cNvSpPr>
          <p:nvPr>
            <p:ph type="title"/>
          </p:nvPr>
        </p:nvSpPr>
        <p:spPr/>
        <p:txBody>
          <a:bodyPr/>
          <a:lstStyle/>
          <a:p>
            <a:r>
              <a:rPr lang="fr-FR" dirty="0" smtClean="0"/>
              <a:t>Contamination of </a:t>
            </a:r>
            <a:r>
              <a:rPr lang="fr-FR" dirty="0" err="1" smtClean="0"/>
              <a:t>lettuce</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
        <p:nvSpPr>
          <p:cNvPr id="57" name="Titre 5"/>
          <p:cNvSpPr txBox="1">
            <a:spLocks/>
          </p:cNvSpPr>
          <p:nvPr/>
        </p:nvSpPr>
        <p:spPr bwMode="gray">
          <a:xfrm>
            <a:off x="272692" y="762631"/>
            <a:ext cx="8157703" cy="367240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err="1" smtClean="0"/>
              <a:t>Following</a:t>
            </a:r>
            <a:r>
              <a:rPr lang="fr-FR" sz="1200" b="0" dirty="0" smtClean="0"/>
              <a:t> </a:t>
            </a:r>
            <a:r>
              <a:rPr lang="fr-FR" sz="1200" b="0" dirty="0" err="1" smtClean="0">
                <a:solidFill>
                  <a:srgbClr val="2082C8"/>
                </a:solidFill>
              </a:rPr>
              <a:t>O’Flaherty</a:t>
            </a:r>
            <a:r>
              <a:rPr lang="fr-FR" sz="1200" b="0" dirty="0" smtClean="0">
                <a:solidFill>
                  <a:srgbClr val="2082C8"/>
                </a:solidFill>
              </a:rPr>
              <a:t> et al. (2019) </a:t>
            </a:r>
            <a:endParaRPr lang="fr-FR" sz="1200" b="0" dirty="0" smtClean="0">
              <a:solidFill>
                <a:schemeClr val="tx1"/>
              </a:solidFill>
            </a:endParaRPr>
          </a:p>
          <a:p>
            <a:pPr marL="171450" indent="-171450">
              <a:buFont typeface="Arial" panose="020B0604020202020204" pitchFamily="34" charset="0"/>
              <a:buChar char="•"/>
            </a:pPr>
            <a:r>
              <a:rPr lang="fr-FR" sz="1200" b="0" dirty="0" smtClean="0">
                <a:solidFill>
                  <a:schemeClr val="tx1"/>
                </a:solidFill>
              </a:rPr>
              <a:t>Irrigation </a:t>
            </a:r>
            <a:r>
              <a:rPr lang="fr-FR" sz="1200" b="0" dirty="0" err="1" smtClean="0">
                <a:solidFill>
                  <a:schemeClr val="tx1"/>
                </a:solidFill>
              </a:rPr>
              <a:t>is</a:t>
            </a:r>
            <a:r>
              <a:rPr lang="fr-FR" sz="1200" b="0" dirty="0" smtClean="0">
                <a:solidFill>
                  <a:schemeClr val="tx1"/>
                </a:solidFill>
              </a:rPr>
              <a:t> </a:t>
            </a:r>
            <a:r>
              <a:rPr lang="fr-FR" sz="1200" b="0" dirty="0" err="1" smtClean="0">
                <a:solidFill>
                  <a:schemeClr val="tx1"/>
                </a:solidFill>
              </a:rPr>
              <a:t>done</a:t>
            </a:r>
            <a:r>
              <a:rPr lang="fr-FR" sz="1200" b="0" dirty="0" smtClean="0">
                <a:solidFill>
                  <a:schemeClr val="tx1"/>
                </a:solidFill>
              </a:rPr>
              <a:t> </a:t>
            </a:r>
            <a:r>
              <a:rPr lang="fr-FR" sz="1200" b="0" dirty="0" err="1" smtClean="0">
                <a:solidFill>
                  <a:schemeClr val="tx1"/>
                </a:solidFill>
              </a:rPr>
              <a:t>daily</a:t>
            </a:r>
            <a:r>
              <a:rPr lang="fr-FR" sz="1200" b="0" dirty="0" smtClean="0">
                <a:solidFill>
                  <a:schemeClr val="tx1"/>
                </a:solidFill>
              </a:rPr>
              <a:t> </a:t>
            </a:r>
            <a:r>
              <a:rPr lang="fr-FR" sz="1200" b="0" dirty="0" err="1" smtClean="0">
                <a:solidFill>
                  <a:schemeClr val="tx1"/>
                </a:solidFill>
              </a:rPr>
              <a:t>with</a:t>
            </a:r>
            <a:r>
              <a:rPr lang="fr-FR" sz="1200" b="0" dirty="0" smtClean="0">
                <a:solidFill>
                  <a:schemeClr val="tx1"/>
                </a:solidFill>
              </a:rPr>
              <a:t> water </a:t>
            </a:r>
            <a:r>
              <a:rPr lang="fr-FR" sz="1200" b="0" dirty="0" err="1" smtClean="0">
                <a:solidFill>
                  <a:schemeClr val="tx1"/>
                </a:solidFill>
              </a:rPr>
              <a:t>conc</a:t>
            </a:r>
            <a:r>
              <a:rPr lang="fr-FR" sz="1200" b="0" dirty="0" smtClean="0">
                <a:solidFill>
                  <a:schemeClr val="tx1"/>
                </a:solidFill>
              </a:rPr>
              <a:t>. </a:t>
            </a:r>
            <a:r>
              <a:rPr lang="fr-FR" sz="1200" b="0" dirty="0" err="1" smtClean="0">
                <a:solidFill>
                  <a:schemeClr val="tx1"/>
                </a:solidFill>
              </a:rPr>
              <a:t>Cwater</a:t>
            </a:r>
            <a:r>
              <a:rPr lang="fr-FR" sz="1200" b="0" dirty="0" smtClean="0">
                <a:solidFill>
                  <a:schemeClr val="tx1"/>
                </a:solidFill>
              </a:rPr>
              <a:t>(</a:t>
            </a:r>
            <a:r>
              <a:rPr lang="fr-FR" sz="1200" dirty="0" err="1" smtClean="0">
                <a:solidFill>
                  <a:srgbClr val="FF0000"/>
                </a:solidFill>
              </a:rPr>
              <a:t>d</a:t>
            </a:r>
            <a:r>
              <a:rPr lang="fr-FR" sz="900" dirty="0" err="1">
                <a:solidFill>
                  <a:srgbClr val="FF0000"/>
                </a:solidFill>
              </a:rPr>
              <a:t>harvest</a:t>
            </a:r>
            <a:r>
              <a:rPr lang="fr-FR" sz="1200" b="0" dirty="0" smtClean="0">
                <a:solidFill>
                  <a:schemeClr val="tx1"/>
                </a:solidFill>
              </a:rPr>
              <a:t>), for </a:t>
            </a:r>
            <a:r>
              <a:rPr lang="fr-FR" sz="1200" dirty="0" err="1" smtClean="0">
                <a:solidFill>
                  <a:srgbClr val="FF0000"/>
                </a:solidFill>
              </a:rPr>
              <a:t>d</a:t>
            </a:r>
            <a:r>
              <a:rPr lang="fr-FR" sz="900" dirty="0" err="1">
                <a:solidFill>
                  <a:srgbClr val="FF0000"/>
                </a:solidFill>
              </a:rPr>
              <a:t>harvest</a:t>
            </a:r>
            <a:r>
              <a:rPr lang="fr-FR" sz="1200" dirty="0" smtClean="0"/>
              <a:t> </a:t>
            </a:r>
            <a:r>
              <a:rPr lang="fr-FR" sz="1200" b="0" dirty="0"/>
              <a:t>= </a:t>
            </a:r>
            <a:r>
              <a:rPr lang="fr-FR" sz="1200" dirty="0">
                <a:solidFill>
                  <a:schemeClr val="tx1"/>
                </a:solidFill>
              </a:rPr>
              <a:t>1</a:t>
            </a:r>
            <a:r>
              <a:rPr lang="fr-FR" sz="1200" b="0" dirty="0">
                <a:solidFill>
                  <a:schemeClr val="tx1"/>
                </a:solidFill>
              </a:rPr>
              <a:t>, </a:t>
            </a:r>
            <a:r>
              <a:rPr lang="fr-FR" sz="1200" dirty="0">
                <a:solidFill>
                  <a:schemeClr val="tx1"/>
                </a:solidFill>
              </a:rPr>
              <a:t>2</a:t>
            </a:r>
            <a:r>
              <a:rPr lang="fr-FR" sz="1200" b="0" dirty="0"/>
              <a:t>, …, </a:t>
            </a:r>
            <a:r>
              <a:rPr lang="fr-FR" sz="1200" dirty="0" err="1">
                <a:solidFill>
                  <a:srgbClr val="2082C8"/>
                </a:solidFill>
              </a:rPr>
              <a:t>n</a:t>
            </a:r>
            <a:r>
              <a:rPr lang="fr-FR" sz="900" dirty="0" err="1">
                <a:solidFill>
                  <a:srgbClr val="2082C8"/>
                </a:solidFill>
              </a:rPr>
              <a:t>harvest</a:t>
            </a:r>
            <a:r>
              <a:rPr lang="fr-FR" sz="1200" b="0" dirty="0"/>
              <a:t> </a:t>
            </a:r>
            <a:r>
              <a:rPr lang="fr-FR" sz="1200" b="0" dirty="0" err="1"/>
              <a:t>days</a:t>
            </a:r>
            <a:r>
              <a:rPr lang="fr-FR" sz="1200" b="0" dirty="0"/>
              <a:t> (</a:t>
            </a:r>
            <a:r>
              <a:rPr lang="fr-FR" sz="1200" dirty="0" err="1">
                <a:solidFill>
                  <a:srgbClr val="2082C8"/>
                </a:solidFill>
              </a:rPr>
              <a:t>n</a:t>
            </a:r>
            <a:r>
              <a:rPr lang="fr-FR" sz="900" dirty="0" err="1">
                <a:solidFill>
                  <a:srgbClr val="2082C8"/>
                </a:solidFill>
              </a:rPr>
              <a:t>harvest</a:t>
            </a:r>
            <a:r>
              <a:rPr lang="fr-FR" sz="1200" b="0" dirty="0"/>
              <a:t> = 14</a:t>
            </a:r>
            <a:r>
              <a:rPr lang="fr-FR" sz="1200" b="0" dirty="0" smtClean="0"/>
              <a:t>)</a:t>
            </a:r>
          </a:p>
          <a:p>
            <a:pPr marL="171450" indent="-171450">
              <a:buFont typeface="Arial" panose="020B0604020202020204" pitchFamily="34" charset="0"/>
              <a:buChar char="•"/>
            </a:pPr>
            <a:endParaRPr lang="fr-FR" sz="1200" b="0" dirty="0">
              <a:solidFill>
                <a:schemeClr val="tx1"/>
              </a:solidFill>
            </a:endParaRPr>
          </a:p>
          <a:p>
            <a:endParaRPr lang="fr-FR" sz="1200" b="0" i="1" dirty="0"/>
          </a:p>
        </p:txBody>
      </p:sp>
      <p:grpSp>
        <p:nvGrpSpPr>
          <p:cNvPr id="2" name="Groupe 1"/>
          <p:cNvGrpSpPr/>
          <p:nvPr/>
        </p:nvGrpSpPr>
        <p:grpSpPr>
          <a:xfrm>
            <a:off x="611560" y="1491630"/>
            <a:ext cx="4512225" cy="959200"/>
            <a:chOff x="1291203" y="2283718"/>
            <a:chExt cx="4512225" cy="959200"/>
          </a:xfrm>
        </p:grpSpPr>
        <p:grpSp>
          <p:nvGrpSpPr>
            <p:cNvPr id="30" name="Groupe 29"/>
            <p:cNvGrpSpPr/>
            <p:nvPr/>
          </p:nvGrpSpPr>
          <p:grpSpPr>
            <a:xfrm>
              <a:off x="1291203" y="2283718"/>
              <a:ext cx="4512225" cy="959200"/>
              <a:chOff x="1561168" y="2371222"/>
              <a:chExt cx="4512225" cy="959200"/>
            </a:xfrm>
          </p:grpSpPr>
          <p:cxnSp>
            <p:nvCxnSpPr>
              <p:cNvPr id="33" name="Connecteur droit avec flèche 32"/>
              <p:cNvCxnSpPr>
                <a:stCxn id="13" idx="3"/>
                <a:endCxn id="26" idx="1"/>
              </p:cNvCxnSpPr>
              <p:nvPr/>
            </p:nvCxnSpPr>
            <p:spPr>
              <a:xfrm flipV="1">
                <a:off x="4224898" y="3011806"/>
                <a:ext cx="1036984" cy="27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9" name="Groupe 28"/>
              <p:cNvGrpSpPr/>
              <p:nvPr/>
            </p:nvGrpSpPr>
            <p:grpSpPr>
              <a:xfrm>
                <a:off x="1561168" y="2371222"/>
                <a:ext cx="4512225" cy="959200"/>
                <a:chOff x="1793856" y="2276866"/>
                <a:chExt cx="4512225" cy="959200"/>
              </a:xfrm>
            </p:grpSpPr>
            <p:sp>
              <p:nvSpPr>
                <p:cNvPr id="56" name="ZoneTexte 55"/>
                <p:cNvSpPr txBox="1"/>
                <p:nvPr/>
              </p:nvSpPr>
              <p:spPr>
                <a:xfrm>
                  <a:off x="2728700" y="2658563"/>
                  <a:ext cx="690347" cy="261610"/>
                </a:xfrm>
                <a:prstGeom prst="rect">
                  <a:avLst/>
                </a:prstGeom>
                <a:noFill/>
              </p:spPr>
              <p:txBody>
                <a:bodyPr wrap="square" rtlCol="0">
                  <a:spAutoFit/>
                </a:bodyPr>
                <a:lstStyle/>
                <a:p>
                  <a:r>
                    <a:rPr lang="fr-FR" sz="1100" dirty="0" smtClean="0"/>
                    <a:t>SWAT</a:t>
                  </a:r>
                  <a:endParaRPr lang="fr-FR" sz="1100" dirty="0"/>
                </a:p>
              </p:txBody>
            </p:sp>
            <p:grpSp>
              <p:nvGrpSpPr>
                <p:cNvPr id="9" name="Groupe 8"/>
                <p:cNvGrpSpPr/>
                <p:nvPr/>
              </p:nvGrpSpPr>
              <p:grpSpPr>
                <a:xfrm>
                  <a:off x="1793856" y="2598835"/>
                  <a:ext cx="4512225" cy="637231"/>
                  <a:chOff x="0" y="844711"/>
                  <a:chExt cx="5604459" cy="725281"/>
                </a:xfrm>
              </p:grpSpPr>
              <p:sp>
                <p:nvSpPr>
                  <p:cNvPr id="10" name="Rectangle 9">
                    <a:extLst>
                      <a:ext uri="{FF2B5EF4-FFF2-40B4-BE49-F238E27FC236}">
                        <a16:creationId xmlns:a16="http://schemas.microsoft.com/office/drawing/2014/main" id="{5212F491-B261-8034-A0C4-8AD5F82B9E02}"/>
                      </a:ext>
                    </a:extLst>
                  </p:cNvPr>
                  <p:cNvSpPr/>
                  <p:nvPr/>
                </p:nvSpPr>
                <p:spPr>
                  <a:xfrm>
                    <a:off x="0" y="844711"/>
                    <a:ext cx="1191200" cy="725281"/>
                  </a:xfrm>
                  <a:prstGeom prst="rect">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Manure</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12" name="Straight Arrow Connector 7">
                    <a:extLst>
                      <a:ext uri="{FF2B5EF4-FFF2-40B4-BE49-F238E27FC236}">
                        <a16:creationId xmlns:a16="http://schemas.microsoft.com/office/drawing/2014/main" id="{BF3739AA-41C0-7598-D954-9829925BD251}"/>
                      </a:ext>
                    </a:extLst>
                  </p:cNvPr>
                  <p:cNvCxnSpPr>
                    <a:cxnSpLocks/>
                    <a:stCxn id="10" idx="3"/>
                    <a:endCxn id="13" idx="1"/>
                  </p:cNvCxnSpPr>
                  <p:nvPr/>
                </p:nvCxnSpPr>
                <p:spPr>
                  <a:xfrm>
                    <a:off x="1191200" y="1207352"/>
                    <a:ext cx="668852" cy="30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DB413B4-0016-5FC2-ECEF-C526F99A8F08}"/>
                      </a:ext>
                    </a:extLst>
                  </p:cNvPr>
                  <p:cNvSpPr/>
                  <p:nvPr/>
                </p:nvSpPr>
                <p:spPr>
                  <a:xfrm>
                    <a:off x="1860052" y="1015582"/>
                    <a:ext cx="1448463" cy="38973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Surface water</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sp>
                <p:nvSpPr>
                  <p:cNvPr id="26" name="Rectangle 25">
                    <a:extLst>
                      <a:ext uri="{FF2B5EF4-FFF2-40B4-BE49-F238E27FC236}">
                        <a16:creationId xmlns:a16="http://schemas.microsoft.com/office/drawing/2014/main" id="{38AEBD74-AC41-DA11-1960-ECA7E5806038}"/>
                      </a:ext>
                    </a:extLst>
                  </p:cNvPr>
                  <p:cNvSpPr/>
                  <p:nvPr/>
                </p:nvSpPr>
                <p:spPr>
                  <a:xfrm>
                    <a:off x="4595499" y="989083"/>
                    <a:ext cx="1008960" cy="413137"/>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smtClean="0">
                        <a:solidFill>
                          <a:schemeClr val="tx1"/>
                        </a:solidFill>
                      </a:rPr>
                      <a:t>Irrigation</a:t>
                    </a:r>
                    <a:endParaRPr lang="fr-FR" sz="1200" dirty="0">
                      <a:solidFill>
                        <a:schemeClr val="tx1"/>
                      </a:solidFill>
                      <a:effectLst/>
                      <a:latin typeface="Times New Roman" panose="02020603050405020304" pitchFamily="18" charset="0"/>
                      <a:ea typeface="Times New Roman" panose="02020603050405020304" pitchFamily="18" charset="0"/>
                    </a:endParaRPr>
                  </a:p>
                </p:txBody>
              </p:sp>
            </p:grpSp>
            <p:sp>
              <p:nvSpPr>
                <p:cNvPr id="19" name="ZoneTexte 18"/>
                <p:cNvSpPr txBox="1"/>
                <p:nvPr/>
              </p:nvSpPr>
              <p:spPr>
                <a:xfrm>
                  <a:off x="1925062" y="2276866"/>
                  <a:ext cx="826557" cy="276999"/>
                </a:xfrm>
                <a:prstGeom prst="rect">
                  <a:avLst/>
                </a:prstGeom>
                <a:noFill/>
              </p:spPr>
              <p:txBody>
                <a:bodyPr wrap="square" rtlCol="0">
                  <a:spAutoFit/>
                </a:bodyPr>
                <a:lstStyle/>
                <a:p>
                  <a:r>
                    <a:rPr lang="fr-FR" sz="1200" dirty="0" err="1" smtClean="0"/>
                    <a:t>C</a:t>
                  </a:r>
                  <a:r>
                    <a:rPr lang="fr-FR" sz="900" dirty="0" err="1" smtClean="0"/>
                    <a:t>manure</a:t>
                  </a:r>
                  <a:endParaRPr lang="fr-FR" dirty="0"/>
                </a:p>
              </p:txBody>
            </p:sp>
            <p:sp>
              <p:nvSpPr>
                <p:cNvPr id="20" name="ZoneTexte 19"/>
                <p:cNvSpPr txBox="1"/>
                <p:nvPr/>
              </p:nvSpPr>
              <p:spPr>
                <a:xfrm>
                  <a:off x="3654676" y="2426763"/>
                  <a:ext cx="567280" cy="276999"/>
                </a:xfrm>
                <a:prstGeom prst="rect">
                  <a:avLst/>
                </a:prstGeom>
                <a:noFill/>
              </p:spPr>
              <p:txBody>
                <a:bodyPr wrap="square" rtlCol="0">
                  <a:spAutoFit/>
                </a:bodyPr>
                <a:lstStyle/>
                <a:p>
                  <a:r>
                    <a:rPr lang="fr-FR" sz="1200" dirty="0" err="1" smtClean="0"/>
                    <a:t>C</a:t>
                  </a:r>
                  <a:r>
                    <a:rPr lang="fr-FR" sz="900" dirty="0" err="1" smtClean="0"/>
                    <a:t>init</a:t>
                  </a:r>
                  <a:endParaRPr lang="fr-FR" dirty="0"/>
                </a:p>
              </p:txBody>
            </p:sp>
            <p:sp>
              <p:nvSpPr>
                <p:cNvPr id="32" name="ZoneTexte 31"/>
                <p:cNvSpPr txBox="1"/>
                <p:nvPr/>
              </p:nvSpPr>
              <p:spPr>
                <a:xfrm>
                  <a:off x="4642270" y="2653705"/>
                  <a:ext cx="690347" cy="261610"/>
                </a:xfrm>
                <a:prstGeom prst="rect">
                  <a:avLst/>
                </a:prstGeom>
                <a:noFill/>
              </p:spPr>
              <p:txBody>
                <a:bodyPr wrap="square" rtlCol="0">
                  <a:spAutoFit/>
                </a:bodyPr>
                <a:lstStyle/>
                <a:p>
                  <a:r>
                    <a:rPr lang="fr-FR" sz="1100" dirty="0" err="1" smtClean="0"/>
                    <a:t>Decay</a:t>
                  </a:r>
                  <a:endParaRPr lang="fr-FR" sz="1100" dirty="0"/>
                </a:p>
              </p:txBody>
            </p:sp>
          </p:grpSp>
        </p:grpSp>
        <p:sp>
          <p:nvSpPr>
            <p:cNvPr id="31" name="ZoneTexte 30"/>
            <p:cNvSpPr txBox="1"/>
            <p:nvPr/>
          </p:nvSpPr>
          <p:spPr>
            <a:xfrm>
              <a:off x="3780942" y="2381455"/>
              <a:ext cx="1236361" cy="276999"/>
            </a:xfrm>
            <a:prstGeom prst="rect">
              <a:avLst/>
            </a:prstGeom>
            <a:noFill/>
          </p:spPr>
          <p:txBody>
            <a:bodyPr wrap="square" rtlCol="0">
              <a:spAutoFit/>
            </a:bodyPr>
            <a:lstStyle/>
            <a:p>
              <a:r>
                <a:rPr lang="fr-FR" sz="1200" dirty="0" smtClean="0"/>
                <a:t>C</a:t>
              </a:r>
              <a:r>
                <a:rPr lang="fr-FR" sz="900" dirty="0" smtClean="0"/>
                <a:t>decay</a:t>
              </a:r>
              <a:r>
                <a:rPr lang="fr-FR" sz="1200" dirty="0" smtClean="0"/>
                <a:t>(</a:t>
              </a:r>
              <a:r>
                <a:rPr lang="fr-FR" sz="1200" dirty="0" smtClean="0">
                  <a:solidFill>
                    <a:srgbClr val="FF0000"/>
                  </a:solidFill>
                </a:rPr>
                <a:t>d</a:t>
              </a:r>
              <a:r>
                <a:rPr lang="fr-FR" sz="900" dirty="0" smtClean="0">
                  <a:solidFill>
                    <a:srgbClr val="FF0000"/>
                  </a:solidFill>
                </a:rPr>
                <a:t>harvest</a:t>
              </a:r>
              <a:r>
                <a:rPr lang="fr-FR" sz="1200" dirty="0" smtClean="0"/>
                <a:t>)</a:t>
              </a:r>
              <a:endParaRPr lang="fr-FR" sz="1200" dirty="0"/>
            </a:p>
          </p:txBody>
        </p:sp>
      </p:grpSp>
      <p:sp>
        <p:nvSpPr>
          <p:cNvPr id="48" name="Rectangle 47">
            <a:extLst>
              <a:ext uri="{FF2B5EF4-FFF2-40B4-BE49-F238E27FC236}">
                <a16:creationId xmlns:a16="http://schemas.microsoft.com/office/drawing/2014/main" id="{38AEBD74-AC41-DA11-1960-ECA7E5806038}"/>
              </a:ext>
            </a:extLst>
          </p:cNvPr>
          <p:cNvSpPr/>
          <p:nvPr/>
        </p:nvSpPr>
        <p:spPr>
          <a:xfrm>
            <a:off x="4660143" y="2965402"/>
            <a:ext cx="812327" cy="362982"/>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smtClean="0">
                <a:solidFill>
                  <a:schemeClr val="tx1"/>
                </a:solidFill>
              </a:rPr>
              <a:t>Irrigation</a:t>
            </a:r>
            <a:endParaRPr lang="fr-FR" sz="1200" dirty="0">
              <a:solidFill>
                <a:schemeClr val="tx1"/>
              </a:solidFill>
              <a:effectLst/>
              <a:latin typeface="Times New Roman" panose="02020603050405020304" pitchFamily="18" charset="0"/>
              <a:ea typeface="Times New Roman" panose="02020603050405020304" pitchFamily="18" charset="0"/>
            </a:endParaRPr>
          </a:p>
        </p:txBody>
      </p:sp>
      <p:sp>
        <p:nvSpPr>
          <p:cNvPr id="50" name="Rectangle 49"/>
          <p:cNvSpPr/>
          <p:nvPr/>
        </p:nvSpPr>
        <p:spPr>
          <a:xfrm>
            <a:off x="5022691" y="2331970"/>
            <a:ext cx="699908" cy="215444"/>
          </a:xfrm>
          <a:prstGeom prst="rect">
            <a:avLst/>
          </a:prstGeom>
        </p:spPr>
        <p:txBody>
          <a:bodyPr wrap="square">
            <a:spAutoFit/>
          </a:bodyPr>
          <a:lstStyle/>
          <a:p>
            <a:r>
              <a:rPr lang="fr-FR" sz="800" b="1" dirty="0" smtClean="0">
                <a:solidFill>
                  <a:srgbClr val="FF0000"/>
                </a:solidFill>
              </a:rPr>
              <a:t>2</a:t>
            </a:r>
            <a:endParaRPr lang="fr-FR" sz="400" b="1" dirty="0">
              <a:solidFill>
                <a:srgbClr val="FF0000"/>
              </a:solidFill>
            </a:endParaRPr>
          </a:p>
        </p:txBody>
      </p:sp>
      <p:sp>
        <p:nvSpPr>
          <p:cNvPr id="51" name="Rectangle 50"/>
          <p:cNvSpPr/>
          <p:nvPr/>
        </p:nvSpPr>
        <p:spPr>
          <a:xfrm>
            <a:off x="4942901" y="2120872"/>
            <a:ext cx="282135" cy="215444"/>
          </a:xfrm>
          <a:prstGeom prst="rect">
            <a:avLst/>
          </a:prstGeom>
        </p:spPr>
        <p:txBody>
          <a:bodyPr wrap="square">
            <a:spAutoFit/>
          </a:bodyPr>
          <a:lstStyle/>
          <a:p>
            <a:r>
              <a:rPr lang="fr-FR" sz="800" b="1" dirty="0" smtClean="0">
                <a:solidFill>
                  <a:srgbClr val="FF0000"/>
                </a:solidFill>
              </a:rPr>
              <a:t>1</a:t>
            </a:r>
            <a:endParaRPr lang="fr-FR" sz="400" b="1" dirty="0">
              <a:solidFill>
                <a:srgbClr val="FF0000"/>
              </a:solidFill>
            </a:endParaRPr>
          </a:p>
        </p:txBody>
      </p:sp>
      <p:sp>
        <p:nvSpPr>
          <p:cNvPr id="52" name="Rectangle 51"/>
          <p:cNvSpPr/>
          <p:nvPr/>
        </p:nvSpPr>
        <p:spPr>
          <a:xfrm>
            <a:off x="5101843" y="2551720"/>
            <a:ext cx="282135" cy="215444"/>
          </a:xfrm>
          <a:prstGeom prst="rect">
            <a:avLst/>
          </a:prstGeom>
        </p:spPr>
        <p:txBody>
          <a:bodyPr wrap="square">
            <a:spAutoFit/>
          </a:bodyPr>
          <a:lstStyle/>
          <a:p>
            <a:r>
              <a:rPr lang="fr-FR" sz="800" b="1" dirty="0" smtClean="0">
                <a:solidFill>
                  <a:srgbClr val="FF0000"/>
                </a:solidFill>
              </a:rPr>
              <a:t>3</a:t>
            </a:r>
            <a:endParaRPr lang="fr-FR" sz="400" b="1" dirty="0">
              <a:solidFill>
                <a:srgbClr val="FF0000"/>
              </a:solidFill>
            </a:endParaRPr>
          </a:p>
        </p:txBody>
      </p:sp>
      <p:sp>
        <p:nvSpPr>
          <p:cNvPr id="3" name="Rectangle 2"/>
          <p:cNvSpPr/>
          <p:nvPr/>
        </p:nvSpPr>
        <p:spPr>
          <a:xfrm>
            <a:off x="5002448" y="3121565"/>
            <a:ext cx="699908" cy="246221"/>
          </a:xfrm>
          <a:prstGeom prst="rect">
            <a:avLst/>
          </a:prstGeom>
        </p:spPr>
        <p:txBody>
          <a:bodyPr wrap="square">
            <a:spAutoFit/>
          </a:bodyPr>
          <a:lstStyle/>
          <a:p>
            <a:r>
              <a:rPr lang="fr-FR" sz="1000" b="1" dirty="0" err="1">
                <a:solidFill>
                  <a:srgbClr val="FF0000"/>
                </a:solidFill>
              </a:rPr>
              <a:t>n</a:t>
            </a:r>
            <a:r>
              <a:rPr lang="fr-FR" sz="600" b="1" dirty="0" err="1">
                <a:solidFill>
                  <a:srgbClr val="FF0000"/>
                </a:solidFill>
              </a:rPr>
              <a:t>harvest</a:t>
            </a:r>
            <a:endParaRPr lang="fr-FR" sz="600" b="1" dirty="0">
              <a:solidFill>
                <a:srgbClr val="FF0000"/>
              </a:solidFill>
            </a:endParaRPr>
          </a:p>
        </p:txBody>
      </p:sp>
      <p:sp>
        <p:nvSpPr>
          <p:cNvPr id="5" name="Rectangle 4"/>
          <p:cNvSpPr/>
          <p:nvPr/>
        </p:nvSpPr>
        <p:spPr>
          <a:xfrm>
            <a:off x="4211960" y="1868469"/>
            <a:ext cx="1368152" cy="15673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p:cNvSpPr/>
          <p:nvPr/>
        </p:nvSpPr>
        <p:spPr>
          <a:xfrm>
            <a:off x="5892402" y="2482307"/>
            <a:ext cx="720080" cy="339700"/>
          </a:xfrm>
          <a:prstGeom prst="rect">
            <a:avLst/>
          </a:prstGeom>
          <a:solidFill>
            <a:srgbClr val="92D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accent2">
                    <a:lumMod val="50000"/>
                  </a:schemeClr>
                </a:solidFill>
              </a:rPr>
              <a:t>Lettuce</a:t>
            </a:r>
            <a:endParaRPr lang="fr-FR" sz="1100" dirty="0">
              <a:solidFill>
                <a:schemeClr val="accent2">
                  <a:lumMod val="50000"/>
                </a:schemeClr>
              </a:solidFill>
            </a:endParaRPr>
          </a:p>
        </p:txBody>
      </p:sp>
      <p:cxnSp>
        <p:nvCxnSpPr>
          <p:cNvPr id="53" name="Connecteur droit avec flèche 52"/>
          <p:cNvCxnSpPr>
            <a:stCxn id="5" idx="3"/>
            <a:endCxn id="7" idx="1"/>
          </p:cNvCxnSpPr>
          <p:nvPr/>
        </p:nvCxnSpPr>
        <p:spPr>
          <a:xfrm flipV="1">
            <a:off x="5580112" y="2652157"/>
            <a:ext cx="312290"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ZoneTexte 15"/>
          <p:cNvSpPr txBox="1"/>
          <p:nvPr/>
        </p:nvSpPr>
        <p:spPr>
          <a:xfrm>
            <a:off x="5236645" y="3540386"/>
            <a:ext cx="2457837" cy="400110"/>
          </a:xfrm>
          <a:prstGeom prst="rect">
            <a:avLst/>
          </a:prstGeom>
          <a:noFill/>
        </p:spPr>
        <p:txBody>
          <a:bodyPr wrap="square" rtlCol="0">
            <a:spAutoFit/>
          </a:bodyPr>
          <a:lstStyle/>
          <a:p>
            <a:pPr algn="ctr"/>
            <a:r>
              <a:rPr lang="fr-FR" sz="1000" dirty="0" err="1" smtClean="0"/>
              <a:t>Cummulative</a:t>
            </a:r>
            <a:r>
              <a:rPr lang="fr-FR" sz="1000" dirty="0" smtClean="0"/>
              <a:t> </a:t>
            </a:r>
            <a:r>
              <a:rPr lang="fr-FR" sz="1000" dirty="0" err="1">
                <a:solidFill>
                  <a:srgbClr val="2082C8"/>
                </a:solidFill>
              </a:rPr>
              <a:t>O’Flaherty</a:t>
            </a:r>
            <a:r>
              <a:rPr lang="fr-FR" sz="1000" dirty="0">
                <a:solidFill>
                  <a:srgbClr val="2082C8"/>
                </a:solidFill>
              </a:rPr>
              <a:t> et al. (2019)</a:t>
            </a:r>
            <a:r>
              <a:rPr lang="fr-FR" sz="1000" dirty="0" smtClean="0"/>
              <a:t> accumulation + </a:t>
            </a:r>
            <a:r>
              <a:rPr lang="fr-FR" sz="1000" dirty="0" err="1" smtClean="0"/>
              <a:t>decay</a:t>
            </a:r>
            <a:endParaRPr lang="fr-FR" sz="1000" dirty="0" smtClean="0"/>
          </a:p>
        </p:txBody>
      </p:sp>
      <p:sp>
        <p:nvSpPr>
          <p:cNvPr id="54" name="ZoneTexte 53"/>
          <p:cNvSpPr txBox="1"/>
          <p:nvPr/>
        </p:nvSpPr>
        <p:spPr>
          <a:xfrm>
            <a:off x="5901752" y="2193470"/>
            <a:ext cx="710730" cy="276999"/>
          </a:xfrm>
          <a:prstGeom prst="rect">
            <a:avLst/>
          </a:prstGeom>
          <a:noFill/>
        </p:spPr>
        <p:txBody>
          <a:bodyPr wrap="square" rtlCol="0">
            <a:spAutoFit/>
          </a:bodyPr>
          <a:lstStyle/>
          <a:p>
            <a:r>
              <a:rPr lang="fr-FR" sz="1200" dirty="0" err="1" smtClean="0"/>
              <a:t>C</a:t>
            </a:r>
            <a:r>
              <a:rPr lang="fr-FR" sz="900" dirty="0" err="1" smtClean="0"/>
              <a:t>lettuce</a:t>
            </a:r>
            <a:endParaRPr lang="fr-FR" dirty="0"/>
          </a:p>
        </p:txBody>
      </p:sp>
      <p:sp>
        <p:nvSpPr>
          <p:cNvPr id="58" name="ZoneTexte 57"/>
          <p:cNvSpPr txBox="1"/>
          <p:nvPr/>
        </p:nvSpPr>
        <p:spPr>
          <a:xfrm>
            <a:off x="4226422" y="1461459"/>
            <a:ext cx="2113144" cy="276999"/>
          </a:xfrm>
          <a:prstGeom prst="rect">
            <a:avLst/>
          </a:prstGeom>
          <a:noFill/>
        </p:spPr>
        <p:txBody>
          <a:bodyPr wrap="square" rtlCol="0">
            <a:spAutoFit/>
          </a:bodyPr>
          <a:lstStyle/>
          <a:p>
            <a:r>
              <a:rPr lang="fr-FR" sz="1200" dirty="0" err="1" smtClean="0"/>
              <a:t>C</a:t>
            </a:r>
            <a:r>
              <a:rPr lang="fr-FR" sz="900" dirty="0" err="1" smtClean="0"/>
              <a:t>adhesion</a:t>
            </a:r>
            <a:r>
              <a:rPr lang="fr-FR" sz="1200" dirty="0" smtClean="0"/>
              <a:t>(</a:t>
            </a:r>
            <a:r>
              <a:rPr lang="fr-FR" sz="1200" dirty="0" err="1" smtClean="0">
                <a:solidFill>
                  <a:srgbClr val="FF0000"/>
                </a:solidFill>
              </a:rPr>
              <a:t>d</a:t>
            </a:r>
            <a:r>
              <a:rPr lang="fr-FR" sz="900" dirty="0" err="1">
                <a:solidFill>
                  <a:srgbClr val="FF0000"/>
                </a:solidFill>
              </a:rPr>
              <a:t>harvest</a:t>
            </a:r>
            <a:r>
              <a:rPr lang="fr-FR" sz="1200" dirty="0" smtClean="0"/>
              <a:t>) </a:t>
            </a:r>
            <a:r>
              <a:rPr lang="fr-FR" sz="800" dirty="0" smtClean="0"/>
              <a:t>in CFU/g</a:t>
            </a:r>
            <a:endParaRPr lang="fr-FR" sz="800" dirty="0"/>
          </a:p>
        </p:txBody>
      </p:sp>
      <p:grpSp>
        <p:nvGrpSpPr>
          <p:cNvPr id="59" name="Groupe 58"/>
          <p:cNvGrpSpPr/>
          <p:nvPr/>
        </p:nvGrpSpPr>
        <p:grpSpPr>
          <a:xfrm>
            <a:off x="269952" y="2728044"/>
            <a:ext cx="3956469" cy="528031"/>
            <a:chOff x="2137066" y="1448544"/>
            <a:chExt cx="3714162" cy="517526"/>
          </a:xfrm>
        </p:grpSpPr>
        <p:sp>
          <p:nvSpPr>
            <p:cNvPr id="60" name="ZoneTexte 59"/>
            <p:cNvSpPr txBox="1"/>
            <p:nvPr/>
          </p:nvSpPr>
          <p:spPr>
            <a:xfrm>
              <a:off x="2137066" y="1453259"/>
              <a:ext cx="3714162" cy="512811"/>
            </a:xfrm>
            <a:prstGeom prst="rect">
              <a:avLst/>
            </a:prstGeom>
            <a:noFill/>
          </p:spPr>
          <p:txBody>
            <a:bodyPr wrap="square" rtlCol="0">
              <a:spAutoFit/>
            </a:bodyPr>
            <a:lstStyle/>
            <a:p>
              <a:r>
                <a:rPr lang="fr-FR" sz="1400" b="1" dirty="0" smtClean="0"/>
                <a:t>C</a:t>
              </a:r>
              <a:r>
                <a:rPr lang="fr-FR" sz="1000" b="1" dirty="0" smtClean="0"/>
                <a:t>adhesion</a:t>
              </a:r>
              <a:r>
                <a:rPr lang="fr-FR" sz="1400" b="1" dirty="0" smtClean="0"/>
                <a:t>(</a:t>
              </a:r>
              <a:r>
                <a:rPr lang="fr-FR" sz="1400" b="1" dirty="0" smtClean="0">
                  <a:solidFill>
                    <a:srgbClr val="FF0000"/>
                  </a:solidFill>
                </a:rPr>
                <a:t>d</a:t>
              </a:r>
              <a:r>
                <a:rPr lang="fr-FR" sz="1000" b="1" dirty="0" smtClean="0">
                  <a:solidFill>
                    <a:srgbClr val="FF0000"/>
                  </a:solidFill>
                </a:rPr>
                <a:t>harvest</a:t>
              </a:r>
              <a:r>
                <a:rPr lang="fr-FR" sz="1400" b="1" dirty="0" smtClean="0"/>
                <a:t>) = </a:t>
              </a:r>
              <a:r>
                <a:rPr lang="fr-FR" sz="1100" dirty="0" smtClean="0"/>
                <a:t> </a:t>
              </a:r>
              <a:r>
                <a:rPr lang="fr-FR" sz="1400" b="1" dirty="0" smtClean="0"/>
                <a:t>C</a:t>
              </a:r>
              <a:r>
                <a:rPr lang="fr-FR" sz="1000" b="1" dirty="0" smtClean="0"/>
                <a:t>decay</a:t>
              </a:r>
              <a:r>
                <a:rPr lang="fr-FR" sz="1400" b="1" dirty="0" smtClean="0"/>
                <a:t>(</a:t>
              </a:r>
              <a:r>
                <a:rPr lang="fr-FR" sz="1400" b="1" dirty="0" smtClean="0">
                  <a:solidFill>
                    <a:srgbClr val="FF0000"/>
                  </a:solidFill>
                </a:rPr>
                <a:t>d</a:t>
              </a:r>
              <a:r>
                <a:rPr lang="fr-FR" sz="1000" b="1" dirty="0" smtClean="0">
                  <a:solidFill>
                    <a:srgbClr val="FF0000"/>
                  </a:solidFill>
                </a:rPr>
                <a:t>harvest</a:t>
              </a:r>
              <a:r>
                <a:rPr lang="fr-FR" sz="1400" b="1" dirty="0" smtClean="0"/>
                <a:t>) x W</a:t>
              </a:r>
              <a:r>
                <a:rPr lang="fr-FR" sz="1000" b="1" dirty="0" smtClean="0"/>
                <a:t>attach</a:t>
              </a:r>
              <a:endParaRPr lang="fr-FR" sz="1000" b="1" dirty="0"/>
            </a:p>
            <a:p>
              <a:endParaRPr lang="fr-FR" sz="1400" dirty="0"/>
            </a:p>
          </p:txBody>
        </p:sp>
        <p:sp>
          <p:nvSpPr>
            <p:cNvPr id="61" name="Rectangle 60"/>
            <p:cNvSpPr/>
            <p:nvPr/>
          </p:nvSpPr>
          <p:spPr>
            <a:xfrm>
              <a:off x="2137066" y="1448544"/>
              <a:ext cx="3528392" cy="3753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22" name="Connecteur droit avec flèche 21"/>
          <p:cNvCxnSpPr>
            <a:stCxn id="70" idx="1"/>
            <a:endCxn id="7" idx="3"/>
          </p:cNvCxnSpPr>
          <p:nvPr/>
        </p:nvCxnSpPr>
        <p:spPr>
          <a:xfrm flipH="1">
            <a:off x="6612482" y="2649796"/>
            <a:ext cx="317596" cy="2361"/>
          </a:xfrm>
          <a:prstGeom prst="straightConnector1">
            <a:avLst/>
          </a:prstGeom>
          <a:ln w="28575">
            <a:solidFill>
              <a:srgbClr val="3C3C3C"/>
            </a:solidFill>
            <a:tailEnd type="triangle"/>
          </a:ln>
        </p:spPr>
        <p:style>
          <a:lnRef idx="1">
            <a:schemeClr val="accent1"/>
          </a:lnRef>
          <a:fillRef idx="0">
            <a:schemeClr val="accent1"/>
          </a:fillRef>
          <a:effectRef idx="0">
            <a:schemeClr val="accent1"/>
          </a:effectRef>
          <a:fontRef idx="minor">
            <a:schemeClr val="tx1"/>
          </a:fontRef>
        </p:style>
      </p:cxnSp>
      <p:grpSp>
        <p:nvGrpSpPr>
          <p:cNvPr id="24" name="Groupe 23"/>
          <p:cNvGrpSpPr/>
          <p:nvPr/>
        </p:nvGrpSpPr>
        <p:grpSpPr>
          <a:xfrm>
            <a:off x="6930078" y="1866107"/>
            <a:ext cx="1510639" cy="1567377"/>
            <a:chOff x="6936131" y="1866366"/>
            <a:chExt cx="1510639" cy="1567377"/>
          </a:xfrm>
        </p:grpSpPr>
        <p:grpSp>
          <p:nvGrpSpPr>
            <p:cNvPr id="18" name="Groupe 17"/>
            <p:cNvGrpSpPr/>
            <p:nvPr/>
          </p:nvGrpSpPr>
          <p:grpSpPr>
            <a:xfrm>
              <a:off x="6936131" y="1866366"/>
              <a:ext cx="1510639" cy="1567377"/>
              <a:chOff x="4364360" y="2020869"/>
              <a:chExt cx="1510639" cy="1567377"/>
            </a:xfrm>
          </p:grpSpPr>
          <p:sp>
            <p:nvSpPr>
              <p:cNvPr id="63" name="Rectangle 62">
                <a:extLst>
                  <a:ext uri="{FF2B5EF4-FFF2-40B4-BE49-F238E27FC236}">
                    <a16:creationId xmlns:a16="http://schemas.microsoft.com/office/drawing/2014/main" id="{38AEBD74-AC41-DA11-1960-ECA7E5806038}"/>
                  </a:ext>
                </a:extLst>
              </p:cNvPr>
              <p:cNvSpPr/>
              <p:nvPr/>
            </p:nvSpPr>
            <p:spPr>
              <a:xfrm>
                <a:off x="4625070" y="2521847"/>
                <a:ext cx="812327" cy="362982"/>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err="1" smtClean="0">
                    <a:solidFill>
                      <a:schemeClr val="tx1"/>
                    </a:solidFill>
                  </a:rPr>
                  <a:t>Decay</a:t>
                </a:r>
                <a:endParaRPr lang="fr-FR" sz="1200" dirty="0">
                  <a:solidFill>
                    <a:schemeClr val="tx1"/>
                  </a:solidFill>
                  <a:effectLst/>
                  <a:latin typeface="Times New Roman" panose="02020603050405020304" pitchFamily="18" charset="0"/>
                  <a:ea typeface="Times New Roman" panose="02020603050405020304" pitchFamily="18" charset="0"/>
                </a:endParaRPr>
              </a:p>
            </p:txBody>
          </p:sp>
          <p:sp>
            <p:nvSpPr>
              <p:cNvPr id="64" name="Rectangle 63">
                <a:extLst>
                  <a:ext uri="{FF2B5EF4-FFF2-40B4-BE49-F238E27FC236}">
                    <a16:creationId xmlns:a16="http://schemas.microsoft.com/office/drawing/2014/main" id="{38AEBD74-AC41-DA11-1960-ECA7E5806038}"/>
                  </a:ext>
                </a:extLst>
              </p:cNvPr>
              <p:cNvSpPr/>
              <p:nvPr/>
            </p:nvSpPr>
            <p:spPr>
              <a:xfrm>
                <a:off x="4544464" y="2305900"/>
                <a:ext cx="812327" cy="362982"/>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err="1" smtClean="0">
                    <a:solidFill>
                      <a:schemeClr val="tx1"/>
                    </a:solidFill>
                  </a:rPr>
                  <a:t>Decay</a:t>
                </a:r>
                <a:endParaRPr lang="fr-FR" sz="1200" dirty="0">
                  <a:solidFill>
                    <a:schemeClr val="tx1"/>
                  </a:solidFill>
                  <a:effectLst/>
                  <a:latin typeface="Times New Roman" panose="02020603050405020304" pitchFamily="18" charset="0"/>
                  <a:ea typeface="Times New Roman" panose="02020603050405020304" pitchFamily="18" charset="0"/>
                </a:endParaRPr>
              </a:p>
            </p:txBody>
          </p:sp>
          <p:sp>
            <p:nvSpPr>
              <p:cNvPr id="65" name="Rectangle 64">
                <a:extLst>
                  <a:ext uri="{FF2B5EF4-FFF2-40B4-BE49-F238E27FC236}">
                    <a16:creationId xmlns:a16="http://schemas.microsoft.com/office/drawing/2014/main" id="{38AEBD74-AC41-DA11-1960-ECA7E5806038}"/>
                  </a:ext>
                </a:extLst>
              </p:cNvPr>
              <p:cNvSpPr/>
              <p:nvPr/>
            </p:nvSpPr>
            <p:spPr>
              <a:xfrm>
                <a:off x="4812543" y="3117802"/>
                <a:ext cx="812327" cy="362982"/>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err="1" smtClean="0">
                    <a:solidFill>
                      <a:schemeClr val="tx1"/>
                    </a:solidFill>
                  </a:rPr>
                  <a:t>Decay</a:t>
                </a:r>
                <a:endParaRPr lang="fr-FR" sz="1200" dirty="0">
                  <a:solidFill>
                    <a:schemeClr val="tx1"/>
                  </a:solidFill>
                  <a:effectLst/>
                  <a:latin typeface="Times New Roman" panose="02020603050405020304" pitchFamily="18" charset="0"/>
                  <a:ea typeface="Times New Roman" panose="02020603050405020304" pitchFamily="18" charset="0"/>
                </a:endParaRPr>
              </a:p>
            </p:txBody>
          </p:sp>
          <p:sp>
            <p:nvSpPr>
              <p:cNvPr id="66" name="Rectangle 65"/>
              <p:cNvSpPr/>
              <p:nvPr/>
            </p:nvSpPr>
            <p:spPr>
              <a:xfrm>
                <a:off x="5175091" y="2484370"/>
                <a:ext cx="699908" cy="215444"/>
              </a:xfrm>
              <a:prstGeom prst="rect">
                <a:avLst/>
              </a:prstGeom>
            </p:spPr>
            <p:txBody>
              <a:bodyPr wrap="square">
                <a:spAutoFit/>
              </a:bodyPr>
              <a:lstStyle/>
              <a:p>
                <a:r>
                  <a:rPr lang="fr-FR" sz="800" b="1" dirty="0" smtClean="0">
                    <a:solidFill>
                      <a:srgbClr val="FF0000"/>
                    </a:solidFill>
                  </a:rPr>
                  <a:t>2</a:t>
                </a:r>
                <a:endParaRPr lang="fr-FR" sz="400" b="1" dirty="0">
                  <a:solidFill>
                    <a:srgbClr val="FF0000"/>
                  </a:solidFill>
                </a:endParaRPr>
              </a:p>
            </p:txBody>
          </p:sp>
          <p:sp>
            <p:nvSpPr>
              <p:cNvPr id="68" name="Rectangle 67"/>
              <p:cNvSpPr/>
              <p:nvPr/>
            </p:nvSpPr>
            <p:spPr>
              <a:xfrm>
                <a:off x="5254243" y="2704120"/>
                <a:ext cx="282135" cy="215444"/>
              </a:xfrm>
              <a:prstGeom prst="rect">
                <a:avLst/>
              </a:prstGeom>
            </p:spPr>
            <p:txBody>
              <a:bodyPr wrap="square">
                <a:spAutoFit/>
              </a:bodyPr>
              <a:lstStyle/>
              <a:p>
                <a:r>
                  <a:rPr lang="fr-FR" sz="800" b="1" dirty="0" smtClean="0">
                    <a:solidFill>
                      <a:srgbClr val="FF0000"/>
                    </a:solidFill>
                  </a:rPr>
                  <a:t>3</a:t>
                </a:r>
                <a:endParaRPr lang="fr-FR" sz="400" b="1" dirty="0">
                  <a:solidFill>
                    <a:srgbClr val="FF0000"/>
                  </a:solidFill>
                </a:endParaRPr>
              </a:p>
            </p:txBody>
          </p:sp>
          <p:sp>
            <p:nvSpPr>
              <p:cNvPr id="69" name="Rectangle 68"/>
              <p:cNvSpPr/>
              <p:nvPr/>
            </p:nvSpPr>
            <p:spPr>
              <a:xfrm>
                <a:off x="5154848" y="3273965"/>
                <a:ext cx="699908" cy="246221"/>
              </a:xfrm>
              <a:prstGeom prst="rect">
                <a:avLst/>
              </a:prstGeom>
            </p:spPr>
            <p:txBody>
              <a:bodyPr wrap="square">
                <a:spAutoFit/>
              </a:bodyPr>
              <a:lstStyle/>
              <a:p>
                <a:r>
                  <a:rPr lang="fr-FR" sz="1000" b="1" dirty="0" err="1">
                    <a:solidFill>
                      <a:srgbClr val="FF0000"/>
                    </a:solidFill>
                  </a:rPr>
                  <a:t>n</a:t>
                </a:r>
                <a:r>
                  <a:rPr lang="fr-FR" sz="600" b="1" dirty="0" err="1">
                    <a:solidFill>
                      <a:srgbClr val="FF0000"/>
                    </a:solidFill>
                  </a:rPr>
                  <a:t>harvest</a:t>
                </a:r>
                <a:endParaRPr lang="fr-FR" sz="600" b="1" dirty="0">
                  <a:solidFill>
                    <a:srgbClr val="FF0000"/>
                  </a:solidFill>
                </a:endParaRPr>
              </a:p>
            </p:txBody>
          </p:sp>
          <p:sp>
            <p:nvSpPr>
              <p:cNvPr id="70" name="Rectangle 69"/>
              <p:cNvSpPr/>
              <p:nvPr/>
            </p:nvSpPr>
            <p:spPr>
              <a:xfrm>
                <a:off x="4364360" y="2020869"/>
                <a:ext cx="1368152" cy="15673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1" name="Rectangle 70">
              <a:extLst>
                <a:ext uri="{FF2B5EF4-FFF2-40B4-BE49-F238E27FC236}">
                  <a16:creationId xmlns:a16="http://schemas.microsoft.com/office/drawing/2014/main" id="{38AEBD74-AC41-DA11-1960-ECA7E5806038}"/>
                </a:ext>
              </a:extLst>
            </p:cNvPr>
            <p:cNvSpPr/>
            <p:nvPr/>
          </p:nvSpPr>
          <p:spPr>
            <a:xfrm>
              <a:off x="7035629" y="1943812"/>
              <a:ext cx="812327" cy="362982"/>
            </a:xfrm>
            <a:prstGeom prst="rect">
              <a:avLst/>
            </a:prstGeom>
            <a:solidFill>
              <a:schemeClr val="bg1"/>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dirty="0" err="1" smtClean="0">
                  <a:solidFill>
                    <a:schemeClr val="tx1"/>
                  </a:solidFill>
                </a:rPr>
                <a:t>Decay</a:t>
              </a:r>
              <a:endParaRPr lang="fr-FR" sz="1200" dirty="0">
                <a:solidFill>
                  <a:schemeClr val="tx1"/>
                </a:solidFill>
                <a:effectLst/>
                <a:latin typeface="Times New Roman" panose="02020603050405020304" pitchFamily="18" charset="0"/>
                <a:ea typeface="Times New Roman" panose="02020603050405020304" pitchFamily="18" charset="0"/>
              </a:endParaRPr>
            </a:p>
          </p:txBody>
        </p:sp>
        <p:sp>
          <p:nvSpPr>
            <p:cNvPr id="23" name="ZoneTexte 22"/>
            <p:cNvSpPr txBox="1"/>
            <p:nvPr/>
          </p:nvSpPr>
          <p:spPr>
            <a:xfrm>
              <a:off x="7671525" y="2130079"/>
              <a:ext cx="198227" cy="215444"/>
            </a:xfrm>
            <a:prstGeom prst="rect">
              <a:avLst/>
            </a:prstGeom>
            <a:noFill/>
          </p:spPr>
          <p:txBody>
            <a:bodyPr wrap="square" rtlCol="0">
              <a:spAutoFit/>
            </a:bodyPr>
            <a:lstStyle/>
            <a:p>
              <a:r>
                <a:rPr lang="fr-FR" sz="800" b="1" dirty="0" smtClean="0">
                  <a:solidFill>
                    <a:srgbClr val="FF0000"/>
                  </a:solidFill>
                </a:rPr>
                <a:t>1</a:t>
              </a:r>
              <a:endParaRPr lang="fr-FR" sz="800" b="1" dirty="0">
                <a:solidFill>
                  <a:srgbClr val="FF0000"/>
                </a:solidFill>
              </a:endParaRPr>
            </a:p>
          </p:txBody>
        </p:sp>
      </p:grpSp>
      <p:sp>
        <p:nvSpPr>
          <p:cNvPr id="72" name="ZoneTexte 71"/>
          <p:cNvSpPr txBox="1"/>
          <p:nvPr/>
        </p:nvSpPr>
        <p:spPr>
          <a:xfrm>
            <a:off x="7014566" y="1490264"/>
            <a:ext cx="1417431" cy="276999"/>
          </a:xfrm>
          <a:prstGeom prst="rect">
            <a:avLst/>
          </a:prstGeom>
          <a:noFill/>
        </p:spPr>
        <p:txBody>
          <a:bodyPr wrap="square" rtlCol="0">
            <a:spAutoFit/>
          </a:bodyPr>
          <a:lstStyle/>
          <a:p>
            <a:r>
              <a:rPr lang="fr-FR" sz="1200" dirty="0" err="1" smtClean="0"/>
              <a:t>P</a:t>
            </a:r>
            <a:r>
              <a:rPr lang="fr-FR" sz="900" dirty="0" err="1" smtClean="0"/>
              <a:t>decay</a:t>
            </a:r>
            <a:r>
              <a:rPr lang="fr-FR" sz="1200" dirty="0" smtClean="0"/>
              <a:t>(</a:t>
            </a:r>
            <a:r>
              <a:rPr lang="fr-FR" sz="1200" dirty="0" err="1" smtClean="0">
                <a:solidFill>
                  <a:srgbClr val="FF0000"/>
                </a:solidFill>
              </a:rPr>
              <a:t>d</a:t>
            </a:r>
            <a:r>
              <a:rPr lang="fr-FR" sz="900" dirty="0" err="1" smtClean="0">
                <a:solidFill>
                  <a:srgbClr val="FF0000"/>
                </a:solidFill>
              </a:rPr>
              <a:t>harvest</a:t>
            </a:r>
            <a:r>
              <a:rPr lang="fr-FR" sz="1200" dirty="0" smtClean="0"/>
              <a:t>)</a:t>
            </a:r>
            <a:endParaRPr lang="fr-FR" sz="1200" dirty="0"/>
          </a:p>
        </p:txBody>
      </p:sp>
      <p:grpSp>
        <p:nvGrpSpPr>
          <p:cNvPr id="73" name="Groupe 72"/>
          <p:cNvGrpSpPr/>
          <p:nvPr/>
        </p:nvGrpSpPr>
        <p:grpSpPr>
          <a:xfrm>
            <a:off x="264709" y="3233718"/>
            <a:ext cx="3959208" cy="907941"/>
            <a:chOff x="2134494" y="1453259"/>
            <a:chExt cx="3716734" cy="889879"/>
          </a:xfrm>
        </p:grpSpPr>
        <p:sp>
          <p:nvSpPr>
            <p:cNvPr id="74" name="ZoneTexte 73"/>
            <p:cNvSpPr txBox="1"/>
            <p:nvPr/>
          </p:nvSpPr>
          <p:spPr>
            <a:xfrm>
              <a:off x="2137066" y="1453259"/>
              <a:ext cx="3714162" cy="889879"/>
            </a:xfrm>
            <a:prstGeom prst="rect">
              <a:avLst/>
            </a:prstGeom>
            <a:noFill/>
          </p:spPr>
          <p:txBody>
            <a:bodyPr wrap="square" rtlCol="0">
              <a:spAutoFit/>
            </a:bodyPr>
            <a:lstStyle/>
            <a:p>
              <a:pPr>
                <a:lnSpc>
                  <a:spcPct val="150000"/>
                </a:lnSpc>
              </a:pPr>
              <a:r>
                <a:rPr lang="fr-FR" sz="1400" b="1" dirty="0" err="1" smtClean="0"/>
                <a:t>P</a:t>
              </a:r>
              <a:r>
                <a:rPr lang="fr-FR" sz="1000" b="1" dirty="0" err="1" smtClean="0"/>
                <a:t>decay</a:t>
              </a:r>
              <a:r>
                <a:rPr lang="fr-FR" sz="1400" b="1" dirty="0" smtClean="0"/>
                <a:t>(</a:t>
              </a:r>
              <a:r>
                <a:rPr lang="fr-FR" sz="1400" b="1" dirty="0" smtClean="0">
                  <a:solidFill>
                    <a:srgbClr val="FF0000"/>
                  </a:solidFill>
                </a:rPr>
                <a:t>t</a:t>
              </a:r>
              <a:r>
                <a:rPr lang="fr-FR" sz="1400" b="1" dirty="0" smtClean="0"/>
                <a:t>) = f . </a:t>
              </a:r>
              <a:r>
                <a:rPr lang="fr-FR" sz="1400" b="1" dirty="0" err="1" smtClean="0"/>
                <a:t>exp</a:t>
              </a:r>
              <a:r>
                <a:rPr lang="fr-FR" sz="1400" b="1" dirty="0" smtClean="0"/>
                <a:t>(-k1.</a:t>
              </a:r>
              <a:r>
                <a:rPr lang="fr-FR" sz="1400" b="1" dirty="0" smtClean="0">
                  <a:solidFill>
                    <a:srgbClr val="FF0000"/>
                  </a:solidFill>
                </a:rPr>
                <a:t>t</a:t>
              </a:r>
              <a:r>
                <a:rPr lang="fr-FR" sz="1400" b="1" dirty="0" smtClean="0"/>
                <a:t>) + (1-f) . </a:t>
              </a:r>
              <a:r>
                <a:rPr lang="fr-FR" sz="1400" b="1" dirty="0" err="1" smtClean="0"/>
                <a:t>exp</a:t>
              </a:r>
              <a:r>
                <a:rPr lang="fr-FR" sz="1400" b="1" dirty="0" smtClean="0"/>
                <a:t>(-k2.</a:t>
              </a:r>
              <a:r>
                <a:rPr lang="fr-FR" sz="1400" b="1" dirty="0" smtClean="0">
                  <a:solidFill>
                    <a:srgbClr val="FF0000"/>
                  </a:solidFill>
                </a:rPr>
                <a:t>t</a:t>
              </a:r>
              <a:r>
                <a:rPr lang="fr-FR" sz="1600" b="1" dirty="0" smtClean="0"/>
                <a:t>)</a:t>
              </a:r>
            </a:p>
            <a:p>
              <a:pPr>
                <a:lnSpc>
                  <a:spcPct val="150000"/>
                </a:lnSpc>
              </a:pPr>
              <a:r>
                <a:rPr lang="fr-FR" sz="1000" dirty="0" err="1" smtClean="0"/>
                <a:t>Survial</a:t>
              </a:r>
              <a:r>
                <a:rPr lang="fr-FR" sz="1000" dirty="0" smtClean="0"/>
                <a:t> proportion on </a:t>
              </a:r>
              <a:r>
                <a:rPr lang="fr-FR" sz="1000" dirty="0" err="1" smtClean="0"/>
                <a:t>timepoint</a:t>
              </a:r>
              <a:r>
                <a:rPr lang="fr-FR" sz="1000" dirty="0" smtClean="0"/>
                <a:t> </a:t>
              </a:r>
              <a:r>
                <a:rPr lang="fr-FR" sz="1000" b="1" dirty="0" smtClean="0">
                  <a:solidFill>
                    <a:srgbClr val="E1000F"/>
                  </a:solidFill>
                </a:rPr>
                <a:t>t</a:t>
              </a:r>
              <a:r>
                <a:rPr lang="fr-FR" sz="1000" dirty="0" smtClean="0"/>
                <a:t> </a:t>
              </a:r>
              <a:r>
                <a:rPr lang="fr-FR" sz="1000" dirty="0" err="1" smtClean="0">
                  <a:solidFill>
                    <a:srgbClr val="2082C8"/>
                  </a:solidFill>
                </a:rPr>
                <a:t>McKellar</a:t>
              </a:r>
              <a:r>
                <a:rPr lang="fr-FR" sz="1000" dirty="0" smtClean="0">
                  <a:solidFill>
                    <a:srgbClr val="2082C8"/>
                  </a:solidFill>
                </a:rPr>
                <a:t> </a:t>
              </a:r>
              <a:r>
                <a:rPr lang="fr-FR" sz="1000" dirty="0">
                  <a:solidFill>
                    <a:srgbClr val="2082C8"/>
                  </a:solidFill>
                </a:rPr>
                <a:t>et al. (</a:t>
              </a:r>
              <a:r>
                <a:rPr lang="fr-FR" sz="1000" dirty="0" smtClean="0">
                  <a:solidFill>
                    <a:srgbClr val="2082C8"/>
                  </a:solidFill>
                </a:rPr>
                <a:t>2014)</a:t>
              </a:r>
              <a:endParaRPr lang="fr-FR" sz="1000" dirty="0"/>
            </a:p>
            <a:p>
              <a:r>
                <a:rPr lang="fr-FR" sz="1400" b="1" dirty="0" smtClean="0"/>
                <a:t>  </a:t>
              </a:r>
              <a:endParaRPr lang="fr-FR" sz="1400" dirty="0"/>
            </a:p>
          </p:txBody>
        </p:sp>
        <p:sp>
          <p:nvSpPr>
            <p:cNvPr id="75" name="Rectangle 74"/>
            <p:cNvSpPr/>
            <p:nvPr/>
          </p:nvSpPr>
          <p:spPr>
            <a:xfrm>
              <a:off x="2134494" y="1566192"/>
              <a:ext cx="3528392" cy="5371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7" name="Groupe 26"/>
          <p:cNvGrpSpPr/>
          <p:nvPr/>
        </p:nvGrpSpPr>
        <p:grpSpPr>
          <a:xfrm>
            <a:off x="3805147" y="4069602"/>
            <a:ext cx="5256584" cy="790985"/>
            <a:chOff x="3805147" y="4069602"/>
            <a:chExt cx="5256584" cy="790985"/>
          </a:xfrm>
        </p:grpSpPr>
        <p:grpSp>
          <p:nvGrpSpPr>
            <p:cNvPr id="76" name="Groupe 75"/>
            <p:cNvGrpSpPr/>
            <p:nvPr/>
          </p:nvGrpSpPr>
          <p:grpSpPr>
            <a:xfrm>
              <a:off x="3805147" y="4069602"/>
              <a:ext cx="5256584" cy="704911"/>
              <a:chOff x="2137066" y="1404951"/>
              <a:chExt cx="4166390" cy="688849"/>
            </a:xfrm>
          </p:grpSpPr>
          <p:sp>
            <p:nvSpPr>
              <p:cNvPr id="77" name="ZoneTexte 76"/>
              <p:cNvSpPr txBox="1"/>
              <p:nvPr/>
            </p:nvSpPr>
            <p:spPr>
              <a:xfrm>
                <a:off x="2137066" y="1404951"/>
                <a:ext cx="4166390" cy="688849"/>
              </a:xfrm>
              <a:prstGeom prst="rect">
                <a:avLst/>
              </a:prstGeom>
              <a:noFill/>
            </p:spPr>
            <p:txBody>
              <a:bodyPr wrap="square" rtlCol="0">
                <a:spAutoFit/>
              </a:bodyPr>
              <a:lstStyle/>
              <a:p>
                <a:r>
                  <a:rPr lang="fr-FR" sz="1600" b="1" dirty="0" err="1"/>
                  <a:t>C</a:t>
                </a:r>
                <a:r>
                  <a:rPr lang="fr-FR" sz="1050" b="1" dirty="0" err="1"/>
                  <a:t>lettuce</a:t>
                </a:r>
                <a:r>
                  <a:rPr lang="fr-FR" sz="1050" b="1" dirty="0"/>
                  <a:t> </a:t>
                </a:r>
                <a:r>
                  <a:rPr lang="fr-FR" sz="1050" b="1" dirty="0" smtClean="0"/>
                  <a:t>= </a:t>
                </a:r>
                <a:r>
                  <a:rPr lang="fr-FR" sz="2400" dirty="0" err="1" smtClean="0">
                    <a:latin typeface="Calibri" panose="020F0502020204030204" pitchFamily="34" charset="0"/>
                    <a:cs typeface="Calibri" panose="020F0502020204030204" pitchFamily="34" charset="0"/>
                  </a:rPr>
                  <a:t>Ʃ</a:t>
                </a:r>
                <a:r>
                  <a:rPr lang="fr-FR" sz="1000" b="1" dirty="0" err="1" smtClean="0">
                    <a:solidFill>
                      <a:srgbClr val="FF0000"/>
                    </a:solidFill>
                  </a:rPr>
                  <a:t>d</a:t>
                </a:r>
                <a:r>
                  <a:rPr lang="fr-FR" sz="600" b="1" dirty="0" err="1" smtClean="0">
                    <a:solidFill>
                      <a:srgbClr val="FF0000"/>
                    </a:solidFill>
                  </a:rPr>
                  <a:t>harvest</a:t>
                </a:r>
                <a:r>
                  <a:rPr lang="fr-FR" sz="600" b="1" dirty="0" smtClean="0">
                    <a:solidFill>
                      <a:srgbClr val="FF0000"/>
                    </a:solidFill>
                  </a:rPr>
                  <a:t> </a:t>
                </a:r>
                <a:r>
                  <a:rPr lang="fr-FR" sz="1400" b="1" dirty="0" err="1" smtClean="0"/>
                  <a:t>C</a:t>
                </a:r>
                <a:r>
                  <a:rPr lang="fr-FR" sz="1000" b="1" dirty="0" err="1" smtClean="0"/>
                  <a:t>adhesion</a:t>
                </a:r>
                <a:r>
                  <a:rPr lang="fr-FR" sz="1400" b="1" dirty="0" smtClean="0"/>
                  <a:t>(</a:t>
                </a:r>
                <a:r>
                  <a:rPr lang="fr-FR" sz="1400" b="1" dirty="0" err="1" smtClean="0">
                    <a:solidFill>
                      <a:srgbClr val="FF0000"/>
                    </a:solidFill>
                  </a:rPr>
                  <a:t>d</a:t>
                </a:r>
                <a:r>
                  <a:rPr lang="fr-FR" sz="1000" b="1" dirty="0" err="1" smtClean="0">
                    <a:solidFill>
                      <a:srgbClr val="FF0000"/>
                    </a:solidFill>
                  </a:rPr>
                  <a:t>harvest</a:t>
                </a:r>
                <a:r>
                  <a:rPr lang="fr-FR" sz="1400" b="1" dirty="0" smtClean="0"/>
                  <a:t>) . </a:t>
                </a:r>
                <a:r>
                  <a:rPr lang="fr-FR" sz="1400" b="1" dirty="0" err="1" smtClean="0"/>
                  <a:t>P</a:t>
                </a:r>
                <a:r>
                  <a:rPr lang="fr-FR" sz="1000" b="1" dirty="0" err="1" smtClean="0"/>
                  <a:t>decay</a:t>
                </a:r>
                <a:r>
                  <a:rPr lang="fr-FR" sz="1400" b="1" dirty="0" smtClean="0"/>
                  <a:t>(</a:t>
                </a:r>
                <a:r>
                  <a:rPr lang="fr-FR" sz="1400" b="1" dirty="0" err="1" smtClean="0">
                    <a:solidFill>
                      <a:srgbClr val="FF0000"/>
                    </a:solidFill>
                  </a:rPr>
                  <a:t>n</a:t>
                </a:r>
                <a:r>
                  <a:rPr lang="fr-FR" sz="1000" b="1" dirty="0" err="1" smtClean="0">
                    <a:solidFill>
                      <a:srgbClr val="FF0000"/>
                    </a:solidFill>
                  </a:rPr>
                  <a:t>harvest</a:t>
                </a:r>
                <a:r>
                  <a:rPr lang="fr-FR" sz="1000" b="1" dirty="0" smtClean="0">
                    <a:solidFill>
                      <a:srgbClr val="FF0000"/>
                    </a:solidFill>
                  </a:rPr>
                  <a:t> </a:t>
                </a:r>
                <a:r>
                  <a:rPr lang="fr-FR" sz="1400" b="1" dirty="0" smtClean="0">
                    <a:solidFill>
                      <a:srgbClr val="FF0000"/>
                    </a:solidFill>
                  </a:rPr>
                  <a:t>–</a:t>
                </a:r>
                <a:r>
                  <a:rPr lang="fr-FR" sz="1000" b="1" dirty="0" smtClean="0">
                    <a:solidFill>
                      <a:srgbClr val="FF0000"/>
                    </a:solidFill>
                  </a:rPr>
                  <a:t> </a:t>
                </a:r>
                <a:r>
                  <a:rPr lang="fr-FR" sz="1400" b="1" dirty="0" err="1" smtClean="0">
                    <a:solidFill>
                      <a:srgbClr val="FF0000"/>
                    </a:solidFill>
                  </a:rPr>
                  <a:t>d</a:t>
                </a:r>
                <a:r>
                  <a:rPr lang="fr-FR" sz="1000" b="1" dirty="0" err="1" smtClean="0">
                    <a:solidFill>
                      <a:srgbClr val="FF0000"/>
                    </a:solidFill>
                  </a:rPr>
                  <a:t>harvest</a:t>
                </a:r>
                <a:r>
                  <a:rPr lang="fr-FR" sz="1000" b="1" dirty="0" smtClean="0">
                    <a:solidFill>
                      <a:srgbClr val="FF0000"/>
                    </a:solidFill>
                  </a:rPr>
                  <a:t> </a:t>
                </a:r>
                <a:r>
                  <a:rPr lang="fr-FR" sz="1400" b="1" dirty="0" smtClean="0">
                    <a:solidFill>
                      <a:srgbClr val="FF0000"/>
                    </a:solidFill>
                  </a:rPr>
                  <a:t>+</a:t>
                </a:r>
                <a:r>
                  <a:rPr lang="fr-FR" sz="1000" b="1" dirty="0" smtClean="0">
                    <a:solidFill>
                      <a:srgbClr val="FF0000"/>
                    </a:solidFill>
                  </a:rPr>
                  <a:t> </a:t>
                </a:r>
                <a:r>
                  <a:rPr lang="fr-FR" sz="1400" b="1" dirty="0" smtClean="0">
                    <a:solidFill>
                      <a:srgbClr val="FF0000"/>
                    </a:solidFill>
                  </a:rPr>
                  <a:t>1</a:t>
                </a:r>
                <a:r>
                  <a:rPr lang="fr-FR" sz="1400" b="1" dirty="0" smtClean="0"/>
                  <a:t>)</a:t>
                </a:r>
                <a:r>
                  <a:rPr lang="fr-FR" sz="2400" b="1" dirty="0" smtClean="0"/>
                  <a:t> </a:t>
                </a:r>
                <a:endParaRPr lang="fr-FR" sz="1400" dirty="0"/>
              </a:p>
            </p:txBody>
          </p:sp>
          <p:sp>
            <p:nvSpPr>
              <p:cNvPr id="78" name="Rectangle 77"/>
              <p:cNvSpPr/>
              <p:nvPr/>
            </p:nvSpPr>
            <p:spPr>
              <a:xfrm>
                <a:off x="2137066" y="1448543"/>
                <a:ext cx="4081207" cy="467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5" name="Rectangle 24"/>
            <p:cNvSpPr/>
            <p:nvPr/>
          </p:nvSpPr>
          <p:spPr>
            <a:xfrm>
              <a:off x="6025279" y="4614366"/>
              <a:ext cx="708848" cy="246221"/>
            </a:xfrm>
            <a:prstGeom prst="rect">
              <a:avLst/>
            </a:prstGeom>
          </p:spPr>
          <p:txBody>
            <a:bodyPr wrap="none">
              <a:spAutoFit/>
            </a:bodyPr>
            <a:lstStyle/>
            <a:p>
              <a:r>
                <a:rPr lang="fr-FR" sz="1000" dirty="0"/>
                <a:t>in CFU/g</a:t>
              </a:r>
            </a:p>
          </p:txBody>
        </p:sp>
      </p:grpSp>
    </p:spTree>
    <p:extLst>
      <p:ext uri="{BB962C8B-B14F-4D97-AF65-F5344CB8AC3E}">
        <p14:creationId xmlns:p14="http://schemas.microsoft.com/office/powerpoint/2010/main" val="4206908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6" grpId="0" animBg="1"/>
      <p:bldP spid="48" grpId="0" animBg="1"/>
      <p:bldP spid="50" grpId="0"/>
      <p:bldP spid="51" grpId="0"/>
      <p:bldP spid="52" grpId="0"/>
      <p:bldP spid="3" grpId="0"/>
      <p:bldP spid="5" grpId="0" animBg="1"/>
      <p:bldP spid="7" grpId="0" animBg="1"/>
      <p:bldP spid="16" grpId="0"/>
      <p:bldP spid="54" grpId="0"/>
      <p:bldP spid="58" grpId="0"/>
      <p:bldP spid="7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14</a:t>
            </a:fld>
            <a:endParaRPr lang="fr-FR" dirty="0"/>
          </a:p>
        </p:txBody>
      </p:sp>
      <p:sp>
        <p:nvSpPr>
          <p:cNvPr id="6" name="Titre 5"/>
          <p:cNvSpPr>
            <a:spLocks noGrp="1"/>
          </p:cNvSpPr>
          <p:nvPr>
            <p:ph type="title"/>
          </p:nvPr>
        </p:nvSpPr>
        <p:spPr/>
        <p:txBody>
          <a:bodyPr/>
          <a:lstStyle/>
          <a:p>
            <a:r>
              <a:rPr lang="fr-FR" dirty="0" err="1" smtClean="0"/>
              <a:t>Postharvest</a:t>
            </a:r>
            <a:r>
              <a:rPr lang="fr-FR" dirty="0" smtClean="0"/>
              <a:t> </a:t>
            </a:r>
            <a:r>
              <a:rPr lang="fr-FR" dirty="0" err="1" smtClean="0"/>
              <a:t>processing</a:t>
            </a:r>
            <a:r>
              <a:rPr lang="fr-FR" dirty="0" smtClean="0"/>
              <a:t> of </a:t>
            </a:r>
            <a:r>
              <a:rPr lang="fr-FR" dirty="0" err="1" smtClean="0"/>
              <a:t>lettuce</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
        <p:nvSpPr>
          <p:cNvPr id="57" name="Titre 5"/>
          <p:cNvSpPr txBox="1">
            <a:spLocks/>
          </p:cNvSpPr>
          <p:nvPr/>
        </p:nvSpPr>
        <p:spPr bwMode="gray">
          <a:xfrm>
            <a:off x="272692" y="762631"/>
            <a:ext cx="8157703" cy="367240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err="1" smtClean="0"/>
              <a:t>Following</a:t>
            </a:r>
            <a:r>
              <a:rPr lang="fr-FR" sz="1200" b="0" dirty="0" smtClean="0"/>
              <a:t> </a:t>
            </a:r>
            <a:r>
              <a:rPr lang="fr-FR" sz="1200" b="0" dirty="0" err="1" smtClean="0">
                <a:solidFill>
                  <a:srgbClr val="2082C8"/>
                </a:solidFill>
              </a:rPr>
              <a:t>O’Flaherty</a:t>
            </a:r>
            <a:r>
              <a:rPr lang="fr-FR" sz="1200" b="0" dirty="0" smtClean="0">
                <a:solidFill>
                  <a:srgbClr val="2082C8"/>
                </a:solidFill>
              </a:rPr>
              <a:t> et al. (2019) </a:t>
            </a:r>
            <a:endParaRPr lang="fr-FR" sz="1200" b="0" dirty="0" smtClean="0">
              <a:solidFill>
                <a:schemeClr val="tx1"/>
              </a:solidFill>
            </a:endParaRPr>
          </a:p>
          <a:p>
            <a:pPr marL="171450" indent="-171450">
              <a:buFont typeface="Arial" panose="020B0604020202020204" pitchFamily="34" charset="0"/>
              <a:buChar char="•"/>
            </a:pPr>
            <a:endParaRPr lang="fr-FR" sz="1200" b="0" dirty="0">
              <a:solidFill>
                <a:schemeClr val="tx1"/>
              </a:solidFill>
            </a:endParaRPr>
          </a:p>
          <a:p>
            <a:endParaRPr lang="fr-FR" sz="1200" b="0" i="1" dirty="0"/>
          </a:p>
        </p:txBody>
      </p:sp>
      <p:grpSp>
        <p:nvGrpSpPr>
          <p:cNvPr id="2" name="Groupe 1"/>
          <p:cNvGrpSpPr/>
          <p:nvPr/>
        </p:nvGrpSpPr>
        <p:grpSpPr>
          <a:xfrm>
            <a:off x="773324" y="1404113"/>
            <a:ext cx="720080" cy="628537"/>
            <a:chOff x="3707904" y="2445165"/>
            <a:chExt cx="720080" cy="628537"/>
          </a:xfrm>
        </p:grpSpPr>
        <p:sp>
          <p:nvSpPr>
            <p:cNvPr id="24" name="Rectangle 23"/>
            <p:cNvSpPr/>
            <p:nvPr/>
          </p:nvSpPr>
          <p:spPr>
            <a:xfrm>
              <a:off x="3707904" y="2734002"/>
              <a:ext cx="720080" cy="339700"/>
            </a:xfrm>
            <a:prstGeom prst="rect">
              <a:avLst/>
            </a:prstGeom>
            <a:solidFill>
              <a:srgbClr val="92D050"/>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accent2">
                      <a:lumMod val="50000"/>
                    </a:schemeClr>
                  </a:solidFill>
                </a:rPr>
                <a:t>Lettuce</a:t>
              </a:r>
              <a:endParaRPr lang="fr-FR" sz="1100" dirty="0">
                <a:solidFill>
                  <a:schemeClr val="accent2">
                    <a:lumMod val="50000"/>
                  </a:schemeClr>
                </a:solidFill>
              </a:endParaRPr>
            </a:p>
          </p:txBody>
        </p:sp>
        <p:sp>
          <p:nvSpPr>
            <p:cNvPr id="25" name="ZoneTexte 24"/>
            <p:cNvSpPr txBox="1"/>
            <p:nvPr/>
          </p:nvSpPr>
          <p:spPr>
            <a:xfrm>
              <a:off x="3717254" y="2445165"/>
              <a:ext cx="710730" cy="276999"/>
            </a:xfrm>
            <a:prstGeom prst="rect">
              <a:avLst/>
            </a:prstGeom>
            <a:noFill/>
          </p:spPr>
          <p:txBody>
            <a:bodyPr wrap="square" rtlCol="0">
              <a:spAutoFit/>
            </a:bodyPr>
            <a:lstStyle/>
            <a:p>
              <a:r>
                <a:rPr lang="fr-FR" sz="1200" dirty="0" err="1" smtClean="0"/>
                <a:t>C</a:t>
              </a:r>
              <a:r>
                <a:rPr lang="fr-FR" sz="900" dirty="0" err="1" smtClean="0"/>
                <a:t>lettuce</a:t>
              </a:r>
              <a:endParaRPr lang="fr-FR" dirty="0"/>
            </a:p>
          </p:txBody>
        </p:sp>
      </p:grpSp>
      <p:grpSp>
        <p:nvGrpSpPr>
          <p:cNvPr id="3" name="Groupe 2"/>
          <p:cNvGrpSpPr/>
          <p:nvPr/>
        </p:nvGrpSpPr>
        <p:grpSpPr>
          <a:xfrm>
            <a:off x="1830610" y="1399568"/>
            <a:ext cx="1910647" cy="637040"/>
            <a:chOff x="1929940" y="1391776"/>
            <a:chExt cx="1910647" cy="637040"/>
          </a:xfrm>
        </p:grpSpPr>
        <p:sp>
          <p:nvSpPr>
            <p:cNvPr id="10" name="Rectangle 9"/>
            <p:cNvSpPr/>
            <p:nvPr/>
          </p:nvSpPr>
          <p:spPr>
            <a:xfrm>
              <a:off x="1929940" y="1668775"/>
              <a:ext cx="1910647" cy="360041"/>
            </a:xfrm>
            <a:prstGeom prst="rect">
              <a:avLst/>
            </a:prstGeom>
            <a:solidFill>
              <a:schemeClr val="accent3">
                <a:lumMod val="40000"/>
                <a:lumOff val="6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accent3">
                      <a:lumMod val="50000"/>
                    </a:schemeClr>
                  </a:solidFill>
                </a:rPr>
                <a:t>Postharvest treatment</a:t>
              </a:r>
              <a:endParaRPr lang="fr-FR" sz="1100" dirty="0">
                <a:solidFill>
                  <a:schemeClr val="accent3">
                    <a:lumMod val="50000"/>
                  </a:schemeClr>
                </a:solidFill>
              </a:endParaRPr>
            </a:p>
          </p:txBody>
        </p:sp>
        <p:sp>
          <p:nvSpPr>
            <p:cNvPr id="11" name="ZoneTexte 10"/>
            <p:cNvSpPr txBox="1"/>
            <p:nvPr/>
          </p:nvSpPr>
          <p:spPr>
            <a:xfrm>
              <a:off x="2365500" y="1391776"/>
              <a:ext cx="1033990" cy="276999"/>
            </a:xfrm>
            <a:prstGeom prst="rect">
              <a:avLst/>
            </a:prstGeom>
            <a:noFill/>
          </p:spPr>
          <p:txBody>
            <a:bodyPr wrap="square" rtlCol="0">
              <a:spAutoFit/>
            </a:bodyPr>
            <a:lstStyle/>
            <a:p>
              <a:r>
                <a:rPr lang="fr-FR" sz="1200" dirty="0" smtClean="0"/>
                <a:t>C</a:t>
              </a:r>
              <a:r>
                <a:rPr lang="fr-FR" sz="900" dirty="0" smtClean="0"/>
                <a:t>lettuce.post</a:t>
              </a:r>
              <a:endParaRPr lang="fr-FR" dirty="0"/>
            </a:p>
          </p:txBody>
        </p:sp>
      </p:grpSp>
      <p:grpSp>
        <p:nvGrpSpPr>
          <p:cNvPr id="5" name="Groupe 4"/>
          <p:cNvGrpSpPr/>
          <p:nvPr/>
        </p:nvGrpSpPr>
        <p:grpSpPr>
          <a:xfrm>
            <a:off x="4072926" y="1404113"/>
            <a:ext cx="1910647" cy="628537"/>
            <a:chOff x="4143569" y="1399568"/>
            <a:chExt cx="1910647" cy="628537"/>
          </a:xfrm>
        </p:grpSpPr>
        <p:sp>
          <p:nvSpPr>
            <p:cNvPr id="12" name="Rectangle 11"/>
            <p:cNvSpPr/>
            <p:nvPr/>
          </p:nvSpPr>
          <p:spPr>
            <a:xfrm>
              <a:off x="4143569" y="1668064"/>
              <a:ext cx="1910647" cy="360041"/>
            </a:xfrm>
            <a:prstGeom prst="rect">
              <a:avLst/>
            </a:prstGeom>
            <a:solidFill>
              <a:schemeClr val="accent4">
                <a:lumMod val="60000"/>
                <a:lumOff val="4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accent3">
                      <a:lumMod val="50000"/>
                    </a:schemeClr>
                  </a:solidFill>
                </a:rPr>
                <a:t>Consumer wasing</a:t>
              </a:r>
              <a:endParaRPr lang="fr-FR" sz="1100" dirty="0">
                <a:solidFill>
                  <a:schemeClr val="accent3">
                    <a:lumMod val="50000"/>
                  </a:schemeClr>
                </a:solidFill>
              </a:endParaRPr>
            </a:p>
          </p:txBody>
        </p:sp>
        <p:sp>
          <p:nvSpPr>
            <p:cNvPr id="13" name="ZoneTexte 12"/>
            <p:cNvSpPr txBox="1"/>
            <p:nvPr/>
          </p:nvSpPr>
          <p:spPr>
            <a:xfrm>
              <a:off x="4497036" y="1399568"/>
              <a:ext cx="1214239" cy="276999"/>
            </a:xfrm>
            <a:prstGeom prst="rect">
              <a:avLst/>
            </a:prstGeom>
            <a:noFill/>
          </p:spPr>
          <p:txBody>
            <a:bodyPr wrap="square" rtlCol="0">
              <a:spAutoFit/>
            </a:bodyPr>
            <a:lstStyle/>
            <a:p>
              <a:r>
                <a:rPr lang="fr-FR" sz="1200" dirty="0" smtClean="0"/>
                <a:t>C</a:t>
              </a:r>
              <a:r>
                <a:rPr lang="fr-FR" sz="900" dirty="0" smtClean="0"/>
                <a:t>lettuce.consum</a:t>
              </a:r>
              <a:endParaRPr lang="fr-FR" dirty="0"/>
            </a:p>
          </p:txBody>
        </p:sp>
      </p:grpSp>
      <p:grpSp>
        <p:nvGrpSpPr>
          <p:cNvPr id="7" name="Groupe 6"/>
          <p:cNvGrpSpPr/>
          <p:nvPr/>
        </p:nvGrpSpPr>
        <p:grpSpPr>
          <a:xfrm>
            <a:off x="6315242" y="1395610"/>
            <a:ext cx="1976850" cy="637040"/>
            <a:chOff x="6339566" y="1391776"/>
            <a:chExt cx="1976850" cy="637040"/>
          </a:xfrm>
        </p:grpSpPr>
        <p:sp>
          <p:nvSpPr>
            <p:cNvPr id="42" name="Rectangle 41"/>
            <p:cNvSpPr/>
            <p:nvPr/>
          </p:nvSpPr>
          <p:spPr>
            <a:xfrm>
              <a:off x="6339566" y="1668775"/>
              <a:ext cx="1910647" cy="360041"/>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rgbClr val="E1000F"/>
                  </a:solidFill>
                </a:rPr>
                <a:t>Human</a:t>
              </a:r>
              <a:r>
                <a:rPr lang="fr-FR" sz="1100" dirty="0" smtClean="0">
                  <a:solidFill>
                    <a:srgbClr val="E1000F"/>
                  </a:solidFill>
                </a:rPr>
                <a:t> </a:t>
              </a:r>
              <a:r>
                <a:rPr lang="fr-FR" sz="1100" dirty="0" err="1" smtClean="0">
                  <a:solidFill>
                    <a:srgbClr val="E1000F"/>
                  </a:solidFill>
                </a:rPr>
                <a:t>exposure</a:t>
              </a:r>
              <a:r>
                <a:rPr lang="fr-FR" sz="1100" dirty="0" smtClean="0">
                  <a:solidFill>
                    <a:srgbClr val="E1000F"/>
                  </a:solidFill>
                </a:rPr>
                <a:t> (in CFU)</a:t>
              </a:r>
              <a:endParaRPr lang="fr-FR" sz="1100" dirty="0">
                <a:solidFill>
                  <a:srgbClr val="E1000F"/>
                </a:solidFill>
              </a:endParaRPr>
            </a:p>
          </p:txBody>
        </p:sp>
        <p:sp>
          <p:nvSpPr>
            <p:cNvPr id="14" name="ZoneTexte 13"/>
            <p:cNvSpPr txBox="1"/>
            <p:nvPr/>
          </p:nvSpPr>
          <p:spPr>
            <a:xfrm>
              <a:off x="6442058" y="1391776"/>
              <a:ext cx="1874358" cy="276999"/>
            </a:xfrm>
            <a:prstGeom prst="rect">
              <a:avLst/>
            </a:prstGeom>
            <a:noFill/>
          </p:spPr>
          <p:txBody>
            <a:bodyPr wrap="square" rtlCol="0">
              <a:spAutoFit/>
            </a:bodyPr>
            <a:lstStyle/>
            <a:p>
              <a:r>
                <a:rPr lang="fr-FR" sz="1200" dirty="0" smtClean="0"/>
                <a:t>C</a:t>
              </a:r>
              <a:r>
                <a:rPr lang="fr-FR" sz="900" dirty="0" smtClean="0"/>
                <a:t>lettuce.consum x </a:t>
              </a:r>
              <a:r>
                <a:rPr lang="fr-FR" sz="1200" dirty="0" smtClean="0"/>
                <a:t>L</a:t>
              </a:r>
              <a:r>
                <a:rPr lang="fr-FR" sz="900" dirty="0" smtClean="0"/>
                <a:t>consum</a:t>
              </a:r>
              <a:endParaRPr lang="fr-FR" dirty="0"/>
            </a:p>
          </p:txBody>
        </p:sp>
      </p:grpSp>
      <p:cxnSp>
        <p:nvCxnSpPr>
          <p:cNvPr id="17" name="Connecteur droit avec flèche 16"/>
          <p:cNvCxnSpPr>
            <a:stCxn id="24" idx="3"/>
            <a:endCxn id="10" idx="1"/>
          </p:cNvCxnSpPr>
          <p:nvPr/>
        </p:nvCxnSpPr>
        <p:spPr>
          <a:xfrm flipV="1">
            <a:off x="1493404" y="1856588"/>
            <a:ext cx="337206" cy="62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p:cNvCxnSpPr>
            <a:stCxn id="10" idx="3"/>
            <a:endCxn id="12" idx="1"/>
          </p:cNvCxnSpPr>
          <p:nvPr/>
        </p:nvCxnSpPr>
        <p:spPr>
          <a:xfrm flipV="1">
            <a:off x="3741257" y="1852630"/>
            <a:ext cx="331669" cy="39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12" idx="3"/>
            <a:endCxn id="42" idx="1"/>
          </p:cNvCxnSpPr>
          <p:nvPr/>
        </p:nvCxnSpPr>
        <p:spPr>
          <a:xfrm>
            <a:off x="5983573" y="1852630"/>
            <a:ext cx="33166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ZoneTexte 22"/>
          <p:cNvSpPr txBox="1"/>
          <p:nvPr/>
        </p:nvSpPr>
        <p:spPr>
          <a:xfrm>
            <a:off x="4072926" y="2621327"/>
            <a:ext cx="2193715" cy="307777"/>
          </a:xfrm>
          <a:prstGeom prst="rect">
            <a:avLst/>
          </a:prstGeom>
          <a:noFill/>
        </p:spPr>
        <p:txBody>
          <a:bodyPr wrap="square" rtlCol="0">
            <a:spAutoFit/>
          </a:bodyPr>
          <a:lstStyle/>
          <a:p>
            <a:r>
              <a:rPr lang="fr-FR" sz="1400" dirty="0" smtClean="0"/>
              <a:t>C</a:t>
            </a:r>
            <a:r>
              <a:rPr lang="fr-FR" sz="1000" dirty="0" smtClean="0"/>
              <a:t>lettuce.post </a:t>
            </a:r>
            <a:r>
              <a:rPr lang="fr-FR" sz="800" dirty="0" smtClean="0"/>
              <a:t>X</a:t>
            </a:r>
            <a:r>
              <a:rPr lang="fr-FR" sz="1400" dirty="0" smtClean="0"/>
              <a:t> (1 - </a:t>
            </a:r>
            <a:r>
              <a:rPr lang="fr-FR" sz="1400" dirty="0" smtClean="0">
                <a:solidFill>
                  <a:srgbClr val="FF0000"/>
                </a:solidFill>
              </a:rPr>
              <a:t>r</a:t>
            </a:r>
            <a:r>
              <a:rPr lang="fr-FR" sz="900" dirty="0" smtClean="0">
                <a:solidFill>
                  <a:srgbClr val="FF0000"/>
                </a:solidFill>
              </a:rPr>
              <a:t>wash</a:t>
            </a:r>
            <a:r>
              <a:rPr lang="fr-FR" sz="1400" dirty="0" smtClean="0"/>
              <a:t>)</a:t>
            </a:r>
            <a:endParaRPr lang="fr-FR" sz="900" dirty="0"/>
          </a:p>
        </p:txBody>
      </p:sp>
      <p:grpSp>
        <p:nvGrpSpPr>
          <p:cNvPr id="28" name="Groupe 27"/>
          <p:cNvGrpSpPr/>
          <p:nvPr/>
        </p:nvGrpSpPr>
        <p:grpSpPr>
          <a:xfrm>
            <a:off x="3749573" y="2933061"/>
            <a:ext cx="2650901" cy="338554"/>
            <a:chOff x="3702798" y="2729257"/>
            <a:chExt cx="2650901" cy="338554"/>
          </a:xfrm>
        </p:grpSpPr>
        <p:sp>
          <p:nvSpPr>
            <p:cNvPr id="22" name="ZoneTexte 21"/>
            <p:cNvSpPr txBox="1"/>
            <p:nvPr/>
          </p:nvSpPr>
          <p:spPr>
            <a:xfrm>
              <a:off x="3702798" y="2729257"/>
              <a:ext cx="2650901" cy="338554"/>
            </a:xfrm>
            <a:prstGeom prst="rect">
              <a:avLst/>
            </a:prstGeom>
            <a:noFill/>
          </p:spPr>
          <p:txBody>
            <a:bodyPr wrap="square" rtlCol="0">
              <a:spAutoFit/>
            </a:bodyPr>
            <a:lstStyle/>
            <a:p>
              <a:r>
                <a:rPr lang="fr-FR" sz="1600" dirty="0" smtClean="0">
                  <a:solidFill>
                    <a:srgbClr val="FF0000"/>
                  </a:solidFill>
                </a:rPr>
                <a:t>r</a:t>
              </a:r>
              <a:r>
                <a:rPr lang="fr-FR" sz="1000" dirty="0" smtClean="0">
                  <a:solidFill>
                    <a:srgbClr val="FF0000"/>
                  </a:solidFill>
                </a:rPr>
                <a:t>wash</a:t>
              </a:r>
              <a:r>
                <a:rPr lang="fr-FR" sz="1000" dirty="0" smtClean="0"/>
                <a:t> ~ </a:t>
              </a:r>
              <a:r>
                <a:rPr lang="fr-FR" sz="1200" dirty="0" smtClean="0"/>
                <a:t>Triangular(0.65, 0.99, 0.99)</a:t>
              </a:r>
              <a:endParaRPr lang="fr-FR" sz="1200" dirty="0"/>
            </a:p>
          </p:txBody>
        </p:sp>
        <p:sp>
          <p:nvSpPr>
            <p:cNvPr id="27" name="Rectangle 26"/>
            <p:cNvSpPr/>
            <p:nvPr/>
          </p:nvSpPr>
          <p:spPr>
            <a:xfrm>
              <a:off x="3741257" y="2787774"/>
              <a:ext cx="2573985" cy="28003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9" name="ZoneTexte 28"/>
          <p:cNvSpPr txBox="1"/>
          <p:nvPr/>
        </p:nvSpPr>
        <p:spPr>
          <a:xfrm>
            <a:off x="1684108" y="2125226"/>
            <a:ext cx="2254457" cy="600164"/>
          </a:xfrm>
          <a:prstGeom prst="rect">
            <a:avLst/>
          </a:prstGeom>
          <a:noFill/>
        </p:spPr>
        <p:txBody>
          <a:bodyPr wrap="square" rtlCol="0">
            <a:spAutoFit/>
          </a:bodyPr>
          <a:lstStyle/>
          <a:p>
            <a:pPr marL="171450" indent="-171450">
              <a:buFont typeface="Arial" panose="020B0604020202020204" pitchFamily="34" charset="0"/>
              <a:buChar char="•"/>
            </a:pPr>
            <a:r>
              <a:rPr lang="fr-FR" sz="1100" dirty="0" smtClean="0"/>
              <a:t>Washing with water</a:t>
            </a:r>
          </a:p>
          <a:p>
            <a:pPr marL="171450" indent="-171450">
              <a:buFont typeface="Arial" panose="020B0604020202020204" pitchFamily="34" charset="0"/>
              <a:buChar char="•"/>
            </a:pPr>
            <a:r>
              <a:rPr lang="fr-FR" sz="1100" dirty="0" smtClean="0"/>
              <a:t>Consumption before expiry</a:t>
            </a:r>
          </a:p>
          <a:p>
            <a:r>
              <a:rPr lang="fr-FR" sz="1100" dirty="0">
                <a:solidFill>
                  <a:srgbClr val="2082C8"/>
                </a:solidFill>
              </a:rPr>
              <a:t> </a:t>
            </a:r>
            <a:r>
              <a:rPr lang="fr-FR" sz="1100" dirty="0" smtClean="0">
                <a:solidFill>
                  <a:srgbClr val="2082C8"/>
                </a:solidFill>
              </a:rPr>
              <a:t>    De Giusti </a:t>
            </a:r>
            <a:r>
              <a:rPr lang="fr-FR" sz="1100" dirty="0">
                <a:solidFill>
                  <a:srgbClr val="2082C8"/>
                </a:solidFill>
              </a:rPr>
              <a:t>et al. (</a:t>
            </a:r>
            <a:r>
              <a:rPr lang="fr-FR" sz="1100" dirty="0" smtClean="0">
                <a:solidFill>
                  <a:srgbClr val="2082C8"/>
                </a:solidFill>
              </a:rPr>
              <a:t>2010)</a:t>
            </a:r>
            <a:endParaRPr lang="fr-FR" sz="1100" dirty="0"/>
          </a:p>
        </p:txBody>
      </p:sp>
    </p:spTree>
    <p:extLst>
      <p:ext uri="{BB962C8B-B14F-4D97-AF65-F5344CB8AC3E}">
        <p14:creationId xmlns:p14="http://schemas.microsoft.com/office/powerpoint/2010/main" val="3547590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smtClean="0"/>
              <a:t>General framework</a:t>
            </a: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2</a:t>
            </a:fld>
            <a:endParaRPr lang="fr-FR" dirty="0"/>
          </a:p>
        </p:txBody>
      </p:sp>
      <p:sp>
        <p:nvSpPr>
          <p:cNvPr id="5"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Tree>
    <p:extLst>
      <p:ext uri="{BB962C8B-B14F-4D97-AF65-F5344CB8AC3E}">
        <p14:creationId xmlns:p14="http://schemas.microsoft.com/office/powerpoint/2010/main" val="3773241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3</a:t>
            </a:fld>
            <a:endParaRPr lang="fr-FR" dirty="0"/>
          </a:p>
        </p:txBody>
      </p:sp>
      <p:sp>
        <p:nvSpPr>
          <p:cNvPr id="6" name="Titre 5"/>
          <p:cNvSpPr>
            <a:spLocks noGrp="1"/>
          </p:cNvSpPr>
          <p:nvPr>
            <p:ph type="title"/>
          </p:nvPr>
        </p:nvSpPr>
        <p:spPr/>
        <p:txBody>
          <a:bodyPr/>
          <a:lstStyle/>
          <a:p>
            <a:r>
              <a:rPr lang="fr-FR" dirty="0" smtClean="0"/>
              <a:t>Computation of </a:t>
            </a:r>
            <a:r>
              <a:rPr lang="fr-FR" dirty="0" err="1" smtClean="0"/>
              <a:t>risk</a:t>
            </a:r>
            <a:endParaRPr lang="fr-FR" dirty="0"/>
          </a:p>
        </p:txBody>
      </p:sp>
      <p:sp>
        <p:nvSpPr>
          <p:cNvPr id="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dirty="0" smtClean="0"/>
              <a:t>Quantity of interest : </a:t>
            </a:r>
            <a:r>
              <a:rPr lang="fr-FR" sz="1200" b="0" dirty="0" smtClean="0"/>
              <a:t>For a particular </a:t>
            </a:r>
            <a:r>
              <a:rPr lang="fr-FR" sz="1200" b="0" dirty="0" err="1" smtClean="0"/>
              <a:t>broiler</a:t>
            </a:r>
            <a:r>
              <a:rPr lang="fr-FR" sz="1200" b="0" dirty="0" smtClean="0"/>
              <a:t> </a:t>
            </a:r>
            <a:r>
              <a:rPr lang="fr-FR" sz="1200" b="0" dirty="0" err="1" smtClean="0"/>
              <a:t>flock</a:t>
            </a:r>
            <a:r>
              <a:rPr lang="fr-FR" sz="1200" b="0" dirty="0" smtClean="0"/>
              <a:t> </a:t>
            </a:r>
            <a:r>
              <a:rPr lang="fr-FR" sz="1200" b="0" dirty="0" err="1" smtClean="0"/>
              <a:t>raised</a:t>
            </a:r>
            <a:r>
              <a:rPr lang="fr-FR" sz="1200" b="0" dirty="0" smtClean="0"/>
              <a:t> at a </a:t>
            </a:r>
            <a:r>
              <a:rPr lang="fr-FR" sz="1200" b="0" dirty="0" err="1" smtClean="0"/>
              <a:t>farm</a:t>
            </a:r>
            <a:r>
              <a:rPr lang="fr-FR" sz="1200" b="0" dirty="0" smtClean="0"/>
              <a:t> </a:t>
            </a:r>
            <a:r>
              <a:rPr lang="fr-FR" sz="1200" b="0" dirty="0" err="1" smtClean="0"/>
              <a:t>characterized</a:t>
            </a:r>
            <a:r>
              <a:rPr lang="fr-FR" sz="1200" b="0" dirty="0" smtClean="0"/>
              <a:t> by production </a:t>
            </a:r>
            <a:r>
              <a:rPr lang="fr-FR" sz="1200" b="0" dirty="0" err="1" smtClean="0"/>
              <a:t>parameters</a:t>
            </a:r>
            <a:r>
              <a:rPr lang="fr-FR" sz="1200" b="0" dirty="0" smtClean="0">
                <a:latin typeface="Calibri" panose="020F0502020204030204" pitchFamily="34" charset="0"/>
                <a:cs typeface="Calibri" panose="020F0502020204030204" pitchFamily="34" charset="0"/>
              </a:rPr>
              <a:t> </a:t>
            </a:r>
            <a:r>
              <a:rPr lang="fr-FR" sz="1200" b="0" dirty="0" err="1" smtClean="0">
                <a:solidFill>
                  <a:srgbClr val="2082C8"/>
                </a:solidFill>
                <a:latin typeface="Calibri" panose="020F0502020204030204" pitchFamily="34" charset="0"/>
                <a:cs typeface="Calibri" panose="020F0502020204030204" pitchFamily="34" charset="0"/>
              </a:rPr>
              <a:t>Ɵ</a:t>
            </a:r>
            <a:r>
              <a:rPr lang="fr-FR" sz="900" b="0" dirty="0" err="1" smtClean="0">
                <a:solidFill>
                  <a:srgbClr val="2082C8"/>
                </a:solidFill>
                <a:latin typeface="Calibri" panose="020F0502020204030204" pitchFamily="34" charset="0"/>
                <a:cs typeface="Calibri" panose="020F0502020204030204" pitchFamily="34" charset="0"/>
              </a:rPr>
              <a:t>farm</a:t>
            </a:r>
            <a:r>
              <a:rPr lang="fr-FR" sz="1200" b="0" dirty="0" smtClean="0"/>
              <a:t>, we want to estimate the </a:t>
            </a:r>
            <a:r>
              <a:rPr lang="fr-FR" sz="1200" b="0" dirty="0" err="1" smtClean="0">
                <a:solidFill>
                  <a:srgbClr val="FF0000"/>
                </a:solidFill>
              </a:rPr>
              <a:t>risk</a:t>
            </a:r>
            <a:r>
              <a:rPr lang="fr-FR" sz="1200" b="0" dirty="0" smtClean="0"/>
              <a:t> or the </a:t>
            </a:r>
            <a:r>
              <a:rPr lang="fr-FR" sz="1200" b="0" dirty="0" err="1" smtClean="0"/>
              <a:t>probability</a:t>
            </a:r>
            <a:r>
              <a:rPr lang="fr-FR" sz="1200" b="0" dirty="0" smtClean="0"/>
              <a:t> of getting ESBL </a:t>
            </a:r>
            <a:r>
              <a:rPr lang="fr-FR" sz="1200" b="0" i="1" dirty="0" smtClean="0"/>
              <a:t>E. coli </a:t>
            </a:r>
            <a:r>
              <a:rPr lang="fr-FR" sz="1200" b="0" dirty="0" smtClean="0"/>
              <a:t>carriership for a </a:t>
            </a:r>
            <a:r>
              <a:rPr lang="fr-FR" sz="1200" b="0" dirty="0" err="1" smtClean="0"/>
              <a:t>human</a:t>
            </a:r>
            <a:r>
              <a:rPr lang="fr-FR" sz="1200" b="0" dirty="0" smtClean="0"/>
              <a:t> </a:t>
            </a:r>
            <a:r>
              <a:rPr lang="fr-FR" sz="1200" b="0" dirty="0" err="1" smtClean="0"/>
              <a:t>being</a:t>
            </a:r>
            <a:r>
              <a:rPr lang="fr-FR" sz="1200" b="0" dirty="0" smtClean="0"/>
              <a:t> </a:t>
            </a:r>
            <a:r>
              <a:rPr lang="fr-FR" sz="1200" b="0" dirty="0" err="1" smtClean="0"/>
              <a:t>exposed</a:t>
            </a:r>
            <a:r>
              <a:rPr lang="fr-FR" sz="1200" b="0" dirty="0" smtClean="0"/>
              <a:t> </a:t>
            </a:r>
            <a:r>
              <a:rPr lang="fr-FR" sz="1200" b="0" dirty="0" err="1" smtClean="0"/>
              <a:t>through</a:t>
            </a:r>
            <a:r>
              <a:rPr lang="fr-FR" sz="1200" b="0" dirty="0" smtClean="0"/>
              <a:t> one of the </a:t>
            </a:r>
            <a:r>
              <a:rPr lang="fr-FR" sz="1200" b="0" dirty="0" err="1" smtClean="0"/>
              <a:t>environmental</a:t>
            </a:r>
            <a:r>
              <a:rPr lang="fr-FR" sz="1200" b="0" dirty="0" smtClean="0"/>
              <a:t> </a:t>
            </a:r>
            <a:r>
              <a:rPr lang="fr-FR" sz="1200" b="0" dirty="0" err="1" smtClean="0"/>
              <a:t>subpathways</a:t>
            </a:r>
            <a:r>
              <a:rPr lang="fr-FR" sz="1200" b="0" dirty="0" smtClean="0"/>
              <a:t> </a:t>
            </a:r>
            <a:r>
              <a:rPr lang="fr-FR" sz="1200" b="0" dirty="0" err="1" smtClean="0"/>
              <a:t>that</a:t>
            </a:r>
            <a:r>
              <a:rPr lang="fr-FR" sz="1200" b="0" dirty="0" smtClean="0"/>
              <a:t> are </a:t>
            </a:r>
            <a:r>
              <a:rPr lang="fr-FR" sz="1200" b="0" dirty="0" err="1" smtClean="0"/>
              <a:t>treated</a:t>
            </a:r>
            <a:r>
              <a:rPr lang="fr-FR" sz="1200" b="0" dirty="0" smtClean="0"/>
              <a:t> </a:t>
            </a:r>
            <a:r>
              <a:rPr lang="fr-FR" sz="1200" b="0" dirty="0" err="1" smtClean="0"/>
              <a:t>with</a:t>
            </a:r>
            <a:r>
              <a:rPr lang="fr-FR" sz="1200" b="0" dirty="0" smtClean="0"/>
              <a:t> </a:t>
            </a:r>
            <a:r>
              <a:rPr lang="fr-FR" sz="1200" b="0" dirty="0" err="1" smtClean="0"/>
              <a:t>contaminated</a:t>
            </a:r>
            <a:r>
              <a:rPr lang="fr-FR" sz="1200" b="0" dirty="0" smtClean="0"/>
              <a:t> </a:t>
            </a:r>
            <a:r>
              <a:rPr lang="fr-FR" sz="1200" b="0" dirty="0" err="1" smtClean="0"/>
              <a:t>poultry</a:t>
            </a:r>
            <a:r>
              <a:rPr lang="fr-FR" sz="1200" b="0" dirty="0" smtClean="0"/>
              <a:t> </a:t>
            </a:r>
            <a:r>
              <a:rPr lang="fr-FR" sz="1200" b="0" dirty="0" err="1" smtClean="0"/>
              <a:t>manure</a:t>
            </a:r>
            <a:r>
              <a:rPr lang="fr-FR" sz="1200" b="0" dirty="0"/>
              <a:t> </a:t>
            </a:r>
            <a:r>
              <a:rPr lang="fr-FR" sz="1200" b="0" dirty="0" err="1" smtClean="0"/>
              <a:t>coming</a:t>
            </a:r>
            <a:r>
              <a:rPr lang="fr-FR" sz="1200" b="0" dirty="0" smtClean="0"/>
              <a:t> </a:t>
            </a:r>
            <a:r>
              <a:rPr lang="fr-FR" sz="1200" b="0" dirty="0" err="1" smtClean="0"/>
              <a:t>form</a:t>
            </a:r>
            <a:r>
              <a:rPr lang="fr-FR" sz="1200" b="0" dirty="0" smtClean="0"/>
              <a:t> </a:t>
            </a:r>
            <a:r>
              <a:rPr lang="fr-FR" sz="1200" b="0" dirty="0" err="1" smtClean="0"/>
              <a:t>that</a:t>
            </a:r>
            <a:r>
              <a:rPr lang="fr-FR" sz="1200" b="0" dirty="0" smtClean="0"/>
              <a:t> </a:t>
            </a:r>
            <a:r>
              <a:rPr lang="fr-FR" sz="1200" b="0" dirty="0" err="1" smtClean="0"/>
              <a:t>farm</a:t>
            </a:r>
            <a:r>
              <a:rPr lang="fr-FR" sz="1200" b="0" dirty="0" smtClean="0"/>
              <a:t>.</a:t>
            </a:r>
            <a:endParaRPr lang="fr-FR" sz="1200" i="1"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grpSp>
        <p:nvGrpSpPr>
          <p:cNvPr id="38" name="Groupe 37"/>
          <p:cNvGrpSpPr/>
          <p:nvPr/>
        </p:nvGrpSpPr>
        <p:grpSpPr>
          <a:xfrm>
            <a:off x="1793856" y="1757313"/>
            <a:ext cx="5112568" cy="2182430"/>
            <a:chOff x="0" y="-112908"/>
            <a:chExt cx="6350122" cy="2483990"/>
          </a:xfrm>
        </p:grpSpPr>
        <p:sp>
          <p:nvSpPr>
            <p:cNvPr id="39" name="Rectangle 38">
              <a:extLst>
                <a:ext uri="{FF2B5EF4-FFF2-40B4-BE49-F238E27FC236}">
                  <a16:creationId xmlns:a16="http://schemas.microsoft.com/office/drawing/2014/main" id="{5212F491-B261-8034-A0C4-8AD5F82B9E02}"/>
                </a:ext>
              </a:extLst>
            </p:cNvPr>
            <p:cNvSpPr/>
            <p:nvPr/>
          </p:nvSpPr>
          <p:spPr>
            <a:xfrm>
              <a:off x="0" y="844711"/>
              <a:ext cx="1191200" cy="725281"/>
            </a:xfrm>
            <a:prstGeom prst="rect">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Manure</a:t>
              </a:r>
              <a:endParaRPr lang="fr-FR" sz="1200">
                <a:solidFill>
                  <a:srgbClr val="000000"/>
                </a:solidFill>
                <a:effectLst/>
                <a:latin typeface="Times New Roman" panose="02020603050405020304" pitchFamily="18" charset="0"/>
                <a:ea typeface="Times New Roman" panose="02020603050405020304" pitchFamily="18" charset="0"/>
              </a:endParaRPr>
            </a:p>
          </p:txBody>
        </p:sp>
        <p:sp>
          <p:nvSpPr>
            <p:cNvPr id="40" name="Rectangle 39">
              <a:extLst>
                <a:ext uri="{FF2B5EF4-FFF2-40B4-BE49-F238E27FC236}">
                  <a16:creationId xmlns:a16="http://schemas.microsoft.com/office/drawing/2014/main" id="{2A5D1726-F6BD-9EB3-8B2C-BFB1A58B908E}"/>
                </a:ext>
              </a:extLst>
            </p:cNvPr>
            <p:cNvSpPr/>
            <p:nvPr/>
          </p:nvSpPr>
          <p:spPr>
            <a:xfrm>
              <a:off x="2294352" y="1981344"/>
              <a:ext cx="1448463" cy="389738"/>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Ground water</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41" name="Straight Arrow Connector 7">
              <a:extLst>
                <a:ext uri="{FF2B5EF4-FFF2-40B4-BE49-F238E27FC236}">
                  <a16:creationId xmlns:a16="http://schemas.microsoft.com/office/drawing/2014/main" id="{BF3739AA-41C0-7598-D954-9829925BD251}"/>
                </a:ext>
              </a:extLst>
            </p:cNvPr>
            <p:cNvCxnSpPr>
              <a:cxnSpLocks/>
              <a:stCxn id="39" idx="3"/>
              <a:endCxn id="42" idx="1"/>
            </p:cNvCxnSpPr>
            <p:nvPr/>
          </p:nvCxnSpPr>
          <p:spPr>
            <a:xfrm flipV="1">
              <a:off x="1191200" y="225367"/>
              <a:ext cx="1103152" cy="9819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CDB413B4-0016-5FC2-ECEF-C526F99A8F08}"/>
                </a:ext>
              </a:extLst>
            </p:cNvPr>
            <p:cNvSpPr/>
            <p:nvPr/>
          </p:nvSpPr>
          <p:spPr>
            <a:xfrm>
              <a:off x="2294352" y="30498"/>
              <a:ext cx="1448463" cy="38973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Surface water</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43" name="Straight Arrow Connector 16">
              <a:extLst>
                <a:ext uri="{FF2B5EF4-FFF2-40B4-BE49-F238E27FC236}">
                  <a16:creationId xmlns:a16="http://schemas.microsoft.com/office/drawing/2014/main" id="{6715C59A-A250-B9C0-950A-D36B94F43D5E}"/>
                </a:ext>
              </a:extLst>
            </p:cNvPr>
            <p:cNvCxnSpPr>
              <a:cxnSpLocks/>
              <a:stCxn id="39" idx="3"/>
              <a:endCxn id="49" idx="1"/>
            </p:cNvCxnSpPr>
            <p:nvPr/>
          </p:nvCxnSpPr>
          <p:spPr>
            <a:xfrm flipV="1">
              <a:off x="1191200" y="1202107"/>
              <a:ext cx="1103153" cy="5245"/>
            </a:xfrm>
            <a:prstGeom prst="straightConnector1">
              <a:avLst/>
            </a:prstGeom>
            <a:ln w="12700">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18">
              <a:extLst>
                <a:ext uri="{FF2B5EF4-FFF2-40B4-BE49-F238E27FC236}">
                  <a16:creationId xmlns:a16="http://schemas.microsoft.com/office/drawing/2014/main" id="{A2203B40-D0F0-8128-B642-722E050E4932}"/>
                </a:ext>
              </a:extLst>
            </p:cNvPr>
            <p:cNvCxnSpPr>
              <a:cxnSpLocks/>
              <a:stCxn id="42" idx="3"/>
              <a:endCxn id="45" idx="1"/>
            </p:cNvCxnSpPr>
            <p:nvPr/>
          </p:nvCxnSpPr>
          <p:spPr>
            <a:xfrm>
              <a:off x="3742816" y="225367"/>
              <a:ext cx="1158843" cy="986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3D00B1BB-965C-2B5A-3686-CB81B51974E7}"/>
                </a:ext>
              </a:extLst>
            </p:cNvPr>
            <p:cNvSpPr/>
            <p:nvPr/>
          </p:nvSpPr>
          <p:spPr>
            <a:xfrm>
              <a:off x="4901659" y="-112908"/>
              <a:ext cx="1448463" cy="6962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Recreational swimming</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sp>
          <p:nvSpPr>
            <p:cNvPr id="46" name="Rectangle 45">
              <a:extLst>
                <a:ext uri="{FF2B5EF4-FFF2-40B4-BE49-F238E27FC236}">
                  <a16:creationId xmlns:a16="http://schemas.microsoft.com/office/drawing/2014/main" id="{33310FF3-81CD-C216-27A8-51989390180B}"/>
                </a:ext>
              </a:extLst>
            </p:cNvPr>
            <p:cNvSpPr/>
            <p:nvPr/>
          </p:nvSpPr>
          <p:spPr>
            <a:xfrm>
              <a:off x="4883772" y="1007238"/>
              <a:ext cx="1448463" cy="38973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050" kern="1200" dirty="0">
                  <a:solidFill>
                    <a:srgbClr val="000000"/>
                  </a:solidFill>
                  <a:effectLst/>
                  <a:ea typeface="Times New Roman" panose="02020603050405020304" pitchFamily="18" charset="0"/>
                  <a:cs typeface="Times New Roman" panose="02020603050405020304" pitchFamily="18" charset="0"/>
                </a:rPr>
                <a:t>Fresh produce</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47" name="Straight Arrow Connector 26">
              <a:extLst>
                <a:ext uri="{FF2B5EF4-FFF2-40B4-BE49-F238E27FC236}">
                  <a16:creationId xmlns:a16="http://schemas.microsoft.com/office/drawing/2014/main" id="{7CF1DD7C-175E-8C1A-6B66-0CE8444207E0}"/>
                </a:ext>
              </a:extLst>
            </p:cNvPr>
            <p:cNvCxnSpPr>
              <a:cxnSpLocks/>
              <a:stCxn id="49" idx="3"/>
              <a:endCxn id="46" idx="1"/>
            </p:cNvCxnSpPr>
            <p:nvPr/>
          </p:nvCxnSpPr>
          <p:spPr>
            <a:xfrm>
              <a:off x="3742816" y="1202107"/>
              <a:ext cx="1140956" cy="0"/>
            </a:xfrm>
            <a:prstGeom prst="straightConnector1">
              <a:avLst/>
            </a:prstGeom>
            <a:ln w="12700">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28">
              <a:extLst>
                <a:ext uri="{FF2B5EF4-FFF2-40B4-BE49-F238E27FC236}">
                  <a16:creationId xmlns:a16="http://schemas.microsoft.com/office/drawing/2014/main" id="{33061C0D-0C97-C5D4-5B3D-0C797659600F}"/>
                </a:ext>
              </a:extLst>
            </p:cNvPr>
            <p:cNvCxnSpPr>
              <a:cxnSpLocks/>
              <a:stCxn id="39" idx="3"/>
              <a:endCxn id="40" idx="1"/>
            </p:cNvCxnSpPr>
            <p:nvPr/>
          </p:nvCxnSpPr>
          <p:spPr>
            <a:xfrm>
              <a:off x="1191200" y="1207352"/>
              <a:ext cx="1103152" cy="968861"/>
            </a:xfrm>
            <a:prstGeom prst="straightConnector1">
              <a:avLst/>
            </a:prstGeom>
            <a:ln w="12700">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A74548BD-4E31-505D-9D12-DA8449118768}"/>
                </a:ext>
              </a:extLst>
            </p:cNvPr>
            <p:cNvSpPr/>
            <p:nvPr/>
          </p:nvSpPr>
          <p:spPr>
            <a:xfrm>
              <a:off x="2294353" y="1007238"/>
              <a:ext cx="1448463" cy="389738"/>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FFFFFF"/>
                  </a:solidFill>
                  <a:effectLst/>
                  <a:ea typeface="Times New Roman" panose="02020603050405020304" pitchFamily="18" charset="0"/>
                  <a:cs typeface="Times New Roman" panose="02020603050405020304" pitchFamily="18" charset="0"/>
                </a:rPr>
                <a:t>Soil</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50" name="Straight Arrow Connector 33">
              <a:extLst>
                <a:ext uri="{FF2B5EF4-FFF2-40B4-BE49-F238E27FC236}">
                  <a16:creationId xmlns:a16="http://schemas.microsoft.com/office/drawing/2014/main" id="{3BCF3C99-0F2B-AD2E-7432-07F1E0A02960}"/>
                </a:ext>
              </a:extLst>
            </p:cNvPr>
            <p:cNvCxnSpPr>
              <a:cxnSpLocks/>
              <a:stCxn id="42" idx="3"/>
              <a:endCxn id="46" idx="0"/>
            </p:cNvCxnSpPr>
            <p:nvPr/>
          </p:nvCxnSpPr>
          <p:spPr>
            <a:xfrm>
              <a:off x="3742815" y="225367"/>
              <a:ext cx="1865189" cy="7818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38">
              <a:extLst>
                <a:ext uri="{FF2B5EF4-FFF2-40B4-BE49-F238E27FC236}">
                  <a16:creationId xmlns:a16="http://schemas.microsoft.com/office/drawing/2014/main" id="{B01AEEBB-0045-1BFB-0333-1943EFFA929A}"/>
                </a:ext>
              </a:extLst>
            </p:cNvPr>
            <p:cNvCxnSpPr>
              <a:cxnSpLocks/>
              <a:stCxn id="40" idx="3"/>
              <a:endCxn id="46" idx="2"/>
            </p:cNvCxnSpPr>
            <p:nvPr/>
          </p:nvCxnSpPr>
          <p:spPr>
            <a:xfrm flipV="1">
              <a:off x="3742815" y="1396976"/>
              <a:ext cx="1865189" cy="779237"/>
            </a:xfrm>
            <a:prstGeom prst="straightConnector1">
              <a:avLst/>
            </a:prstGeom>
            <a:ln w="12700">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44">
              <a:extLst>
                <a:ext uri="{FF2B5EF4-FFF2-40B4-BE49-F238E27FC236}">
                  <a16:creationId xmlns:a16="http://schemas.microsoft.com/office/drawing/2014/main" id="{83079C87-9BC2-62FD-8C7B-6FB4824A29B9}"/>
                </a:ext>
              </a:extLst>
            </p:cNvPr>
            <p:cNvCxnSpPr>
              <a:cxnSpLocks/>
              <a:stCxn id="42" idx="2"/>
              <a:endCxn id="49" idx="0"/>
            </p:cNvCxnSpPr>
            <p:nvPr/>
          </p:nvCxnSpPr>
          <p:spPr>
            <a:xfrm>
              <a:off x="3018584" y="420236"/>
              <a:ext cx="1" cy="5870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48">
              <a:extLst>
                <a:ext uri="{FF2B5EF4-FFF2-40B4-BE49-F238E27FC236}">
                  <a16:creationId xmlns:a16="http://schemas.microsoft.com/office/drawing/2014/main" id="{5503B014-79A3-6FA6-53D1-30D1BF85C963}"/>
                </a:ext>
              </a:extLst>
            </p:cNvPr>
            <p:cNvCxnSpPr>
              <a:cxnSpLocks/>
              <a:stCxn id="40" idx="0"/>
              <a:endCxn id="49" idx="2"/>
            </p:cNvCxnSpPr>
            <p:nvPr/>
          </p:nvCxnSpPr>
          <p:spPr>
            <a:xfrm flipV="1">
              <a:off x="3018584" y="1396976"/>
              <a:ext cx="1" cy="58436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2">
              <a:extLst>
                <a:ext uri="{FF2B5EF4-FFF2-40B4-BE49-F238E27FC236}">
                  <a16:creationId xmlns:a16="http://schemas.microsoft.com/office/drawing/2014/main" id="{00F66A50-DA9A-AD1C-AE21-E00EA26A08EC}"/>
                </a:ext>
              </a:extLst>
            </p:cNvPr>
            <p:cNvCxnSpPr>
              <a:cxnSpLocks/>
              <a:stCxn id="40" idx="3"/>
              <a:endCxn id="55" idx="1"/>
            </p:cNvCxnSpPr>
            <p:nvPr/>
          </p:nvCxnSpPr>
          <p:spPr>
            <a:xfrm flipV="1">
              <a:off x="3742815" y="2168507"/>
              <a:ext cx="1140957" cy="7706"/>
            </a:xfrm>
            <a:prstGeom prst="straightConnector1">
              <a:avLst/>
            </a:prstGeom>
            <a:ln w="12700">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38AEBD74-AC41-DA11-1960-ECA7E5806038}"/>
                </a:ext>
              </a:extLst>
            </p:cNvPr>
            <p:cNvSpPr/>
            <p:nvPr/>
          </p:nvSpPr>
          <p:spPr>
            <a:xfrm>
              <a:off x="4883772" y="1973638"/>
              <a:ext cx="1448463" cy="38973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Tap water</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grpSp>
      <p:cxnSp>
        <p:nvCxnSpPr>
          <p:cNvPr id="5" name="Connecteur droit avec flèche 4"/>
          <p:cNvCxnSpPr>
            <a:stCxn id="42" idx="3"/>
            <a:endCxn id="55" idx="0"/>
          </p:cNvCxnSpPr>
          <p:nvPr/>
        </p:nvCxnSpPr>
        <p:spPr>
          <a:xfrm>
            <a:off x="4807246" y="2054521"/>
            <a:ext cx="1501689" cy="153602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rot="5400000">
            <a:off x="6103371" y="2668508"/>
            <a:ext cx="2182430" cy="360041"/>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rgbClr val="E1000F"/>
                </a:solidFill>
              </a:rPr>
              <a:t>Human</a:t>
            </a:r>
            <a:r>
              <a:rPr lang="fr-FR" sz="1100" dirty="0" smtClean="0">
                <a:solidFill>
                  <a:srgbClr val="E1000F"/>
                </a:solidFill>
              </a:rPr>
              <a:t> </a:t>
            </a:r>
            <a:r>
              <a:rPr lang="fr-FR" sz="1100" dirty="0" err="1" smtClean="0">
                <a:solidFill>
                  <a:srgbClr val="E1000F"/>
                </a:solidFill>
              </a:rPr>
              <a:t>exposure</a:t>
            </a:r>
            <a:endParaRPr lang="fr-FR" sz="1100" dirty="0">
              <a:solidFill>
                <a:srgbClr val="E1000F"/>
              </a:solidFill>
            </a:endParaRPr>
          </a:p>
        </p:txBody>
      </p:sp>
    </p:spTree>
    <p:extLst>
      <p:ext uri="{BB962C8B-B14F-4D97-AF65-F5344CB8AC3E}">
        <p14:creationId xmlns:p14="http://schemas.microsoft.com/office/powerpoint/2010/main" val="23904368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4</a:t>
            </a:fld>
            <a:endParaRPr lang="fr-FR" dirty="0"/>
          </a:p>
        </p:txBody>
      </p:sp>
      <p:sp>
        <p:nvSpPr>
          <p:cNvPr id="6" name="Titre 5"/>
          <p:cNvSpPr>
            <a:spLocks noGrp="1"/>
          </p:cNvSpPr>
          <p:nvPr>
            <p:ph type="title"/>
          </p:nvPr>
        </p:nvSpPr>
        <p:spPr/>
        <p:txBody>
          <a:bodyPr/>
          <a:lstStyle/>
          <a:p>
            <a:r>
              <a:rPr lang="fr-FR" dirty="0" smtClean="0"/>
              <a:t>Computation of </a:t>
            </a:r>
            <a:r>
              <a:rPr lang="fr-FR" dirty="0" err="1" smtClean="0"/>
              <a:t>risk</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grpSp>
        <p:nvGrpSpPr>
          <p:cNvPr id="9" name="Groupe 8"/>
          <p:cNvGrpSpPr/>
          <p:nvPr/>
        </p:nvGrpSpPr>
        <p:grpSpPr>
          <a:xfrm>
            <a:off x="1793856" y="1757472"/>
            <a:ext cx="5112568" cy="2182430"/>
            <a:chOff x="0" y="-112908"/>
            <a:chExt cx="6350122" cy="2483990"/>
          </a:xfrm>
        </p:grpSpPr>
        <p:sp>
          <p:nvSpPr>
            <p:cNvPr id="10" name="Rectangle 9">
              <a:extLst>
                <a:ext uri="{FF2B5EF4-FFF2-40B4-BE49-F238E27FC236}">
                  <a16:creationId xmlns:a16="http://schemas.microsoft.com/office/drawing/2014/main" id="{5212F491-B261-8034-A0C4-8AD5F82B9E02}"/>
                </a:ext>
              </a:extLst>
            </p:cNvPr>
            <p:cNvSpPr/>
            <p:nvPr/>
          </p:nvSpPr>
          <p:spPr>
            <a:xfrm>
              <a:off x="0" y="844711"/>
              <a:ext cx="1191200" cy="725281"/>
            </a:xfrm>
            <a:prstGeom prst="rect">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Manure</a:t>
              </a:r>
              <a:endParaRPr lang="fr-FR" sz="1200">
                <a:solidFill>
                  <a:srgbClr val="000000"/>
                </a:solidFill>
                <a:effectLst/>
                <a:latin typeface="Times New Roman" panose="02020603050405020304" pitchFamily="18" charset="0"/>
                <a:ea typeface="Times New Roman" panose="02020603050405020304" pitchFamily="18" charset="0"/>
              </a:endParaRPr>
            </a:p>
          </p:txBody>
        </p:sp>
        <p:sp>
          <p:nvSpPr>
            <p:cNvPr id="11" name="Rectangle 10">
              <a:extLst>
                <a:ext uri="{FF2B5EF4-FFF2-40B4-BE49-F238E27FC236}">
                  <a16:creationId xmlns:a16="http://schemas.microsoft.com/office/drawing/2014/main" id="{2A5D1726-F6BD-9EB3-8B2C-BFB1A58B908E}"/>
                </a:ext>
              </a:extLst>
            </p:cNvPr>
            <p:cNvSpPr/>
            <p:nvPr/>
          </p:nvSpPr>
          <p:spPr>
            <a:xfrm>
              <a:off x="2294352" y="1981344"/>
              <a:ext cx="1448463" cy="389738"/>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Ground water</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12" name="Straight Arrow Connector 7">
              <a:extLst>
                <a:ext uri="{FF2B5EF4-FFF2-40B4-BE49-F238E27FC236}">
                  <a16:creationId xmlns:a16="http://schemas.microsoft.com/office/drawing/2014/main" id="{BF3739AA-41C0-7598-D954-9829925BD251}"/>
                </a:ext>
              </a:extLst>
            </p:cNvPr>
            <p:cNvCxnSpPr>
              <a:cxnSpLocks/>
              <a:stCxn id="10" idx="3"/>
              <a:endCxn id="13" idx="1"/>
            </p:cNvCxnSpPr>
            <p:nvPr/>
          </p:nvCxnSpPr>
          <p:spPr>
            <a:xfrm flipV="1">
              <a:off x="1191200" y="225367"/>
              <a:ext cx="1103152" cy="98198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DB413B4-0016-5FC2-ECEF-C526F99A8F08}"/>
                </a:ext>
              </a:extLst>
            </p:cNvPr>
            <p:cNvSpPr/>
            <p:nvPr/>
          </p:nvSpPr>
          <p:spPr>
            <a:xfrm>
              <a:off x="2294352" y="30498"/>
              <a:ext cx="1448463" cy="38973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Surface water</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14" name="Straight Arrow Connector 16">
              <a:extLst>
                <a:ext uri="{FF2B5EF4-FFF2-40B4-BE49-F238E27FC236}">
                  <a16:creationId xmlns:a16="http://schemas.microsoft.com/office/drawing/2014/main" id="{6715C59A-A250-B9C0-950A-D36B94F43D5E}"/>
                </a:ext>
              </a:extLst>
            </p:cNvPr>
            <p:cNvCxnSpPr>
              <a:cxnSpLocks/>
              <a:stCxn id="10" idx="3"/>
              <a:endCxn id="20" idx="1"/>
            </p:cNvCxnSpPr>
            <p:nvPr/>
          </p:nvCxnSpPr>
          <p:spPr>
            <a:xfrm flipV="1">
              <a:off x="1191200" y="1202107"/>
              <a:ext cx="1103153" cy="5245"/>
            </a:xfrm>
            <a:prstGeom prst="straightConnector1">
              <a:avLst/>
            </a:prstGeom>
            <a:ln>
              <a:solidFill>
                <a:srgbClr val="E1000F"/>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8">
              <a:extLst>
                <a:ext uri="{FF2B5EF4-FFF2-40B4-BE49-F238E27FC236}">
                  <a16:creationId xmlns:a16="http://schemas.microsoft.com/office/drawing/2014/main" id="{A2203B40-D0F0-8128-B642-722E050E4932}"/>
                </a:ext>
              </a:extLst>
            </p:cNvPr>
            <p:cNvCxnSpPr>
              <a:cxnSpLocks/>
              <a:stCxn id="13" idx="3"/>
              <a:endCxn id="16" idx="1"/>
            </p:cNvCxnSpPr>
            <p:nvPr/>
          </p:nvCxnSpPr>
          <p:spPr>
            <a:xfrm>
              <a:off x="3742816" y="225367"/>
              <a:ext cx="1158843" cy="986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D00B1BB-965C-2B5A-3686-CB81B51974E7}"/>
                </a:ext>
              </a:extLst>
            </p:cNvPr>
            <p:cNvSpPr/>
            <p:nvPr/>
          </p:nvSpPr>
          <p:spPr>
            <a:xfrm>
              <a:off x="4901659" y="-112908"/>
              <a:ext cx="1448463" cy="6962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Recreational swimming</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sp>
          <p:nvSpPr>
            <p:cNvPr id="17" name="Rectangle 16">
              <a:extLst>
                <a:ext uri="{FF2B5EF4-FFF2-40B4-BE49-F238E27FC236}">
                  <a16:creationId xmlns:a16="http://schemas.microsoft.com/office/drawing/2014/main" id="{33310FF3-81CD-C216-27A8-51989390180B}"/>
                </a:ext>
              </a:extLst>
            </p:cNvPr>
            <p:cNvSpPr/>
            <p:nvPr/>
          </p:nvSpPr>
          <p:spPr>
            <a:xfrm>
              <a:off x="4883772" y="1007238"/>
              <a:ext cx="1448463" cy="38973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050" kern="1200" dirty="0">
                  <a:solidFill>
                    <a:srgbClr val="000000"/>
                  </a:solidFill>
                  <a:effectLst/>
                  <a:ea typeface="Times New Roman" panose="02020603050405020304" pitchFamily="18" charset="0"/>
                  <a:cs typeface="Times New Roman" panose="02020603050405020304" pitchFamily="18" charset="0"/>
                </a:rPr>
                <a:t>Fresh produce</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18" name="Straight Arrow Connector 26">
              <a:extLst>
                <a:ext uri="{FF2B5EF4-FFF2-40B4-BE49-F238E27FC236}">
                  <a16:creationId xmlns:a16="http://schemas.microsoft.com/office/drawing/2014/main" id="{7CF1DD7C-175E-8C1A-6B66-0CE8444207E0}"/>
                </a:ext>
              </a:extLst>
            </p:cNvPr>
            <p:cNvCxnSpPr>
              <a:cxnSpLocks/>
              <a:stCxn id="20" idx="3"/>
              <a:endCxn id="17" idx="1"/>
            </p:cNvCxnSpPr>
            <p:nvPr/>
          </p:nvCxnSpPr>
          <p:spPr>
            <a:xfrm>
              <a:off x="3742816" y="1202107"/>
              <a:ext cx="1140956" cy="0"/>
            </a:xfrm>
            <a:prstGeom prst="straightConnector1">
              <a:avLst/>
            </a:prstGeom>
            <a:ln>
              <a:solidFill>
                <a:srgbClr val="E1000F"/>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28">
              <a:extLst>
                <a:ext uri="{FF2B5EF4-FFF2-40B4-BE49-F238E27FC236}">
                  <a16:creationId xmlns:a16="http://schemas.microsoft.com/office/drawing/2014/main" id="{33061C0D-0C97-C5D4-5B3D-0C797659600F}"/>
                </a:ext>
              </a:extLst>
            </p:cNvPr>
            <p:cNvCxnSpPr>
              <a:cxnSpLocks/>
              <a:stCxn id="10" idx="3"/>
              <a:endCxn id="11" idx="1"/>
            </p:cNvCxnSpPr>
            <p:nvPr/>
          </p:nvCxnSpPr>
          <p:spPr>
            <a:xfrm>
              <a:off x="1191200" y="1207352"/>
              <a:ext cx="1103152" cy="968861"/>
            </a:xfrm>
            <a:prstGeom prst="straightConnector1">
              <a:avLst/>
            </a:prstGeom>
            <a:ln>
              <a:solidFill>
                <a:srgbClr val="E1000F"/>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74548BD-4E31-505D-9D12-DA8449118768}"/>
                </a:ext>
              </a:extLst>
            </p:cNvPr>
            <p:cNvSpPr/>
            <p:nvPr/>
          </p:nvSpPr>
          <p:spPr>
            <a:xfrm>
              <a:off x="2294353" y="1007238"/>
              <a:ext cx="1448463" cy="389738"/>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FFFFFF"/>
                  </a:solidFill>
                  <a:effectLst/>
                  <a:ea typeface="Times New Roman" panose="02020603050405020304" pitchFamily="18" charset="0"/>
                  <a:cs typeface="Times New Roman" panose="02020603050405020304" pitchFamily="18" charset="0"/>
                </a:rPr>
                <a:t>Soil</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21" name="Straight Arrow Connector 33">
              <a:extLst>
                <a:ext uri="{FF2B5EF4-FFF2-40B4-BE49-F238E27FC236}">
                  <a16:creationId xmlns:a16="http://schemas.microsoft.com/office/drawing/2014/main" id="{3BCF3C99-0F2B-AD2E-7432-07F1E0A02960}"/>
                </a:ext>
              </a:extLst>
            </p:cNvPr>
            <p:cNvCxnSpPr>
              <a:cxnSpLocks/>
              <a:stCxn id="13" idx="3"/>
              <a:endCxn id="17" idx="0"/>
            </p:cNvCxnSpPr>
            <p:nvPr/>
          </p:nvCxnSpPr>
          <p:spPr>
            <a:xfrm>
              <a:off x="3742815" y="225367"/>
              <a:ext cx="1865189" cy="78187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38">
              <a:extLst>
                <a:ext uri="{FF2B5EF4-FFF2-40B4-BE49-F238E27FC236}">
                  <a16:creationId xmlns:a16="http://schemas.microsoft.com/office/drawing/2014/main" id="{B01AEEBB-0045-1BFB-0333-1943EFFA929A}"/>
                </a:ext>
              </a:extLst>
            </p:cNvPr>
            <p:cNvCxnSpPr>
              <a:cxnSpLocks/>
              <a:stCxn id="11" idx="3"/>
              <a:endCxn id="17" idx="2"/>
            </p:cNvCxnSpPr>
            <p:nvPr/>
          </p:nvCxnSpPr>
          <p:spPr>
            <a:xfrm flipV="1">
              <a:off x="3742815" y="1396976"/>
              <a:ext cx="1865189" cy="779237"/>
            </a:xfrm>
            <a:prstGeom prst="straightConnector1">
              <a:avLst/>
            </a:prstGeom>
            <a:ln>
              <a:solidFill>
                <a:srgbClr val="E1000F"/>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44">
              <a:extLst>
                <a:ext uri="{FF2B5EF4-FFF2-40B4-BE49-F238E27FC236}">
                  <a16:creationId xmlns:a16="http://schemas.microsoft.com/office/drawing/2014/main" id="{83079C87-9BC2-62FD-8C7B-6FB4824A29B9}"/>
                </a:ext>
              </a:extLst>
            </p:cNvPr>
            <p:cNvCxnSpPr>
              <a:cxnSpLocks/>
              <a:stCxn id="13" idx="2"/>
              <a:endCxn id="20" idx="0"/>
            </p:cNvCxnSpPr>
            <p:nvPr/>
          </p:nvCxnSpPr>
          <p:spPr>
            <a:xfrm>
              <a:off x="3018584" y="420236"/>
              <a:ext cx="1" cy="58700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48">
              <a:extLst>
                <a:ext uri="{FF2B5EF4-FFF2-40B4-BE49-F238E27FC236}">
                  <a16:creationId xmlns:a16="http://schemas.microsoft.com/office/drawing/2014/main" id="{5503B014-79A3-6FA6-53D1-30D1BF85C963}"/>
                </a:ext>
              </a:extLst>
            </p:cNvPr>
            <p:cNvCxnSpPr>
              <a:cxnSpLocks/>
              <a:stCxn id="11" idx="0"/>
              <a:endCxn id="20" idx="2"/>
            </p:cNvCxnSpPr>
            <p:nvPr/>
          </p:nvCxnSpPr>
          <p:spPr>
            <a:xfrm flipV="1">
              <a:off x="3018584" y="1396976"/>
              <a:ext cx="1" cy="5843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52">
              <a:extLst>
                <a:ext uri="{FF2B5EF4-FFF2-40B4-BE49-F238E27FC236}">
                  <a16:creationId xmlns:a16="http://schemas.microsoft.com/office/drawing/2014/main" id="{00F66A50-DA9A-AD1C-AE21-E00EA26A08EC}"/>
                </a:ext>
              </a:extLst>
            </p:cNvPr>
            <p:cNvCxnSpPr>
              <a:cxnSpLocks/>
              <a:stCxn id="11" idx="3"/>
              <a:endCxn id="26" idx="1"/>
            </p:cNvCxnSpPr>
            <p:nvPr/>
          </p:nvCxnSpPr>
          <p:spPr>
            <a:xfrm flipV="1">
              <a:off x="3742815" y="2168507"/>
              <a:ext cx="1140957" cy="7706"/>
            </a:xfrm>
            <a:prstGeom prst="straightConnector1">
              <a:avLst/>
            </a:prstGeom>
            <a:ln>
              <a:solidFill>
                <a:srgbClr val="E1000F"/>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8AEBD74-AC41-DA11-1960-ECA7E5806038}"/>
                </a:ext>
              </a:extLst>
            </p:cNvPr>
            <p:cNvSpPr/>
            <p:nvPr/>
          </p:nvSpPr>
          <p:spPr>
            <a:xfrm>
              <a:off x="4883772" y="1973638"/>
              <a:ext cx="1448463" cy="38973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Tap water</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grpSp>
      <p:sp>
        <p:nvSpPr>
          <p:cNvPr id="3" name="Multiplication 2"/>
          <p:cNvSpPr/>
          <p:nvPr/>
        </p:nvSpPr>
        <p:spPr>
          <a:xfrm>
            <a:off x="5129731" y="2742892"/>
            <a:ext cx="288032" cy="295947"/>
          </a:xfrm>
          <a:prstGeom prst="mathMultiply">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Multiplication 26"/>
          <p:cNvSpPr/>
          <p:nvPr/>
        </p:nvSpPr>
        <p:spPr>
          <a:xfrm>
            <a:off x="3131840" y="2742892"/>
            <a:ext cx="288032" cy="295947"/>
          </a:xfrm>
          <a:prstGeom prst="mathMultiply">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Multiplication 27"/>
          <p:cNvSpPr/>
          <p:nvPr/>
        </p:nvSpPr>
        <p:spPr>
          <a:xfrm>
            <a:off x="3073499" y="3196822"/>
            <a:ext cx="288032" cy="295947"/>
          </a:xfrm>
          <a:prstGeom prst="mathMultiply">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Multiplication 28"/>
          <p:cNvSpPr/>
          <p:nvPr/>
        </p:nvSpPr>
        <p:spPr>
          <a:xfrm>
            <a:off x="5142758" y="3597479"/>
            <a:ext cx="288032" cy="295947"/>
          </a:xfrm>
          <a:prstGeom prst="mathMultiply">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Multiplication 29"/>
          <p:cNvSpPr/>
          <p:nvPr/>
        </p:nvSpPr>
        <p:spPr>
          <a:xfrm>
            <a:off x="5452215" y="3236066"/>
            <a:ext cx="288032" cy="295947"/>
          </a:xfrm>
          <a:prstGeom prst="mathMultiply">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Multiplication 30"/>
          <p:cNvSpPr/>
          <p:nvPr/>
        </p:nvSpPr>
        <p:spPr>
          <a:xfrm>
            <a:off x="4080140" y="3236065"/>
            <a:ext cx="288032" cy="295947"/>
          </a:xfrm>
          <a:prstGeom prst="mathMultiply">
            <a:avLst/>
          </a:prstGeom>
          <a:solidFill>
            <a:srgbClr val="E1000F"/>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3" name="Connecteur droit avec flèche 32"/>
          <p:cNvCxnSpPr>
            <a:stCxn id="13" idx="3"/>
            <a:endCxn id="26" idx="0"/>
          </p:cNvCxnSpPr>
          <p:nvPr/>
        </p:nvCxnSpPr>
        <p:spPr>
          <a:xfrm>
            <a:off x="4807246" y="2054680"/>
            <a:ext cx="1501689" cy="15360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ZoneTexte 34"/>
          <p:cNvSpPr txBox="1"/>
          <p:nvPr/>
        </p:nvSpPr>
        <p:spPr>
          <a:xfrm>
            <a:off x="5134746" y="1719167"/>
            <a:ext cx="322484" cy="373819"/>
          </a:xfrm>
          <a:prstGeom prst="rect">
            <a:avLst/>
          </a:prstGeom>
          <a:noFill/>
        </p:spPr>
        <p:txBody>
          <a:bodyPr wrap="square" rtlCol="0">
            <a:spAutoFit/>
          </a:bodyPr>
          <a:lstStyle/>
          <a:p>
            <a:r>
              <a:rPr lang="fr-FR" b="1" dirty="0" smtClean="0">
                <a:solidFill>
                  <a:srgbClr val="E1000F"/>
                </a:solidFill>
              </a:rPr>
              <a:t>1</a:t>
            </a:r>
            <a:endParaRPr lang="fr-FR" b="1" dirty="0">
              <a:solidFill>
                <a:srgbClr val="E1000F"/>
              </a:solidFill>
            </a:endParaRPr>
          </a:p>
        </p:txBody>
      </p:sp>
      <p:sp>
        <p:nvSpPr>
          <p:cNvPr id="36" name="ZoneTexte 35"/>
          <p:cNvSpPr txBox="1"/>
          <p:nvPr/>
        </p:nvSpPr>
        <p:spPr>
          <a:xfrm>
            <a:off x="6081841" y="3164569"/>
            <a:ext cx="322484" cy="373819"/>
          </a:xfrm>
          <a:prstGeom prst="rect">
            <a:avLst/>
          </a:prstGeom>
          <a:noFill/>
        </p:spPr>
        <p:txBody>
          <a:bodyPr wrap="square" rtlCol="0">
            <a:spAutoFit/>
          </a:bodyPr>
          <a:lstStyle/>
          <a:p>
            <a:r>
              <a:rPr lang="fr-FR" b="1" dirty="0">
                <a:solidFill>
                  <a:srgbClr val="E1000F"/>
                </a:solidFill>
              </a:rPr>
              <a:t>3</a:t>
            </a:r>
          </a:p>
        </p:txBody>
      </p:sp>
      <p:sp>
        <p:nvSpPr>
          <p:cNvPr id="37" name="ZoneTexte 36"/>
          <p:cNvSpPr txBox="1"/>
          <p:nvPr/>
        </p:nvSpPr>
        <p:spPr>
          <a:xfrm>
            <a:off x="6081841" y="2376739"/>
            <a:ext cx="322484" cy="373819"/>
          </a:xfrm>
          <a:prstGeom prst="rect">
            <a:avLst/>
          </a:prstGeom>
          <a:noFill/>
        </p:spPr>
        <p:txBody>
          <a:bodyPr wrap="square" rtlCol="0">
            <a:spAutoFit/>
          </a:bodyPr>
          <a:lstStyle/>
          <a:p>
            <a:r>
              <a:rPr lang="fr-FR" b="1" dirty="0">
                <a:solidFill>
                  <a:srgbClr val="E1000F"/>
                </a:solidFill>
              </a:rPr>
              <a:t>2</a:t>
            </a:r>
          </a:p>
        </p:txBody>
      </p:sp>
      <p:sp>
        <p:nvSpPr>
          <p:cNvPr id="56" name="ZoneTexte 55"/>
          <p:cNvSpPr txBox="1"/>
          <p:nvPr/>
        </p:nvSpPr>
        <p:spPr>
          <a:xfrm rot="18941213">
            <a:off x="2787423" y="2196076"/>
            <a:ext cx="690347" cy="261610"/>
          </a:xfrm>
          <a:prstGeom prst="rect">
            <a:avLst/>
          </a:prstGeom>
          <a:noFill/>
        </p:spPr>
        <p:txBody>
          <a:bodyPr wrap="square" rtlCol="0">
            <a:spAutoFit/>
          </a:bodyPr>
          <a:lstStyle/>
          <a:p>
            <a:r>
              <a:rPr lang="fr-FR" sz="1100" dirty="0" smtClean="0"/>
              <a:t>SWAT</a:t>
            </a:r>
            <a:endParaRPr lang="fr-FR" sz="1100" dirty="0"/>
          </a:p>
        </p:txBody>
      </p:sp>
      <p:sp>
        <p:nvSpPr>
          <p:cNvPr id="5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dirty="0" smtClean="0"/>
              <a:t>Quantity of interest : </a:t>
            </a:r>
            <a:r>
              <a:rPr lang="fr-FR" sz="1200" b="0" dirty="0" smtClean="0"/>
              <a:t>For a particular </a:t>
            </a:r>
            <a:r>
              <a:rPr lang="fr-FR" sz="1200" b="0" dirty="0" err="1" smtClean="0"/>
              <a:t>broiler</a:t>
            </a:r>
            <a:r>
              <a:rPr lang="fr-FR" sz="1200" b="0" dirty="0" smtClean="0"/>
              <a:t> </a:t>
            </a:r>
            <a:r>
              <a:rPr lang="fr-FR" sz="1200" b="0" dirty="0" err="1" smtClean="0"/>
              <a:t>flock</a:t>
            </a:r>
            <a:r>
              <a:rPr lang="fr-FR" sz="1200" b="0" dirty="0" smtClean="0"/>
              <a:t> </a:t>
            </a:r>
            <a:r>
              <a:rPr lang="fr-FR" sz="1200" b="0" dirty="0" err="1" smtClean="0"/>
              <a:t>raised</a:t>
            </a:r>
            <a:r>
              <a:rPr lang="fr-FR" sz="1200" b="0" dirty="0" smtClean="0"/>
              <a:t> at a </a:t>
            </a:r>
            <a:r>
              <a:rPr lang="fr-FR" sz="1200" b="0" dirty="0" err="1" smtClean="0"/>
              <a:t>farm</a:t>
            </a:r>
            <a:r>
              <a:rPr lang="fr-FR" sz="1200" b="0" dirty="0" smtClean="0"/>
              <a:t> </a:t>
            </a:r>
            <a:r>
              <a:rPr lang="fr-FR" sz="1200" b="0" dirty="0" err="1" smtClean="0"/>
              <a:t>characterized</a:t>
            </a:r>
            <a:r>
              <a:rPr lang="fr-FR" sz="1200" b="0" dirty="0" smtClean="0"/>
              <a:t> by production </a:t>
            </a:r>
            <a:r>
              <a:rPr lang="fr-FR" sz="1200" b="0" dirty="0" err="1" smtClean="0"/>
              <a:t>parameters</a:t>
            </a:r>
            <a:r>
              <a:rPr lang="fr-FR" sz="1200" b="0" dirty="0" smtClean="0">
                <a:latin typeface="Calibri" panose="020F0502020204030204" pitchFamily="34" charset="0"/>
                <a:cs typeface="Calibri" panose="020F0502020204030204" pitchFamily="34" charset="0"/>
              </a:rPr>
              <a:t> </a:t>
            </a:r>
            <a:r>
              <a:rPr lang="fr-FR" sz="1200" b="0" dirty="0" err="1" smtClean="0">
                <a:solidFill>
                  <a:srgbClr val="2082C8"/>
                </a:solidFill>
                <a:latin typeface="Calibri" panose="020F0502020204030204" pitchFamily="34" charset="0"/>
                <a:cs typeface="Calibri" panose="020F0502020204030204" pitchFamily="34" charset="0"/>
              </a:rPr>
              <a:t>Ɵ</a:t>
            </a:r>
            <a:r>
              <a:rPr lang="fr-FR" sz="900" b="0" dirty="0" err="1" smtClean="0">
                <a:solidFill>
                  <a:srgbClr val="2082C8"/>
                </a:solidFill>
                <a:latin typeface="Calibri" panose="020F0502020204030204" pitchFamily="34" charset="0"/>
                <a:cs typeface="Calibri" panose="020F0502020204030204" pitchFamily="34" charset="0"/>
              </a:rPr>
              <a:t>farm</a:t>
            </a:r>
            <a:r>
              <a:rPr lang="fr-FR" sz="1200" b="0" dirty="0" smtClean="0"/>
              <a:t>, we want to estimate the </a:t>
            </a:r>
            <a:r>
              <a:rPr lang="fr-FR" sz="1200" b="0" dirty="0" err="1" smtClean="0">
                <a:solidFill>
                  <a:srgbClr val="FF0000"/>
                </a:solidFill>
              </a:rPr>
              <a:t>risk</a:t>
            </a:r>
            <a:r>
              <a:rPr lang="fr-FR" sz="1200" b="0" dirty="0" smtClean="0"/>
              <a:t> or the </a:t>
            </a:r>
            <a:r>
              <a:rPr lang="fr-FR" sz="1200" b="0" dirty="0" err="1" smtClean="0"/>
              <a:t>probability</a:t>
            </a:r>
            <a:r>
              <a:rPr lang="fr-FR" sz="1200" b="0" dirty="0" smtClean="0"/>
              <a:t> of getting ESBL </a:t>
            </a:r>
            <a:r>
              <a:rPr lang="fr-FR" sz="1200" b="0" i="1" dirty="0" smtClean="0"/>
              <a:t>E. coli </a:t>
            </a:r>
            <a:r>
              <a:rPr lang="fr-FR" sz="1200" b="0" dirty="0" smtClean="0"/>
              <a:t>carriership for a </a:t>
            </a:r>
            <a:r>
              <a:rPr lang="fr-FR" sz="1200" b="0" dirty="0" err="1" smtClean="0"/>
              <a:t>human</a:t>
            </a:r>
            <a:r>
              <a:rPr lang="fr-FR" sz="1200" b="0" dirty="0" smtClean="0"/>
              <a:t> </a:t>
            </a:r>
            <a:r>
              <a:rPr lang="fr-FR" sz="1200" b="0" dirty="0" err="1" smtClean="0"/>
              <a:t>being</a:t>
            </a:r>
            <a:r>
              <a:rPr lang="fr-FR" sz="1200" b="0" dirty="0" smtClean="0"/>
              <a:t> </a:t>
            </a:r>
            <a:r>
              <a:rPr lang="fr-FR" sz="1200" b="0" dirty="0" err="1" smtClean="0"/>
              <a:t>exposed</a:t>
            </a:r>
            <a:r>
              <a:rPr lang="fr-FR" sz="1200" b="0" dirty="0" smtClean="0"/>
              <a:t> </a:t>
            </a:r>
            <a:r>
              <a:rPr lang="fr-FR" sz="1200" b="0" dirty="0" err="1" smtClean="0"/>
              <a:t>through</a:t>
            </a:r>
            <a:r>
              <a:rPr lang="fr-FR" sz="1200" b="0" dirty="0" smtClean="0"/>
              <a:t> one of the </a:t>
            </a:r>
            <a:r>
              <a:rPr lang="fr-FR" sz="1200" b="0" dirty="0" err="1" smtClean="0"/>
              <a:t>environmental</a:t>
            </a:r>
            <a:r>
              <a:rPr lang="fr-FR" sz="1200" b="0" dirty="0" smtClean="0"/>
              <a:t> </a:t>
            </a:r>
            <a:r>
              <a:rPr lang="fr-FR" sz="1200" b="0" dirty="0" err="1" smtClean="0"/>
              <a:t>subpathways</a:t>
            </a:r>
            <a:r>
              <a:rPr lang="fr-FR" sz="1200" b="0" dirty="0" smtClean="0"/>
              <a:t> </a:t>
            </a:r>
            <a:r>
              <a:rPr lang="fr-FR" sz="1200" b="0" dirty="0" err="1" smtClean="0"/>
              <a:t>that</a:t>
            </a:r>
            <a:r>
              <a:rPr lang="fr-FR" sz="1200" b="0" dirty="0" smtClean="0"/>
              <a:t> are </a:t>
            </a:r>
            <a:r>
              <a:rPr lang="fr-FR" sz="1200" b="0" dirty="0" err="1" smtClean="0"/>
              <a:t>treated</a:t>
            </a:r>
            <a:r>
              <a:rPr lang="fr-FR" sz="1200" b="0" dirty="0" smtClean="0"/>
              <a:t> </a:t>
            </a:r>
            <a:r>
              <a:rPr lang="fr-FR" sz="1200" b="0" dirty="0" err="1" smtClean="0"/>
              <a:t>with</a:t>
            </a:r>
            <a:r>
              <a:rPr lang="fr-FR" sz="1200" b="0" dirty="0" smtClean="0"/>
              <a:t> </a:t>
            </a:r>
            <a:r>
              <a:rPr lang="fr-FR" sz="1200" b="0" dirty="0" err="1" smtClean="0"/>
              <a:t>contaminated</a:t>
            </a:r>
            <a:r>
              <a:rPr lang="fr-FR" sz="1200" b="0" dirty="0" smtClean="0"/>
              <a:t> </a:t>
            </a:r>
            <a:r>
              <a:rPr lang="fr-FR" sz="1200" b="0" dirty="0" err="1" smtClean="0"/>
              <a:t>poultry</a:t>
            </a:r>
            <a:r>
              <a:rPr lang="fr-FR" sz="1200" b="0" dirty="0" smtClean="0"/>
              <a:t> </a:t>
            </a:r>
            <a:r>
              <a:rPr lang="fr-FR" sz="1200" b="0" dirty="0" err="1" smtClean="0"/>
              <a:t>manure</a:t>
            </a:r>
            <a:r>
              <a:rPr lang="fr-FR" sz="1200" b="0" dirty="0"/>
              <a:t> </a:t>
            </a:r>
            <a:r>
              <a:rPr lang="fr-FR" sz="1200" b="0" dirty="0" err="1" smtClean="0"/>
              <a:t>coming</a:t>
            </a:r>
            <a:r>
              <a:rPr lang="fr-FR" sz="1200" b="0" dirty="0" smtClean="0"/>
              <a:t> </a:t>
            </a:r>
            <a:r>
              <a:rPr lang="fr-FR" sz="1200" b="0" dirty="0" err="1" smtClean="0"/>
              <a:t>form</a:t>
            </a:r>
            <a:r>
              <a:rPr lang="fr-FR" sz="1200" b="0" dirty="0" smtClean="0"/>
              <a:t> </a:t>
            </a:r>
            <a:r>
              <a:rPr lang="fr-FR" sz="1200" b="0" dirty="0" err="1" smtClean="0"/>
              <a:t>that</a:t>
            </a:r>
            <a:r>
              <a:rPr lang="fr-FR" sz="1200" b="0" dirty="0" smtClean="0"/>
              <a:t> </a:t>
            </a:r>
            <a:r>
              <a:rPr lang="fr-FR" sz="1200" b="0" dirty="0" err="1" smtClean="0"/>
              <a:t>farm</a:t>
            </a:r>
            <a:r>
              <a:rPr lang="fr-FR" sz="1200" b="0" dirty="0" smtClean="0"/>
              <a:t>.</a:t>
            </a:r>
            <a:endParaRPr lang="fr-FR" sz="1200" i="1" dirty="0"/>
          </a:p>
        </p:txBody>
      </p:sp>
      <p:sp>
        <p:nvSpPr>
          <p:cNvPr id="58" name="Rectangle 57"/>
          <p:cNvSpPr/>
          <p:nvPr/>
        </p:nvSpPr>
        <p:spPr>
          <a:xfrm rot="5400000">
            <a:off x="6103371" y="2668508"/>
            <a:ext cx="2182430" cy="360041"/>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rgbClr val="E1000F"/>
                </a:solidFill>
              </a:rPr>
              <a:t>Human</a:t>
            </a:r>
            <a:r>
              <a:rPr lang="fr-FR" sz="1100" dirty="0" smtClean="0">
                <a:solidFill>
                  <a:srgbClr val="E1000F"/>
                </a:solidFill>
              </a:rPr>
              <a:t> </a:t>
            </a:r>
            <a:r>
              <a:rPr lang="fr-FR" sz="1100" dirty="0" err="1" smtClean="0">
                <a:solidFill>
                  <a:srgbClr val="E1000F"/>
                </a:solidFill>
              </a:rPr>
              <a:t>exposure</a:t>
            </a:r>
            <a:endParaRPr lang="fr-FR" sz="1100" dirty="0">
              <a:solidFill>
                <a:srgbClr val="E1000F"/>
              </a:solidFill>
            </a:endParaRPr>
          </a:p>
        </p:txBody>
      </p:sp>
    </p:spTree>
    <p:extLst>
      <p:ext uri="{BB962C8B-B14F-4D97-AF65-F5344CB8AC3E}">
        <p14:creationId xmlns:p14="http://schemas.microsoft.com/office/powerpoint/2010/main" val="323316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27" grpId="0" animBg="1"/>
      <p:bldP spid="28" grpId="0" animBg="1"/>
      <p:bldP spid="29" grpId="0" animBg="1"/>
      <p:bldP spid="30" grpId="0" animBg="1"/>
      <p:bldP spid="31" grpId="0" animBg="1"/>
      <p:bldP spid="35" grpId="0"/>
      <p:bldP spid="36" grpId="0"/>
      <p:bldP spid="37" grpId="0"/>
      <p:bldP spid="5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5</a:t>
            </a:fld>
            <a:endParaRPr lang="fr-FR" dirty="0"/>
          </a:p>
        </p:txBody>
      </p:sp>
      <p:sp>
        <p:nvSpPr>
          <p:cNvPr id="6" name="Titre 5"/>
          <p:cNvSpPr>
            <a:spLocks noGrp="1"/>
          </p:cNvSpPr>
          <p:nvPr>
            <p:ph type="title"/>
          </p:nvPr>
        </p:nvSpPr>
        <p:spPr/>
        <p:txBody>
          <a:bodyPr/>
          <a:lstStyle/>
          <a:p>
            <a:r>
              <a:rPr lang="fr-FR" dirty="0" smtClean="0"/>
              <a:t>Framework</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cxnSp>
        <p:nvCxnSpPr>
          <p:cNvPr id="33" name="Connecteur droit avec flèche 32"/>
          <p:cNvCxnSpPr>
            <a:stCxn id="13" idx="3"/>
            <a:endCxn id="26" idx="1"/>
          </p:cNvCxnSpPr>
          <p:nvPr/>
        </p:nvCxnSpPr>
        <p:spPr>
          <a:xfrm>
            <a:off x="4792845" y="2920196"/>
            <a:ext cx="933001" cy="8417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ZoneTexte 55"/>
          <p:cNvSpPr txBox="1"/>
          <p:nvPr/>
        </p:nvSpPr>
        <p:spPr>
          <a:xfrm>
            <a:off x="2910290" y="2658585"/>
            <a:ext cx="690347" cy="261610"/>
          </a:xfrm>
          <a:prstGeom prst="rect">
            <a:avLst/>
          </a:prstGeom>
          <a:noFill/>
        </p:spPr>
        <p:txBody>
          <a:bodyPr wrap="square" rtlCol="0">
            <a:spAutoFit/>
          </a:bodyPr>
          <a:lstStyle/>
          <a:p>
            <a:r>
              <a:rPr lang="fr-FR" sz="1100" dirty="0" smtClean="0"/>
              <a:t>SWAT</a:t>
            </a:r>
            <a:endParaRPr lang="fr-FR" sz="1100" dirty="0"/>
          </a:p>
        </p:txBody>
      </p:sp>
      <p:sp>
        <p:nvSpPr>
          <p:cNvPr id="57" name="Titre 5"/>
          <p:cNvSpPr txBox="1">
            <a:spLocks/>
          </p:cNvSpPr>
          <p:nvPr/>
        </p:nvSpPr>
        <p:spPr bwMode="gray">
          <a:xfrm>
            <a:off x="272692" y="762631"/>
            <a:ext cx="8157703" cy="367240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dirty="0" smtClean="0"/>
              <a:t>Module </a:t>
            </a:r>
            <a:r>
              <a:rPr lang="fr-FR" sz="1200" dirty="0" err="1" smtClean="0"/>
              <a:t>assumptions</a:t>
            </a:r>
            <a:r>
              <a:rPr lang="fr-FR" sz="1200" dirty="0" smtClean="0"/>
              <a:t>:</a:t>
            </a:r>
          </a:p>
          <a:p>
            <a:pPr marL="171450" indent="-171450">
              <a:buFont typeface="Arial" panose="020B0604020202020204" pitchFamily="34" charset="0"/>
              <a:buChar char="•"/>
            </a:pPr>
            <a:r>
              <a:rPr lang="fr-FR" sz="1200" b="0" dirty="0" smtClean="0"/>
              <a:t>The </a:t>
            </a:r>
            <a:r>
              <a:rPr lang="fr-FR" sz="1200" b="0" dirty="0" err="1" smtClean="0"/>
              <a:t>manure</a:t>
            </a:r>
            <a:r>
              <a:rPr lang="fr-FR" sz="1200" b="0" dirty="0" smtClean="0"/>
              <a:t> </a:t>
            </a:r>
            <a:r>
              <a:rPr lang="fr-FR" sz="1200" b="0" dirty="0" err="1" smtClean="0"/>
              <a:t>is</a:t>
            </a:r>
            <a:r>
              <a:rPr lang="fr-FR" sz="1200" b="0" dirty="0" smtClean="0"/>
              <a:t> </a:t>
            </a:r>
            <a:r>
              <a:rPr lang="fr-FR" sz="1200" b="0" dirty="0" err="1" smtClean="0"/>
              <a:t>applied</a:t>
            </a:r>
            <a:r>
              <a:rPr lang="fr-FR" sz="1200" b="0" dirty="0" smtClean="0"/>
              <a:t> </a:t>
            </a:r>
            <a:r>
              <a:rPr lang="fr-FR" sz="1200" b="0" dirty="0" smtClean="0">
                <a:solidFill>
                  <a:srgbClr val="FF0000"/>
                </a:solidFill>
              </a:rPr>
              <a:t>once</a:t>
            </a:r>
            <a:r>
              <a:rPr lang="fr-FR" sz="1200" b="0" dirty="0" smtClean="0"/>
              <a:t> to the agricultural </a:t>
            </a:r>
            <a:r>
              <a:rPr lang="fr-FR" sz="1200" b="0" dirty="0" err="1" smtClean="0"/>
              <a:t>field</a:t>
            </a:r>
            <a:r>
              <a:rPr lang="fr-FR" sz="1200" b="0" dirty="0" smtClean="0"/>
              <a:t>, </a:t>
            </a:r>
            <a:r>
              <a:rPr lang="fr-FR" sz="1200" b="0" dirty="0" err="1" smtClean="0"/>
              <a:t>that</a:t>
            </a:r>
            <a:r>
              <a:rPr lang="fr-FR" sz="1200" b="0" dirty="0" smtClean="0"/>
              <a:t> </a:t>
            </a:r>
            <a:r>
              <a:rPr lang="fr-FR" sz="1200" b="0" dirty="0" err="1" smtClean="0"/>
              <a:t>eventually</a:t>
            </a:r>
            <a:r>
              <a:rPr lang="fr-FR" sz="1200" b="0" dirty="0" smtClean="0"/>
              <a:t> </a:t>
            </a:r>
            <a:r>
              <a:rPr lang="fr-FR" sz="1200" b="0" dirty="0" err="1" smtClean="0"/>
              <a:t>contaminates</a:t>
            </a:r>
            <a:r>
              <a:rPr lang="fr-FR" sz="1200" b="0" dirty="0" smtClean="0"/>
              <a:t> the surface water (</a:t>
            </a:r>
            <a:r>
              <a:rPr lang="fr-FR" sz="1200" b="0" dirty="0" err="1" smtClean="0"/>
              <a:t>lake</a:t>
            </a:r>
            <a:r>
              <a:rPr lang="fr-FR" sz="1200" b="0" dirty="0" smtClean="0"/>
              <a:t>)</a:t>
            </a:r>
          </a:p>
          <a:p>
            <a:pPr marL="171450" indent="-171450">
              <a:buFont typeface="Arial" panose="020B0604020202020204" pitchFamily="34" charset="0"/>
              <a:buChar char="•"/>
            </a:pPr>
            <a:r>
              <a:rPr lang="fr-FR" sz="1200" b="0" dirty="0" smtClean="0"/>
              <a:t>The concentration of ESBL </a:t>
            </a:r>
            <a:r>
              <a:rPr lang="fr-FR" sz="1200" b="0" i="1" dirty="0" smtClean="0"/>
              <a:t>E. coli</a:t>
            </a:r>
            <a:r>
              <a:rPr lang="fr-FR" sz="1200" b="0" dirty="0" smtClean="0"/>
              <a:t> in the </a:t>
            </a:r>
            <a:r>
              <a:rPr lang="fr-FR" sz="1200" b="0" dirty="0" err="1" smtClean="0"/>
              <a:t>watershed</a:t>
            </a:r>
            <a:r>
              <a:rPr lang="fr-FR" sz="1200" b="0" dirty="0" smtClean="0"/>
              <a:t> </a:t>
            </a:r>
            <a:r>
              <a:rPr lang="fr-FR" sz="1200" b="0" dirty="0" err="1" smtClean="0"/>
              <a:t>is</a:t>
            </a:r>
            <a:r>
              <a:rPr lang="fr-FR" sz="1200" b="0" dirty="0" smtClean="0"/>
              <a:t> </a:t>
            </a:r>
            <a:r>
              <a:rPr lang="fr-FR" sz="1200" b="0" dirty="0" err="1" smtClean="0"/>
              <a:t>estimated</a:t>
            </a:r>
            <a:r>
              <a:rPr lang="fr-FR" sz="1200" b="0" dirty="0" smtClean="0"/>
              <a:t> </a:t>
            </a:r>
            <a:r>
              <a:rPr lang="fr-FR" sz="1200" b="0" dirty="0" err="1" smtClean="0"/>
              <a:t>using</a:t>
            </a:r>
            <a:r>
              <a:rPr lang="fr-FR" sz="1200" b="0" dirty="0" smtClean="0"/>
              <a:t> a SWAT model</a:t>
            </a:r>
          </a:p>
          <a:p>
            <a:pPr marL="628650" lvl="1" indent="-171450">
              <a:buFont typeface="Arial" panose="020B0604020202020204" pitchFamily="34" charset="0"/>
              <a:buChar char="•"/>
            </a:pPr>
            <a:endParaRPr lang="fr-FR" sz="1090" b="0" dirty="0" smtClean="0"/>
          </a:p>
          <a:p>
            <a:endParaRPr lang="fr-FR" sz="1200" b="0" i="1" dirty="0"/>
          </a:p>
        </p:txBody>
      </p:sp>
      <p:grpSp>
        <p:nvGrpSpPr>
          <p:cNvPr id="40" name="Groupe 39"/>
          <p:cNvGrpSpPr/>
          <p:nvPr/>
        </p:nvGrpSpPr>
        <p:grpSpPr>
          <a:xfrm>
            <a:off x="1793856" y="1757314"/>
            <a:ext cx="5580750" cy="2182430"/>
            <a:chOff x="1793856" y="1757314"/>
            <a:chExt cx="5580750" cy="2182430"/>
          </a:xfrm>
        </p:grpSpPr>
        <p:grpSp>
          <p:nvGrpSpPr>
            <p:cNvPr id="9" name="Groupe 8"/>
            <p:cNvGrpSpPr/>
            <p:nvPr/>
          </p:nvGrpSpPr>
          <p:grpSpPr>
            <a:xfrm>
              <a:off x="1793856" y="1757472"/>
              <a:ext cx="5112568" cy="2175660"/>
              <a:chOff x="0" y="-112908"/>
              <a:chExt cx="6350122" cy="2476284"/>
            </a:xfrm>
          </p:grpSpPr>
          <p:sp>
            <p:nvSpPr>
              <p:cNvPr id="10" name="Rectangle 9">
                <a:extLst>
                  <a:ext uri="{FF2B5EF4-FFF2-40B4-BE49-F238E27FC236}">
                    <a16:creationId xmlns:a16="http://schemas.microsoft.com/office/drawing/2014/main" id="{5212F491-B261-8034-A0C4-8AD5F82B9E02}"/>
                  </a:ext>
                </a:extLst>
              </p:cNvPr>
              <p:cNvSpPr/>
              <p:nvPr/>
            </p:nvSpPr>
            <p:spPr>
              <a:xfrm>
                <a:off x="0" y="844711"/>
                <a:ext cx="1191200" cy="725281"/>
              </a:xfrm>
              <a:prstGeom prst="rect">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Manure</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12" name="Straight Arrow Connector 7">
                <a:extLst>
                  <a:ext uri="{FF2B5EF4-FFF2-40B4-BE49-F238E27FC236}">
                    <a16:creationId xmlns:a16="http://schemas.microsoft.com/office/drawing/2014/main" id="{BF3739AA-41C0-7598-D954-9829925BD251}"/>
                  </a:ext>
                </a:extLst>
              </p:cNvPr>
              <p:cNvCxnSpPr>
                <a:cxnSpLocks/>
                <a:stCxn id="10" idx="3"/>
                <a:endCxn id="13" idx="1"/>
              </p:cNvCxnSpPr>
              <p:nvPr/>
            </p:nvCxnSpPr>
            <p:spPr>
              <a:xfrm>
                <a:off x="1191200" y="1207352"/>
                <a:ext cx="1085265" cy="31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DB413B4-0016-5FC2-ECEF-C526F99A8F08}"/>
                  </a:ext>
                </a:extLst>
              </p:cNvPr>
              <p:cNvSpPr/>
              <p:nvPr/>
            </p:nvSpPr>
            <p:spPr>
              <a:xfrm>
                <a:off x="2276465" y="1015607"/>
                <a:ext cx="1448463" cy="38973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Surface water</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15" name="Straight Arrow Connector 18">
                <a:extLst>
                  <a:ext uri="{FF2B5EF4-FFF2-40B4-BE49-F238E27FC236}">
                    <a16:creationId xmlns:a16="http://schemas.microsoft.com/office/drawing/2014/main" id="{A2203B40-D0F0-8128-B642-722E050E4932}"/>
                  </a:ext>
                </a:extLst>
              </p:cNvPr>
              <p:cNvCxnSpPr>
                <a:cxnSpLocks/>
                <a:stCxn id="13" idx="3"/>
                <a:endCxn id="16" idx="1"/>
              </p:cNvCxnSpPr>
              <p:nvPr/>
            </p:nvCxnSpPr>
            <p:spPr>
              <a:xfrm flipV="1">
                <a:off x="3724928" y="235227"/>
                <a:ext cx="1176731" cy="975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D00B1BB-965C-2B5A-3686-CB81B51974E7}"/>
                  </a:ext>
                </a:extLst>
              </p:cNvPr>
              <p:cNvSpPr/>
              <p:nvPr/>
            </p:nvSpPr>
            <p:spPr>
              <a:xfrm>
                <a:off x="4901659" y="-112908"/>
                <a:ext cx="1448463" cy="6962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Recreational swimming</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sp>
            <p:nvSpPr>
              <p:cNvPr id="17" name="Rectangle 16">
                <a:extLst>
                  <a:ext uri="{FF2B5EF4-FFF2-40B4-BE49-F238E27FC236}">
                    <a16:creationId xmlns:a16="http://schemas.microsoft.com/office/drawing/2014/main" id="{33310FF3-81CD-C216-27A8-51989390180B}"/>
                  </a:ext>
                </a:extLst>
              </p:cNvPr>
              <p:cNvSpPr/>
              <p:nvPr/>
            </p:nvSpPr>
            <p:spPr>
              <a:xfrm>
                <a:off x="4883772" y="1007238"/>
                <a:ext cx="1448463" cy="38973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050" kern="1200" dirty="0">
                    <a:solidFill>
                      <a:srgbClr val="000000"/>
                    </a:solidFill>
                    <a:effectLst/>
                    <a:ea typeface="Times New Roman" panose="02020603050405020304" pitchFamily="18" charset="0"/>
                    <a:cs typeface="Times New Roman" panose="02020603050405020304" pitchFamily="18" charset="0"/>
                  </a:rPr>
                  <a:t>Fresh produce</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21" name="Straight Arrow Connector 33">
                <a:extLst>
                  <a:ext uri="{FF2B5EF4-FFF2-40B4-BE49-F238E27FC236}">
                    <a16:creationId xmlns:a16="http://schemas.microsoft.com/office/drawing/2014/main" id="{3BCF3C99-0F2B-AD2E-7432-07F1E0A02960}"/>
                  </a:ext>
                </a:extLst>
              </p:cNvPr>
              <p:cNvCxnSpPr>
                <a:cxnSpLocks/>
                <a:stCxn id="13" idx="3"/>
                <a:endCxn id="17" idx="1"/>
              </p:cNvCxnSpPr>
              <p:nvPr/>
            </p:nvCxnSpPr>
            <p:spPr>
              <a:xfrm flipV="1">
                <a:off x="3724928" y="1202108"/>
                <a:ext cx="1158844" cy="83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8AEBD74-AC41-DA11-1960-ECA7E5806038}"/>
                  </a:ext>
                </a:extLst>
              </p:cNvPr>
              <p:cNvSpPr/>
              <p:nvPr/>
            </p:nvSpPr>
            <p:spPr>
              <a:xfrm>
                <a:off x="4883772" y="1973638"/>
                <a:ext cx="1448463" cy="38973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Tap water</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grpSp>
        <p:sp>
          <p:nvSpPr>
            <p:cNvPr id="42" name="Rectangle 41"/>
            <p:cNvSpPr/>
            <p:nvPr/>
          </p:nvSpPr>
          <p:spPr>
            <a:xfrm rot="5400000">
              <a:off x="6103371" y="2668508"/>
              <a:ext cx="2182430" cy="360041"/>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rgbClr val="E1000F"/>
                  </a:solidFill>
                </a:rPr>
                <a:t>Human</a:t>
              </a:r>
              <a:r>
                <a:rPr lang="fr-FR" sz="1100" dirty="0" smtClean="0">
                  <a:solidFill>
                    <a:srgbClr val="E1000F"/>
                  </a:solidFill>
                </a:rPr>
                <a:t> </a:t>
              </a:r>
              <a:r>
                <a:rPr lang="fr-FR" sz="1100" dirty="0" err="1" smtClean="0">
                  <a:solidFill>
                    <a:srgbClr val="E1000F"/>
                  </a:solidFill>
                </a:rPr>
                <a:t>exposure</a:t>
              </a:r>
              <a:endParaRPr lang="fr-FR" sz="1100" dirty="0">
                <a:solidFill>
                  <a:srgbClr val="E1000F"/>
                </a:solidFill>
              </a:endParaRPr>
            </a:p>
          </p:txBody>
        </p:sp>
      </p:grpSp>
      <p:sp>
        <p:nvSpPr>
          <p:cNvPr id="41" name="ZoneTexte 40"/>
          <p:cNvSpPr txBox="1"/>
          <p:nvPr/>
        </p:nvSpPr>
        <p:spPr>
          <a:xfrm>
            <a:off x="1925062" y="2276866"/>
            <a:ext cx="826557" cy="276999"/>
          </a:xfrm>
          <a:prstGeom prst="rect">
            <a:avLst/>
          </a:prstGeom>
          <a:noFill/>
        </p:spPr>
        <p:txBody>
          <a:bodyPr wrap="square" rtlCol="0">
            <a:spAutoFit/>
          </a:bodyPr>
          <a:lstStyle/>
          <a:p>
            <a:r>
              <a:rPr lang="fr-FR" sz="1200" dirty="0" err="1" smtClean="0"/>
              <a:t>C</a:t>
            </a:r>
            <a:r>
              <a:rPr lang="fr-FR" sz="900" dirty="0" err="1" smtClean="0"/>
              <a:t>manure</a:t>
            </a:r>
            <a:endParaRPr lang="fr-FR" dirty="0"/>
          </a:p>
        </p:txBody>
      </p:sp>
      <p:sp>
        <p:nvSpPr>
          <p:cNvPr id="45" name="ZoneTexte 44"/>
          <p:cNvSpPr txBox="1"/>
          <p:nvPr/>
        </p:nvSpPr>
        <p:spPr>
          <a:xfrm>
            <a:off x="3912217" y="2398263"/>
            <a:ext cx="826557" cy="276999"/>
          </a:xfrm>
          <a:prstGeom prst="rect">
            <a:avLst/>
          </a:prstGeom>
          <a:noFill/>
        </p:spPr>
        <p:txBody>
          <a:bodyPr wrap="square" rtlCol="0">
            <a:spAutoFit/>
          </a:bodyPr>
          <a:lstStyle/>
          <a:p>
            <a:r>
              <a:rPr lang="fr-FR" sz="1200" dirty="0" err="1" smtClean="0"/>
              <a:t>C</a:t>
            </a:r>
            <a:r>
              <a:rPr lang="fr-FR" sz="900" dirty="0" err="1" smtClean="0"/>
              <a:t>init</a:t>
            </a:r>
            <a:endParaRPr lang="fr-FR" dirty="0"/>
          </a:p>
        </p:txBody>
      </p:sp>
      <p:grpSp>
        <p:nvGrpSpPr>
          <p:cNvPr id="49" name="Groupe 48"/>
          <p:cNvGrpSpPr/>
          <p:nvPr/>
        </p:nvGrpSpPr>
        <p:grpSpPr>
          <a:xfrm>
            <a:off x="361476" y="1656564"/>
            <a:ext cx="3375581" cy="406779"/>
            <a:chOff x="361476" y="1656564"/>
            <a:chExt cx="3375581" cy="406779"/>
          </a:xfrm>
        </p:grpSpPr>
        <p:sp>
          <p:nvSpPr>
            <p:cNvPr id="51" name="Rectangle 50"/>
            <p:cNvSpPr/>
            <p:nvPr/>
          </p:nvSpPr>
          <p:spPr>
            <a:xfrm>
              <a:off x="361476" y="1656564"/>
              <a:ext cx="3346428" cy="406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ZoneTexte 51"/>
            <p:cNvSpPr txBox="1"/>
            <p:nvPr/>
          </p:nvSpPr>
          <p:spPr>
            <a:xfrm>
              <a:off x="361476" y="1656564"/>
              <a:ext cx="3375581" cy="338554"/>
            </a:xfrm>
            <a:prstGeom prst="rect">
              <a:avLst/>
            </a:prstGeom>
            <a:noFill/>
          </p:spPr>
          <p:txBody>
            <a:bodyPr wrap="square" rtlCol="0">
              <a:spAutoFit/>
            </a:bodyPr>
            <a:lstStyle/>
            <a:p>
              <a:r>
                <a:rPr lang="fr-FR" sz="1600" b="1" dirty="0" err="1" smtClean="0"/>
                <a:t>C</a:t>
              </a:r>
              <a:r>
                <a:rPr lang="fr-FR" sz="1100" b="1" dirty="0" err="1" smtClean="0"/>
                <a:t>manure</a:t>
              </a:r>
              <a:r>
                <a:rPr lang="fr-FR" sz="1100" dirty="0" smtClean="0"/>
                <a:t> </a:t>
              </a:r>
              <a:r>
                <a:rPr lang="fr-FR" sz="1400" dirty="0" smtClean="0"/>
                <a:t>(in CFU/g)</a:t>
              </a:r>
              <a:r>
                <a:rPr lang="fr-FR" sz="1600" dirty="0" smtClean="0"/>
                <a:t> </a:t>
              </a:r>
              <a:r>
                <a:rPr lang="fr-FR" sz="1600" dirty="0" smtClean="0">
                  <a:sym typeface="Wingdings" panose="05000000000000000000" pitchFamily="2" charset="2"/>
                </a:rPr>
                <a:t></a:t>
              </a:r>
              <a:r>
                <a:rPr lang="fr-FR" sz="1100" dirty="0" smtClean="0"/>
                <a:t> </a:t>
              </a:r>
              <a:r>
                <a:rPr lang="fr-FR" sz="1600" b="1" dirty="0" err="1" smtClean="0"/>
                <a:t>C</a:t>
              </a:r>
              <a:r>
                <a:rPr lang="fr-FR" sz="1100" b="1" dirty="0" err="1" smtClean="0"/>
                <a:t>init</a:t>
              </a:r>
              <a:r>
                <a:rPr lang="fr-FR" sz="1100" dirty="0" smtClean="0"/>
                <a:t> </a:t>
              </a:r>
              <a:r>
                <a:rPr lang="fr-FR" sz="1400" dirty="0"/>
                <a:t>(in </a:t>
              </a:r>
              <a:r>
                <a:rPr lang="fr-FR" sz="1400" dirty="0" smtClean="0"/>
                <a:t>CFU/ml) </a:t>
              </a:r>
              <a:endParaRPr lang="fr-FR" sz="1400" dirty="0"/>
            </a:p>
          </p:txBody>
        </p:sp>
      </p:grpSp>
    </p:spTree>
    <p:extLst>
      <p:ext uri="{BB962C8B-B14F-4D97-AF65-F5344CB8AC3E}">
        <p14:creationId xmlns:p14="http://schemas.microsoft.com/office/powerpoint/2010/main" val="13005879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6</a:t>
            </a:fld>
            <a:endParaRPr lang="fr-FR" dirty="0"/>
          </a:p>
        </p:txBody>
      </p:sp>
      <p:sp>
        <p:nvSpPr>
          <p:cNvPr id="6" name="Titre 5"/>
          <p:cNvSpPr>
            <a:spLocks noGrp="1"/>
          </p:cNvSpPr>
          <p:nvPr>
            <p:ph type="title"/>
          </p:nvPr>
        </p:nvSpPr>
        <p:spPr/>
        <p:txBody>
          <a:bodyPr/>
          <a:lstStyle/>
          <a:p>
            <a:r>
              <a:rPr lang="fr-FR" dirty="0"/>
              <a:t>Framework</a:t>
            </a:r>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
        <p:nvSpPr>
          <p:cNvPr id="57" name="Titre 5"/>
          <p:cNvSpPr txBox="1">
            <a:spLocks/>
          </p:cNvSpPr>
          <p:nvPr/>
        </p:nvSpPr>
        <p:spPr bwMode="gray">
          <a:xfrm>
            <a:off x="275431" y="771550"/>
            <a:ext cx="8157703" cy="367240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dirty="0" smtClean="0"/>
              <a:t>Module </a:t>
            </a:r>
            <a:r>
              <a:rPr lang="fr-FR" sz="1200" dirty="0" err="1" smtClean="0"/>
              <a:t>assumptions</a:t>
            </a:r>
            <a:r>
              <a:rPr lang="fr-FR" sz="1200" dirty="0" smtClean="0"/>
              <a:t>:</a:t>
            </a:r>
          </a:p>
          <a:p>
            <a:pPr marL="171450" indent="-171450">
              <a:buFont typeface="Arial" panose="020B0604020202020204" pitchFamily="34" charset="0"/>
              <a:buChar char="•"/>
            </a:pPr>
            <a:r>
              <a:rPr lang="fr-FR" sz="1200" b="0" dirty="0" smtClean="0"/>
              <a:t>The </a:t>
            </a:r>
            <a:r>
              <a:rPr lang="fr-FR" sz="1200" b="0" dirty="0" err="1" smtClean="0"/>
              <a:t>manure</a:t>
            </a:r>
            <a:r>
              <a:rPr lang="fr-FR" sz="1200" b="0" dirty="0" smtClean="0"/>
              <a:t> </a:t>
            </a:r>
            <a:r>
              <a:rPr lang="fr-FR" sz="1200" b="0" dirty="0" err="1" smtClean="0"/>
              <a:t>is</a:t>
            </a:r>
            <a:r>
              <a:rPr lang="fr-FR" sz="1200" b="0" dirty="0" smtClean="0"/>
              <a:t> </a:t>
            </a:r>
            <a:r>
              <a:rPr lang="fr-FR" sz="1200" b="0" dirty="0" err="1" smtClean="0"/>
              <a:t>applied</a:t>
            </a:r>
            <a:r>
              <a:rPr lang="fr-FR" sz="1200" b="0" dirty="0" smtClean="0"/>
              <a:t> </a:t>
            </a:r>
            <a:r>
              <a:rPr lang="fr-FR" sz="1200" b="0" dirty="0" smtClean="0">
                <a:solidFill>
                  <a:srgbClr val="FF0000"/>
                </a:solidFill>
              </a:rPr>
              <a:t>once</a:t>
            </a:r>
            <a:r>
              <a:rPr lang="fr-FR" sz="1200" b="0" dirty="0" smtClean="0"/>
              <a:t> to the agricultural </a:t>
            </a:r>
            <a:r>
              <a:rPr lang="fr-FR" sz="1200" b="0" dirty="0" err="1" smtClean="0"/>
              <a:t>field</a:t>
            </a:r>
            <a:r>
              <a:rPr lang="fr-FR" sz="1200" b="0" dirty="0" smtClean="0"/>
              <a:t>, </a:t>
            </a:r>
            <a:r>
              <a:rPr lang="fr-FR" sz="1200" b="0" dirty="0" err="1" smtClean="0"/>
              <a:t>that</a:t>
            </a:r>
            <a:r>
              <a:rPr lang="fr-FR" sz="1200" b="0" dirty="0" smtClean="0"/>
              <a:t> </a:t>
            </a:r>
            <a:r>
              <a:rPr lang="fr-FR" sz="1200" b="0" dirty="0" err="1" smtClean="0"/>
              <a:t>eventually</a:t>
            </a:r>
            <a:r>
              <a:rPr lang="fr-FR" sz="1200" b="0" dirty="0" smtClean="0"/>
              <a:t> </a:t>
            </a:r>
            <a:r>
              <a:rPr lang="fr-FR" sz="1200" b="0" dirty="0" err="1" smtClean="0"/>
              <a:t>contaminates</a:t>
            </a:r>
            <a:r>
              <a:rPr lang="fr-FR" sz="1200" b="0" dirty="0" smtClean="0"/>
              <a:t> the surface water (</a:t>
            </a:r>
            <a:r>
              <a:rPr lang="fr-FR" sz="1200" b="0" dirty="0" err="1" smtClean="0"/>
              <a:t>lake</a:t>
            </a:r>
            <a:r>
              <a:rPr lang="fr-FR" sz="1200" b="0" dirty="0" smtClean="0"/>
              <a:t>)</a:t>
            </a:r>
          </a:p>
          <a:p>
            <a:pPr marL="171450" indent="-171450">
              <a:buFont typeface="Arial" panose="020B0604020202020204" pitchFamily="34" charset="0"/>
              <a:buChar char="•"/>
            </a:pPr>
            <a:r>
              <a:rPr lang="fr-FR" sz="1200" b="0" dirty="0" smtClean="0"/>
              <a:t>The concentration of ESBL </a:t>
            </a:r>
            <a:r>
              <a:rPr lang="fr-FR" sz="1200" b="0" i="1" dirty="0" smtClean="0"/>
              <a:t>E. coli</a:t>
            </a:r>
            <a:r>
              <a:rPr lang="fr-FR" sz="1200" b="0" dirty="0" smtClean="0"/>
              <a:t> in the </a:t>
            </a:r>
            <a:r>
              <a:rPr lang="fr-FR" sz="1200" b="0" dirty="0" err="1" smtClean="0"/>
              <a:t>watershed</a:t>
            </a:r>
            <a:r>
              <a:rPr lang="fr-FR" sz="1200" b="0" dirty="0" smtClean="0"/>
              <a:t> </a:t>
            </a:r>
            <a:r>
              <a:rPr lang="fr-FR" sz="1200" b="0" dirty="0" err="1" smtClean="0"/>
              <a:t>is</a:t>
            </a:r>
            <a:r>
              <a:rPr lang="fr-FR" sz="1200" b="0" dirty="0" smtClean="0"/>
              <a:t> </a:t>
            </a:r>
            <a:r>
              <a:rPr lang="fr-FR" sz="1200" b="0" dirty="0" err="1" smtClean="0"/>
              <a:t>estimated</a:t>
            </a:r>
            <a:r>
              <a:rPr lang="fr-FR" sz="1200" b="0" dirty="0" smtClean="0"/>
              <a:t> </a:t>
            </a:r>
            <a:r>
              <a:rPr lang="fr-FR" sz="1200" b="0" dirty="0" err="1" smtClean="0"/>
              <a:t>using</a:t>
            </a:r>
            <a:r>
              <a:rPr lang="fr-FR" sz="1200" b="0" dirty="0" smtClean="0"/>
              <a:t> a SWAT model</a:t>
            </a:r>
          </a:p>
          <a:p>
            <a:pPr marL="171450" indent="-171450">
              <a:buFont typeface="Arial" panose="020B0604020202020204" pitchFamily="34" charset="0"/>
              <a:buChar char="•"/>
            </a:pPr>
            <a:r>
              <a:rPr lang="fr-FR" sz="1200" b="0" dirty="0" smtClean="0"/>
              <a:t>SWAT model </a:t>
            </a:r>
            <a:r>
              <a:rPr lang="fr-FR" sz="1200" b="0" i="1" dirty="0" smtClean="0">
                <a:solidFill>
                  <a:srgbClr val="FF0000"/>
                </a:solidFill>
              </a:rPr>
              <a:t>for a </a:t>
            </a:r>
            <a:r>
              <a:rPr lang="fr-FR" sz="1200" b="0" i="1" dirty="0" err="1" smtClean="0">
                <a:solidFill>
                  <a:srgbClr val="FF0000"/>
                </a:solidFill>
              </a:rPr>
              <a:t>particular</a:t>
            </a:r>
            <a:r>
              <a:rPr lang="fr-FR" sz="1200" b="0" i="1" dirty="0" smtClean="0">
                <a:solidFill>
                  <a:srgbClr val="FF0000"/>
                </a:solidFill>
              </a:rPr>
              <a:t> </a:t>
            </a:r>
            <a:r>
              <a:rPr lang="fr-FR" sz="1200" b="0" i="1" dirty="0" err="1" smtClean="0">
                <a:solidFill>
                  <a:srgbClr val="FF0000"/>
                </a:solidFill>
              </a:rPr>
              <a:t>geographical</a:t>
            </a:r>
            <a:r>
              <a:rPr lang="fr-FR" sz="1200" b="0" i="1" dirty="0" smtClean="0">
                <a:solidFill>
                  <a:srgbClr val="FF0000"/>
                </a:solidFill>
              </a:rPr>
              <a:t> </a:t>
            </a:r>
            <a:r>
              <a:rPr lang="fr-FR" sz="1200" b="0" i="1" dirty="0" err="1" smtClean="0">
                <a:solidFill>
                  <a:srgbClr val="FF0000"/>
                </a:solidFill>
              </a:rPr>
              <a:t>region</a:t>
            </a:r>
            <a:r>
              <a:rPr lang="fr-FR" sz="1200" b="0" i="1" dirty="0" smtClean="0">
                <a:solidFill>
                  <a:srgbClr val="FF0000"/>
                </a:solidFill>
              </a:rPr>
              <a:t> </a:t>
            </a:r>
            <a:r>
              <a:rPr lang="fr-FR" sz="1200" b="0" dirty="0" smtClean="0"/>
              <a:t>:</a:t>
            </a:r>
          </a:p>
          <a:p>
            <a:endParaRPr lang="fr-FR" sz="1200" b="0" dirty="0" smtClean="0"/>
          </a:p>
          <a:p>
            <a:pPr marL="171450" lvl="0" indent="-171450">
              <a:buFont typeface="Wingdings" panose="05000000000000000000" pitchFamily="2" charset="2"/>
              <a:buChar char="Ø"/>
            </a:pPr>
            <a:r>
              <a:rPr lang="en-US" sz="1200" dirty="0" smtClean="0"/>
              <a:t>Identifies </a:t>
            </a:r>
            <a:r>
              <a:rPr lang="en-US" sz="1200" dirty="0"/>
              <a:t>the waterbody and the adjacent agricultural land </a:t>
            </a:r>
            <a:endParaRPr lang="en-US" sz="1200" dirty="0" smtClean="0"/>
          </a:p>
          <a:p>
            <a:pPr marL="171450" lvl="0" indent="-171450">
              <a:buFont typeface="Wingdings" panose="05000000000000000000" pitchFamily="2" charset="2"/>
              <a:buChar char="Ø"/>
            </a:pPr>
            <a:r>
              <a:rPr lang="en-US" sz="1200" dirty="0" smtClean="0"/>
              <a:t>Uses </a:t>
            </a:r>
            <a:r>
              <a:rPr lang="en-US" sz="1200" dirty="0"/>
              <a:t>the data:</a:t>
            </a:r>
            <a:endParaRPr lang="fr-FR" sz="1200" dirty="0"/>
          </a:p>
          <a:p>
            <a:pPr marL="628650" lvl="1" indent="-171450">
              <a:buFont typeface="Arial" panose="020B0604020202020204" pitchFamily="34" charset="0"/>
              <a:buChar char="•"/>
            </a:pPr>
            <a:r>
              <a:rPr lang="en-US" sz="1200" dirty="0">
                <a:solidFill>
                  <a:srgbClr val="2082C8"/>
                </a:solidFill>
              </a:rPr>
              <a:t>Digital Elevation Model (DEM) </a:t>
            </a:r>
            <a:r>
              <a:rPr lang="en-US" sz="1200" dirty="0"/>
              <a:t>: A 3D representation of the land providing a digital approximation of the Earth's topography</a:t>
            </a:r>
            <a:endParaRPr lang="fr-FR" sz="1200" dirty="0"/>
          </a:p>
          <a:p>
            <a:pPr marL="628650" lvl="1" indent="-171450">
              <a:buFont typeface="Arial" panose="020B0604020202020204" pitchFamily="34" charset="0"/>
              <a:buChar char="•"/>
            </a:pPr>
            <a:r>
              <a:rPr lang="en-US" sz="1200" dirty="0">
                <a:solidFill>
                  <a:srgbClr val="2082C8"/>
                </a:solidFill>
              </a:rPr>
              <a:t>Land Use and Land Cover (LULC) data </a:t>
            </a:r>
            <a:r>
              <a:rPr lang="en-US" sz="1200" dirty="0"/>
              <a:t>: Types of land use (e.g., agriculture, urban) and the physical surface cover (e.g., forests, grasslands)</a:t>
            </a:r>
            <a:endParaRPr lang="fr-FR" sz="1200" dirty="0"/>
          </a:p>
          <a:p>
            <a:pPr marL="628650" lvl="1" indent="-171450">
              <a:buFont typeface="Arial" panose="020B0604020202020204" pitchFamily="34" charset="0"/>
              <a:buChar char="•"/>
            </a:pPr>
            <a:r>
              <a:rPr lang="en-US" sz="1200" dirty="0">
                <a:solidFill>
                  <a:srgbClr val="2082C8"/>
                </a:solidFill>
              </a:rPr>
              <a:t>Soil Data </a:t>
            </a:r>
            <a:r>
              <a:rPr lang="en-US" sz="1200" dirty="0"/>
              <a:t>: Texture, depth, and hydraulic properties</a:t>
            </a:r>
            <a:endParaRPr lang="fr-FR" sz="1200" dirty="0"/>
          </a:p>
          <a:p>
            <a:pPr marL="628650" lvl="1" indent="-171450">
              <a:buFont typeface="Arial" panose="020B0604020202020204" pitchFamily="34" charset="0"/>
              <a:buChar char="•"/>
            </a:pPr>
            <a:r>
              <a:rPr lang="en-US" sz="1200" dirty="0">
                <a:solidFill>
                  <a:srgbClr val="2082C8"/>
                </a:solidFill>
              </a:rPr>
              <a:t>Weather Data </a:t>
            </a:r>
            <a:r>
              <a:rPr lang="en-US" sz="1200" dirty="0"/>
              <a:t>: Historical data (precipitation, temp., wind speed, humidity etc.)</a:t>
            </a:r>
            <a:endParaRPr lang="fr-FR" sz="1200" dirty="0"/>
          </a:p>
          <a:p>
            <a:pPr marL="628650" lvl="1" indent="-171450">
              <a:buFont typeface="Arial" panose="020B0604020202020204" pitchFamily="34" charset="0"/>
              <a:buChar char="•"/>
            </a:pPr>
            <a:r>
              <a:rPr lang="en-US" sz="1200" dirty="0">
                <a:solidFill>
                  <a:srgbClr val="2082C8"/>
                </a:solidFill>
              </a:rPr>
              <a:t>Manure Application Data</a:t>
            </a:r>
            <a:r>
              <a:rPr lang="en-US" sz="1200" dirty="0"/>
              <a:t> : Timings, protocols and methods</a:t>
            </a:r>
            <a:endParaRPr lang="fr-FR" sz="1200" dirty="0"/>
          </a:p>
          <a:p>
            <a:pPr marL="628650" lvl="1" indent="-171450">
              <a:buFont typeface="Arial" panose="020B0604020202020204" pitchFamily="34" charset="0"/>
              <a:buChar char="•"/>
            </a:pPr>
            <a:r>
              <a:rPr lang="fr-FR" sz="1200" dirty="0">
                <a:solidFill>
                  <a:srgbClr val="2082C8"/>
                </a:solidFill>
              </a:rPr>
              <a:t>Water </a:t>
            </a:r>
            <a:r>
              <a:rPr lang="fr-FR" sz="1200" dirty="0" err="1">
                <a:solidFill>
                  <a:srgbClr val="2082C8"/>
                </a:solidFill>
              </a:rPr>
              <a:t>Quality</a:t>
            </a:r>
            <a:r>
              <a:rPr lang="fr-FR" sz="1200" dirty="0">
                <a:solidFill>
                  <a:srgbClr val="2082C8"/>
                </a:solidFill>
              </a:rPr>
              <a:t> Data</a:t>
            </a:r>
          </a:p>
          <a:p>
            <a:pPr marL="171450" lvl="0" indent="-171450">
              <a:buFont typeface="Wingdings" panose="05000000000000000000" pitchFamily="2" charset="2"/>
              <a:buChar char="Ø"/>
            </a:pPr>
            <a:r>
              <a:rPr lang="en-US" sz="1200" dirty="0"/>
              <a:t>The </a:t>
            </a:r>
            <a:r>
              <a:rPr lang="en-US" sz="1200" dirty="0" smtClean="0"/>
              <a:t>SWAT </a:t>
            </a:r>
            <a:r>
              <a:rPr lang="en-US" sz="1200" dirty="0"/>
              <a:t>model </a:t>
            </a:r>
            <a:r>
              <a:rPr lang="en-US" sz="1200" dirty="0" smtClean="0"/>
              <a:t>initializes</a:t>
            </a:r>
            <a:endParaRPr lang="fr-FR" sz="1200" dirty="0" smtClean="0"/>
          </a:p>
          <a:p>
            <a:pPr marL="628650" lvl="1" indent="-171450">
              <a:buFont typeface="Arial" panose="020B0604020202020204" pitchFamily="34" charset="0"/>
              <a:buChar char="•"/>
            </a:pPr>
            <a:r>
              <a:rPr lang="en-US" sz="1200" dirty="0" smtClean="0"/>
              <a:t>DEMs to define the waterbodies of interests and sub-basins</a:t>
            </a:r>
            <a:endParaRPr lang="fr-FR" sz="1200" dirty="0" smtClean="0"/>
          </a:p>
          <a:p>
            <a:pPr marL="628650" lvl="1" indent="-171450">
              <a:buFont typeface="Arial" panose="020B0604020202020204" pitchFamily="34" charset="0"/>
              <a:buChar char="•"/>
            </a:pPr>
            <a:r>
              <a:rPr lang="en-US" sz="1200" dirty="0" smtClean="0"/>
              <a:t>Next </a:t>
            </a:r>
            <a:r>
              <a:rPr lang="en-US" sz="1200" dirty="0"/>
              <a:t>Hydrological Response Units (</a:t>
            </a:r>
            <a:r>
              <a:rPr lang="en-US" sz="1200" dirty="0">
                <a:solidFill>
                  <a:srgbClr val="2082C8"/>
                </a:solidFill>
              </a:rPr>
              <a:t>HRUs</a:t>
            </a:r>
            <a:r>
              <a:rPr lang="en-US" sz="1200" dirty="0"/>
              <a:t>) needs to be define that combine land use, soil type, and slope classes for each sub-basin</a:t>
            </a:r>
            <a:endParaRPr lang="fr-FR" sz="1200" dirty="0"/>
          </a:p>
          <a:p>
            <a:pPr marL="628650" lvl="1" indent="-171450">
              <a:buFont typeface="Arial" panose="020B0604020202020204" pitchFamily="34" charset="0"/>
              <a:buChar char="•"/>
            </a:pPr>
            <a:r>
              <a:rPr lang="en-US" sz="1200" dirty="0"/>
              <a:t>Then the model is fed with the climate and environmental data</a:t>
            </a:r>
            <a:endParaRPr lang="fr-FR" sz="1200" dirty="0"/>
          </a:p>
          <a:p>
            <a:pPr marL="628650" lvl="1" indent="-171450">
              <a:buFont typeface="Arial" panose="020B0604020202020204" pitchFamily="34" charset="0"/>
              <a:buChar char="•"/>
            </a:pPr>
            <a:endParaRPr lang="fr-FR" sz="1200" b="0" dirty="0" smtClean="0"/>
          </a:p>
          <a:p>
            <a:pPr marL="628650" lvl="1" indent="-171450">
              <a:buFont typeface="Arial" panose="020B0604020202020204" pitchFamily="34" charset="0"/>
              <a:buChar char="•"/>
            </a:pPr>
            <a:endParaRPr lang="fr-FR" sz="1090" b="0" dirty="0" smtClean="0"/>
          </a:p>
          <a:p>
            <a:endParaRPr lang="fr-FR" sz="1200" b="0" i="1" dirty="0"/>
          </a:p>
        </p:txBody>
      </p:sp>
    </p:spTree>
    <p:extLst>
      <p:ext uri="{BB962C8B-B14F-4D97-AF65-F5344CB8AC3E}">
        <p14:creationId xmlns:p14="http://schemas.microsoft.com/office/powerpoint/2010/main" val="1149932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7</a:t>
            </a:fld>
            <a:endParaRPr lang="fr-FR" dirty="0"/>
          </a:p>
        </p:txBody>
      </p:sp>
      <p:sp>
        <p:nvSpPr>
          <p:cNvPr id="6" name="Titre 5"/>
          <p:cNvSpPr>
            <a:spLocks noGrp="1"/>
          </p:cNvSpPr>
          <p:nvPr>
            <p:ph type="title"/>
          </p:nvPr>
        </p:nvSpPr>
        <p:spPr/>
        <p:txBody>
          <a:bodyPr/>
          <a:lstStyle/>
          <a:p>
            <a:r>
              <a:rPr lang="fr-FR" dirty="0" err="1" smtClean="0"/>
              <a:t>Environmental</a:t>
            </a:r>
            <a:r>
              <a:rPr lang="fr-FR" dirty="0" smtClean="0"/>
              <a:t> </a:t>
            </a:r>
            <a:r>
              <a:rPr lang="fr-FR" dirty="0" err="1" smtClean="0"/>
              <a:t>decay</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cxnSp>
        <p:nvCxnSpPr>
          <p:cNvPr id="33" name="Connecteur droit avec flèche 32"/>
          <p:cNvCxnSpPr>
            <a:stCxn id="13" idx="3"/>
            <a:endCxn id="26" idx="1"/>
          </p:cNvCxnSpPr>
          <p:nvPr/>
        </p:nvCxnSpPr>
        <p:spPr>
          <a:xfrm>
            <a:off x="4792845" y="2920196"/>
            <a:ext cx="933001" cy="84172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ZoneTexte 55"/>
          <p:cNvSpPr txBox="1"/>
          <p:nvPr/>
        </p:nvSpPr>
        <p:spPr>
          <a:xfrm>
            <a:off x="2910290" y="2658585"/>
            <a:ext cx="690347" cy="261610"/>
          </a:xfrm>
          <a:prstGeom prst="rect">
            <a:avLst/>
          </a:prstGeom>
          <a:noFill/>
        </p:spPr>
        <p:txBody>
          <a:bodyPr wrap="square" rtlCol="0">
            <a:spAutoFit/>
          </a:bodyPr>
          <a:lstStyle/>
          <a:p>
            <a:r>
              <a:rPr lang="fr-FR" sz="1100" dirty="0" smtClean="0"/>
              <a:t>SWAT</a:t>
            </a:r>
            <a:endParaRPr lang="fr-FR" sz="1100" dirty="0"/>
          </a:p>
        </p:txBody>
      </p:sp>
      <p:sp>
        <p:nvSpPr>
          <p:cNvPr id="57" name="Titre 5"/>
          <p:cNvSpPr txBox="1">
            <a:spLocks/>
          </p:cNvSpPr>
          <p:nvPr/>
        </p:nvSpPr>
        <p:spPr bwMode="gray">
          <a:xfrm>
            <a:off x="272692" y="762631"/>
            <a:ext cx="8157703" cy="367240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err="1" smtClean="0"/>
              <a:t>Following</a:t>
            </a:r>
            <a:r>
              <a:rPr lang="fr-FR" sz="1200" b="0" dirty="0" smtClean="0"/>
              <a:t> </a:t>
            </a:r>
            <a:r>
              <a:rPr lang="fr-FR" sz="1200" b="0" dirty="0" err="1" smtClean="0">
                <a:solidFill>
                  <a:srgbClr val="2082C8"/>
                </a:solidFill>
              </a:rPr>
              <a:t>O’Flaherty</a:t>
            </a:r>
            <a:r>
              <a:rPr lang="fr-FR" sz="1200" b="0" dirty="0" smtClean="0">
                <a:solidFill>
                  <a:srgbClr val="2082C8"/>
                </a:solidFill>
              </a:rPr>
              <a:t> et al. (2019) </a:t>
            </a:r>
            <a:r>
              <a:rPr lang="fr-FR" sz="1200" b="0" dirty="0" smtClean="0">
                <a:solidFill>
                  <a:schemeClr val="tx1"/>
                </a:solidFill>
              </a:rPr>
              <a:t>the ESBL </a:t>
            </a:r>
            <a:r>
              <a:rPr lang="fr-FR" sz="1200" b="0" i="1" dirty="0" smtClean="0">
                <a:solidFill>
                  <a:schemeClr val="tx1"/>
                </a:solidFill>
              </a:rPr>
              <a:t>E. coli </a:t>
            </a:r>
            <a:r>
              <a:rPr lang="fr-FR" sz="1200" b="0" dirty="0" err="1" smtClean="0">
                <a:solidFill>
                  <a:schemeClr val="tx1"/>
                </a:solidFill>
              </a:rPr>
              <a:t>decays</a:t>
            </a:r>
            <a:r>
              <a:rPr lang="fr-FR" sz="1200" b="0" dirty="0" smtClean="0">
                <a:solidFill>
                  <a:schemeClr val="tx1"/>
                </a:solidFill>
              </a:rPr>
              <a:t> in the water and the </a:t>
            </a:r>
            <a:r>
              <a:rPr lang="fr-FR" sz="1200" b="0" dirty="0" err="1" smtClean="0">
                <a:solidFill>
                  <a:schemeClr val="tx1"/>
                </a:solidFill>
              </a:rPr>
              <a:t>decay</a:t>
            </a:r>
            <a:r>
              <a:rPr lang="fr-FR" sz="1200" b="0" dirty="0" smtClean="0">
                <a:solidFill>
                  <a:schemeClr val="tx1"/>
                </a:solidFill>
              </a:rPr>
              <a:t> rate </a:t>
            </a:r>
            <a:r>
              <a:rPr lang="fr-FR" sz="1200" b="0" dirty="0" err="1" smtClean="0">
                <a:solidFill>
                  <a:schemeClr val="tx1"/>
                </a:solidFill>
              </a:rPr>
              <a:t>depends</a:t>
            </a:r>
            <a:r>
              <a:rPr lang="fr-FR" sz="1200" b="0" dirty="0" smtClean="0">
                <a:solidFill>
                  <a:schemeClr val="tx1"/>
                </a:solidFill>
              </a:rPr>
              <a:t> on </a:t>
            </a:r>
            <a:r>
              <a:rPr lang="fr-FR" sz="1200" b="0" dirty="0" err="1" smtClean="0">
                <a:solidFill>
                  <a:schemeClr val="tx1"/>
                </a:solidFill>
              </a:rPr>
              <a:t>environmental</a:t>
            </a:r>
            <a:r>
              <a:rPr lang="fr-FR" sz="1200" b="0" dirty="0" smtClean="0">
                <a:solidFill>
                  <a:schemeClr val="tx1"/>
                </a:solidFill>
              </a:rPr>
              <a:t> </a:t>
            </a:r>
            <a:r>
              <a:rPr lang="fr-FR" sz="1200" b="0" dirty="0" err="1" smtClean="0">
                <a:solidFill>
                  <a:schemeClr val="tx1"/>
                </a:solidFill>
              </a:rPr>
              <a:t>parameters</a:t>
            </a:r>
            <a:r>
              <a:rPr lang="fr-FR" sz="1200" b="0" dirty="0" smtClean="0">
                <a:solidFill>
                  <a:schemeClr val="tx1"/>
                </a:solidFill>
              </a:rPr>
              <a:t>. </a:t>
            </a:r>
            <a:endParaRPr lang="fr-FR" sz="1200" b="0" dirty="0">
              <a:solidFill>
                <a:schemeClr val="tx1"/>
              </a:solidFill>
            </a:endParaRPr>
          </a:p>
          <a:p>
            <a:pPr marL="171450" indent="-171450">
              <a:buFont typeface="Arial" panose="020B0604020202020204" pitchFamily="34" charset="0"/>
              <a:buChar char="•"/>
            </a:pPr>
            <a:r>
              <a:rPr lang="fr-FR" sz="1200" b="0" dirty="0" smtClean="0">
                <a:solidFill>
                  <a:schemeClr val="tx1"/>
                </a:solidFill>
              </a:rPr>
              <a:t>Mancini’s </a:t>
            </a:r>
            <a:r>
              <a:rPr lang="fr-FR" sz="1200" b="0" dirty="0" smtClean="0">
                <a:solidFill>
                  <a:schemeClr val="tx1"/>
                </a:solidFill>
              </a:rPr>
              <a:t>equation</a:t>
            </a:r>
            <a:r>
              <a:rPr lang="fr-FR" sz="1200" b="0" dirty="0">
                <a:solidFill>
                  <a:schemeClr val="tx1"/>
                </a:solidFill>
              </a:rPr>
              <a:t> </a:t>
            </a:r>
            <a:r>
              <a:rPr lang="fr-FR" sz="1200" b="0" dirty="0" smtClean="0">
                <a:solidFill>
                  <a:schemeClr val="tx1"/>
                </a:solidFill>
              </a:rPr>
              <a:t>is used to compute the decay rate </a:t>
            </a:r>
            <a:r>
              <a:rPr lang="fr-FR" sz="1200" b="0" dirty="0" smtClean="0">
                <a:solidFill>
                  <a:srgbClr val="FF0000"/>
                </a:solidFill>
              </a:rPr>
              <a:t>k</a:t>
            </a:r>
          </a:p>
          <a:p>
            <a:pPr marL="171450" indent="-171450">
              <a:buFont typeface="Arial" panose="020B0604020202020204" pitchFamily="34" charset="0"/>
              <a:buChar char="•"/>
            </a:pPr>
            <a:r>
              <a:rPr lang="fr-FR" sz="1200" b="0" dirty="0" smtClean="0">
                <a:solidFill>
                  <a:schemeClr val="tx1"/>
                </a:solidFill>
              </a:rPr>
              <a:t>For </a:t>
            </a:r>
            <a:r>
              <a:rPr lang="fr-FR" sz="1200" b="0" dirty="0" err="1" smtClean="0">
                <a:solidFill>
                  <a:schemeClr val="tx1"/>
                </a:solidFill>
              </a:rPr>
              <a:t>each</a:t>
            </a:r>
            <a:r>
              <a:rPr lang="fr-FR" sz="1200" b="0" dirty="0" smtClean="0">
                <a:solidFill>
                  <a:schemeClr val="tx1"/>
                </a:solidFill>
              </a:rPr>
              <a:t> </a:t>
            </a:r>
            <a:r>
              <a:rPr lang="fr-FR" sz="1200" b="0" dirty="0" err="1" smtClean="0">
                <a:solidFill>
                  <a:schemeClr val="tx1"/>
                </a:solidFill>
              </a:rPr>
              <a:t>submodule</a:t>
            </a:r>
            <a:r>
              <a:rPr lang="fr-FR" sz="1200" b="0" dirty="0" smtClean="0">
                <a:solidFill>
                  <a:schemeClr val="tx1"/>
                </a:solidFill>
              </a:rPr>
              <a:t> the </a:t>
            </a:r>
            <a:r>
              <a:rPr lang="fr-FR" sz="1200" b="0" dirty="0" err="1" smtClean="0">
                <a:solidFill>
                  <a:schemeClr val="tx1"/>
                </a:solidFill>
              </a:rPr>
              <a:t>conc</a:t>
            </a:r>
            <a:r>
              <a:rPr lang="fr-FR" sz="1200" b="0" dirty="0" smtClean="0">
                <a:solidFill>
                  <a:schemeClr val="tx1"/>
                </a:solidFill>
              </a:rPr>
              <a:t>. </a:t>
            </a:r>
            <a:r>
              <a:rPr lang="fr-FR" sz="1200" b="0" dirty="0" err="1" smtClean="0">
                <a:solidFill>
                  <a:srgbClr val="FF0000"/>
                </a:solidFill>
              </a:rPr>
              <a:t>C</a:t>
            </a:r>
            <a:r>
              <a:rPr lang="fr-FR" sz="900" b="0" dirty="0" err="1" smtClean="0">
                <a:solidFill>
                  <a:srgbClr val="FF0000"/>
                </a:solidFill>
              </a:rPr>
              <a:t>water</a:t>
            </a:r>
            <a:r>
              <a:rPr lang="fr-FR" sz="1050" b="0" dirty="0" smtClean="0">
                <a:solidFill>
                  <a:srgbClr val="FF0000"/>
                </a:solidFill>
              </a:rPr>
              <a:t>(d) </a:t>
            </a:r>
            <a:r>
              <a:rPr lang="fr-FR" sz="1050" b="0" dirty="0" smtClean="0">
                <a:solidFill>
                  <a:schemeClr val="tx1"/>
                </a:solidFill>
              </a:rPr>
              <a:t>(in CFU/ml)</a:t>
            </a:r>
            <a:r>
              <a:rPr lang="fr-FR" sz="900" b="0" dirty="0" smtClean="0">
                <a:solidFill>
                  <a:schemeClr val="tx1"/>
                </a:solidFill>
              </a:rPr>
              <a:t> </a:t>
            </a:r>
            <a:r>
              <a:rPr lang="fr-FR" sz="1100" b="0" dirty="0" err="1" smtClean="0">
                <a:solidFill>
                  <a:schemeClr val="tx1"/>
                </a:solidFill>
              </a:rPr>
              <a:t>is</a:t>
            </a:r>
            <a:r>
              <a:rPr lang="fr-FR" sz="1100" b="0" dirty="0" smtClean="0">
                <a:solidFill>
                  <a:schemeClr val="tx1"/>
                </a:solidFill>
              </a:rPr>
              <a:t> </a:t>
            </a:r>
            <a:r>
              <a:rPr lang="fr-FR" sz="1100" b="0" dirty="0" err="1" smtClean="0">
                <a:solidFill>
                  <a:schemeClr val="tx1"/>
                </a:solidFill>
              </a:rPr>
              <a:t>computed</a:t>
            </a:r>
            <a:r>
              <a:rPr lang="fr-FR" sz="1100" b="0" dirty="0" smtClean="0">
                <a:solidFill>
                  <a:schemeClr val="tx1"/>
                </a:solidFill>
              </a:rPr>
              <a:t> at </a:t>
            </a:r>
            <a:r>
              <a:rPr lang="fr-FR" sz="1100" b="0" dirty="0" err="1" smtClean="0">
                <a:solidFill>
                  <a:schemeClr val="tx1"/>
                </a:solidFill>
              </a:rPr>
              <a:t>timepoint</a:t>
            </a:r>
            <a:r>
              <a:rPr lang="fr-FR" sz="1100" b="0" dirty="0" smtClean="0">
                <a:solidFill>
                  <a:schemeClr val="tx1"/>
                </a:solidFill>
              </a:rPr>
              <a:t> </a:t>
            </a:r>
            <a:r>
              <a:rPr lang="fr-FR" sz="1100" b="0" dirty="0" smtClean="0">
                <a:solidFill>
                  <a:srgbClr val="FF0000"/>
                </a:solidFill>
              </a:rPr>
              <a:t>d </a:t>
            </a:r>
            <a:r>
              <a:rPr lang="fr-FR" sz="1100" b="0" dirty="0" smtClean="0">
                <a:solidFill>
                  <a:schemeClr val="tx1"/>
                </a:solidFill>
              </a:rPr>
              <a:t>(in </a:t>
            </a:r>
            <a:r>
              <a:rPr lang="fr-FR" sz="1100" b="0" dirty="0" err="1" smtClean="0">
                <a:solidFill>
                  <a:schemeClr val="tx1"/>
                </a:solidFill>
              </a:rPr>
              <a:t>days</a:t>
            </a:r>
            <a:r>
              <a:rPr lang="fr-FR" sz="1100" b="0" dirty="0" smtClean="0">
                <a:solidFill>
                  <a:schemeClr val="tx1"/>
                </a:solidFill>
              </a:rPr>
              <a:t>) </a:t>
            </a:r>
            <a:r>
              <a:rPr lang="fr-FR" sz="1100" b="0" dirty="0" err="1" smtClean="0">
                <a:solidFill>
                  <a:schemeClr val="tx1"/>
                </a:solidFill>
              </a:rPr>
              <a:t>when</a:t>
            </a:r>
            <a:r>
              <a:rPr lang="fr-FR" sz="1100" b="0" dirty="0" smtClean="0">
                <a:solidFill>
                  <a:schemeClr val="tx1"/>
                </a:solidFill>
              </a:rPr>
              <a:t> the water </a:t>
            </a:r>
            <a:r>
              <a:rPr lang="fr-FR" sz="1100" b="0" dirty="0" err="1" smtClean="0">
                <a:solidFill>
                  <a:schemeClr val="tx1"/>
                </a:solidFill>
              </a:rPr>
              <a:t>is</a:t>
            </a:r>
            <a:r>
              <a:rPr lang="fr-FR" sz="1100" b="0" dirty="0" smtClean="0">
                <a:solidFill>
                  <a:schemeClr val="tx1"/>
                </a:solidFill>
              </a:rPr>
              <a:t> </a:t>
            </a:r>
            <a:r>
              <a:rPr lang="fr-FR" sz="1100" b="0" dirty="0" err="1" smtClean="0">
                <a:solidFill>
                  <a:schemeClr val="tx1"/>
                </a:solidFill>
              </a:rPr>
              <a:t>used</a:t>
            </a:r>
            <a:endParaRPr lang="fr-FR" sz="1100" b="0" dirty="0" smtClean="0">
              <a:solidFill>
                <a:schemeClr val="tx1"/>
              </a:solidFill>
            </a:endParaRPr>
          </a:p>
          <a:p>
            <a:pPr marL="628650" lvl="1" indent="-171450">
              <a:buFont typeface="Arial" panose="020B0604020202020204" pitchFamily="34" charset="0"/>
              <a:buChar char="•"/>
            </a:pPr>
            <a:endParaRPr lang="fr-FR" sz="1090" b="0" dirty="0" smtClean="0"/>
          </a:p>
          <a:p>
            <a:endParaRPr lang="fr-FR" sz="1200" b="0" i="1" dirty="0"/>
          </a:p>
        </p:txBody>
      </p:sp>
      <p:grpSp>
        <p:nvGrpSpPr>
          <p:cNvPr id="40" name="Groupe 39"/>
          <p:cNvGrpSpPr/>
          <p:nvPr/>
        </p:nvGrpSpPr>
        <p:grpSpPr>
          <a:xfrm>
            <a:off x="1793856" y="1757314"/>
            <a:ext cx="5580750" cy="2182430"/>
            <a:chOff x="1793856" y="1757314"/>
            <a:chExt cx="5580750" cy="2182430"/>
          </a:xfrm>
        </p:grpSpPr>
        <p:grpSp>
          <p:nvGrpSpPr>
            <p:cNvPr id="9" name="Groupe 8"/>
            <p:cNvGrpSpPr/>
            <p:nvPr/>
          </p:nvGrpSpPr>
          <p:grpSpPr>
            <a:xfrm>
              <a:off x="1793856" y="1757472"/>
              <a:ext cx="5112568" cy="2175660"/>
              <a:chOff x="0" y="-112908"/>
              <a:chExt cx="6350122" cy="2476284"/>
            </a:xfrm>
          </p:grpSpPr>
          <p:sp>
            <p:nvSpPr>
              <p:cNvPr id="10" name="Rectangle 9">
                <a:extLst>
                  <a:ext uri="{FF2B5EF4-FFF2-40B4-BE49-F238E27FC236}">
                    <a16:creationId xmlns:a16="http://schemas.microsoft.com/office/drawing/2014/main" id="{5212F491-B261-8034-A0C4-8AD5F82B9E02}"/>
                  </a:ext>
                </a:extLst>
              </p:cNvPr>
              <p:cNvSpPr/>
              <p:nvPr/>
            </p:nvSpPr>
            <p:spPr>
              <a:xfrm>
                <a:off x="0" y="844711"/>
                <a:ext cx="1191200" cy="725281"/>
              </a:xfrm>
              <a:prstGeom prst="rect">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Manure</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12" name="Straight Arrow Connector 7">
                <a:extLst>
                  <a:ext uri="{FF2B5EF4-FFF2-40B4-BE49-F238E27FC236}">
                    <a16:creationId xmlns:a16="http://schemas.microsoft.com/office/drawing/2014/main" id="{BF3739AA-41C0-7598-D954-9829925BD251}"/>
                  </a:ext>
                </a:extLst>
              </p:cNvPr>
              <p:cNvCxnSpPr>
                <a:cxnSpLocks/>
                <a:stCxn id="10" idx="3"/>
                <a:endCxn id="13" idx="1"/>
              </p:cNvCxnSpPr>
              <p:nvPr/>
            </p:nvCxnSpPr>
            <p:spPr>
              <a:xfrm>
                <a:off x="1191200" y="1207352"/>
                <a:ext cx="1085265" cy="31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DB413B4-0016-5FC2-ECEF-C526F99A8F08}"/>
                  </a:ext>
                </a:extLst>
              </p:cNvPr>
              <p:cNvSpPr/>
              <p:nvPr/>
            </p:nvSpPr>
            <p:spPr>
              <a:xfrm>
                <a:off x="2276465" y="1015607"/>
                <a:ext cx="1448463" cy="38973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Surface water</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15" name="Straight Arrow Connector 18">
                <a:extLst>
                  <a:ext uri="{FF2B5EF4-FFF2-40B4-BE49-F238E27FC236}">
                    <a16:creationId xmlns:a16="http://schemas.microsoft.com/office/drawing/2014/main" id="{A2203B40-D0F0-8128-B642-722E050E4932}"/>
                  </a:ext>
                </a:extLst>
              </p:cNvPr>
              <p:cNvCxnSpPr>
                <a:cxnSpLocks/>
                <a:stCxn id="13" idx="3"/>
                <a:endCxn id="16" idx="1"/>
              </p:cNvCxnSpPr>
              <p:nvPr/>
            </p:nvCxnSpPr>
            <p:spPr>
              <a:xfrm flipV="1">
                <a:off x="3724928" y="235227"/>
                <a:ext cx="1176731" cy="975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D00B1BB-965C-2B5A-3686-CB81B51974E7}"/>
                  </a:ext>
                </a:extLst>
              </p:cNvPr>
              <p:cNvSpPr/>
              <p:nvPr/>
            </p:nvSpPr>
            <p:spPr>
              <a:xfrm>
                <a:off x="4901659" y="-112908"/>
                <a:ext cx="1448463" cy="69627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Recreational swimming</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sp>
            <p:nvSpPr>
              <p:cNvPr id="17" name="Rectangle 16">
                <a:extLst>
                  <a:ext uri="{FF2B5EF4-FFF2-40B4-BE49-F238E27FC236}">
                    <a16:creationId xmlns:a16="http://schemas.microsoft.com/office/drawing/2014/main" id="{33310FF3-81CD-C216-27A8-51989390180B}"/>
                  </a:ext>
                </a:extLst>
              </p:cNvPr>
              <p:cNvSpPr/>
              <p:nvPr/>
            </p:nvSpPr>
            <p:spPr>
              <a:xfrm>
                <a:off x="4883772" y="1007238"/>
                <a:ext cx="1448463" cy="38973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050" kern="1200" dirty="0">
                    <a:solidFill>
                      <a:srgbClr val="000000"/>
                    </a:solidFill>
                    <a:effectLst/>
                    <a:ea typeface="Times New Roman" panose="02020603050405020304" pitchFamily="18" charset="0"/>
                    <a:cs typeface="Times New Roman" panose="02020603050405020304" pitchFamily="18" charset="0"/>
                  </a:rPr>
                  <a:t>Fresh produce</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cxnSp>
            <p:nvCxnSpPr>
              <p:cNvPr id="21" name="Straight Arrow Connector 33">
                <a:extLst>
                  <a:ext uri="{FF2B5EF4-FFF2-40B4-BE49-F238E27FC236}">
                    <a16:creationId xmlns:a16="http://schemas.microsoft.com/office/drawing/2014/main" id="{3BCF3C99-0F2B-AD2E-7432-07F1E0A02960}"/>
                  </a:ext>
                </a:extLst>
              </p:cNvPr>
              <p:cNvCxnSpPr>
                <a:cxnSpLocks/>
                <a:stCxn id="13" idx="3"/>
                <a:endCxn id="17" idx="1"/>
              </p:cNvCxnSpPr>
              <p:nvPr/>
            </p:nvCxnSpPr>
            <p:spPr>
              <a:xfrm flipV="1">
                <a:off x="3724928" y="1202108"/>
                <a:ext cx="1158844" cy="83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38AEBD74-AC41-DA11-1960-ECA7E5806038}"/>
                  </a:ext>
                </a:extLst>
              </p:cNvPr>
              <p:cNvSpPr/>
              <p:nvPr/>
            </p:nvSpPr>
            <p:spPr>
              <a:xfrm>
                <a:off x="4883772" y="1973638"/>
                <a:ext cx="1448463" cy="38973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Tap water</a:t>
                </a:r>
                <a:endParaRPr lang="fr-FR" sz="1200" dirty="0">
                  <a:solidFill>
                    <a:srgbClr val="000000"/>
                  </a:solidFill>
                  <a:effectLst/>
                  <a:latin typeface="Times New Roman" panose="02020603050405020304" pitchFamily="18" charset="0"/>
                  <a:ea typeface="Times New Roman" panose="02020603050405020304" pitchFamily="18" charset="0"/>
                </a:endParaRPr>
              </a:p>
            </p:txBody>
          </p:sp>
        </p:grpSp>
        <p:sp>
          <p:nvSpPr>
            <p:cNvPr id="42" name="Rectangle 41"/>
            <p:cNvSpPr/>
            <p:nvPr/>
          </p:nvSpPr>
          <p:spPr>
            <a:xfrm rot="5400000">
              <a:off x="6103371" y="2668508"/>
              <a:ext cx="2182430" cy="360041"/>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rgbClr val="E1000F"/>
                  </a:solidFill>
                </a:rPr>
                <a:t>Human</a:t>
              </a:r>
              <a:r>
                <a:rPr lang="fr-FR" sz="1100" dirty="0" smtClean="0">
                  <a:solidFill>
                    <a:srgbClr val="E1000F"/>
                  </a:solidFill>
                </a:rPr>
                <a:t> </a:t>
              </a:r>
              <a:r>
                <a:rPr lang="fr-FR" sz="1100" dirty="0" err="1" smtClean="0">
                  <a:solidFill>
                    <a:srgbClr val="E1000F"/>
                  </a:solidFill>
                </a:rPr>
                <a:t>exposure</a:t>
              </a:r>
              <a:endParaRPr lang="fr-FR" sz="1100" dirty="0">
                <a:solidFill>
                  <a:srgbClr val="E1000F"/>
                </a:solidFill>
              </a:endParaRPr>
            </a:p>
          </p:txBody>
        </p:sp>
      </p:grpSp>
      <p:sp>
        <p:nvSpPr>
          <p:cNvPr id="19" name="ZoneTexte 18"/>
          <p:cNvSpPr txBox="1"/>
          <p:nvPr/>
        </p:nvSpPr>
        <p:spPr>
          <a:xfrm>
            <a:off x="1925062" y="2276866"/>
            <a:ext cx="826557" cy="276999"/>
          </a:xfrm>
          <a:prstGeom prst="rect">
            <a:avLst/>
          </a:prstGeom>
          <a:noFill/>
        </p:spPr>
        <p:txBody>
          <a:bodyPr wrap="square" rtlCol="0">
            <a:spAutoFit/>
          </a:bodyPr>
          <a:lstStyle/>
          <a:p>
            <a:r>
              <a:rPr lang="fr-FR" sz="1200" dirty="0" err="1" smtClean="0"/>
              <a:t>C</a:t>
            </a:r>
            <a:r>
              <a:rPr lang="fr-FR" sz="900" dirty="0" err="1" smtClean="0"/>
              <a:t>manure</a:t>
            </a:r>
            <a:endParaRPr lang="fr-FR" dirty="0"/>
          </a:p>
        </p:txBody>
      </p:sp>
      <p:sp>
        <p:nvSpPr>
          <p:cNvPr id="20" name="ZoneTexte 19"/>
          <p:cNvSpPr txBox="1"/>
          <p:nvPr/>
        </p:nvSpPr>
        <p:spPr>
          <a:xfrm>
            <a:off x="3966287" y="2464632"/>
            <a:ext cx="826557" cy="276999"/>
          </a:xfrm>
          <a:prstGeom prst="rect">
            <a:avLst/>
          </a:prstGeom>
          <a:noFill/>
        </p:spPr>
        <p:txBody>
          <a:bodyPr wrap="square" rtlCol="0">
            <a:spAutoFit/>
          </a:bodyPr>
          <a:lstStyle/>
          <a:p>
            <a:r>
              <a:rPr lang="fr-FR" sz="1200" dirty="0" err="1" smtClean="0"/>
              <a:t>C</a:t>
            </a:r>
            <a:r>
              <a:rPr lang="fr-FR" sz="900" dirty="0" err="1" smtClean="0"/>
              <a:t>init</a:t>
            </a:r>
            <a:endParaRPr lang="fr-FR" dirty="0"/>
          </a:p>
        </p:txBody>
      </p:sp>
      <p:sp>
        <p:nvSpPr>
          <p:cNvPr id="22" name="ZoneTexte 21"/>
          <p:cNvSpPr txBox="1"/>
          <p:nvPr/>
        </p:nvSpPr>
        <p:spPr>
          <a:xfrm>
            <a:off x="5430003" y="2454717"/>
            <a:ext cx="1402780" cy="276999"/>
          </a:xfrm>
          <a:prstGeom prst="rect">
            <a:avLst/>
          </a:prstGeom>
          <a:noFill/>
        </p:spPr>
        <p:txBody>
          <a:bodyPr wrap="square" rtlCol="0">
            <a:spAutoFit/>
          </a:bodyPr>
          <a:lstStyle/>
          <a:p>
            <a:r>
              <a:rPr lang="fr-FR" sz="1200" dirty="0" smtClean="0"/>
              <a:t>C</a:t>
            </a:r>
            <a:r>
              <a:rPr lang="fr-FR" sz="900" dirty="0" smtClean="0"/>
              <a:t>decay</a:t>
            </a:r>
            <a:r>
              <a:rPr lang="fr-FR" sz="1200" dirty="0" smtClean="0"/>
              <a:t>(</a:t>
            </a:r>
            <a:r>
              <a:rPr lang="fr-FR" sz="1200" dirty="0" smtClean="0">
                <a:solidFill>
                  <a:srgbClr val="FF0000"/>
                </a:solidFill>
              </a:rPr>
              <a:t>d</a:t>
            </a:r>
            <a:r>
              <a:rPr lang="fr-FR" sz="900" dirty="0" smtClean="0">
                <a:solidFill>
                  <a:srgbClr val="FF0000"/>
                </a:solidFill>
              </a:rPr>
              <a:t>harvest</a:t>
            </a:r>
            <a:r>
              <a:rPr lang="fr-FR" sz="1200" dirty="0" smtClean="0"/>
              <a:t>)</a:t>
            </a:r>
            <a:endParaRPr lang="fr-FR" sz="1200" dirty="0"/>
          </a:p>
        </p:txBody>
      </p:sp>
      <p:sp>
        <p:nvSpPr>
          <p:cNvPr id="23" name="ZoneTexte 22"/>
          <p:cNvSpPr txBox="1"/>
          <p:nvPr/>
        </p:nvSpPr>
        <p:spPr>
          <a:xfrm>
            <a:off x="4396066" y="2064270"/>
            <a:ext cx="1112038" cy="276999"/>
          </a:xfrm>
          <a:prstGeom prst="rect">
            <a:avLst/>
          </a:prstGeom>
          <a:noFill/>
        </p:spPr>
        <p:txBody>
          <a:bodyPr wrap="square" rtlCol="0">
            <a:spAutoFit/>
          </a:bodyPr>
          <a:lstStyle/>
          <a:p>
            <a:r>
              <a:rPr lang="fr-FR" sz="1200" dirty="0" smtClean="0"/>
              <a:t>C</a:t>
            </a:r>
            <a:r>
              <a:rPr lang="fr-FR" sz="900" dirty="0" smtClean="0"/>
              <a:t>decay</a:t>
            </a:r>
            <a:r>
              <a:rPr lang="fr-FR" sz="1200" dirty="0" smtClean="0"/>
              <a:t>(</a:t>
            </a:r>
            <a:r>
              <a:rPr lang="fr-FR" sz="1200" dirty="0" smtClean="0">
                <a:solidFill>
                  <a:srgbClr val="FF0000"/>
                </a:solidFill>
              </a:rPr>
              <a:t>d</a:t>
            </a:r>
            <a:r>
              <a:rPr lang="fr-FR" sz="900" dirty="0" smtClean="0">
                <a:solidFill>
                  <a:srgbClr val="FF0000"/>
                </a:solidFill>
              </a:rPr>
              <a:t>swim</a:t>
            </a:r>
            <a:r>
              <a:rPr lang="fr-FR" sz="1200" dirty="0" smtClean="0"/>
              <a:t>)</a:t>
            </a:r>
            <a:endParaRPr lang="fr-FR" sz="1200" dirty="0"/>
          </a:p>
        </p:txBody>
      </p:sp>
      <p:sp>
        <p:nvSpPr>
          <p:cNvPr id="24" name="ZoneTexte 23"/>
          <p:cNvSpPr txBox="1"/>
          <p:nvPr/>
        </p:nvSpPr>
        <p:spPr>
          <a:xfrm>
            <a:off x="4283968" y="3514789"/>
            <a:ext cx="1224136" cy="276999"/>
          </a:xfrm>
          <a:prstGeom prst="rect">
            <a:avLst/>
          </a:prstGeom>
          <a:noFill/>
        </p:spPr>
        <p:txBody>
          <a:bodyPr wrap="square" rtlCol="0">
            <a:spAutoFit/>
          </a:bodyPr>
          <a:lstStyle/>
          <a:p>
            <a:r>
              <a:rPr lang="fr-FR" sz="1200" dirty="0" smtClean="0"/>
              <a:t>C</a:t>
            </a:r>
            <a:r>
              <a:rPr lang="fr-FR" sz="900" dirty="0" smtClean="0"/>
              <a:t>decay</a:t>
            </a:r>
            <a:r>
              <a:rPr lang="fr-FR" sz="1200" dirty="0" smtClean="0"/>
              <a:t>(</a:t>
            </a:r>
            <a:r>
              <a:rPr lang="fr-FR" sz="1200" dirty="0" smtClean="0">
                <a:solidFill>
                  <a:srgbClr val="FF0000"/>
                </a:solidFill>
              </a:rPr>
              <a:t>d</a:t>
            </a:r>
            <a:r>
              <a:rPr lang="fr-FR" sz="900" dirty="0" smtClean="0">
                <a:solidFill>
                  <a:srgbClr val="FF0000"/>
                </a:solidFill>
              </a:rPr>
              <a:t>DWTP</a:t>
            </a:r>
            <a:r>
              <a:rPr lang="fr-FR" sz="1200" dirty="0" smtClean="0"/>
              <a:t>)</a:t>
            </a:r>
            <a:endParaRPr lang="fr-FR" dirty="0"/>
          </a:p>
        </p:txBody>
      </p:sp>
      <p:sp>
        <p:nvSpPr>
          <p:cNvPr id="2" name="ZoneTexte 1"/>
          <p:cNvSpPr txBox="1"/>
          <p:nvPr/>
        </p:nvSpPr>
        <p:spPr>
          <a:xfrm>
            <a:off x="209766" y="3631143"/>
            <a:ext cx="4460291" cy="646331"/>
          </a:xfrm>
          <a:prstGeom prst="rect">
            <a:avLst/>
          </a:prstGeom>
          <a:noFill/>
        </p:spPr>
        <p:txBody>
          <a:bodyPr wrap="square" rtlCol="0">
            <a:spAutoFit/>
          </a:bodyPr>
          <a:lstStyle/>
          <a:p>
            <a:pPr marL="285750" indent="-285750">
              <a:buFont typeface="Arial" panose="020B0604020202020204" pitchFamily="34" charset="0"/>
              <a:buChar char="•"/>
            </a:pPr>
            <a:r>
              <a:rPr lang="fr-FR" sz="1200" dirty="0" err="1" smtClean="0">
                <a:solidFill>
                  <a:srgbClr val="FF0000"/>
                </a:solidFill>
              </a:rPr>
              <a:t>d</a:t>
            </a:r>
            <a:r>
              <a:rPr lang="fr-FR" sz="900" dirty="0" err="1">
                <a:solidFill>
                  <a:srgbClr val="FF0000"/>
                </a:solidFill>
              </a:rPr>
              <a:t>harvest</a:t>
            </a:r>
            <a:r>
              <a:rPr lang="fr-FR" sz="1200" dirty="0" smtClean="0"/>
              <a:t> = 1, 2, …, </a:t>
            </a:r>
            <a:r>
              <a:rPr lang="fr-FR" sz="1200" b="1" dirty="0" err="1" smtClean="0">
                <a:solidFill>
                  <a:srgbClr val="2082C8"/>
                </a:solidFill>
              </a:rPr>
              <a:t>n</a:t>
            </a:r>
            <a:r>
              <a:rPr lang="fr-FR" sz="900" b="1" dirty="0" err="1" smtClean="0">
                <a:solidFill>
                  <a:srgbClr val="2082C8"/>
                </a:solidFill>
              </a:rPr>
              <a:t>harvest</a:t>
            </a:r>
            <a:r>
              <a:rPr lang="fr-FR" sz="1200" dirty="0" smtClean="0"/>
              <a:t> </a:t>
            </a:r>
            <a:r>
              <a:rPr lang="fr-FR" sz="1200" dirty="0" err="1" smtClean="0"/>
              <a:t>days</a:t>
            </a:r>
            <a:r>
              <a:rPr lang="fr-FR" sz="1200" dirty="0" smtClean="0"/>
              <a:t> (</a:t>
            </a:r>
            <a:r>
              <a:rPr lang="fr-FR" sz="1200" b="1" dirty="0" err="1" smtClean="0">
                <a:solidFill>
                  <a:srgbClr val="2082C8"/>
                </a:solidFill>
              </a:rPr>
              <a:t>n</a:t>
            </a:r>
            <a:r>
              <a:rPr lang="fr-FR" sz="900" b="1" dirty="0" err="1" smtClean="0">
                <a:solidFill>
                  <a:srgbClr val="2082C8"/>
                </a:solidFill>
              </a:rPr>
              <a:t>harvest</a:t>
            </a:r>
            <a:r>
              <a:rPr lang="fr-FR" sz="1200" dirty="0" smtClean="0"/>
              <a:t> = 14)</a:t>
            </a:r>
          </a:p>
          <a:p>
            <a:pPr marL="285750" indent="-285750">
              <a:buFont typeface="Arial" panose="020B0604020202020204" pitchFamily="34" charset="0"/>
              <a:buChar char="•"/>
            </a:pPr>
            <a:r>
              <a:rPr lang="fr-FR" sz="1200" dirty="0" err="1">
                <a:solidFill>
                  <a:srgbClr val="FF0000"/>
                </a:solidFill>
              </a:rPr>
              <a:t>d</a:t>
            </a:r>
            <a:r>
              <a:rPr lang="fr-FR" sz="900" dirty="0" err="1" smtClean="0">
                <a:solidFill>
                  <a:srgbClr val="FF0000"/>
                </a:solidFill>
              </a:rPr>
              <a:t>swim</a:t>
            </a:r>
            <a:r>
              <a:rPr lang="fr-FR" sz="1200" dirty="0" smtClean="0"/>
              <a:t> = time </a:t>
            </a:r>
            <a:r>
              <a:rPr lang="fr-FR" sz="1200" dirty="0" err="1" smtClean="0"/>
              <a:t>between</a:t>
            </a:r>
            <a:r>
              <a:rPr lang="fr-FR" sz="1200" dirty="0" smtClean="0"/>
              <a:t> contamination and </a:t>
            </a:r>
            <a:r>
              <a:rPr lang="fr-FR" sz="1200" dirty="0" err="1" smtClean="0"/>
              <a:t>swimming</a:t>
            </a:r>
            <a:r>
              <a:rPr lang="fr-FR" sz="1200" dirty="0" smtClean="0"/>
              <a:t> </a:t>
            </a:r>
            <a:r>
              <a:rPr lang="fr-FR" sz="1200" dirty="0" smtClean="0">
                <a:solidFill>
                  <a:srgbClr val="FF0000"/>
                </a:solidFill>
              </a:rPr>
              <a:t>?</a:t>
            </a:r>
          </a:p>
          <a:p>
            <a:pPr marL="285750" indent="-285750">
              <a:buFont typeface="Arial" panose="020B0604020202020204" pitchFamily="34" charset="0"/>
              <a:buChar char="•"/>
            </a:pPr>
            <a:r>
              <a:rPr lang="fr-FR" sz="1200" dirty="0" err="1" smtClean="0">
                <a:solidFill>
                  <a:srgbClr val="FF0000"/>
                </a:solidFill>
              </a:rPr>
              <a:t>d</a:t>
            </a:r>
            <a:r>
              <a:rPr lang="fr-FR" sz="900" dirty="0" err="1" smtClean="0">
                <a:solidFill>
                  <a:srgbClr val="FF0000"/>
                </a:solidFill>
              </a:rPr>
              <a:t>DWTP</a:t>
            </a:r>
            <a:r>
              <a:rPr lang="fr-FR" sz="1200" dirty="0" smtClean="0"/>
              <a:t> = </a:t>
            </a:r>
            <a:r>
              <a:rPr lang="fr-FR" sz="1200" dirty="0"/>
              <a:t>time to </a:t>
            </a:r>
            <a:r>
              <a:rPr lang="fr-FR" sz="1200" dirty="0" err="1"/>
              <a:t>reach</a:t>
            </a:r>
            <a:r>
              <a:rPr lang="fr-FR" sz="1200" dirty="0"/>
              <a:t> DWTP ~ 1-10 </a:t>
            </a:r>
            <a:r>
              <a:rPr lang="fr-FR" sz="1200" dirty="0" err="1"/>
              <a:t>mins</a:t>
            </a:r>
            <a:endParaRPr lang="fr-FR" sz="1200" dirty="0"/>
          </a:p>
        </p:txBody>
      </p:sp>
      <p:sp>
        <p:nvSpPr>
          <p:cNvPr id="3" name="ZoneTexte 2"/>
          <p:cNvSpPr txBox="1"/>
          <p:nvPr/>
        </p:nvSpPr>
        <p:spPr>
          <a:xfrm>
            <a:off x="361476" y="1656564"/>
            <a:ext cx="2893987" cy="338554"/>
          </a:xfrm>
          <a:prstGeom prst="rect">
            <a:avLst/>
          </a:prstGeom>
          <a:noFill/>
        </p:spPr>
        <p:txBody>
          <a:bodyPr wrap="square" rtlCol="0">
            <a:spAutoFit/>
          </a:bodyPr>
          <a:lstStyle/>
          <a:p>
            <a:r>
              <a:rPr lang="fr-FR" sz="1600" dirty="0" err="1"/>
              <a:t>C</a:t>
            </a:r>
            <a:r>
              <a:rPr lang="fr-FR" sz="1100" dirty="0" err="1"/>
              <a:t>water</a:t>
            </a:r>
            <a:r>
              <a:rPr lang="fr-FR" sz="1600" dirty="0"/>
              <a:t>(</a:t>
            </a:r>
            <a:r>
              <a:rPr lang="fr-FR" sz="1600" dirty="0">
                <a:solidFill>
                  <a:srgbClr val="FF0000"/>
                </a:solidFill>
              </a:rPr>
              <a:t>d</a:t>
            </a:r>
            <a:r>
              <a:rPr lang="fr-FR" sz="1600" dirty="0"/>
              <a:t>) </a:t>
            </a:r>
            <a:r>
              <a:rPr lang="fr-FR" sz="1600" dirty="0" smtClean="0"/>
              <a:t>= </a:t>
            </a:r>
            <a:r>
              <a:rPr lang="fr-FR" sz="1600" dirty="0" err="1" smtClean="0"/>
              <a:t>C</a:t>
            </a:r>
            <a:r>
              <a:rPr lang="fr-FR" sz="1100" dirty="0" err="1" smtClean="0"/>
              <a:t>init</a:t>
            </a:r>
            <a:r>
              <a:rPr lang="fr-FR" sz="1600" dirty="0" smtClean="0"/>
              <a:t> . </a:t>
            </a:r>
            <a:r>
              <a:rPr lang="fr-FR" sz="1600" dirty="0" err="1" smtClean="0"/>
              <a:t>exp</a:t>
            </a:r>
            <a:r>
              <a:rPr lang="fr-FR" sz="1600" dirty="0" smtClean="0"/>
              <a:t>(-</a:t>
            </a:r>
            <a:r>
              <a:rPr lang="fr-FR" sz="1600" dirty="0" err="1" smtClean="0">
                <a:solidFill>
                  <a:srgbClr val="FF0000"/>
                </a:solidFill>
              </a:rPr>
              <a:t>kd</a:t>
            </a:r>
            <a:r>
              <a:rPr lang="fr-FR" sz="1600" dirty="0" smtClean="0"/>
              <a:t>)</a:t>
            </a:r>
            <a:endParaRPr lang="fr-FR" sz="1600" dirty="0"/>
          </a:p>
        </p:txBody>
      </p:sp>
      <p:sp>
        <p:nvSpPr>
          <p:cNvPr id="5" name="Rectangle 4"/>
          <p:cNvSpPr/>
          <p:nvPr/>
        </p:nvSpPr>
        <p:spPr>
          <a:xfrm>
            <a:off x="361476" y="1656564"/>
            <a:ext cx="2548814" cy="40677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1708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 grpId="0"/>
      <p:bldP spid="3" grpId="0"/>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8</a:t>
            </a:fld>
            <a:endParaRPr lang="fr-FR" dirty="0"/>
          </a:p>
        </p:txBody>
      </p:sp>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err="1" smtClean="0"/>
              <a:t>Tap</a:t>
            </a:r>
            <a:r>
              <a:rPr lang="fr-FR" dirty="0" smtClean="0"/>
              <a:t> water </a:t>
            </a:r>
            <a:r>
              <a:rPr lang="fr-FR" dirty="0" err="1" smtClean="0"/>
              <a:t>consumption</a:t>
            </a:r>
            <a:endParaRPr lang="fr-FR" dirty="0"/>
          </a:p>
        </p:txBody>
      </p:sp>
      <p:sp>
        <p:nvSpPr>
          <p:cNvPr id="6"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Tree>
    <p:extLst>
      <p:ext uri="{BB962C8B-B14F-4D97-AF65-F5344CB8AC3E}">
        <p14:creationId xmlns:p14="http://schemas.microsoft.com/office/powerpoint/2010/main" val="4226494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9</a:t>
            </a:fld>
            <a:endParaRPr lang="fr-FR" dirty="0"/>
          </a:p>
        </p:txBody>
      </p:sp>
      <p:sp>
        <p:nvSpPr>
          <p:cNvPr id="6" name="Titre 5"/>
          <p:cNvSpPr>
            <a:spLocks noGrp="1"/>
          </p:cNvSpPr>
          <p:nvPr>
            <p:ph type="title"/>
          </p:nvPr>
        </p:nvSpPr>
        <p:spPr/>
        <p:txBody>
          <a:bodyPr/>
          <a:lstStyle/>
          <a:p>
            <a:r>
              <a:rPr lang="fr-FR" dirty="0" err="1" smtClean="0"/>
              <a:t>Drinking</a:t>
            </a:r>
            <a:r>
              <a:rPr lang="fr-FR" dirty="0" smtClean="0"/>
              <a:t> Water </a:t>
            </a:r>
            <a:r>
              <a:rPr lang="fr-FR" dirty="0" err="1" smtClean="0"/>
              <a:t>Treatement</a:t>
            </a:r>
            <a:r>
              <a:rPr lang="fr-FR" dirty="0" smtClean="0"/>
              <a:t> Plant</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err="1" smtClean="0"/>
              <a:t>Environmental</a:t>
            </a:r>
            <a:r>
              <a:rPr lang="fr-FR" dirty="0" smtClean="0"/>
              <a:t> </a:t>
            </a:r>
            <a:r>
              <a:rPr lang="fr-FR" dirty="0"/>
              <a:t>module</a:t>
            </a:r>
          </a:p>
        </p:txBody>
      </p:sp>
      <p:sp>
        <p:nvSpPr>
          <p:cNvPr id="57" name="Titre 5"/>
          <p:cNvSpPr txBox="1">
            <a:spLocks/>
          </p:cNvSpPr>
          <p:nvPr/>
        </p:nvSpPr>
        <p:spPr bwMode="gray">
          <a:xfrm>
            <a:off x="272692" y="762631"/>
            <a:ext cx="8157703" cy="3672408"/>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err="1" smtClean="0"/>
              <a:t>Following</a:t>
            </a:r>
            <a:r>
              <a:rPr lang="fr-FR" sz="1200" b="0" dirty="0" smtClean="0"/>
              <a:t> </a:t>
            </a:r>
            <a:r>
              <a:rPr lang="fr-FR" sz="1200" b="0" dirty="0" err="1" smtClean="0">
                <a:solidFill>
                  <a:srgbClr val="2082C8"/>
                </a:solidFill>
              </a:rPr>
              <a:t>O’Flaherty</a:t>
            </a:r>
            <a:r>
              <a:rPr lang="fr-FR" sz="1200" b="0" dirty="0" smtClean="0">
                <a:solidFill>
                  <a:srgbClr val="2082C8"/>
                </a:solidFill>
              </a:rPr>
              <a:t> et al. (2018) </a:t>
            </a:r>
            <a:r>
              <a:rPr lang="fr-FR" sz="1200" b="0" dirty="0" err="1" smtClean="0">
                <a:solidFill>
                  <a:schemeClr val="tx1"/>
                </a:solidFill>
              </a:rPr>
              <a:t>different</a:t>
            </a:r>
            <a:r>
              <a:rPr lang="fr-FR" sz="1200" b="0" dirty="0" smtClean="0">
                <a:solidFill>
                  <a:schemeClr val="tx1"/>
                </a:solidFill>
              </a:rPr>
              <a:t> DWT </a:t>
            </a:r>
            <a:r>
              <a:rPr lang="fr-FR" sz="1200" b="0" dirty="0" err="1" smtClean="0">
                <a:solidFill>
                  <a:schemeClr val="tx1"/>
                </a:solidFill>
              </a:rPr>
              <a:t>protocols</a:t>
            </a:r>
            <a:r>
              <a:rPr lang="fr-FR" sz="1200" b="0" dirty="0" smtClean="0">
                <a:solidFill>
                  <a:schemeClr val="tx1"/>
                </a:solidFill>
              </a:rPr>
              <a:t> are </a:t>
            </a:r>
            <a:r>
              <a:rPr lang="fr-FR" sz="1200" b="0" dirty="0" err="1" smtClean="0">
                <a:solidFill>
                  <a:schemeClr val="tx1"/>
                </a:solidFill>
              </a:rPr>
              <a:t>implemented</a:t>
            </a:r>
            <a:endParaRPr lang="fr-FR" sz="1200" b="0" dirty="0" smtClean="0">
              <a:solidFill>
                <a:schemeClr val="tx1"/>
              </a:solidFill>
            </a:endParaRPr>
          </a:p>
          <a:p>
            <a:pPr marL="171450" indent="-171450">
              <a:buFont typeface="Arial" panose="020B0604020202020204" pitchFamily="34" charset="0"/>
              <a:buChar char="•"/>
            </a:pPr>
            <a:r>
              <a:rPr lang="fr-FR" sz="1200" b="0" dirty="0" err="1" smtClean="0">
                <a:solidFill>
                  <a:schemeClr val="tx1"/>
                </a:solidFill>
              </a:rPr>
              <a:t>After</a:t>
            </a:r>
            <a:r>
              <a:rPr lang="fr-FR" sz="1200" b="0" dirty="0" smtClean="0">
                <a:solidFill>
                  <a:schemeClr val="tx1"/>
                </a:solidFill>
              </a:rPr>
              <a:t> </a:t>
            </a:r>
            <a:r>
              <a:rPr lang="fr-FR" sz="1200" b="0" dirty="0" err="1" smtClean="0">
                <a:solidFill>
                  <a:schemeClr val="tx1"/>
                </a:solidFill>
              </a:rPr>
              <a:t>treatement</a:t>
            </a:r>
            <a:r>
              <a:rPr lang="fr-FR" sz="1200" b="0" dirty="0" smtClean="0">
                <a:solidFill>
                  <a:schemeClr val="tx1"/>
                </a:solidFill>
              </a:rPr>
              <a:t> </a:t>
            </a:r>
            <a:r>
              <a:rPr lang="fr-FR" sz="1200" b="0" dirty="0" err="1" smtClean="0">
                <a:solidFill>
                  <a:schemeClr val="tx1"/>
                </a:solidFill>
              </a:rPr>
              <a:t>concentation</a:t>
            </a:r>
            <a:r>
              <a:rPr lang="fr-FR" sz="1200" b="0" dirty="0" smtClean="0">
                <a:solidFill>
                  <a:schemeClr val="tx1"/>
                </a:solidFill>
              </a:rPr>
              <a:t> </a:t>
            </a:r>
            <a:r>
              <a:rPr lang="fr-FR" sz="1200" b="0" dirty="0" smtClean="0"/>
              <a:t>C</a:t>
            </a:r>
            <a:r>
              <a:rPr lang="fr-FR" sz="900" b="0" dirty="0" smtClean="0"/>
              <a:t>DWTP</a:t>
            </a:r>
            <a:r>
              <a:rPr lang="fr-FR" sz="1200" dirty="0" smtClean="0"/>
              <a:t> </a:t>
            </a:r>
            <a:r>
              <a:rPr lang="fr-FR" sz="1200" b="0" dirty="0" err="1" smtClean="0"/>
              <a:t>is</a:t>
            </a:r>
            <a:r>
              <a:rPr lang="fr-FR" sz="1200" b="0" dirty="0" smtClean="0"/>
              <a:t> </a:t>
            </a:r>
            <a:r>
              <a:rPr lang="fr-FR" sz="1200" b="0" dirty="0" err="1" smtClean="0"/>
              <a:t>estimated</a:t>
            </a:r>
            <a:r>
              <a:rPr lang="fr-FR" sz="1200" b="0" dirty="0" smtClean="0"/>
              <a:t> for </a:t>
            </a:r>
            <a:r>
              <a:rPr lang="fr-FR" sz="1200" b="0" dirty="0" err="1" smtClean="0"/>
              <a:t>each</a:t>
            </a:r>
            <a:r>
              <a:rPr lang="fr-FR" sz="1200" b="0" dirty="0" smtClean="0"/>
              <a:t> </a:t>
            </a:r>
            <a:r>
              <a:rPr lang="fr-FR" sz="1200" b="0" dirty="0" err="1" smtClean="0"/>
              <a:t>protocol</a:t>
            </a:r>
            <a:endParaRPr lang="fr-FR" sz="1200" dirty="0"/>
          </a:p>
          <a:p>
            <a:pPr marL="171450" indent="-171450">
              <a:buFont typeface="Arial" panose="020B0604020202020204" pitchFamily="34" charset="0"/>
              <a:buChar char="•"/>
            </a:pPr>
            <a:endParaRPr lang="fr-FR" sz="1200" b="0" dirty="0">
              <a:solidFill>
                <a:schemeClr val="tx1"/>
              </a:solidFill>
            </a:endParaRPr>
          </a:p>
          <a:p>
            <a:endParaRPr lang="fr-FR" sz="1200" b="0" i="1" dirty="0"/>
          </a:p>
        </p:txBody>
      </p:sp>
      <p:grpSp>
        <p:nvGrpSpPr>
          <p:cNvPr id="37" name="Groupe 36"/>
          <p:cNvGrpSpPr/>
          <p:nvPr/>
        </p:nvGrpSpPr>
        <p:grpSpPr>
          <a:xfrm>
            <a:off x="2451548" y="1501137"/>
            <a:ext cx="3714162" cy="375338"/>
            <a:chOff x="2137066" y="1448544"/>
            <a:chExt cx="3714162" cy="375338"/>
          </a:xfrm>
        </p:grpSpPr>
        <p:sp>
          <p:nvSpPr>
            <p:cNvPr id="41" name="ZoneTexte 40"/>
            <p:cNvSpPr txBox="1"/>
            <p:nvPr/>
          </p:nvSpPr>
          <p:spPr>
            <a:xfrm>
              <a:off x="2137066" y="1453259"/>
              <a:ext cx="3714162" cy="338554"/>
            </a:xfrm>
            <a:prstGeom prst="rect">
              <a:avLst/>
            </a:prstGeom>
            <a:noFill/>
          </p:spPr>
          <p:txBody>
            <a:bodyPr wrap="square" rtlCol="0">
              <a:spAutoFit/>
            </a:bodyPr>
            <a:lstStyle/>
            <a:p>
              <a:r>
                <a:rPr lang="fr-FR" sz="1600" b="1" dirty="0" err="1" smtClean="0"/>
                <a:t>C</a:t>
              </a:r>
              <a:r>
                <a:rPr lang="fr-FR" sz="1100" b="1" dirty="0" err="1" smtClean="0"/>
                <a:t>water</a:t>
              </a:r>
              <a:r>
                <a:rPr lang="fr-FR" sz="1100" dirty="0" smtClean="0"/>
                <a:t> </a:t>
              </a:r>
              <a:r>
                <a:rPr lang="fr-FR" sz="1400" dirty="0" smtClean="0"/>
                <a:t>(in CFU/ml)</a:t>
              </a:r>
              <a:r>
                <a:rPr lang="fr-FR" sz="1600" dirty="0" smtClean="0"/>
                <a:t> </a:t>
              </a:r>
              <a:r>
                <a:rPr lang="fr-FR" sz="1600" dirty="0" smtClean="0">
                  <a:sym typeface="Wingdings" panose="05000000000000000000" pitchFamily="2" charset="2"/>
                </a:rPr>
                <a:t></a:t>
              </a:r>
              <a:r>
                <a:rPr lang="fr-FR" sz="1100" dirty="0" smtClean="0"/>
                <a:t> </a:t>
              </a:r>
              <a:r>
                <a:rPr lang="fr-FR" sz="1600" b="1" dirty="0" smtClean="0"/>
                <a:t>C</a:t>
              </a:r>
              <a:r>
                <a:rPr lang="fr-FR" sz="1100" b="1" dirty="0" smtClean="0"/>
                <a:t>DWTP</a:t>
              </a:r>
              <a:r>
                <a:rPr lang="fr-FR" sz="1100" dirty="0" smtClean="0"/>
                <a:t> </a:t>
              </a:r>
              <a:r>
                <a:rPr lang="fr-FR" sz="1400" dirty="0"/>
                <a:t>(in </a:t>
              </a:r>
              <a:r>
                <a:rPr lang="fr-FR" sz="1400" dirty="0" smtClean="0"/>
                <a:t>CFU/ml) </a:t>
              </a:r>
              <a:endParaRPr lang="fr-FR" sz="1400" dirty="0"/>
            </a:p>
          </p:txBody>
        </p:sp>
        <p:sp>
          <p:nvSpPr>
            <p:cNvPr id="36" name="Rectangle 35"/>
            <p:cNvSpPr/>
            <p:nvPr/>
          </p:nvSpPr>
          <p:spPr>
            <a:xfrm>
              <a:off x="2137066" y="1448544"/>
              <a:ext cx="3528392" cy="3753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cxnSp>
        <p:nvCxnSpPr>
          <p:cNvPr id="33" name="Connecteur droit avec flèche 32"/>
          <p:cNvCxnSpPr>
            <a:stCxn id="13" idx="3"/>
            <a:endCxn id="26" idx="1"/>
          </p:cNvCxnSpPr>
          <p:nvPr/>
        </p:nvCxnSpPr>
        <p:spPr>
          <a:xfrm flipV="1">
            <a:off x="3954933" y="2924302"/>
            <a:ext cx="1036984" cy="272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ZoneTexte 55"/>
          <p:cNvSpPr txBox="1"/>
          <p:nvPr/>
        </p:nvSpPr>
        <p:spPr>
          <a:xfrm>
            <a:off x="2226047" y="2665415"/>
            <a:ext cx="690347" cy="261610"/>
          </a:xfrm>
          <a:prstGeom prst="rect">
            <a:avLst/>
          </a:prstGeom>
          <a:noFill/>
        </p:spPr>
        <p:txBody>
          <a:bodyPr wrap="square" rtlCol="0">
            <a:spAutoFit/>
          </a:bodyPr>
          <a:lstStyle/>
          <a:p>
            <a:r>
              <a:rPr lang="fr-FR" sz="1100" dirty="0" smtClean="0"/>
              <a:t>SWAT</a:t>
            </a:r>
            <a:endParaRPr lang="fr-FR" sz="1100" dirty="0"/>
          </a:p>
        </p:txBody>
      </p:sp>
      <p:grpSp>
        <p:nvGrpSpPr>
          <p:cNvPr id="9" name="Groupe 8"/>
          <p:cNvGrpSpPr/>
          <p:nvPr/>
        </p:nvGrpSpPr>
        <p:grpSpPr>
          <a:xfrm>
            <a:off x="1291203" y="2605687"/>
            <a:ext cx="4391121" cy="637231"/>
            <a:chOff x="0" y="844711"/>
            <a:chExt cx="5454041" cy="725281"/>
          </a:xfrm>
        </p:grpSpPr>
        <p:sp>
          <p:nvSpPr>
            <p:cNvPr id="10" name="Rectangle 9">
              <a:extLst>
                <a:ext uri="{FF2B5EF4-FFF2-40B4-BE49-F238E27FC236}">
                  <a16:creationId xmlns:a16="http://schemas.microsoft.com/office/drawing/2014/main" id="{5212F491-B261-8034-A0C4-8AD5F82B9E02}"/>
                </a:ext>
              </a:extLst>
            </p:cNvPr>
            <p:cNvSpPr/>
            <p:nvPr/>
          </p:nvSpPr>
          <p:spPr>
            <a:xfrm>
              <a:off x="0" y="844711"/>
              <a:ext cx="1191200" cy="725281"/>
            </a:xfrm>
            <a:prstGeom prst="rect">
              <a:avLst/>
            </a:prstGeom>
            <a:solidFill>
              <a:schemeClr val="accent2">
                <a:lumMod val="60000"/>
                <a:lumOff val="4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a:solidFill>
                    <a:srgbClr val="000000"/>
                  </a:solidFill>
                  <a:effectLst/>
                  <a:ea typeface="Times New Roman" panose="02020603050405020304" pitchFamily="18" charset="0"/>
                  <a:cs typeface="Times New Roman" panose="02020603050405020304" pitchFamily="18" charset="0"/>
                </a:rPr>
                <a:t>Manure</a:t>
              </a:r>
              <a:endParaRPr lang="fr-FR" sz="1200">
                <a:solidFill>
                  <a:srgbClr val="000000"/>
                </a:solidFill>
                <a:effectLst/>
                <a:latin typeface="Times New Roman" panose="02020603050405020304" pitchFamily="18" charset="0"/>
                <a:ea typeface="Times New Roman" panose="02020603050405020304" pitchFamily="18" charset="0"/>
              </a:endParaRPr>
            </a:p>
          </p:txBody>
        </p:sp>
        <p:cxnSp>
          <p:nvCxnSpPr>
            <p:cNvPr id="12" name="Straight Arrow Connector 7">
              <a:extLst>
                <a:ext uri="{FF2B5EF4-FFF2-40B4-BE49-F238E27FC236}">
                  <a16:creationId xmlns:a16="http://schemas.microsoft.com/office/drawing/2014/main" id="{BF3739AA-41C0-7598-D954-9829925BD251}"/>
                </a:ext>
              </a:extLst>
            </p:cNvPr>
            <p:cNvCxnSpPr>
              <a:cxnSpLocks/>
              <a:stCxn id="10" idx="3"/>
              <a:endCxn id="13" idx="1"/>
            </p:cNvCxnSpPr>
            <p:nvPr/>
          </p:nvCxnSpPr>
          <p:spPr>
            <a:xfrm>
              <a:off x="1191200" y="1207352"/>
              <a:ext cx="668852" cy="30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DB413B4-0016-5FC2-ECEF-C526F99A8F08}"/>
                </a:ext>
              </a:extLst>
            </p:cNvPr>
            <p:cNvSpPr/>
            <p:nvPr/>
          </p:nvSpPr>
          <p:spPr>
            <a:xfrm>
              <a:off x="1860052" y="1015582"/>
              <a:ext cx="1448463" cy="389738"/>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it-IT" sz="1100" kern="1200" dirty="0">
                  <a:solidFill>
                    <a:srgbClr val="000000"/>
                  </a:solidFill>
                  <a:effectLst/>
                  <a:ea typeface="Times New Roman" panose="02020603050405020304" pitchFamily="18" charset="0"/>
                  <a:cs typeface="Times New Roman" panose="02020603050405020304" pitchFamily="18" charset="0"/>
                </a:rPr>
                <a:t>Surface water</a:t>
              </a:r>
              <a:endParaRPr lang="fr-FR" sz="1100" dirty="0">
                <a:solidFill>
                  <a:srgbClr val="000000"/>
                </a:solidFill>
                <a:effectLst/>
                <a:latin typeface="Times New Roman" panose="02020603050405020304" pitchFamily="18" charset="0"/>
                <a:ea typeface="Times New Roman" panose="02020603050405020304" pitchFamily="18" charset="0"/>
              </a:endParaRPr>
            </a:p>
          </p:txBody>
        </p:sp>
        <p:sp>
          <p:nvSpPr>
            <p:cNvPr id="26" name="Rectangle 25">
              <a:extLst>
                <a:ext uri="{FF2B5EF4-FFF2-40B4-BE49-F238E27FC236}">
                  <a16:creationId xmlns:a16="http://schemas.microsoft.com/office/drawing/2014/main" id="{38AEBD74-AC41-DA11-1960-ECA7E5806038}"/>
                </a:ext>
              </a:extLst>
            </p:cNvPr>
            <p:cNvSpPr/>
            <p:nvPr/>
          </p:nvSpPr>
          <p:spPr>
            <a:xfrm>
              <a:off x="4596513" y="1012482"/>
              <a:ext cx="857528" cy="38973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15000"/>
                </a:lnSpc>
                <a:spcAft>
                  <a:spcPts val="0"/>
                </a:spcAft>
              </a:pPr>
              <a:r>
                <a:rPr lang="fr-FR" sz="1100" b="1" dirty="0"/>
                <a:t>DWTP</a:t>
              </a:r>
              <a:endParaRPr lang="fr-FR" sz="1200" b="1" dirty="0">
                <a:solidFill>
                  <a:srgbClr val="000000"/>
                </a:solidFill>
                <a:effectLst/>
                <a:latin typeface="Times New Roman" panose="02020603050405020304" pitchFamily="18" charset="0"/>
                <a:ea typeface="Times New Roman" panose="02020603050405020304" pitchFamily="18" charset="0"/>
              </a:endParaRPr>
            </a:p>
          </p:txBody>
        </p:sp>
      </p:grpSp>
      <p:sp>
        <p:nvSpPr>
          <p:cNvPr id="42" name="Rectangle 41"/>
          <p:cNvSpPr/>
          <p:nvPr/>
        </p:nvSpPr>
        <p:spPr>
          <a:xfrm>
            <a:off x="6045728" y="2744984"/>
            <a:ext cx="1910647" cy="360041"/>
          </a:xfrm>
          <a:prstGeom prst="rect">
            <a:avLst/>
          </a:prstGeom>
          <a:solidFill>
            <a:schemeClr val="accent1">
              <a:lumMod val="40000"/>
              <a:lumOff val="6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rgbClr val="E1000F"/>
                </a:solidFill>
              </a:rPr>
              <a:t>Human</a:t>
            </a:r>
            <a:r>
              <a:rPr lang="fr-FR" sz="1100" dirty="0" smtClean="0">
                <a:solidFill>
                  <a:srgbClr val="E1000F"/>
                </a:solidFill>
              </a:rPr>
              <a:t> </a:t>
            </a:r>
            <a:r>
              <a:rPr lang="fr-FR" sz="1100" dirty="0" err="1" smtClean="0">
                <a:solidFill>
                  <a:srgbClr val="E1000F"/>
                </a:solidFill>
              </a:rPr>
              <a:t>exposure</a:t>
            </a:r>
            <a:r>
              <a:rPr lang="fr-FR" sz="1100" dirty="0" smtClean="0">
                <a:solidFill>
                  <a:srgbClr val="E1000F"/>
                </a:solidFill>
              </a:rPr>
              <a:t> (in CFU)</a:t>
            </a:r>
            <a:endParaRPr lang="fr-FR" sz="1100" dirty="0">
              <a:solidFill>
                <a:srgbClr val="E1000F"/>
              </a:solidFill>
            </a:endParaRPr>
          </a:p>
        </p:txBody>
      </p:sp>
      <p:sp>
        <p:nvSpPr>
          <p:cNvPr id="19" name="ZoneTexte 18"/>
          <p:cNvSpPr txBox="1"/>
          <p:nvPr/>
        </p:nvSpPr>
        <p:spPr>
          <a:xfrm>
            <a:off x="1422409" y="2283718"/>
            <a:ext cx="826557" cy="276999"/>
          </a:xfrm>
          <a:prstGeom prst="rect">
            <a:avLst/>
          </a:prstGeom>
          <a:noFill/>
        </p:spPr>
        <p:txBody>
          <a:bodyPr wrap="square" rtlCol="0">
            <a:spAutoFit/>
          </a:bodyPr>
          <a:lstStyle/>
          <a:p>
            <a:r>
              <a:rPr lang="fr-FR" sz="1200" dirty="0" err="1" smtClean="0"/>
              <a:t>C</a:t>
            </a:r>
            <a:r>
              <a:rPr lang="fr-FR" sz="900" dirty="0" err="1" smtClean="0"/>
              <a:t>manure</a:t>
            </a:r>
            <a:endParaRPr lang="fr-FR" dirty="0"/>
          </a:p>
        </p:txBody>
      </p:sp>
      <p:sp>
        <p:nvSpPr>
          <p:cNvPr id="20" name="ZoneTexte 19"/>
          <p:cNvSpPr txBox="1"/>
          <p:nvPr/>
        </p:nvSpPr>
        <p:spPr>
          <a:xfrm>
            <a:off x="3105645" y="2433615"/>
            <a:ext cx="826557" cy="276999"/>
          </a:xfrm>
          <a:prstGeom prst="rect">
            <a:avLst/>
          </a:prstGeom>
          <a:noFill/>
        </p:spPr>
        <p:txBody>
          <a:bodyPr wrap="square" rtlCol="0">
            <a:spAutoFit/>
          </a:bodyPr>
          <a:lstStyle/>
          <a:p>
            <a:r>
              <a:rPr lang="fr-FR" sz="1200" dirty="0" err="1" smtClean="0"/>
              <a:t>C</a:t>
            </a:r>
            <a:r>
              <a:rPr lang="fr-FR" sz="900" dirty="0" err="1" smtClean="0"/>
              <a:t>init</a:t>
            </a:r>
            <a:endParaRPr lang="fr-FR" dirty="0"/>
          </a:p>
        </p:txBody>
      </p:sp>
      <p:sp>
        <p:nvSpPr>
          <p:cNvPr id="24" name="ZoneTexte 23"/>
          <p:cNvSpPr txBox="1"/>
          <p:nvPr/>
        </p:nvSpPr>
        <p:spPr>
          <a:xfrm>
            <a:off x="3908152" y="2475023"/>
            <a:ext cx="1170565" cy="276999"/>
          </a:xfrm>
          <a:prstGeom prst="rect">
            <a:avLst/>
          </a:prstGeom>
          <a:noFill/>
        </p:spPr>
        <p:txBody>
          <a:bodyPr wrap="square" rtlCol="0">
            <a:spAutoFit/>
          </a:bodyPr>
          <a:lstStyle/>
          <a:p>
            <a:r>
              <a:rPr lang="fr-FR" sz="1200" dirty="0" smtClean="0"/>
              <a:t>C</a:t>
            </a:r>
            <a:r>
              <a:rPr lang="fr-FR" sz="900" dirty="0" smtClean="0"/>
              <a:t>decay</a:t>
            </a:r>
            <a:r>
              <a:rPr lang="fr-FR" sz="1200" dirty="0" smtClean="0"/>
              <a:t>(</a:t>
            </a:r>
            <a:r>
              <a:rPr lang="fr-FR" sz="1200" dirty="0" smtClean="0">
                <a:solidFill>
                  <a:srgbClr val="FF0000"/>
                </a:solidFill>
              </a:rPr>
              <a:t>d</a:t>
            </a:r>
            <a:r>
              <a:rPr lang="fr-FR" sz="900" dirty="0" smtClean="0">
                <a:solidFill>
                  <a:srgbClr val="FF0000"/>
                </a:solidFill>
              </a:rPr>
              <a:t>DWTP</a:t>
            </a:r>
            <a:r>
              <a:rPr lang="fr-FR" sz="1200" dirty="0" smtClean="0"/>
              <a:t>)</a:t>
            </a:r>
            <a:endParaRPr lang="fr-FR" dirty="0"/>
          </a:p>
        </p:txBody>
      </p:sp>
      <p:sp>
        <p:nvSpPr>
          <p:cNvPr id="32" name="ZoneTexte 31"/>
          <p:cNvSpPr txBox="1"/>
          <p:nvPr/>
        </p:nvSpPr>
        <p:spPr>
          <a:xfrm>
            <a:off x="4139617" y="2660557"/>
            <a:ext cx="690347" cy="261610"/>
          </a:xfrm>
          <a:prstGeom prst="rect">
            <a:avLst/>
          </a:prstGeom>
          <a:noFill/>
        </p:spPr>
        <p:txBody>
          <a:bodyPr wrap="square" rtlCol="0">
            <a:spAutoFit/>
          </a:bodyPr>
          <a:lstStyle/>
          <a:p>
            <a:r>
              <a:rPr lang="fr-FR" sz="1100" dirty="0" err="1" smtClean="0"/>
              <a:t>Decay</a:t>
            </a:r>
            <a:endParaRPr lang="fr-FR" sz="1100" dirty="0"/>
          </a:p>
        </p:txBody>
      </p:sp>
      <p:sp>
        <p:nvSpPr>
          <p:cNvPr id="39" name="ZoneTexte 38"/>
          <p:cNvSpPr txBox="1"/>
          <p:nvPr/>
        </p:nvSpPr>
        <p:spPr>
          <a:xfrm>
            <a:off x="5014648" y="2477496"/>
            <a:ext cx="1170565" cy="276999"/>
          </a:xfrm>
          <a:prstGeom prst="rect">
            <a:avLst/>
          </a:prstGeom>
          <a:noFill/>
        </p:spPr>
        <p:txBody>
          <a:bodyPr wrap="square" rtlCol="0">
            <a:spAutoFit/>
          </a:bodyPr>
          <a:lstStyle/>
          <a:p>
            <a:r>
              <a:rPr lang="fr-FR" sz="1200" dirty="0" smtClean="0"/>
              <a:t>C</a:t>
            </a:r>
            <a:r>
              <a:rPr lang="fr-FR" sz="900" dirty="0" smtClean="0"/>
              <a:t>DWTP</a:t>
            </a:r>
            <a:endParaRPr lang="fr-FR" dirty="0"/>
          </a:p>
        </p:txBody>
      </p:sp>
      <p:cxnSp>
        <p:nvCxnSpPr>
          <p:cNvPr id="43" name="Connecteur droit avec flèche 42"/>
          <p:cNvCxnSpPr>
            <a:stCxn id="26" idx="3"/>
            <a:endCxn id="42" idx="1"/>
          </p:cNvCxnSpPr>
          <p:nvPr/>
        </p:nvCxnSpPr>
        <p:spPr>
          <a:xfrm>
            <a:off x="5682324" y="2924302"/>
            <a:ext cx="363404" cy="70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ZoneTexte 48"/>
          <p:cNvSpPr txBox="1"/>
          <p:nvPr/>
        </p:nvSpPr>
        <p:spPr>
          <a:xfrm>
            <a:off x="6314449" y="2455532"/>
            <a:ext cx="1399627" cy="276999"/>
          </a:xfrm>
          <a:prstGeom prst="rect">
            <a:avLst/>
          </a:prstGeom>
          <a:noFill/>
        </p:spPr>
        <p:txBody>
          <a:bodyPr wrap="square" rtlCol="0">
            <a:spAutoFit/>
          </a:bodyPr>
          <a:lstStyle/>
          <a:p>
            <a:r>
              <a:rPr lang="fr-FR" sz="1200" dirty="0" smtClean="0"/>
              <a:t>C</a:t>
            </a:r>
            <a:r>
              <a:rPr lang="fr-FR" sz="900" dirty="0" smtClean="0"/>
              <a:t>DWTP x </a:t>
            </a:r>
            <a:r>
              <a:rPr lang="fr-FR" sz="1200" dirty="0" err="1" smtClean="0"/>
              <a:t>W</a:t>
            </a:r>
            <a:r>
              <a:rPr lang="fr-FR" sz="900" dirty="0" err="1" smtClean="0"/>
              <a:t>consum</a:t>
            </a:r>
            <a:r>
              <a:rPr lang="fr-FR" sz="900" dirty="0" smtClean="0"/>
              <a:t> </a:t>
            </a:r>
            <a:endParaRPr lang="fr-FR" sz="1200" dirty="0"/>
          </a:p>
        </p:txBody>
      </p:sp>
    </p:spTree>
    <p:extLst>
      <p:ext uri="{BB962C8B-B14F-4D97-AF65-F5344CB8AC3E}">
        <p14:creationId xmlns:p14="http://schemas.microsoft.com/office/powerpoint/2010/main" val="428326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9" grpId="0"/>
      <p:bldP spid="49" grpId="0"/>
    </p:bldLst>
  </p:timing>
</p:sld>
</file>

<file path=ppt/theme/theme1.xml><?xml version="1.0" encoding="utf-8"?>
<a:theme xmlns:a="http://schemas.openxmlformats.org/drawingml/2006/main" name="OPÉRATEURS">
  <a:themeElements>
    <a:clrScheme name="ANSES">
      <a:dk1>
        <a:srgbClr val="000000"/>
      </a:dk1>
      <a:lt1>
        <a:srgbClr val="FFFFFF"/>
      </a:lt1>
      <a:dk2>
        <a:srgbClr val="FF9940"/>
      </a:dk2>
      <a:lt2>
        <a:srgbClr val="5770BE"/>
      </a:lt2>
      <a:accent1>
        <a:srgbClr val="FFE800"/>
      </a:accent1>
      <a:accent2>
        <a:srgbClr val="00AC8C"/>
      </a:accent2>
      <a:accent3>
        <a:srgbClr val="E1000F"/>
      </a:accent3>
      <a:accent4>
        <a:srgbClr val="FF9940"/>
      </a:accent4>
      <a:accent5>
        <a:srgbClr val="5770BE"/>
      </a:accent5>
      <a:accent6>
        <a:srgbClr val="FFE800"/>
      </a:accent6>
      <a:hlink>
        <a:srgbClr val="000000"/>
      </a:hlink>
      <a:folHlink>
        <a:srgbClr val="000000"/>
      </a:folHlink>
    </a:clrScheme>
    <a:fontScheme name="GOUVERNEMENT PPT">
      <a:majorFont>
        <a:latin typeface="Marianne"/>
        <a:ea typeface=""/>
        <a:cs typeface=""/>
      </a:majorFont>
      <a:minorFont>
        <a:latin typeface="Mariann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2D54A084C8F2B4CA8686A7FE6FEC766" ma:contentTypeVersion="3" ma:contentTypeDescription="Crée un document." ma:contentTypeScope="" ma:versionID="8b32da4b91c97cb35bdb20eea6372da2">
  <xsd:schema xmlns:xsd="http://www.w3.org/2001/XMLSchema" xmlns:xs="http://www.w3.org/2001/XMLSchema" xmlns:p="http://schemas.microsoft.com/office/2006/metadata/properties" xmlns:ns1="http://schemas.microsoft.com/sharepoint/v3" xmlns:ns2="764a75d7-b33f-4a9f-acbd-b0607662a84d" targetNamespace="http://schemas.microsoft.com/office/2006/metadata/properties" ma:root="true" ma:fieldsID="baa7a559f12054f6179d6fa0128cc081" ns1:_="" ns2:_="">
    <xsd:import namespace="http://schemas.microsoft.com/sharepoint/v3"/>
    <xsd:import namespace="764a75d7-b33f-4a9f-acbd-b0607662a84d"/>
    <xsd:element name="properties">
      <xsd:complexType>
        <xsd:sequence>
          <xsd:element name="documentManagement">
            <xsd:complexType>
              <xsd:all>
                <xsd:element ref="ns1:PublishingStartDate" minOccurs="0"/>
                <xsd:element ref="ns1:PublishingExpirationDate"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64a75d7-b33f-4a9f-acbd-b0607662a84d"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95FFB1-59D7-49A1-AFDD-C527B4A1D76C}">
  <ds:schemaRefs>
    <ds:schemaRef ds:uri="http://schemas.microsoft.com/office/2006/documentManagement/types"/>
    <ds:schemaRef ds:uri="http://schemas.microsoft.com/sharepoint/v3"/>
    <ds:schemaRef ds:uri="http://www.w3.org/XML/1998/namespace"/>
    <ds:schemaRef ds:uri="http://purl.org/dc/elements/1.1/"/>
    <ds:schemaRef ds:uri="http://schemas.microsoft.com/office/2006/metadata/properties"/>
    <ds:schemaRef ds:uri="http://purl.org/dc/terms/"/>
    <ds:schemaRef ds:uri="http://purl.org/dc/dcmitype/"/>
    <ds:schemaRef ds:uri="764a75d7-b33f-4a9f-acbd-b0607662a84d"/>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2335014B-76D7-404F-A34E-09D134117695}">
  <ds:schemaRefs>
    <ds:schemaRef ds:uri="http://schemas.microsoft.com/sharepoint/v3/contenttype/forms"/>
  </ds:schemaRefs>
</ds:datastoreItem>
</file>

<file path=customXml/itemProps3.xml><?xml version="1.0" encoding="utf-8"?>
<ds:datastoreItem xmlns:ds="http://schemas.openxmlformats.org/officeDocument/2006/customXml" ds:itemID="{45952003-BABE-423F-A734-CAABEB3702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64a75d7-b33f-4a9f-acbd-b0607662a8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TEMPLATE_OPÉRATEURS_ETAT</Template>
  <TotalTime>11334</TotalTime>
  <Words>901</Words>
  <Application>Microsoft Office PowerPoint</Application>
  <PresentationFormat>Affichage à l'écran (16:9)</PresentationFormat>
  <Paragraphs>195</Paragraphs>
  <Slides>14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Calibri</vt:lpstr>
      <vt:lpstr>Marianne</vt:lpstr>
      <vt:lpstr>Times New Roman</vt:lpstr>
      <vt:lpstr>Wingdings</vt:lpstr>
      <vt:lpstr>OPÉRATEURS</vt:lpstr>
      <vt:lpstr>Présentation PowerPoint</vt:lpstr>
      <vt:lpstr>General framework</vt:lpstr>
      <vt:lpstr>Computation of risk</vt:lpstr>
      <vt:lpstr>Computation of risk</vt:lpstr>
      <vt:lpstr>Framework</vt:lpstr>
      <vt:lpstr>Framework</vt:lpstr>
      <vt:lpstr>Environmental decay</vt:lpstr>
      <vt:lpstr>Tap water consumption</vt:lpstr>
      <vt:lpstr>Drinking Water Treatement Plant</vt:lpstr>
      <vt:lpstr>Recreational swimming</vt:lpstr>
      <vt:lpstr>Accidental ingestion while swimming</vt:lpstr>
      <vt:lpstr>Consuming lettuce</vt:lpstr>
      <vt:lpstr>Contamination of lettuce</vt:lpstr>
      <vt:lpstr>Postharvest processing of lettuce</vt:lpstr>
    </vt:vector>
  </TitlesOfParts>
  <Manager>Client</Manager>
  <Company>Client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Client</dc:subject>
  <dc:creator>Quentin Gaildry</dc:creator>
  <cp:lastModifiedBy>BASAK Subhasish</cp:lastModifiedBy>
  <cp:revision>471</cp:revision>
  <dcterms:created xsi:type="dcterms:W3CDTF">2020-11-30T09:05:25Z</dcterms:created>
  <dcterms:modified xsi:type="dcterms:W3CDTF">2024-09-03T09:39:56Z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0x010100A2D54A084C8F2B4CA8686A7FE6FEC766</vt:lpwstr>
  </property>
</Properties>
</file>