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3"/>
  </p:notesMasterIdLst>
  <p:handoutMasterIdLst>
    <p:handoutMasterId r:id="rId24"/>
  </p:handoutMasterIdLst>
  <p:sldIdLst>
    <p:sldId id="345" r:id="rId5"/>
    <p:sldId id="340" r:id="rId6"/>
    <p:sldId id="399" r:id="rId7"/>
    <p:sldId id="398" r:id="rId8"/>
    <p:sldId id="400" r:id="rId9"/>
    <p:sldId id="401" r:id="rId10"/>
    <p:sldId id="410" r:id="rId11"/>
    <p:sldId id="411" r:id="rId12"/>
    <p:sldId id="413" r:id="rId13"/>
    <p:sldId id="412" r:id="rId14"/>
    <p:sldId id="402" r:id="rId15"/>
    <p:sldId id="403" r:id="rId16"/>
    <p:sldId id="404" r:id="rId17"/>
    <p:sldId id="405" r:id="rId18"/>
    <p:sldId id="406" r:id="rId19"/>
    <p:sldId id="407" r:id="rId20"/>
    <p:sldId id="408" r:id="rId21"/>
    <p:sldId id="409" r:id="rId22"/>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2082C8"/>
    <a:srgbClr val="E1000F"/>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02" d="100"/>
          <a:sy n="102" d="100"/>
        </p:scale>
        <p:origin x="200" y="76"/>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07/10/2024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07/10/2024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7" name="Titre 5"/>
          <p:cNvSpPr>
            <a:spLocks noGrp="1"/>
          </p:cNvSpPr>
          <p:nvPr>
            <p:ph type="title"/>
          </p:nvPr>
        </p:nvSpPr>
        <p:spPr/>
        <p:txBody>
          <a:bodyPr/>
          <a:lstStyle/>
          <a:p>
            <a:r>
              <a:rPr lang="fr-FR" dirty="0" smtClean="0"/>
              <a:t>Bacteria transportation from soil to watershed </a:t>
            </a:r>
            <a:r>
              <a:rPr lang="fr-FR" sz="2000" dirty="0">
                <a:solidFill>
                  <a:schemeClr val="accent1">
                    <a:lumMod val="75000"/>
                  </a:schemeClr>
                </a:solidFill>
              </a:rPr>
              <a:t>Neitsch et al. (2011)</a:t>
            </a:r>
            <a:br>
              <a:rPr lang="fr-FR" sz="2000" dirty="0">
                <a:solidFill>
                  <a:schemeClr val="accent1">
                    <a:lumMod val="75000"/>
                  </a:schemeClr>
                </a:solidFill>
              </a:rPr>
            </a:b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15" name="Groupe 14"/>
          <p:cNvGrpSpPr/>
          <p:nvPr/>
        </p:nvGrpSpPr>
        <p:grpSpPr>
          <a:xfrm>
            <a:off x="539552" y="915486"/>
            <a:ext cx="2520280" cy="1297678"/>
            <a:chOff x="755576" y="1117148"/>
            <a:chExt cx="2424361" cy="1209932"/>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17148"/>
              <a:ext cx="2424361" cy="1209932"/>
            </a:xfrm>
            <a:prstGeom prst="rect">
              <a:avLst/>
            </a:prstGeom>
          </p:spPr>
        </p:pic>
        <p:sp>
          <p:nvSpPr>
            <p:cNvPr id="14" name="Rectangle 13"/>
            <p:cNvSpPr/>
            <p:nvPr/>
          </p:nvSpPr>
          <p:spPr>
            <a:xfrm>
              <a:off x="755576" y="1142590"/>
              <a:ext cx="2376264" cy="1184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4860032" y="940929"/>
            <a:ext cx="3744416" cy="1272236"/>
            <a:chOff x="4716016" y="1142590"/>
            <a:chExt cx="3568709" cy="1159048"/>
          </a:xfrm>
        </p:grpSpPr>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952" y="1142590"/>
              <a:ext cx="3557773" cy="1159048"/>
            </a:xfrm>
            <a:prstGeom prst="rect">
              <a:avLst/>
            </a:prstGeom>
          </p:spPr>
        </p:pic>
        <p:sp>
          <p:nvSpPr>
            <p:cNvPr id="16" name="Rectangle 15"/>
            <p:cNvSpPr/>
            <p:nvPr/>
          </p:nvSpPr>
          <p:spPr>
            <a:xfrm>
              <a:off x="4716016" y="1142590"/>
              <a:ext cx="3568709" cy="1159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e 18"/>
          <p:cNvGrpSpPr/>
          <p:nvPr/>
        </p:nvGrpSpPr>
        <p:grpSpPr>
          <a:xfrm>
            <a:off x="2483768" y="2571750"/>
            <a:ext cx="3394535" cy="2184259"/>
            <a:chOff x="2483767" y="2581381"/>
            <a:chExt cx="3394535" cy="2184259"/>
          </a:xfrm>
        </p:grpSpPr>
        <p:grpSp>
          <p:nvGrpSpPr>
            <p:cNvPr id="13" name="Groupe 12"/>
            <p:cNvGrpSpPr/>
            <p:nvPr/>
          </p:nvGrpSpPr>
          <p:grpSpPr>
            <a:xfrm>
              <a:off x="2483768" y="2581381"/>
              <a:ext cx="3384376" cy="2184258"/>
              <a:chOff x="2256232" y="2407604"/>
              <a:chExt cx="3384376" cy="2184258"/>
            </a:xfrm>
          </p:grpSpPr>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32" y="2407604"/>
                <a:ext cx="3384376" cy="1653376"/>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6232" y="4011910"/>
                <a:ext cx="3384376" cy="579952"/>
              </a:xfrm>
              <a:prstGeom prst="rect">
                <a:avLst/>
              </a:prstGeom>
            </p:spPr>
          </p:pic>
        </p:grpSp>
        <p:sp>
          <p:nvSpPr>
            <p:cNvPr id="18" name="Rectangle 17"/>
            <p:cNvSpPr/>
            <p:nvPr/>
          </p:nvSpPr>
          <p:spPr>
            <a:xfrm>
              <a:off x="2483767" y="2606824"/>
              <a:ext cx="3394535" cy="21588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6" name="Connecteur droit 5"/>
          <p:cNvCxnSpPr/>
          <p:nvPr/>
        </p:nvCxnSpPr>
        <p:spPr>
          <a:xfrm>
            <a:off x="193179" y="1059582"/>
            <a:ext cx="3226693" cy="36004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V="1">
            <a:off x="202471" y="995995"/>
            <a:ext cx="3144441" cy="504056"/>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flipV="1">
            <a:off x="4545125" y="1059582"/>
            <a:ext cx="4275347" cy="43200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4618085" y="1034139"/>
            <a:ext cx="4274395" cy="42632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a:off x="2038759" y="2725112"/>
            <a:ext cx="4300807" cy="34534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V="1">
            <a:off x="2038759" y="2725111"/>
            <a:ext cx="4300807" cy="3245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a:off x="2038759" y="3756533"/>
            <a:ext cx="4300807" cy="345341"/>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2038759" y="3756532"/>
            <a:ext cx="4300807" cy="32457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107504" y="2238607"/>
            <a:ext cx="4572000" cy="261610"/>
          </a:xfrm>
          <a:prstGeom prst="rect">
            <a:avLst/>
          </a:prstGeom>
        </p:spPr>
        <p:txBody>
          <a:bodyPr>
            <a:spAutoFit/>
          </a:bodyPr>
          <a:lstStyle/>
          <a:p>
            <a:r>
              <a:rPr lang="en-US" sz="1050" b="1" dirty="0">
                <a:solidFill>
                  <a:srgbClr val="FF0000"/>
                </a:solidFill>
              </a:rPr>
              <a:t>bacteria (from soil solution) transported in surface runoff</a:t>
            </a:r>
            <a:endParaRPr lang="fr-FR" sz="1050" b="1" dirty="0">
              <a:solidFill>
                <a:srgbClr val="FF0000"/>
              </a:solidFill>
            </a:endParaRPr>
          </a:p>
        </p:txBody>
      </p:sp>
      <p:sp>
        <p:nvSpPr>
          <p:cNvPr id="37" name="Rectangle 36"/>
          <p:cNvSpPr/>
          <p:nvPr/>
        </p:nvSpPr>
        <p:spPr>
          <a:xfrm>
            <a:off x="4679504" y="2240711"/>
            <a:ext cx="4572000" cy="430887"/>
          </a:xfrm>
          <a:prstGeom prst="rect">
            <a:avLst/>
          </a:prstGeom>
        </p:spPr>
        <p:txBody>
          <a:bodyPr>
            <a:spAutoFit/>
          </a:bodyPr>
          <a:lstStyle/>
          <a:p>
            <a:r>
              <a:rPr lang="en-US" sz="1050" b="1" dirty="0">
                <a:solidFill>
                  <a:srgbClr val="FF0000"/>
                </a:solidFill>
              </a:rPr>
              <a:t>bacteria (attached to sediments) transported in surface runoff</a:t>
            </a:r>
            <a:br>
              <a:rPr lang="en-US" sz="1050" b="1" dirty="0">
                <a:solidFill>
                  <a:srgbClr val="FF0000"/>
                </a:solidFill>
              </a:rPr>
            </a:br>
            <a:endParaRPr lang="fr-FR" sz="1050" b="1" dirty="0">
              <a:solidFill>
                <a:srgbClr val="FF0000"/>
              </a:solidFill>
            </a:endParaRPr>
          </a:p>
        </p:txBody>
      </p:sp>
      <p:sp>
        <p:nvSpPr>
          <p:cNvPr id="38" name="Rectangle 37"/>
          <p:cNvSpPr/>
          <p:nvPr/>
        </p:nvSpPr>
        <p:spPr>
          <a:xfrm>
            <a:off x="2699793" y="4802104"/>
            <a:ext cx="2952328" cy="253916"/>
          </a:xfrm>
          <a:prstGeom prst="rect">
            <a:avLst/>
          </a:prstGeom>
        </p:spPr>
        <p:txBody>
          <a:bodyPr wrap="square">
            <a:spAutoFit/>
          </a:bodyPr>
          <a:lstStyle/>
          <a:p>
            <a:r>
              <a:rPr lang="fr-FR" sz="1050" b="1" dirty="0" smtClean="0">
                <a:solidFill>
                  <a:srgbClr val="FF0000"/>
                </a:solidFill>
              </a:rPr>
              <a:t>amount of bacteria released in watershed</a:t>
            </a:r>
            <a:endParaRPr lang="fr-FR" sz="1050" b="1" dirty="0">
              <a:solidFill>
                <a:srgbClr val="FF0000"/>
              </a:solidFill>
            </a:endParaRPr>
          </a:p>
        </p:txBody>
      </p:sp>
    </p:spTree>
    <p:extLst>
      <p:ext uri="{BB962C8B-B14F-4D97-AF65-F5344CB8AC3E}">
        <p14:creationId xmlns:p14="http://schemas.microsoft.com/office/powerpoint/2010/main" val="130048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smtClean="0">
                <a:solidFill>
                  <a:schemeClr val="tx1"/>
                </a:solidFill>
              </a:rPr>
              <a:t>Mancini’s equation</a:t>
            </a:r>
            <a:r>
              <a:rPr lang="fr-FR" sz="1200" b="0" dirty="0">
                <a:solidFill>
                  <a:schemeClr val="tx1"/>
                </a:solidFill>
              </a:rPr>
              <a:t> </a:t>
            </a:r>
            <a:r>
              <a:rPr lang="fr-FR" sz="1200" b="0" dirty="0" smtClean="0">
                <a:solidFill>
                  <a:schemeClr val="tx1"/>
                </a:solidFill>
              </a:rPr>
              <a:t>is used to compute the decay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14</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15</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 name="ZoneTexte 1"/>
          <p:cNvSpPr txBox="1"/>
          <p:nvPr/>
        </p:nvSpPr>
        <p:spPr>
          <a:xfrm>
            <a:off x="2627784" y="3534764"/>
            <a:ext cx="4032448" cy="276999"/>
          </a:xfrm>
          <a:prstGeom prst="rect">
            <a:avLst/>
          </a:prstGeom>
          <a:noFill/>
        </p:spPr>
        <p:txBody>
          <a:bodyPr wrap="square" rtlCol="0">
            <a:spAutoFit/>
          </a:bodyPr>
          <a:lstStyle/>
          <a:p>
            <a:r>
              <a:rPr lang="fr-FR" sz="1200" dirty="0" smtClean="0">
                <a:solidFill>
                  <a:srgbClr val="2082C8"/>
                </a:solidFill>
              </a:rPr>
              <a:t>Assume </a:t>
            </a:r>
            <a:r>
              <a:rPr lang="fr-FR" sz="1200" b="1" dirty="0" smtClean="0">
                <a:solidFill>
                  <a:srgbClr val="2082C8"/>
                </a:solidFill>
              </a:rPr>
              <a:t>worst case scenario </a:t>
            </a:r>
            <a:r>
              <a:rPr lang="fr-FR" sz="1200" dirty="0" smtClean="0">
                <a:solidFill>
                  <a:srgbClr val="2082C8"/>
                </a:solidFill>
              </a:rPr>
              <a:t>with </a:t>
            </a:r>
            <a:r>
              <a:rPr lang="fr-FR" sz="1200" dirty="0" smtClean="0">
                <a:solidFill>
                  <a:srgbClr val="FF0000"/>
                </a:solidFill>
              </a:rPr>
              <a:t>d</a:t>
            </a:r>
            <a:r>
              <a:rPr lang="fr-FR" sz="1000" dirty="0" smtClean="0">
                <a:solidFill>
                  <a:srgbClr val="FF0000"/>
                </a:solidFill>
              </a:rPr>
              <a:t>swim</a:t>
            </a:r>
            <a:r>
              <a:rPr lang="fr-FR" sz="1200" dirty="0" smtClean="0"/>
              <a:t> </a:t>
            </a:r>
            <a:r>
              <a:rPr lang="fr-FR" sz="1200" dirty="0" smtClean="0">
                <a:solidFill>
                  <a:srgbClr val="2082C8"/>
                </a:solidFill>
              </a:rPr>
              <a:t>= 0</a:t>
            </a:r>
            <a:endParaRPr lang="fr-FR" sz="1200" dirty="0">
              <a:solidFill>
                <a:srgbClr val="2082C8"/>
              </a:solidFill>
            </a:endParaRPr>
          </a:p>
        </p:txBody>
      </p:sp>
      <p:sp>
        <p:nvSpPr>
          <p:cNvPr id="3" name="ZoneTexte 2"/>
          <p:cNvSpPr txBox="1"/>
          <p:nvPr/>
        </p:nvSpPr>
        <p:spPr>
          <a:xfrm>
            <a:off x="6338198" y="1927716"/>
            <a:ext cx="2702736" cy="276999"/>
          </a:xfrm>
          <a:prstGeom prst="rect">
            <a:avLst/>
          </a:prstGeom>
          <a:noFill/>
        </p:spPr>
        <p:txBody>
          <a:bodyPr wrap="square" rtlCol="0">
            <a:spAutoFit/>
          </a:bodyPr>
          <a:lstStyle/>
          <a:p>
            <a:r>
              <a:rPr lang="fr-FR" sz="1200" b="1" dirty="0" smtClean="0">
                <a:solidFill>
                  <a:srgbClr val="2082C8"/>
                </a:solidFill>
              </a:rPr>
              <a:t>W</a:t>
            </a:r>
            <a:r>
              <a:rPr lang="fr-FR" sz="1050" b="1" dirty="0" smtClean="0">
                <a:solidFill>
                  <a:srgbClr val="2082C8"/>
                </a:solidFill>
              </a:rPr>
              <a:t>ingest</a:t>
            </a:r>
            <a:r>
              <a:rPr lang="fr-FR" sz="1050" dirty="0" smtClean="0">
                <a:solidFill>
                  <a:srgbClr val="2082C8"/>
                </a:solidFill>
              </a:rPr>
              <a:t> </a:t>
            </a:r>
            <a:r>
              <a:rPr lang="fr-FR" sz="1200" dirty="0" smtClean="0">
                <a:solidFill>
                  <a:srgbClr val="2082C8"/>
                </a:solidFill>
              </a:rPr>
              <a:t>for an hour of swimming</a:t>
            </a:r>
            <a:endParaRPr lang="fr-FR" sz="1200" dirty="0">
              <a:solidFill>
                <a:srgbClr val="2082C8"/>
              </a:solidFill>
            </a:endParaRPr>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16</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17</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smtClean="0"/>
                <a:t>C</a:t>
              </a:r>
              <a:r>
                <a:rPr lang="fr-FR" sz="1000" b="1" dirty="0" smtClean="0"/>
                <a:t>adhesion</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 </a:t>
              </a:r>
              <a:r>
                <a:rPr lang="fr-FR" sz="1100" dirty="0" smtClean="0"/>
                <a:t> </a:t>
              </a:r>
              <a:r>
                <a:rPr lang="fr-FR" sz="1400" b="1" dirty="0" smtClean="0"/>
                <a:t>C</a:t>
              </a:r>
              <a:r>
                <a:rPr lang="fr-FR" sz="1000" b="1" dirty="0" smtClean="0"/>
                <a:t>decay</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x W</a:t>
              </a:r>
              <a:r>
                <a:rPr lang="fr-FR" sz="1000" b="1" dirty="0"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18</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lettuce.wash</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5" name="Espace réservé du texte 4"/>
          <p:cNvSpPr>
            <a:spLocks noGrp="1"/>
          </p:cNvSpPr>
          <p:nvPr>
            <p:ph type="body" sz="quarter" idx="13"/>
          </p:nvPr>
        </p:nvSpPr>
        <p:spPr/>
        <p:txBody>
          <a:bodyPr/>
          <a:lstStyle/>
          <a:p>
            <a:r>
              <a:rPr lang="fr-FR" dirty="0"/>
              <a:t>2:3.1 SOIL </a:t>
            </a:r>
            <a:r>
              <a:rPr lang="fr-FR" dirty="0" smtClean="0"/>
              <a:t>STRUCTURE</a:t>
            </a:r>
          </a:p>
          <a:p>
            <a:r>
              <a:rPr lang="en-US" b="0" dirty="0"/>
              <a:t>Soil is comprised of three phases—solid, liquid and gas. The solid </a:t>
            </a:r>
            <a:r>
              <a:rPr lang="en-US" b="0" dirty="0" smtClean="0"/>
              <a:t>phase consists </a:t>
            </a:r>
            <a:r>
              <a:rPr lang="en-US" b="0" dirty="0"/>
              <a:t>of minerals and/or organic matter that forms the matrix or skeleton of </a:t>
            </a:r>
            <a:r>
              <a:rPr lang="en-US" b="0" dirty="0" smtClean="0"/>
              <a:t>the soil</a:t>
            </a:r>
            <a:r>
              <a:rPr lang="en-US" b="0" dirty="0"/>
              <a:t>. Between the solid particles, soil pores are formed that hold the liquid and </a:t>
            </a:r>
            <a:r>
              <a:rPr lang="en-US" b="0" dirty="0" smtClean="0"/>
              <a:t>gas phases</a:t>
            </a:r>
            <a:r>
              <a:rPr lang="en-US" b="0" dirty="0"/>
              <a:t>. The soil solution may fill the </a:t>
            </a:r>
            <a:r>
              <a:rPr lang="en-US" b="0" dirty="0" smtClean="0"/>
              <a:t>soil </a:t>
            </a:r>
            <a:r>
              <a:rPr lang="en-US" b="0" dirty="0"/>
              <a:t>pores completely (saturated) or </a:t>
            </a:r>
            <a:r>
              <a:rPr lang="en-US" b="0" dirty="0" smtClean="0"/>
              <a:t>partially (unsaturated).</a:t>
            </a:r>
          </a:p>
          <a:p>
            <a:r>
              <a:rPr lang="en-US" dirty="0" smtClean="0"/>
              <a:t>0.2.1 The </a:t>
            </a:r>
            <a:r>
              <a:rPr lang="en-US" dirty="0"/>
              <a:t>hydrologic cycle as simulated by SWAT is based on the water </a:t>
            </a:r>
            <a:r>
              <a:rPr lang="en-US" dirty="0" smtClean="0"/>
              <a:t>balance equation</a:t>
            </a:r>
          </a:p>
          <a:p>
            <a:r>
              <a:rPr lang="fr-FR" dirty="0" smtClean="0"/>
              <a:t>SURFACE RUNOFF (Q_surf)</a:t>
            </a:r>
          </a:p>
          <a:p>
            <a:r>
              <a:rPr lang="en-US" b="0" dirty="0"/>
              <a:t>Surface runoff, or overland flow, is flow that occurs along </a:t>
            </a:r>
            <a:r>
              <a:rPr lang="en-US" b="0" dirty="0" smtClean="0"/>
              <a:t>a sloping </a:t>
            </a:r>
            <a:r>
              <a:rPr lang="en-US" b="0" dirty="0"/>
              <a:t>surface. Using daily or subdaily rainfall amounts, SWAT </a:t>
            </a:r>
            <a:r>
              <a:rPr lang="en-US" b="0" dirty="0" smtClean="0"/>
              <a:t>simulates surface </a:t>
            </a:r>
            <a:r>
              <a:rPr lang="en-US" b="0" dirty="0"/>
              <a:t>runoff volumes and peak runoff rates for each HRU. SURFACE RUNOFF VOLUME is computed using a modification of the </a:t>
            </a:r>
            <a:r>
              <a:rPr lang="en-US" b="0" dirty="0" smtClean="0">
                <a:solidFill>
                  <a:srgbClr val="FF0000"/>
                </a:solidFill>
              </a:rPr>
              <a:t>SCS curve </a:t>
            </a:r>
            <a:r>
              <a:rPr lang="en-US" b="0" dirty="0">
                <a:solidFill>
                  <a:srgbClr val="FF0000"/>
                </a:solidFill>
              </a:rPr>
              <a:t>number method </a:t>
            </a:r>
            <a:r>
              <a:rPr lang="en-US" b="0" dirty="0"/>
              <a:t>(USDA Soil Conservation Service, 1972) </a:t>
            </a:r>
            <a:r>
              <a:rPr lang="en-US" b="0" dirty="0" smtClean="0"/>
              <a:t>.</a:t>
            </a:r>
            <a:endParaRPr lang="en-US" b="0" dirty="0"/>
          </a:p>
          <a:p>
            <a:r>
              <a:rPr lang="en-US" dirty="0" smtClean="0"/>
              <a:t>4:4.1.2 bacteria (from soil solution) </a:t>
            </a:r>
            <a:r>
              <a:rPr lang="en-US" dirty="0"/>
              <a:t>transported</a:t>
            </a:r>
            <a:r>
              <a:rPr lang="en-US" dirty="0" smtClean="0"/>
              <a:t> in </a:t>
            </a:r>
            <a:r>
              <a:rPr lang="en-US" dirty="0"/>
              <a:t>surface runoff</a:t>
            </a:r>
            <a:br>
              <a:rPr lang="en-US" dirty="0"/>
            </a:br>
            <a:r>
              <a:rPr lang="en-US" dirty="0"/>
              <a:t>4:4.2.2 bacteria </a:t>
            </a:r>
            <a:r>
              <a:rPr lang="en-US" dirty="0" smtClean="0"/>
              <a:t>(attached to sediments) </a:t>
            </a:r>
            <a:r>
              <a:rPr lang="en-US" dirty="0"/>
              <a:t>transported </a:t>
            </a:r>
            <a:r>
              <a:rPr lang="en-US" dirty="0" smtClean="0"/>
              <a:t>in surface runoff</a:t>
            </a:r>
            <a:br>
              <a:rPr lang="en-US" dirty="0" smtClean="0"/>
            </a:br>
            <a:r>
              <a:rPr lang="en-US" dirty="0" smtClean="0"/>
              <a:t>4:4.3 </a:t>
            </a:r>
            <a:r>
              <a:rPr lang="en-US" dirty="0"/>
              <a:t>In large subbasins with a time of concentration greater than 1 day, only </a:t>
            </a:r>
            <a:r>
              <a:rPr lang="en-US" dirty="0" smtClean="0"/>
              <a:t>a portion </a:t>
            </a:r>
            <a:r>
              <a:rPr lang="en-US" dirty="0"/>
              <a:t>of the surface runoff will reach the main channel on the day it is generated. </a:t>
            </a:r>
            <a:br>
              <a:rPr lang="en-US" dirty="0"/>
            </a:br>
            <a:r>
              <a:rPr lang="en-US" b="0" dirty="0"/>
              <a:t>The time of concentration (Tc) </a:t>
            </a:r>
            <a:r>
              <a:rPr lang="en-US" b="0" dirty="0" smtClean="0"/>
              <a:t>refers </a:t>
            </a:r>
            <a:r>
              <a:rPr lang="en-US" b="0" dirty="0"/>
              <a:t>to the time it takes for water to travel from the most distant point in a </a:t>
            </a:r>
            <a:r>
              <a:rPr lang="en-US" b="0" dirty="0" smtClean="0"/>
              <a:t>HRU to watershed.</a:t>
            </a:r>
            <a:endParaRPr lang="en-US" dirty="0"/>
          </a:p>
        </p:txBody>
      </p:sp>
      <p:sp>
        <p:nvSpPr>
          <p:cNvPr id="6" name="Titre 5"/>
          <p:cNvSpPr>
            <a:spLocks noGrp="1"/>
          </p:cNvSpPr>
          <p:nvPr>
            <p:ph type="title"/>
          </p:nvPr>
        </p:nvSpPr>
        <p:spPr/>
        <p:txBody>
          <a:bodyPr/>
          <a:lstStyle/>
          <a:p>
            <a:r>
              <a:rPr lang="fr-FR" dirty="0" smtClean="0"/>
              <a:t>Bacteria transportation from soil to watershed </a:t>
            </a:r>
            <a:r>
              <a:rPr lang="fr-FR" sz="2000" dirty="0">
                <a:solidFill>
                  <a:schemeClr val="accent1">
                    <a:lumMod val="75000"/>
                  </a:schemeClr>
                </a:solidFill>
              </a:rPr>
              <a:t>Neitsch et al. (2011)</a:t>
            </a:r>
            <a:br>
              <a:rPr lang="fr-FR" sz="2000" dirty="0">
                <a:solidFill>
                  <a:schemeClr val="accent1">
                    <a:lumMod val="75000"/>
                  </a:schemeClr>
                </a:solidFill>
              </a:rPr>
            </a:b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1779662"/>
            <a:ext cx="2585088" cy="360040"/>
          </a:xfrm>
          <a:prstGeom prst="rect">
            <a:avLst/>
          </a:prstGeom>
        </p:spPr>
      </p:pic>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321319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7" name="Titre 5"/>
          <p:cNvSpPr>
            <a:spLocks noGrp="1"/>
          </p:cNvSpPr>
          <p:nvPr>
            <p:ph type="title"/>
          </p:nvPr>
        </p:nvSpPr>
        <p:spPr/>
        <p:txBody>
          <a:bodyPr/>
          <a:lstStyle/>
          <a:p>
            <a:r>
              <a:rPr lang="fr-FR" dirty="0" smtClean="0"/>
              <a:t>Bacteria transportation from soil to watershed </a:t>
            </a:r>
            <a:r>
              <a:rPr lang="fr-FR" sz="2000" dirty="0">
                <a:solidFill>
                  <a:schemeClr val="accent1">
                    <a:lumMod val="75000"/>
                  </a:schemeClr>
                </a:solidFill>
              </a:rPr>
              <a:t>Neitsch et al. (2011)</a:t>
            </a:r>
            <a:br>
              <a:rPr lang="fr-FR" sz="2000" dirty="0">
                <a:solidFill>
                  <a:schemeClr val="accent1">
                    <a:lumMod val="75000"/>
                  </a:schemeClr>
                </a:solidFill>
              </a:rPr>
            </a:b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15" name="Groupe 14"/>
          <p:cNvGrpSpPr/>
          <p:nvPr/>
        </p:nvGrpSpPr>
        <p:grpSpPr>
          <a:xfrm>
            <a:off x="539552" y="915486"/>
            <a:ext cx="2520280" cy="1297678"/>
            <a:chOff x="755576" y="1117148"/>
            <a:chExt cx="2424361" cy="1209932"/>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17148"/>
              <a:ext cx="2424361" cy="1209932"/>
            </a:xfrm>
            <a:prstGeom prst="rect">
              <a:avLst/>
            </a:prstGeom>
          </p:spPr>
        </p:pic>
        <p:sp>
          <p:nvSpPr>
            <p:cNvPr id="14" name="Rectangle 13"/>
            <p:cNvSpPr/>
            <p:nvPr/>
          </p:nvSpPr>
          <p:spPr>
            <a:xfrm>
              <a:off x="755576" y="1142590"/>
              <a:ext cx="2376264" cy="1184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4860032" y="940929"/>
            <a:ext cx="3744416" cy="1272236"/>
            <a:chOff x="4716016" y="1142590"/>
            <a:chExt cx="3568709" cy="1159048"/>
          </a:xfrm>
        </p:grpSpPr>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952" y="1142590"/>
              <a:ext cx="3557773" cy="1159048"/>
            </a:xfrm>
            <a:prstGeom prst="rect">
              <a:avLst/>
            </a:prstGeom>
          </p:spPr>
        </p:pic>
        <p:sp>
          <p:nvSpPr>
            <p:cNvPr id="16" name="Rectangle 15"/>
            <p:cNvSpPr/>
            <p:nvPr/>
          </p:nvSpPr>
          <p:spPr>
            <a:xfrm>
              <a:off x="4716016" y="1142590"/>
              <a:ext cx="3568709" cy="1159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e 18"/>
          <p:cNvGrpSpPr/>
          <p:nvPr/>
        </p:nvGrpSpPr>
        <p:grpSpPr>
          <a:xfrm>
            <a:off x="2483768" y="2571750"/>
            <a:ext cx="3394535" cy="2184259"/>
            <a:chOff x="2483767" y="2581381"/>
            <a:chExt cx="3394535" cy="2184259"/>
          </a:xfrm>
        </p:grpSpPr>
        <p:grpSp>
          <p:nvGrpSpPr>
            <p:cNvPr id="13" name="Groupe 12"/>
            <p:cNvGrpSpPr/>
            <p:nvPr/>
          </p:nvGrpSpPr>
          <p:grpSpPr>
            <a:xfrm>
              <a:off x="2483768" y="2581381"/>
              <a:ext cx="3384376" cy="2184258"/>
              <a:chOff x="2256232" y="2407604"/>
              <a:chExt cx="3384376" cy="2184258"/>
            </a:xfrm>
          </p:grpSpPr>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32" y="2407604"/>
                <a:ext cx="3384376" cy="1653376"/>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6232" y="4011910"/>
                <a:ext cx="3384376" cy="579952"/>
              </a:xfrm>
              <a:prstGeom prst="rect">
                <a:avLst/>
              </a:prstGeom>
            </p:spPr>
          </p:pic>
        </p:grpSp>
        <p:sp>
          <p:nvSpPr>
            <p:cNvPr id="18" name="Rectangle 17"/>
            <p:cNvSpPr/>
            <p:nvPr/>
          </p:nvSpPr>
          <p:spPr>
            <a:xfrm>
              <a:off x="2483767" y="2606824"/>
              <a:ext cx="3394535" cy="21588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Rectangle 19"/>
          <p:cNvSpPr/>
          <p:nvPr/>
        </p:nvSpPr>
        <p:spPr>
          <a:xfrm>
            <a:off x="107504" y="2238607"/>
            <a:ext cx="4572000" cy="261610"/>
          </a:xfrm>
          <a:prstGeom prst="rect">
            <a:avLst/>
          </a:prstGeom>
        </p:spPr>
        <p:txBody>
          <a:bodyPr>
            <a:spAutoFit/>
          </a:bodyPr>
          <a:lstStyle/>
          <a:p>
            <a:r>
              <a:rPr lang="en-US" sz="1050" b="1" dirty="0">
                <a:solidFill>
                  <a:srgbClr val="FF0000"/>
                </a:solidFill>
              </a:rPr>
              <a:t>bacteria (from soil solution) transported in surface runoff</a:t>
            </a:r>
            <a:endParaRPr lang="fr-FR" sz="1050" b="1" dirty="0">
              <a:solidFill>
                <a:srgbClr val="FF0000"/>
              </a:solidFill>
            </a:endParaRPr>
          </a:p>
        </p:txBody>
      </p:sp>
      <p:sp>
        <p:nvSpPr>
          <p:cNvPr id="21" name="Rectangle 20"/>
          <p:cNvSpPr/>
          <p:nvPr/>
        </p:nvSpPr>
        <p:spPr>
          <a:xfrm>
            <a:off x="4679504" y="2240711"/>
            <a:ext cx="4572000" cy="430887"/>
          </a:xfrm>
          <a:prstGeom prst="rect">
            <a:avLst/>
          </a:prstGeom>
        </p:spPr>
        <p:txBody>
          <a:bodyPr>
            <a:spAutoFit/>
          </a:bodyPr>
          <a:lstStyle/>
          <a:p>
            <a:r>
              <a:rPr lang="en-US" sz="1050" b="1" dirty="0">
                <a:solidFill>
                  <a:srgbClr val="FF0000"/>
                </a:solidFill>
              </a:rPr>
              <a:t>bacteria (attached to sediments) transported in surface runoff</a:t>
            </a:r>
            <a:br>
              <a:rPr lang="en-US" sz="1050" b="1" dirty="0">
                <a:solidFill>
                  <a:srgbClr val="FF0000"/>
                </a:solidFill>
              </a:rPr>
            </a:br>
            <a:endParaRPr lang="fr-FR" sz="1050" b="1" dirty="0">
              <a:solidFill>
                <a:srgbClr val="FF0000"/>
              </a:solidFill>
            </a:endParaRPr>
          </a:p>
        </p:txBody>
      </p:sp>
      <p:sp>
        <p:nvSpPr>
          <p:cNvPr id="22" name="Rectangle 21"/>
          <p:cNvSpPr/>
          <p:nvPr/>
        </p:nvSpPr>
        <p:spPr>
          <a:xfrm>
            <a:off x="2699793" y="4802104"/>
            <a:ext cx="2952328" cy="253916"/>
          </a:xfrm>
          <a:prstGeom prst="rect">
            <a:avLst/>
          </a:prstGeom>
        </p:spPr>
        <p:txBody>
          <a:bodyPr wrap="square">
            <a:spAutoFit/>
          </a:bodyPr>
          <a:lstStyle/>
          <a:p>
            <a:r>
              <a:rPr lang="fr-FR" sz="1050" b="1" dirty="0" smtClean="0">
                <a:solidFill>
                  <a:srgbClr val="FF0000"/>
                </a:solidFill>
              </a:rPr>
              <a:t>amount of bacteria released in watershed</a:t>
            </a:r>
            <a:endParaRPr lang="fr-FR" sz="1050" b="1" dirty="0">
              <a:solidFill>
                <a:srgbClr val="FF0000"/>
              </a:solidFill>
            </a:endParaRPr>
          </a:p>
        </p:txBody>
      </p:sp>
      <p:grpSp>
        <p:nvGrpSpPr>
          <p:cNvPr id="54" name="Groupe 53"/>
          <p:cNvGrpSpPr/>
          <p:nvPr/>
        </p:nvGrpSpPr>
        <p:grpSpPr>
          <a:xfrm>
            <a:off x="2627785" y="729055"/>
            <a:ext cx="1274694" cy="577081"/>
            <a:chOff x="2627785" y="729055"/>
            <a:chExt cx="1274694" cy="577081"/>
          </a:xfrm>
        </p:grpSpPr>
        <p:sp>
          <p:nvSpPr>
            <p:cNvPr id="41" name="Rectangle 40"/>
            <p:cNvSpPr/>
            <p:nvPr/>
          </p:nvSpPr>
          <p:spPr>
            <a:xfrm>
              <a:off x="3223440" y="729055"/>
              <a:ext cx="679039" cy="577081"/>
            </a:xfrm>
            <a:prstGeom prst="rect">
              <a:avLst/>
            </a:prstGeom>
          </p:spPr>
          <p:txBody>
            <a:bodyPr wrap="square">
              <a:spAutoFit/>
            </a:bodyPr>
            <a:lstStyle/>
            <a:p>
              <a:pPr algn="ctr"/>
              <a:r>
                <a:rPr lang="fr-FR" sz="1050" dirty="0">
                  <a:solidFill>
                    <a:srgbClr val="00B0F0"/>
                  </a:solidFill>
                </a:rPr>
                <a:t>surface </a:t>
              </a:r>
              <a:r>
                <a:rPr lang="fr-FR" sz="1050" dirty="0" smtClean="0">
                  <a:solidFill>
                    <a:srgbClr val="00B0F0"/>
                  </a:solidFill>
                </a:rPr>
                <a:t>runoff (mm)</a:t>
              </a:r>
              <a:endParaRPr lang="fr-FR" sz="1050" dirty="0">
                <a:solidFill>
                  <a:srgbClr val="00B0F0"/>
                </a:solidFill>
              </a:endParaRPr>
            </a:p>
          </p:txBody>
        </p:sp>
        <p:cxnSp>
          <p:nvCxnSpPr>
            <p:cNvPr id="43" name="Connecteur en arc 42"/>
            <p:cNvCxnSpPr/>
            <p:nvPr/>
          </p:nvCxnSpPr>
          <p:spPr>
            <a:xfrm rot="10800000" flipV="1">
              <a:off x="2627785" y="938532"/>
              <a:ext cx="696169" cy="215443"/>
            </a:xfrm>
            <a:prstGeom prst="curved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e 54"/>
          <p:cNvGrpSpPr/>
          <p:nvPr/>
        </p:nvGrpSpPr>
        <p:grpSpPr>
          <a:xfrm>
            <a:off x="2879813" y="1377669"/>
            <a:ext cx="1474469" cy="738664"/>
            <a:chOff x="2879813" y="1377669"/>
            <a:chExt cx="1474469" cy="738664"/>
          </a:xfrm>
        </p:grpSpPr>
        <p:sp>
          <p:nvSpPr>
            <p:cNvPr id="45" name="Rectangle 44"/>
            <p:cNvSpPr/>
            <p:nvPr/>
          </p:nvSpPr>
          <p:spPr>
            <a:xfrm>
              <a:off x="3180153" y="1377669"/>
              <a:ext cx="1174129" cy="738664"/>
            </a:xfrm>
            <a:prstGeom prst="rect">
              <a:avLst/>
            </a:prstGeom>
          </p:spPr>
          <p:txBody>
            <a:bodyPr wrap="square">
              <a:spAutoFit/>
            </a:bodyPr>
            <a:lstStyle/>
            <a:p>
              <a:r>
                <a:rPr lang="fr-FR" sz="1050" dirty="0">
                  <a:solidFill>
                    <a:srgbClr val="00B0F0"/>
                  </a:solidFill>
                </a:rPr>
                <a:t>soil partitioning </a:t>
              </a:r>
              <a:r>
                <a:rPr lang="fr-FR" sz="1050" dirty="0" smtClean="0">
                  <a:solidFill>
                    <a:srgbClr val="00B0F0"/>
                  </a:solidFill>
                </a:rPr>
                <a:t>coefficient (m3/Mg)</a:t>
              </a:r>
              <a:endParaRPr lang="fr-FR" sz="1050" dirty="0">
                <a:solidFill>
                  <a:srgbClr val="00B0F0"/>
                </a:solidFill>
              </a:endParaRPr>
            </a:p>
          </p:txBody>
        </p:sp>
        <p:cxnSp>
          <p:nvCxnSpPr>
            <p:cNvPr id="47" name="Connecteur en arc 46"/>
            <p:cNvCxnSpPr/>
            <p:nvPr/>
          </p:nvCxnSpPr>
          <p:spPr>
            <a:xfrm rot="10800000">
              <a:off x="2879813" y="1412884"/>
              <a:ext cx="312080" cy="249239"/>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e 52"/>
          <p:cNvGrpSpPr/>
          <p:nvPr/>
        </p:nvGrpSpPr>
        <p:grpSpPr>
          <a:xfrm>
            <a:off x="447846" y="573085"/>
            <a:ext cx="2876108" cy="511730"/>
            <a:chOff x="447846" y="573085"/>
            <a:chExt cx="2876108" cy="511730"/>
          </a:xfrm>
        </p:grpSpPr>
        <p:sp>
          <p:nvSpPr>
            <p:cNvPr id="50" name="Rectangle 49"/>
            <p:cNvSpPr/>
            <p:nvPr/>
          </p:nvSpPr>
          <p:spPr>
            <a:xfrm>
              <a:off x="447846" y="573085"/>
              <a:ext cx="2876108" cy="253916"/>
            </a:xfrm>
            <a:prstGeom prst="rect">
              <a:avLst/>
            </a:prstGeom>
          </p:spPr>
          <p:txBody>
            <a:bodyPr wrap="none">
              <a:spAutoFit/>
            </a:bodyPr>
            <a:lstStyle/>
            <a:p>
              <a:r>
                <a:rPr lang="fr-FR" sz="1050" dirty="0">
                  <a:solidFill>
                    <a:srgbClr val="00B0F0"/>
                  </a:solidFill>
                </a:rPr>
                <a:t>bacteria present in soil </a:t>
              </a:r>
              <a:r>
                <a:rPr lang="fr-FR" sz="1050" dirty="0" smtClean="0">
                  <a:solidFill>
                    <a:srgbClr val="00B0F0"/>
                  </a:solidFill>
                </a:rPr>
                <a:t>solution (CFU/m3)</a:t>
              </a:r>
              <a:endParaRPr lang="fr-FR" sz="1050" dirty="0">
                <a:solidFill>
                  <a:srgbClr val="00B0F0"/>
                </a:solidFill>
              </a:endParaRPr>
            </a:p>
          </p:txBody>
        </p:sp>
        <p:cxnSp>
          <p:nvCxnSpPr>
            <p:cNvPr id="52" name="Connecteur en arc 51"/>
            <p:cNvCxnSpPr/>
            <p:nvPr/>
          </p:nvCxnSpPr>
          <p:spPr>
            <a:xfrm rot="16200000" flipH="1">
              <a:off x="1884339" y="897941"/>
              <a:ext cx="284924" cy="88823"/>
            </a:xfrm>
            <a:prstGeom prst="curved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0935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7" name="Titre 5"/>
          <p:cNvSpPr>
            <a:spLocks noGrp="1"/>
          </p:cNvSpPr>
          <p:nvPr>
            <p:ph type="title"/>
          </p:nvPr>
        </p:nvSpPr>
        <p:spPr/>
        <p:txBody>
          <a:bodyPr/>
          <a:lstStyle/>
          <a:p>
            <a:r>
              <a:rPr lang="fr-FR" dirty="0" smtClean="0"/>
              <a:t>Bacteria transportation from soil to watershed </a:t>
            </a:r>
            <a:r>
              <a:rPr lang="fr-FR" sz="2000" dirty="0">
                <a:solidFill>
                  <a:schemeClr val="accent1">
                    <a:lumMod val="75000"/>
                  </a:schemeClr>
                </a:solidFill>
              </a:rPr>
              <a:t>Neitsch et al. (2011)</a:t>
            </a:r>
            <a:br>
              <a:rPr lang="fr-FR" sz="2000" dirty="0">
                <a:solidFill>
                  <a:schemeClr val="accent1">
                    <a:lumMod val="75000"/>
                  </a:schemeClr>
                </a:solidFill>
              </a:rPr>
            </a:b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15" name="Groupe 14"/>
          <p:cNvGrpSpPr/>
          <p:nvPr/>
        </p:nvGrpSpPr>
        <p:grpSpPr>
          <a:xfrm>
            <a:off x="539552" y="915486"/>
            <a:ext cx="2520280" cy="1297678"/>
            <a:chOff x="755576" y="1117148"/>
            <a:chExt cx="2424361" cy="1209932"/>
          </a:xfrm>
        </p:grpSpPr>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17148"/>
              <a:ext cx="2424361" cy="1209932"/>
            </a:xfrm>
            <a:prstGeom prst="rect">
              <a:avLst/>
            </a:prstGeom>
          </p:spPr>
        </p:pic>
        <p:sp>
          <p:nvSpPr>
            <p:cNvPr id="14" name="Rectangle 13"/>
            <p:cNvSpPr/>
            <p:nvPr/>
          </p:nvSpPr>
          <p:spPr>
            <a:xfrm>
              <a:off x="755576" y="1142590"/>
              <a:ext cx="2376264" cy="1184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7" name="Groupe 16"/>
          <p:cNvGrpSpPr/>
          <p:nvPr/>
        </p:nvGrpSpPr>
        <p:grpSpPr>
          <a:xfrm>
            <a:off x="4860032" y="940929"/>
            <a:ext cx="3744416" cy="1272236"/>
            <a:chOff x="4716016" y="1142590"/>
            <a:chExt cx="3568709" cy="1159048"/>
          </a:xfrm>
        </p:grpSpPr>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6952" y="1142590"/>
              <a:ext cx="3557773" cy="1159048"/>
            </a:xfrm>
            <a:prstGeom prst="rect">
              <a:avLst/>
            </a:prstGeom>
          </p:spPr>
        </p:pic>
        <p:sp>
          <p:nvSpPr>
            <p:cNvPr id="16" name="Rectangle 15"/>
            <p:cNvSpPr/>
            <p:nvPr/>
          </p:nvSpPr>
          <p:spPr>
            <a:xfrm>
              <a:off x="4716016" y="1142590"/>
              <a:ext cx="3568709" cy="115904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9" name="Groupe 18"/>
          <p:cNvGrpSpPr/>
          <p:nvPr/>
        </p:nvGrpSpPr>
        <p:grpSpPr>
          <a:xfrm>
            <a:off x="2483768" y="2571750"/>
            <a:ext cx="3394535" cy="2184259"/>
            <a:chOff x="2483767" y="2581381"/>
            <a:chExt cx="3394535" cy="2184259"/>
          </a:xfrm>
        </p:grpSpPr>
        <p:grpSp>
          <p:nvGrpSpPr>
            <p:cNvPr id="13" name="Groupe 12"/>
            <p:cNvGrpSpPr/>
            <p:nvPr/>
          </p:nvGrpSpPr>
          <p:grpSpPr>
            <a:xfrm>
              <a:off x="2483768" y="2581381"/>
              <a:ext cx="3384376" cy="2184258"/>
              <a:chOff x="2256232" y="2407604"/>
              <a:chExt cx="3384376" cy="2184258"/>
            </a:xfrm>
          </p:grpSpPr>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6232" y="2407604"/>
                <a:ext cx="3384376" cy="1653376"/>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6232" y="4011910"/>
                <a:ext cx="3384376" cy="579952"/>
              </a:xfrm>
              <a:prstGeom prst="rect">
                <a:avLst/>
              </a:prstGeom>
            </p:spPr>
          </p:pic>
        </p:grpSp>
        <p:sp>
          <p:nvSpPr>
            <p:cNvPr id="18" name="Rectangle 17"/>
            <p:cNvSpPr/>
            <p:nvPr/>
          </p:nvSpPr>
          <p:spPr>
            <a:xfrm>
              <a:off x="2483767" y="2606824"/>
              <a:ext cx="3394535" cy="215881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 name="Rectangle 19"/>
          <p:cNvSpPr/>
          <p:nvPr/>
        </p:nvSpPr>
        <p:spPr>
          <a:xfrm>
            <a:off x="107504" y="2238607"/>
            <a:ext cx="4572000" cy="261610"/>
          </a:xfrm>
          <a:prstGeom prst="rect">
            <a:avLst/>
          </a:prstGeom>
        </p:spPr>
        <p:txBody>
          <a:bodyPr>
            <a:spAutoFit/>
          </a:bodyPr>
          <a:lstStyle/>
          <a:p>
            <a:r>
              <a:rPr lang="en-US" sz="1050" b="1" dirty="0">
                <a:solidFill>
                  <a:srgbClr val="FF0000"/>
                </a:solidFill>
              </a:rPr>
              <a:t>bacteria (from soil solution) transported in surface runoff</a:t>
            </a:r>
            <a:endParaRPr lang="fr-FR" sz="1050" b="1" dirty="0">
              <a:solidFill>
                <a:srgbClr val="FF0000"/>
              </a:solidFill>
            </a:endParaRPr>
          </a:p>
        </p:txBody>
      </p:sp>
      <p:sp>
        <p:nvSpPr>
          <p:cNvPr id="21" name="Rectangle 20"/>
          <p:cNvSpPr/>
          <p:nvPr/>
        </p:nvSpPr>
        <p:spPr>
          <a:xfrm>
            <a:off x="4679504" y="2240711"/>
            <a:ext cx="4572000" cy="430887"/>
          </a:xfrm>
          <a:prstGeom prst="rect">
            <a:avLst/>
          </a:prstGeom>
        </p:spPr>
        <p:txBody>
          <a:bodyPr>
            <a:spAutoFit/>
          </a:bodyPr>
          <a:lstStyle/>
          <a:p>
            <a:r>
              <a:rPr lang="en-US" sz="1050" b="1" dirty="0">
                <a:solidFill>
                  <a:srgbClr val="FF0000"/>
                </a:solidFill>
              </a:rPr>
              <a:t>bacteria (attached to sediments) transported in surface runoff</a:t>
            </a:r>
            <a:br>
              <a:rPr lang="en-US" sz="1050" b="1" dirty="0">
                <a:solidFill>
                  <a:srgbClr val="FF0000"/>
                </a:solidFill>
              </a:rPr>
            </a:br>
            <a:endParaRPr lang="fr-FR" sz="1050" b="1" dirty="0">
              <a:solidFill>
                <a:srgbClr val="FF0000"/>
              </a:solidFill>
            </a:endParaRPr>
          </a:p>
        </p:txBody>
      </p:sp>
      <p:sp>
        <p:nvSpPr>
          <p:cNvPr id="22" name="Rectangle 21"/>
          <p:cNvSpPr/>
          <p:nvPr/>
        </p:nvSpPr>
        <p:spPr>
          <a:xfrm>
            <a:off x="2699793" y="4802104"/>
            <a:ext cx="2952328" cy="253916"/>
          </a:xfrm>
          <a:prstGeom prst="rect">
            <a:avLst/>
          </a:prstGeom>
        </p:spPr>
        <p:txBody>
          <a:bodyPr wrap="square">
            <a:spAutoFit/>
          </a:bodyPr>
          <a:lstStyle/>
          <a:p>
            <a:r>
              <a:rPr lang="fr-FR" sz="1050" b="1" dirty="0" smtClean="0">
                <a:solidFill>
                  <a:srgbClr val="FF0000"/>
                </a:solidFill>
              </a:rPr>
              <a:t>amount of bacteria released in watershed</a:t>
            </a:r>
            <a:endParaRPr lang="fr-FR" sz="1050" b="1" dirty="0">
              <a:solidFill>
                <a:srgbClr val="FF0000"/>
              </a:solidFill>
            </a:endParaRPr>
          </a:p>
        </p:txBody>
      </p:sp>
      <p:cxnSp>
        <p:nvCxnSpPr>
          <p:cNvPr id="24" name="Connecteur en arc 23"/>
          <p:cNvCxnSpPr/>
          <p:nvPr/>
        </p:nvCxnSpPr>
        <p:spPr>
          <a:xfrm>
            <a:off x="971600" y="1357677"/>
            <a:ext cx="2448272" cy="1574113"/>
          </a:xfrm>
          <a:prstGeom prst="curvedConnector3">
            <a:avLst>
              <a:gd name="adj1" fmla="val -6023"/>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en arc 29"/>
          <p:cNvCxnSpPr/>
          <p:nvPr/>
        </p:nvCxnSpPr>
        <p:spPr>
          <a:xfrm>
            <a:off x="755576" y="1923678"/>
            <a:ext cx="2664296" cy="1587116"/>
          </a:xfrm>
          <a:prstGeom prst="curvedConnector3">
            <a:avLst>
              <a:gd name="adj1" fmla="val -842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en arc 37"/>
          <p:cNvCxnSpPr/>
          <p:nvPr/>
        </p:nvCxnSpPr>
        <p:spPr>
          <a:xfrm rot="5400000">
            <a:off x="3280888" y="1640677"/>
            <a:ext cx="2510217" cy="194421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rc 39"/>
          <p:cNvCxnSpPr/>
          <p:nvPr/>
        </p:nvCxnSpPr>
        <p:spPr>
          <a:xfrm rot="5400000">
            <a:off x="3102547" y="2457027"/>
            <a:ext cx="2470346" cy="1547664"/>
          </a:xfrm>
          <a:prstGeom prst="curvedConnector3">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2335014B-76D7-404F-A34E-09D13411769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12207</TotalTime>
  <Words>1315</Words>
  <Application>Microsoft Office PowerPoint</Application>
  <PresentationFormat>Affichage à l'écran (16:9)</PresentationFormat>
  <Paragraphs>227</Paragraphs>
  <Slides>18</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Bacteria transportation from soil to watershed Neitsch et al. (2011) </vt:lpstr>
      <vt:lpstr>Bacteria transportation from soil to watershed Neitsch et al. (2011) </vt:lpstr>
      <vt:lpstr>Bacteria transportation from soil to watershed Neitsch et al. (2011) </vt:lpstr>
      <vt:lpstr>Bacteria transportation from soil to watershed Neitsch et al. (2011) </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493</cp:revision>
  <dcterms:created xsi:type="dcterms:W3CDTF">2020-11-30T09:05:25Z</dcterms:created>
  <dcterms:modified xsi:type="dcterms:W3CDTF">2024-10-07T15:07:17Z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