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66" r:id="rId5"/>
    <p:sldId id="268" r:id="rId6"/>
    <p:sldId id="278" r:id="rId7"/>
    <p:sldId id="267" r:id="rId8"/>
    <p:sldId id="270" r:id="rId9"/>
    <p:sldId id="271" r:id="rId10"/>
    <p:sldId id="275" r:id="rId11"/>
    <p:sldId id="274" r:id="rId12"/>
    <p:sldId id="272" r:id="rId13"/>
    <p:sldId id="277" r:id="rId14"/>
    <p:sldId id="279" r:id="rId15"/>
    <p:sldId id="28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1695416-F2FA-C376-94DC-F10613DBA529}" name="Sarnino, Nunzio" initials="SN" userId="S::234914@tiho-hannover.de::e9915779-cbd8-4e9b-80f7-739100da7ed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816E6-C8C6-1EB0-1597-42C8041945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11F01F-0D86-2CD1-00F5-CE1F37A034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04B3C-2AA9-A06C-878A-A2ED5E1E8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87E41B-AD8F-DA64-9351-FAA3E3E9C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7DD3C-5D7F-9AAC-E670-C3FE1755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4843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3CA36-C738-EF1F-8049-D39A4B8A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04AC9-8B18-E40E-C8F6-36EF102406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F2A80-D372-D8BE-B37F-FB031D052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125DE-52C1-FB82-438C-079B5821F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AC481-861C-CF3A-1B5D-032E75ED9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10951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F5FD5E-A610-910E-EE86-F4BDC8664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084E3-6DF4-B3D3-FB40-EBF2AFACA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8B199-2648-7368-1CE7-A7EB6370E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3F118-E8D5-22CC-DBCD-8F0DB3FA1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BE78D4-77F2-D31A-9570-492A0423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5006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7A307-B026-F4F4-EC95-FA37A9AA4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DF344-1831-38CE-618F-E0F511190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18DC-2C7F-2617-A2DE-FEC46D738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27211-38E8-CA19-E6B0-2524F64B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1EDD-1E70-3FD3-20AB-7C01D92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0637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6F055-5225-EFFA-2D85-763657C38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8E26B4-E376-15A4-A09F-A36465D4B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71E08-CFFB-9C75-85DC-5C7FF5123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DFDCFE-6468-571A-A1DB-21A06E236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57D6B-0A6C-3554-F7DD-9D887DE7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64222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34469-9D4E-2FF8-4982-15344E1B2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BB916-AC3A-5BEC-E0F5-F6CD13D858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BDE0B5-3F1C-7839-EB2B-E403EC310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62D41-8F39-14C3-2729-41E35D01F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E4110-42CE-E37F-089F-9C22268C9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AC8A4B-F86B-8B5E-614A-85AE8F73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49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79805-9DDD-6218-4EB7-392A96A99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6DAEE-DD2E-570B-573F-7BC8AC17F1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3EF1C4-F204-1ED8-742A-8D9D54DF2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98E8ED-A204-0875-0E32-32892809E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2F0E69-B442-86D6-B385-404AD17074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FC312-F4B8-DE2C-93F8-A02D18877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9D314-D38C-C9D0-DC91-8537FD2FC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FA1F7A-3B07-CC11-430D-001EE5CA6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84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51952-E34E-81FE-BC81-74D45D31B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D35EA6-34BE-514D-803C-723F0F9D1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A993A-9CE4-C137-6F50-70F27D0A9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793FB-95B8-C90B-6F5F-CC7C514CC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9398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BC21D2-78A3-5047-49FF-D6BAD577E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1C6B4-D057-05EE-1BC4-7E18175FA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E9ACA-B420-5367-78C2-A21205879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381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5C8FC-3C24-0571-1127-D17F8139D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0A81A-F47E-DD29-195B-CDD1E4B78E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5F6E0-4BF5-7E2D-C2F0-67D0F3CF9E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6A4D64-1B7A-505F-6FDF-E695B8EB7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C0E771-3218-DF11-F736-B1D4A7994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7D00EB-992A-B38C-33DD-8AA76878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5647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74E8-CDCA-1D83-609A-B99DF796A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9ADA1F-C43F-84C8-E251-4252E30A8D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F067E3-36CB-DE96-60C0-0E1AA911E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7A4069-CA8B-5489-C7BE-965431AE1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B6B3D-0D22-E7DC-9BA7-F532E41C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3768D2-8157-1128-49EF-5EC30989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337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C652CD-0074-3499-F296-EAB6ECA42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BEC03B-09BF-8FBC-B891-7D293531F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E7990-3490-80BF-C721-8C2AD8C1BB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CDDAB4-D2C7-4F64-95BC-375D631C9891}" type="datetimeFigureOut">
              <a:rPr lang="en-GB" smtClean="0"/>
              <a:t>01/10/2024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C19CF-022F-A094-3E36-DD359CECAC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2D199-2A7D-6312-3908-5E16105E01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C81CF-8946-442A-A667-426C130F4D0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80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88033" y="224094"/>
            <a:ext cx="2505967" cy="255483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745157" y="2916865"/>
            <a:ext cx="10566783" cy="596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84"/>
              </a:lnSpc>
            </a:pPr>
            <a:r>
              <a:rPr lang="en-US" sz="3632" dirty="0">
                <a:solidFill>
                  <a:srgbClr val="000000"/>
                </a:solidFill>
                <a:latin typeface="Open Sans Light Bold"/>
              </a:rPr>
              <a:t>ENVIRE project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83946" y="3886200"/>
            <a:ext cx="10824109" cy="1072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4"/>
              </a:lnSpc>
            </a:pPr>
            <a:r>
              <a:rPr lang="en-GB" sz="3200" dirty="0" err="1"/>
              <a:t>Modeling</a:t>
            </a:r>
            <a:r>
              <a:rPr lang="en-GB" sz="3200" dirty="0"/>
              <a:t> ESBL E. coli Spread from Agricultural Application of Broiler Manure to Watershed</a:t>
            </a:r>
            <a:endParaRPr lang="en-US" sz="3067" dirty="0">
              <a:solidFill>
                <a:srgbClr val="000000"/>
              </a:solidFill>
              <a:latin typeface="Open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791CD6-A6CD-2E92-14B6-E0D086EF5188}"/>
              </a:ext>
            </a:extLst>
          </p:cNvPr>
          <p:cNvSpPr txBox="1"/>
          <p:nvPr/>
        </p:nvSpPr>
        <p:spPr>
          <a:xfrm>
            <a:off x="101600" y="6593338"/>
            <a:ext cx="13716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/>
              <a:t>30.09.2024</a:t>
            </a:r>
            <a:endParaRPr lang="en-GB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019D4E2B-DF04-6969-FA95-E1534D86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0" y="4867949"/>
            <a:ext cx="3797059" cy="1350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7CDC9F-3F7A-F230-BB36-6A44B8130A37}"/>
              </a:ext>
            </a:extLst>
          </p:cNvPr>
          <p:cNvSpPr/>
          <p:nvPr/>
        </p:nvSpPr>
        <p:spPr>
          <a:xfrm>
            <a:off x="514917" y="2817447"/>
            <a:ext cx="1069317" cy="8001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Total CFU field (CFU/m2)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E84DC-ECAD-7CE6-A205-A300D163095F}"/>
              </a:ext>
            </a:extLst>
          </p:cNvPr>
          <p:cNvSpPr/>
          <p:nvPr/>
        </p:nvSpPr>
        <p:spPr>
          <a:xfrm>
            <a:off x="594324" y="1425170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Rainfall</a:t>
            </a:r>
            <a:r>
              <a:rPr lang="it-IT" sz="1600" dirty="0">
                <a:solidFill>
                  <a:schemeClr val="tx1"/>
                </a:solidFill>
              </a:rPr>
              <a:t> (mm)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72B22C-47F3-88C0-4F0F-CAC3FCA9565A}"/>
              </a:ext>
            </a:extLst>
          </p:cNvPr>
          <p:cNvSpPr/>
          <p:nvPr/>
        </p:nvSpPr>
        <p:spPr>
          <a:xfrm>
            <a:off x="514917" y="4102803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Runoff</a:t>
            </a:r>
            <a:r>
              <a:rPr lang="it-IT" sz="1600" dirty="0">
                <a:solidFill>
                  <a:schemeClr val="tx1"/>
                </a:solidFill>
              </a:rPr>
              <a:t> (m</a:t>
            </a:r>
            <a:r>
              <a:rPr lang="it-IT" sz="1600" baseline="30000" dirty="0">
                <a:solidFill>
                  <a:schemeClr val="tx1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)</a:t>
            </a:r>
            <a:endParaRPr lang="en-GB" sz="1600" baseline="30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865196-DE43-6942-8662-BC838BFA2033}"/>
              </a:ext>
            </a:extLst>
          </p:cNvPr>
          <p:cNvCxnSpPr>
            <a:cxnSpLocks/>
          </p:cNvCxnSpPr>
          <p:nvPr/>
        </p:nvCxnSpPr>
        <p:spPr>
          <a:xfrm>
            <a:off x="1950441" y="4610724"/>
            <a:ext cx="3212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B81D2-2A0D-5EF1-4B22-1378A7BDD42C}"/>
              </a:ext>
            </a:extLst>
          </p:cNvPr>
          <p:cNvCxnSpPr/>
          <p:nvPr/>
        </p:nvCxnSpPr>
        <p:spPr>
          <a:xfrm>
            <a:off x="1128982" y="2179219"/>
            <a:ext cx="0" cy="5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27630-5C3B-CA79-1D1D-E092DFF697FA}"/>
              </a:ext>
            </a:extLst>
          </p:cNvPr>
          <p:cNvSpPr/>
          <p:nvPr/>
        </p:nvSpPr>
        <p:spPr>
          <a:xfrm>
            <a:off x="5422136" y="4292722"/>
            <a:ext cx="1380101" cy="7322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Bacteria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watershed</a:t>
            </a:r>
            <a:r>
              <a:rPr lang="it-IT" sz="1600" dirty="0">
                <a:solidFill>
                  <a:schemeClr val="tx1"/>
                </a:solidFill>
              </a:rPr>
              <a:t> (CFU/L)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1A0F3D-C0AC-D0A5-E4AE-BA46D38B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56" y="1162188"/>
            <a:ext cx="2680004" cy="955737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ABD784FD-402C-1B20-FCAC-C466F8483300}"/>
              </a:ext>
            </a:extLst>
          </p:cNvPr>
          <p:cNvSpPr/>
          <p:nvPr/>
        </p:nvSpPr>
        <p:spPr>
          <a:xfrm>
            <a:off x="1707160" y="1954635"/>
            <a:ext cx="541089" cy="12960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D6178B-07C4-B244-79FF-FC15D1573D0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248249" y="2602683"/>
            <a:ext cx="0" cy="169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770E89-C1D3-0AE4-5B2D-EE557E45BB50}"/>
              </a:ext>
            </a:extLst>
          </p:cNvPr>
          <p:cNvCxnSpPr>
            <a:cxnSpLocks/>
          </p:cNvCxnSpPr>
          <p:nvPr/>
        </p:nvCxnSpPr>
        <p:spPr>
          <a:xfrm flipH="1">
            <a:off x="1707160" y="4292723"/>
            <a:ext cx="54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FDFF8D-F301-9327-DDC3-B97679080C64}"/>
              </a:ext>
            </a:extLst>
          </p:cNvPr>
          <p:cNvSpPr/>
          <p:nvPr/>
        </p:nvSpPr>
        <p:spPr>
          <a:xfrm>
            <a:off x="2789338" y="2762084"/>
            <a:ext cx="1355486" cy="744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E. Coli from the field (CFU)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B23B25-BE91-6D31-3A08-FA006E7E74EE}"/>
              </a:ext>
            </a:extLst>
          </p:cNvPr>
          <p:cNvCxnSpPr/>
          <p:nvPr/>
        </p:nvCxnSpPr>
        <p:spPr>
          <a:xfrm>
            <a:off x="4223857" y="3477237"/>
            <a:ext cx="1061207" cy="81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A40BCF-FD22-7ACD-1C30-8F2E2E202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14" y="2336215"/>
            <a:ext cx="3459315" cy="10918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FD8108-811F-3FCD-14A2-9E888AF6A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55" y="4956032"/>
            <a:ext cx="3538051" cy="168927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986AE5E-3C05-E32D-A6FF-2C0A392364D4}"/>
              </a:ext>
            </a:extLst>
          </p:cNvPr>
          <p:cNvSpPr/>
          <p:nvPr/>
        </p:nvSpPr>
        <p:spPr>
          <a:xfrm>
            <a:off x="8500527" y="4371249"/>
            <a:ext cx="1347726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Mancini’s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decay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131751-1996-23FC-0106-8690436D8BB5}"/>
              </a:ext>
            </a:extLst>
          </p:cNvPr>
          <p:cNvCxnSpPr/>
          <p:nvPr/>
        </p:nvCxnSpPr>
        <p:spPr>
          <a:xfrm>
            <a:off x="1642922" y="3105060"/>
            <a:ext cx="105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56DA44BB-425C-452E-2918-E7CF60D3F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5" y="5157362"/>
            <a:ext cx="2337151" cy="34128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A5269-427C-6597-4C8F-6B43A203D2AD}"/>
              </a:ext>
            </a:extLst>
          </p:cNvPr>
          <p:cNvCxnSpPr/>
          <p:nvPr/>
        </p:nvCxnSpPr>
        <p:spPr>
          <a:xfrm>
            <a:off x="6939309" y="4658862"/>
            <a:ext cx="143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31FD3B-77DA-623D-E739-CD1F96E57881}"/>
              </a:ext>
            </a:extLst>
          </p:cNvPr>
          <p:cNvCxnSpPr>
            <a:cxnSpLocks/>
          </p:cNvCxnSpPr>
          <p:nvPr/>
        </p:nvCxnSpPr>
        <p:spPr>
          <a:xfrm flipV="1">
            <a:off x="9131417" y="3863130"/>
            <a:ext cx="0" cy="3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2A8FAE-2D66-554B-8F5F-BF8B8E9CF7A3}"/>
              </a:ext>
            </a:extLst>
          </p:cNvPr>
          <p:cNvSpPr/>
          <p:nvPr/>
        </p:nvSpPr>
        <p:spPr>
          <a:xfrm>
            <a:off x="8457554" y="3189624"/>
            <a:ext cx="1347726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Decay</a:t>
            </a:r>
            <a:r>
              <a:rPr lang="it-IT" sz="1600" dirty="0">
                <a:solidFill>
                  <a:schemeClr val="tx1"/>
                </a:solidFill>
              </a:rPr>
              <a:t> in water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474D3F5-B40F-B365-EF29-4B62ADF3A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9843" y="3277276"/>
            <a:ext cx="2019552" cy="340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9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8" grpId="0" animBg="1"/>
      <p:bldP spid="24" grpId="0" animBg="1"/>
      <p:bldP spid="36" grpId="0" animBg="1"/>
      <p:bldP spid="43" grpId="0" animBg="1"/>
      <p:bldP spid="5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16C-C046-62EB-9D3B-198B3122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9484" cy="1325563"/>
          </a:xfrm>
        </p:spPr>
        <p:txBody>
          <a:bodyPr/>
          <a:lstStyle/>
          <a:p>
            <a:r>
              <a:rPr lang="it-IT" dirty="0" err="1"/>
              <a:t>Decay</a:t>
            </a:r>
            <a:r>
              <a:rPr lang="it-IT" dirty="0"/>
              <a:t> in water</a:t>
            </a:r>
            <a:endParaRPr lang="en-GB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12216B8-CBD2-1D35-B652-C5FE8EFD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A86F157-923E-C72D-0A3A-2FC9E6540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83" y="2853624"/>
            <a:ext cx="2735632" cy="461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1633EEE-0449-3D01-4D8C-0748824FE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83" y="3315335"/>
            <a:ext cx="4590557" cy="63647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E0ED64D-9A4D-E67F-CD9B-31268A0E214B}"/>
              </a:ext>
            </a:extLst>
          </p:cNvPr>
          <p:cNvCxnSpPr/>
          <p:nvPr/>
        </p:nvCxnSpPr>
        <p:spPr>
          <a:xfrm>
            <a:off x="139337" y="4079966"/>
            <a:ext cx="46765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37449F02-2E39-CA24-4FE4-A74F191244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078" y="4235118"/>
            <a:ext cx="4779108" cy="1911643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2D734F-D6E0-51BA-E1B5-F7BD6D636243}"/>
              </a:ext>
            </a:extLst>
          </p:cNvPr>
          <p:cNvCxnSpPr/>
          <p:nvPr/>
        </p:nvCxnSpPr>
        <p:spPr>
          <a:xfrm>
            <a:off x="5998129" y="2853624"/>
            <a:ext cx="0" cy="34269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0E373D7F-3DDF-E3A3-3E19-09D9D7F60E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69439" y="3221760"/>
            <a:ext cx="5634414" cy="22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124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68FA914-BB3D-9A26-320D-35AAD679E820}"/>
              </a:ext>
            </a:extLst>
          </p:cNvPr>
          <p:cNvSpPr/>
          <p:nvPr/>
        </p:nvSpPr>
        <p:spPr>
          <a:xfrm>
            <a:off x="7870119" y="1570076"/>
            <a:ext cx="3573709" cy="14407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19D4E2B-DF04-6969-FA95-E1534D86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0" y="4867949"/>
            <a:ext cx="3797059" cy="135037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C7CDC9F-3F7A-F230-BB36-6A44B8130A37}"/>
              </a:ext>
            </a:extLst>
          </p:cNvPr>
          <p:cNvSpPr/>
          <p:nvPr/>
        </p:nvSpPr>
        <p:spPr>
          <a:xfrm>
            <a:off x="514917" y="2817447"/>
            <a:ext cx="1069317" cy="80016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Total CFU field (CFU/m2)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9E84DC-ECAD-7CE6-A205-A300D163095F}"/>
              </a:ext>
            </a:extLst>
          </p:cNvPr>
          <p:cNvSpPr/>
          <p:nvPr/>
        </p:nvSpPr>
        <p:spPr>
          <a:xfrm>
            <a:off x="594324" y="1425170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Rainfall</a:t>
            </a:r>
            <a:r>
              <a:rPr lang="it-IT" sz="1600" dirty="0">
                <a:solidFill>
                  <a:schemeClr val="tx1"/>
                </a:solidFill>
              </a:rPr>
              <a:t> (mm)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072B22C-47F3-88C0-4F0F-CAC3FCA9565A}"/>
              </a:ext>
            </a:extLst>
          </p:cNvPr>
          <p:cNvSpPr/>
          <p:nvPr/>
        </p:nvSpPr>
        <p:spPr>
          <a:xfrm>
            <a:off x="514917" y="4102803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Runoff</a:t>
            </a:r>
            <a:r>
              <a:rPr lang="it-IT" sz="1600" dirty="0">
                <a:solidFill>
                  <a:schemeClr val="tx1"/>
                </a:solidFill>
              </a:rPr>
              <a:t> (m</a:t>
            </a:r>
            <a:r>
              <a:rPr lang="it-IT" sz="1600" baseline="30000" dirty="0">
                <a:solidFill>
                  <a:schemeClr val="tx1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)</a:t>
            </a:r>
            <a:endParaRPr lang="en-GB" sz="1600" baseline="300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4865196-DE43-6942-8662-BC838BFA2033}"/>
              </a:ext>
            </a:extLst>
          </p:cNvPr>
          <p:cNvCxnSpPr>
            <a:cxnSpLocks/>
          </p:cNvCxnSpPr>
          <p:nvPr/>
        </p:nvCxnSpPr>
        <p:spPr>
          <a:xfrm>
            <a:off x="1950441" y="4610724"/>
            <a:ext cx="321298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EAB81D2-2A0D-5EF1-4B22-1378A7BDD42C}"/>
              </a:ext>
            </a:extLst>
          </p:cNvPr>
          <p:cNvCxnSpPr/>
          <p:nvPr/>
        </p:nvCxnSpPr>
        <p:spPr>
          <a:xfrm>
            <a:off x="1128982" y="2179219"/>
            <a:ext cx="0" cy="53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7F27630-5C3B-CA79-1D1D-E092DFF697FA}"/>
              </a:ext>
            </a:extLst>
          </p:cNvPr>
          <p:cNvSpPr/>
          <p:nvPr/>
        </p:nvSpPr>
        <p:spPr>
          <a:xfrm>
            <a:off x="5422136" y="4292722"/>
            <a:ext cx="1380101" cy="7322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Bacteria</a:t>
            </a:r>
            <a:r>
              <a:rPr lang="it-IT" sz="1600" dirty="0">
                <a:solidFill>
                  <a:schemeClr val="tx1"/>
                </a:solidFill>
              </a:rPr>
              <a:t> in </a:t>
            </a:r>
            <a:r>
              <a:rPr lang="it-IT" sz="1600" dirty="0" err="1">
                <a:solidFill>
                  <a:schemeClr val="tx1"/>
                </a:solidFill>
              </a:rPr>
              <a:t>watershed</a:t>
            </a:r>
            <a:r>
              <a:rPr lang="it-IT" sz="1600" dirty="0">
                <a:solidFill>
                  <a:schemeClr val="tx1"/>
                </a:solidFill>
              </a:rPr>
              <a:t> (CFU/L)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A1A0F3D-C0AC-D0A5-E4AE-BA46D38B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4456" y="1162188"/>
            <a:ext cx="2680004" cy="955737"/>
          </a:xfrm>
          <a:prstGeom prst="rect">
            <a:avLst/>
          </a:prstGeom>
        </p:spPr>
      </p:pic>
      <p:sp>
        <p:nvSpPr>
          <p:cNvPr id="24" name="Arc 23">
            <a:extLst>
              <a:ext uri="{FF2B5EF4-FFF2-40B4-BE49-F238E27FC236}">
                <a16:creationId xmlns:a16="http://schemas.microsoft.com/office/drawing/2014/main" id="{ABD784FD-402C-1B20-FCAC-C466F8483300}"/>
              </a:ext>
            </a:extLst>
          </p:cNvPr>
          <p:cNvSpPr/>
          <p:nvPr/>
        </p:nvSpPr>
        <p:spPr>
          <a:xfrm>
            <a:off x="1707160" y="1954635"/>
            <a:ext cx="541089" cy="1296095"/>
          </a:xfrm>
          <a:prstGeom prst="arc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9D6178B-07C4-B244-79FF-FC15D1573D0E}"/>
              </a:ext>
            </a:extLst>
          </p:cNvPr>
          <p:cNvCxnSpPr>
            <a:cxnSpLocks/>
            <a:stCxn id="24" idx="2"/>
          </p:cNvCxnSpPr>
          <p:nvPr/>
        </p:nvCxnSpPr>
        <p:spPr>
          <a:xfrm>
            <a:off x="2248249" y="2602683"/>
            <a:ext cx="0" cy="169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770E89-C1D3-0AE4-5B2D-EE557E45BB50}"/>
              </a:ext>
            </a:extLst>
          </p:cNvPr>
          <p:cNvCxnSpPr>
            <a:cxnSpLocks/>
          </p:cNvCxnSpPr>
          <p:nvPr/>
        </p:nvCxnSpPr>
        <p:spPr>
          <a:xfrm flipH="1">
            <a:off x="1707160" y="4292723"/>
            <a:ext cx="541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1EFDFF8D-F301-9327-DDC3-B97679080C64}"/>
              </a:ext>
            </a:extLst>
          </p:cNvPr>
          <p:cNvSpPr/>
          <p:nvPr/>
        </p:nvSpPr>
        <p:spPr>
          <a:xfrm>
            <a:off x="2789338" y="2762084"/>
            <a:ext cx="1355486" cy="74451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E. Coli from the field (CFU)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FB23B25-BE91-6D31-3A08-FA006E7E74EE}"/>
              </a:ext>
            </a:extLst>
          </p:cNvPr>
          <p:cNvCxnSpPr/>
          <p:nvPr/>
        </p:nvCxnSpPr>
        <p:spPr>
          <a:xfrm>
            <a:off x="4223857" y="3477237"/>
            <a:ext cx="1061207" cy="8154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>
            <a:extLst>
              <a:ext uri="{FF2B5EF4-FFF2-40B4-BE49-F238E27FC236}">
                <a16:creationId xmlns:a16="http://schemas.microsoft.com/office/drawing/2014/main" id="{36A40BCF-FD22-7ACD-1C30-8F2E2E2029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7814" y="2336215"/>
            <a:ext cx="3459315" cy="1091868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5FD8108-811F-3FCD-14A2-9E888AF6A6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5655" y="4956032"/>
            <a:ext cx="3538051" cy="1689274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5986AE5E-3C05-E32D-A6FF-2C0A392364D4}"/>
              </a:ext>
            </a:extLst>
          </p:cNvPr>
          <p:cNvSpPr/>
          <p:nvPr/>
        </p:nvSpPr>
        <p:spPr>
          <a:xfrm>
            <a:off x="8500527" y="4371249"/>
            <a:ext cx="1347726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Mancini’s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decay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A131751-1996-23FC-0106-8690436D8BB5}"/>
              </a:ext>
            </a:extLst>
          </p:cNvPr>
          <p:cNvCxnSpPr/>
          <p:nvPr/>
        </p:nvCxnSpPr>
        <p:spPr>
          <a:xfrm>
            <a:off x="1642922" y="3105060"/>
            <a:ext cx="10541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Picture 49">
            <a:extLst>
              <a:ext uri="{FF2B5EF4-FFF2-40B4-BE49-F238E27FC236}">
                <a16:creationId xmlns:a16="http://schemas.microsoft.com/office/drawing/2014/main" id="{56DA44BB-425C-452E-2918-E7CF60D3F7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8895" y="5157362"/>
            <a:ext cx="2337151" cy="341285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A66A5269-427C-6597-4C8F-6B43A203D2AD}"/>
              </a:ext>
            </a:extLst>
          </p:cNvPr>
          <p:cNvCxnSpPr/>
          <p:nvPr/>
        </p:nvCxnSpPr>
        <p:spPr>
          <a:xfrm>
            <a:off x="6939309" y="4658862"/>
            <a:ext cx="143709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631FD3B-77DA-623D-E739-CD1F96E57881}"/>
              </a:ext>
            </a:extLst>
          </p:cNvPr>
          <p:cNvCxnSpPr>
            <a:cxnSpLocks/>
          </p:cNvCxnSpPr>
          <p:nvPr/>
        </p:nvCxnSpPr>
        <p:spPr>
          <a:xfrm flipV="1">
            <a:off x="9131417" y="3863130"/>
            <a:ext cx="0" cy="3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562A8FAE-2D66-554B-8F5F-BF8B8E9CF7A3}"/>
              </a:ext>
            </a:extLst>
          </p:cNvPr>
          <p:cNvSpPr/>
          <p:nvPr/>
        </p:nvSpPr>
        <p:spPr>
          <a:xfrm>
            <a:off x="8457554" y="3189624"/>
            <a:ext cx="1347726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Decay</a:t>
            </a:r>
            <a:r>
              <a:rPr lang="it-IT" sz="1600" dirty="0">
                <a:solidFill>
                  <a:schemeClr val="tx1"/>
                </a:solidFill>
              </a:rPr>
              <a:t> in water (CFU)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id="{1474D3F5-B40F-B365-EF29-4B62ADF3A0C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99843" y="3277276"/>
            <a:ext cx="2019552" cy="340853"/>
          </a:xfrm>
          <a:prstGeom prst="rect">
            <a:avLst/>
          </a:prstGeom>
        </p:spPr>
      </p:pic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55C781AB-C3EB-D9AA-B931-8A1CE22A1E58}"/>
              </a:ext>
            </a:extLst>
          </p:cNvPr>
          <p:cNvCxnSpPr>
            <a:cxnSpLocks/>
          </p:cNvCxnSpPr>
          <p:nvPr/>
        </p:nvCxnSpPr>
        <p:spPr>
          <a:xfrm flipV="1">
            <a:off x="9093787" y="2677848"/>
            <a:ext cx="0" cy="3816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8B82637B-7C1D-C129-43ED-1DACE6CF03D7}"/>
              </a:ext>
            </a:extLst>
          </p:cNvPr>
          <p:cNvSpPr/>
          <p:nvPr/>
        </p:nvSpPr>
        <p:spPr>
          <a:xfrm>
            <a:off x="8376407" y="2004555"/>
            <a:ext cx="1347726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 </a:t>
            </a:r>
            <a:r>
              <a:rPr lang="it-IT" sz="1600" dirty="0" err="1">
                <a:solidFill>
                  <a:schemeClr val="tx1"/>
                </a:solidFill>
              </a:rPr>
              <a:t>watershed</a:t>
            </a:r>
            <a:r>
              <a:rPr lang="it-IT" sz="1600" dirty="0">
                <a:solidFill>
                  <a:schemeClr val="tx1"/>
                </a:solidFill>
              </a:rPr>
              <a:t> (CFU/L)</a:t>
            </a:r>
            <a:endParaRPr lang="en-GB" sz="1600" dirty="0">
              <a:solidFill>
                <a:schemeClr val="tx1"/>
              </a:solidFill>
            </a:endParaRP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94DC864-CF1D-8287-7D6E-F8D29829509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66693" y="2054430"/>
            <a:ext cx="1569257" cy="472019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6E8385A4-2A00-83EA-6D40-0062F6A0C76F}"/>
              </a:ext>
            </a:extLst>
          </p:cNvPr>
          <p:cNvSpPr txBox="1">
            <a:spLocks/>
          </p:cNvSpPr>
          <p:nvPr/>
        </p:nvSpPr>
        <p:spPr>
          <a:xfrm>
            <a:off x="253666" y="355157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/>
              <a:t>River Module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3E131-9D05-A75B-0E34-4A168C6B522B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8901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16C-C046-62EB-9D3B-198B3122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9484" cy="1325563"/>
          </a:xfrm>
        </p:spPr>
        <p:txBody>
          <a:bodyPr/>
          <a:lstStyle/>
          <a:p>
            <a:r>
              <a:rPr lang="it-IT"/>
              <a:t>Results</a:t>
            </a:r>
            <a:endParaRPr lang="en-GB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12216B8-CBD2-1D35-B652-C5FE8EFD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pic>
        <p:nvPicPr>
          <p:cNvPr id="5" name="Picture 4" descr="A graph of a graph&#10;&#10;Description automatically generated">
            <a:extLst>
              <a:ext uri="{FF2B5EF4-FFF2-40B4-BE49-F238E27FC236}">
                <a16:creationId xmlns:a16="http://schemas.microsoft.com/office/drawing/2014/main" id="{28464870-1BBF-2AEF-05EC-E8AC13347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532" y="1855216"/>
            <a:ext cx="4699817" cy="43856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9F5FF-F2FF-748B-C702-56A5EE8F6D81}"/>
              </a:ext>
            </a:extLst>
          </p:cNvPr>
          <p:cNvSpPr txBox="1"/>
          <p:nvPr/>
        </p:nvSpPr>
        <p:spPr>
          <a:xfrm>
            <a:off x="6096000" y="3113314"/>
            <a:ext cx="26634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Day 200: 1.5 x 10^-5 CFU/l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72898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16C-C046-62EB-9D3B-198B3122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9484" cy="1325563"/>
          </a:xfrm>
        </p:spPr>
        <p:txBody>
          <a:bodyPr/>
          <a:lstStyle/>
          <a:p>
            <a:r>
              <a:rPr lang="it-IT"/>
              <a:t>Results</a:t>
            </a:r>
            <a:endParaRPr lang="en-GB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12216B8-CBD2-1D35-B652-C5FE8EFD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19F5FF-F2FF-748B-C702-56A5EE8F6D81}"/>
              </a:ext>
            </a:extLst>
          </p:cNvPr>
          <p:cNvSpPr txBox="1"/>
          <p:nvPr/>
        </p:nvSpPr>
        <p:spPr>
          <a:xfrm>
            <a:off x="7680960" y="3165565"/>
            <a:ext cx="2917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CFU/L &gt; 0 </a:t>
            </a:r>
            <a:r>
              <a:rPr lang="it-IT" dirty="0" err="1"/>
              <a:t>only</a:t>
            </a:r>
            <a:r>
              <a:rPr lang="it-IT" dirty="0"/>
              <a:t> on </a:t>
            </a:r>
            <a:r>
              <a:rPr lang="it-IT" dirty="0" err="1"/>
              <a:t>rainfall</a:t>
            </a:r>
            <a:r>
              <a:rPr lang="it-IT" dirty="0"/>
              <a:t> day</a:t>
            </a:r>
            <a:endParaRPr lang="en-GB" dirty="0"/>
          </a:p>
        </p:txBody>
      </p:sp>
      <p:pic>
        <p:nvPicPr>
          <p:cNvPr id="4" name="Picture 3" descr="A graph showing the amount of water in the day&#10;&#10;Description automatically generated">
            <a:extLst>
              <a:ext uri="{FF2B5EF4-FFF2-40B4-BE49-F238E27FC236}">
                <a16:creationId xmlns:a16="http://schemas.microsoft.com/office/drawing/2014/main" id="{17214DF1-6F26-B287-8980-1039F6F42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482" y="1577466"/>
            <a:ext cx="5444398" cy="5080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983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3B4CD-7CC6-1B55-6393-2A6D7A33F886}"/>
              </a:ext>
            </a:extLst>
          </p:cNvPr>
          <p:cNvSpPr txBox="1"/>
          <p:nvPr/>
        </p:nvSpPr>
        <p:spPr>
          <a:xfrm>
            <a:off x="151369" y="173699"/>
            <a:ext cx="1107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u="sng" dirty="0"/>
              <a:t>To do</a:t>
            </a:r>
            <a:endParaRPr lang="en-GB" sz="32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20220-5BB1-E228-5D05-B3BAD188510C}"/>
              </a:ext>
            </a:extLst>
          </p:cNvPr>
          <p:cNvSpPr txBox="1"/>
          <p:nvPr/>
        </p:nvSpPr>
        <p:spPr>
          <a:xfrm>
            <a:off x="247476" y="1124124"/>
            <a:ext cx="1077565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Integration with the 3 pathways (Lettuce, swimming and tap water)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Use real life input parameters (watershed volume, field size, rainfall etc.)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Sensitivity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????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A drawing of a farm&#10;&#10;Description automatically generated">
            <a:extLst>
              <a:ext uri="{FF2B5EF4-FFF2-40B4-BE49-F238E27FC236}">
                <a16:creationId xmlns:a16="http://schemas.microsoft.com/office/drawing/2014/main" id="{A46BFB54-266B-F6A5-DD4E-07FA6883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52" y="2928784"/>
            <a:ext cx="6964213" cy="39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51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1EDC99-CC3F-35FD-801E-262F960EF726}"/>
              </a:ext>
            </a:extLst>
          </p:cNvPr>
          <p:cNvSpPr txBox="1"/>
          <p:nvPr/>
        </p:nvSpPr>
        <p:spPr>
          <a:xfrm>
            <a:off x="403038" y="166826"/>
            <a:ext cx="65982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u="sng" dirty="0" err="1"/>
              <a:t>Environmental</a:t>
            </a:r>
            <a:r>
              <a:rPr lang="it-IT" sz="3200" b="1" u="sng" dirty="0"/>
              <a:t> model general </a:t>
            </a:r>
            <a:r>
              <a:rPr lang="it-IT" sz="3200" b="1" u="sng" dirty="0" err="1"/>
              <a:t>scheme</a:t>
            </a:r>
            <a:endParaRPr lang="en-GB" sz="3200" b="1" u="sng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752C2A1-0C9B-EB66-5C05-7A4CD952E3A0}"/>
              </a:ext>
            </a:extLst>
          </p:cNvPr>
          <p:cNvSpPr/>
          <p:nvPr/>
        </p:nvSpPr>
        <p:spPr>
          <a:xfrm>
            <a:off x="583071" y="3237100"/>
            <a:ext cx="1191200" cy="72528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Manure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617457-9FE4-C6FC-7D10-E23430B572A7}"/>
              </a:ext>
            </a:extLst>
          </p:cNvPr>
          <p:cNvSpPr/>
          <p:nvPr/>
        </p:nvSpPr>
        <p:spPr>
          <a:xfrm>
            <a:off x="5731083" y="3403123"/>
            <a:ext cx="1448463" cy="38973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Watershed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BF45CE-1560-E1DE-5B72-4BA93C96136B}"/>
              </a:ext>
            </a:extLst>
          </p:cNvPr>
          <p:cNvCxnSpPr>
            <a:cxnSpLocks/>
          </p:cNvCxnSpPr>
          <p:nvPr/>
        </p:nvCxnSpPr>
        <p:spPr>
          <a:xfrm>
            <a:off x="1932283" y="3597992"/>
            <a:ext cx="901817" cy="17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4A417EEB-044E-7ACD-9A4D-2EBE87FD1989}"/>
              </a:ext>
            </a:extLst>
          </p:cNvPr>
          <p:cNvSpPr/>
          <p:nvPr/>
        </p:nvSpPr>
        <p:spPr>
          <a:xfrm>
            <a:off x="8380970" y="2218345"/>
            <a:ext cx="1775689" cy="45073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Recreational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 err="1">
                <a:solidFill>
                  <a:schemeClr val="tx1"/>
                </a:solidFill>
              </a:rPr>
              <a:t>swimming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1E9199-4040-FF22-6DD9-0F3EB0E8AB9A}"/>
              </a:ext>
            </a:extLst>
          </p:cNvPr>
          <p:cNvSpPr/>
          <p:nvPr/>
        </p:nvSpPr>
        <p:spPr>
          <a:xfrm>
            <a:off x="8467676" y="3374376"/>
            <a:ext cx="1448463" cy="3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Fresh</a:t>
            </a:r>
            <a:r>
              <a:rPr lang="it-IT" sz="1600" dirty="0">
                <a:solidFill>
                  <a:schemeClr val="tx1"/>
                </a:solidFill>
              </a:rPr>
              <a:t> produce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8F9C78-791C-A38D-0FE2-36A559E5F72D}"/>
              </a:ext>
            </a:extLst>
          </p:cNvPr>
          <p:cNvSpPr/>
          <p:nvPr/>
        </p:nvSpPr>
        <p:spPr>
          <a:xfrm>
            <a:off x="2939963" y="3406279"/>
            <a:ext cx="1448463" cy="38973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Soil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7EB7E2-A866-CE47-BF02-33FF95071C5C}"/>
              </a:ext>
            </a:extLst>
          </p:cNvPr>
          <p:cNvSpPr/>
          <p:nvPr/>
        </p:nvSpPr>
        <p:spPr>
          <a:xfrm>
            <a:off x="8501231" y="4417943"/>
            <a:ext cx="1448463" cy="38973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Tap water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2B8347-90D8-B9F7-AB1E-7BF69ADAD384}"/>
              </a:ext>
            </a:extLst>
          </p:cNvPr>
          <p:cNvCxnSpPr>
            <a:cxnSpLocks/>
          </p:cNvCxnSpPr>
          <p:nvPr/>
        </p:nvCxnSpPr>
        <p:spPr>
          <a:xfrm>
            <a:off x="4538463" y="3569245"/>
            <a:ext cx="101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BC60AFF-D30E-BC3A-A748-715CF80582B8}"/>
              </a:ext>
            </a:extLst>
          </p:cNvPr>
          <p:cNvCxnSpPr>
            <a:cxnSpLocks/>
          </p:cNvCxnSpPr>
          <p:nvPr/>
        </p:nvCxnSpPr>
        <p:spPr>
          <a:xfrm>
            <a:off x="7266283" y="3570373"/>
            <a:ext cx="10156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18B31D-AB19-FAC6-1063-C34A276F43AF}"/>
              </a:ext>
            </a:extLst>
          </p:cNvPr>
          <p:cNvCxnSpPr>
            <a:cxnSpLocks/>
          </p:cNvCxnSpPr>
          <p:nvPr/>
        </p:nvCxnSpPr>
        <p:spPr>
          <a:xfrm flipV="1">
            <a:off x="7266283" y="2705450"/>
            <a:ext cx="1051401" cy="675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1A0BF11-B8DF-7859-F941-6E449A48FAEC}"/>
              </a:ext>
            </a:extLst>
          </p:cNvPr>
          <p:cNvCxnSpPr>
            <a:cxnSpLocks/>
          </p:cNvCxnSpPr>
          <p:nvPr/>
        </p:nvCxnSpPr>
        <p:spPr>
          <a:xfrm>
            <a:off x="7266283" y="3799613"/>
            <a:ext cx="1114687" cy="7514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71B2835-2C44-B368-E0EE-E7BF2590670B}"/>
              </a:ext>
            </a:extLst>
          </p:cNvPr>
          <p:cNvSpPr txBox="1"/>
          <p:nvPr/>
        </p:nvSpPr>
        <p:spPr>
          <a:xfrm>
            <a:off x="553673" y="2747395"/>
            <a:ext cx="1430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Farm </a:t>
            </a:r>
            <a:r>
              <a:rPr lang="it-IT" dirty="0" err="1"/>
              <a:t>module</a:t>
            </a:r>
            <a:endParaRPr lang="en-GB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74F3D5-0648-F61A-0553-C8CC151943EC}"/>
              </a:ext>
            </a:extLst>
          </p:cNvPr>
          <p:cNvSpPr txBox="1"/>
          <p:nvPr/>
        </p:nvSpPr>
        <p:spPr>
          <a:xfrm>
            <a:off x="2939963" y="2932061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 err="1"/>
              <a:t>Soil</a:t>
            </a:r>
            <a:r>
              <a:rPr lang="it-IT" dirty="0"/>
              <a:t> </a:t>
            </a:r>
            <a:r>
              <a:rPr lang="it-IT" dirty="0" err="1"/>
              <a:t>module</a:t>
            </a:r>
            <a:endParaRPr lang="en-GB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5623337-AC4F-2A93-AAAC-30B7B19D15D3}"/>
              </a:ext>
            </a:extLst>
          </p:cNvPr>
          <p:cNvSpPr txBox="1"/>
          <p:nvPr/>
        </p:nvSpPr>
        <p:spPr>
          <a:xfrm>
            <a:off x="5731083" y="2932061"/>
            <a:ext cx="1431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River </a:t>
            </a:r>
            <a:r>
              <a:rPr lang="it-IT" dirty="0" err="1"/>
              <a:t>module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32BA91-5530-E93E-367D-40759A37C8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13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3B4CD-7CC6-1B55-6393-2A6D7A33F886}"/>
              </a:ext>
            </a:extLst>
          </p:cNvPr>
          <p:cNvSpPr txBox="1"/>
          <p:nvPr/>
        </p:nvSpPr>
        <p:spPr>
          <a:xfrm>
            <a:off x="151369" y="173699"/>
            <a:ext cx="21964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u="sng" dirty="0" err="1"/>
              <a:t>Soil</a:t>
            </a:r>
            <a:r>
              <a:rPr lang="it-IT" sz="3200" b="1" u="sng" dirty="0"/>
              <a:t> </a:t>
            </a:r>
            <a:r>
              <a:rPr lang="it-IT" sz="3200" b="1" u="sng" dirty="0" err="1"/>
              <a:t>module</a:t>
            </a:r>
            <a:endParaRPr lang="en-GB" sz="32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20220-5BB1-E228-5D05-B3BAD188510C}"/>
              </a:ext>
            </a:extLst>
          </p:cNvPr>
          <p:cNvSpPr txBox="1"/>
          <p:nvPr/>
        </p:nvSpPr>
        <p:spPr>
          <a:xfrm>
            <a:off x="247476" y="1124124"/>
            <a:ext cx="1077565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Simulates the application and mixing with soil of manure in agricultural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Quantifies the CFU/m</a:t>
            </a:r>
            <a:r>
              <a:rPr lang="en-GB" baseline="30000" dirty="0"/>
              <a:t>2</a:t>
            </a:r>
            <a:r>
              <a:rPr lang="en-GB" dirty="0"/>
              <a:t>, CFU/g*m</a:t>
            </a:r>
            <a:r>
              <a:rPr lang="en-GB" baseline="30000" dirty="0"/>
              <a:t>2  </a:t>
            </a:r>
            <a:r>
              <a:rPr lang="en-GB" dirty="0"/>
              <a:t>and the total CFU in the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Estimates how E. coli concentrations decay in soil over 200 days based on a mean decay rate calculated from multiple studies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5" name="Picture 4" descr="A field of plants and sun&#10;&#10;Description automatically generated">
            <a:extLst>
              <a:ext uri="{FF2B5EF4-FFF2-40B4-BE49-F238E27FC236}">
                <a16:creationId xmlns:a16="http://schemas.microsoft.com/office/drawing/2014/main" id="{3618FD7A-8E15-FAC5-B315-6B04EB748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0142" y="2704011"/>
            <a:ext cx="4045131" cy="40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79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16C-C046-62EB-9D3B-198B3122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Soil</a:t>
            </a:r>
            <a:r>
              <a:rPr lang="it-IT" dirty="0"/>
              <a:t> Module</a:t>
            </a:r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60FEC0B-2B49-D5AC-B791-DA1A277AE47D}"/>
              </a:ext>
            </a:extLst>
          </p:cNvPr>
          <p:cNvSpPr/>
          <p:nvPr/>
        </p:nvSpPr>
        <p:spPr>
          <a:xfrm>
            <a:off x="1219503" y="2720055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CFU/g </a:t>
            </a:r>
            <a:r>
              <a:rPr lang="it-IT" sz="1600" dirty="0" err="1">
                <a:solidFill>
                  <a:schemeClr val="tx1"/>
                </a:solidFill>
              </a:rPr>
              <a:t>manure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CCB3F35-CFE8-6E5E-C04A-1AAE613B0594}"/>
              </a:ext>
            </a:extLst>
          </p:cNvPr>
          <p:cNvSpPr/>
          <p:nvPr/>
        </p:nvSpPr>
        <p:spPr>
          <a:xfrm>
            <a:off x="3143091" y="2775212"/>
            <a:ext cx="1491858" cy="43724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it-IT" sz="1600" dirty="0" err="1">
                <a:solidFill>
                  <a:schemeClr val="tx1"/>
                </a:solidFill>
              </a:rPr>
              <a:t>Manure</a:t>
            </a:r>
            <a:r>
              <a:rPr lang="it-IT" sz="1600" dirty="0">
                <a:solidFill>
                  <a:schemeClr val="tx1"/>
                </a:solidFill>
              </a:rPr>
              <a:t> per m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ACABD43-0CA5-77FA-272E-94DEE176AEC0}"/>
              </a:ext>
            </a:extLst>
          </p:cNvPr>
          <p:cNvSpPr txBox="1"/>
          <p:nvPr/>
        </p:nvSpPr>
        <p:spPr>
          <a:xfrm>
            <a:off x="3029378" y="2467715"/>
            <a:ext cx="1683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2000 g per square meter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C964CC8-FD71-42BF-7287-A3852F0F7C80}"/>
              </a:ext>
            </a:extLst>
          </p:cNvPr>
          <p:cNvSpPr/>
          <p:nvPr/>
        </p:nvSpPr>
        <p:spPr>
          <a:xfrm>
            <a:off x="2681636" y="4554447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CFU/m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957C560-9B11-5220-8128-8E23C13B5A32}"/>
              </a:ext>
            </a:extLst>
          </p:cNvPr>
          <p:cNvCxnSpPr>
            <a:cxnSpLocks/>
          </p:cNvCxnSpPr>
          <p:nvPr/>
        </p:nvCxnSpPr>
        <p:spPr>
          <a:xfrm>
            <a:off x="2096117" y="3874591"/>
            <a:ext cx="417950" cy="39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76AA97D-F4CB-F1A6-A5DF-063193849641}"/>
              </a:ext>
            </a:extLst>
          </p:cNvPr>
          <p:cNvCxnSpPr>
            <a:cxnSpLocks/>
          </p:cNvCxnSpPr>
          <p:nvPr/>
        </p:nvCxnSpPr>
        <p:spPr>
          <a:xfrm flipH="1">
            <a:off x="3523376" y="3343898"/>
            <a:ext cx="322976" cy="9265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236D7C0-CB5B-16E9-CA27-0F777B680E0B}"/>
              </a:ext>
            </a:extLst>
          </p:cNvPr>
          <p:cNvCxnSpPr/>
          <p:nvPr/>
        </p:nvCxnSpPr>
        <p:spPr>
          <a:xfrm>
            <a:off x="6136547" y="2386668"/>
            <a:ext cx="54528" cy="36240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3">
            <a:extLst>
              <a:ext uri="{FF2B5EF4-FFF2-40B4-BE49-F238E27FC236}">
                <a16:creationId xmlns:a16="http://schemas.microsoft.com/office/drawing/2014/main" id="{2DAF5F6A-53AF-D0AD-DED1-A46C39E99F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9300899-6F33-5BD2-165C-D67FB626C916}"/>
              </a:ext>
            </a:extLst>
          </p:cNvPr>
          <p:cNvSpPr txBox="1"/>
          <p:nvPr/>
        </p:nvSpPr>
        <p:spPr>
          <a:xfrm>
            <a:off x="5639499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6F622-DD79-24CC-2715-ABCE819C9E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5209807"/>
            <a:ext cx="3524842" cy="120719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C0DFDE-E65D-A061-EE2A-2A11F8E64F8B}"/>
              </a:ext>
            </a:extLst>
          </p:cNvPr>
          <p:cNvSpPr/>
          <p:nvPr/>
        </p:nvSpPr>
        <p:spPr>
          <a:xfrm>
            <a:off x="6931607" y="2649873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CFU/g </a:t>
            </a:r>
            <a:r>
              <a:rPr lang="it-IT" sz="1600" dirty="0" err="1">
                <a:solidFill>
                  <a:schemeClr val="tx1"/>
                </a:solidFill>
              </a:rPr>
              <a:t>manure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F7C4F7-5850-F5E8-062C-81310DF835DD}"/>
              </a:ext>
            </a:extLst>
          </p:cNvPr>
          <p:cNvSpPr/>
          <p:nvPr/>
        </p:nvSpPr>
        <p:spPr>
          <a:xfrm>
            <a:off x="9163079" y="3198735"/>
            <a:ext cx="1300257" cy="309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Soil</a:t>
            </a:r>
            <a:r>
              <a:rPr lang="it-IT" sz="1600" dirty="0">
                <a:solidFill>
                  <a:schemeClr val="tx1"/>
                </a:solidFill>
              </a:rPr>
              <a:t> mass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F5C527-4E60-0D4C-DCA5-80F186BE6168}"/>
              </a:ext>
            </a:extLst>
          </p:cNvPr>
          <p:cNvSpPr txBox="1"/>
          <p:nvPr/>
        </p:nvSpPr>
        <p:spPr>
          <a:xfrm>
            <a:off x="6710015" y="2278031"/>
            <a:ext cx="1791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E. coli ∼N(1.6×104,0.02×104)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65AFF2-9572-6DB1-5307-0F05E3AD7C2A}"/>
              </a:ext>
            </a:extLst>
          </p:cNvPr>
          <p:cNvSpPr/>
          <p:nvPr/>
        </p:nvSpPr>
        <p:spPr>
          <a:xfrm>
            <a:off x="9163079" y="2586538"/>
            <a:ext cx="563510" cy="180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Depth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993E8-18E1-D60F-F8E1-AC2E45FE957F}"/>
              </a:ext>
            </a:extLst>
          </p:cNvPr>
          <p:cNvSpPr/>
          <p:nvPr/>
        </p:nvSpPr>
        <p:spPr>
          <a:xfrm>
            <a:off x="9887311" y="2587240"/>
            <a:ext cx="786886" cy="180687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>
                <a:solidFill>
                  <a:schemeClr val="tx1"/>
                </a:solidFill>
              </a:rPr>
              <a:t>Density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DCDED1-BF7E-5554-58AB-56FB30EC7B58}"/>
              </a:ext>
            </a:extLst>
          </p:cNvPr>
          <p:cNvCxnSpPr>
            <a:cxnSpLocks/>
          </p:cNvCxnSpPr>
          <p:nvPr/>
        </p:nvCxnSpPr>
        <p:spPr>
          <a:xfrm>
            <a:off x="9473435" y="2908813"/>
            <a:ext cx="0" cy="16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792E1DB-7871-6158-8193-765B3B3D68C3}"/>
              </a:ext>
            </a:extLst>
          </p:cNvPr>
          <p:cNvCxnSpPr>
            <a:cxnSpLocks/>
          </p:cNvCxnSpPr>
          <p:nvPr/>
        </p:nvCxnSpPr>
        <p:spPr>
          <a:xfrm>
            <a:off x="10229842" y="2930832"/>
            <a:ext cx="0" cy="163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F11415A-8570-F2CA-23CD-B6DE09C3A3DB}"/>
              </a:ext>
            </a:extLst>
          </p:cNvPr>
          <p:cNvSpPr txBox="1"/>
          <p:nvPr/>
        </p:nvSpPr>
        <p:spPr>
          <a:xfrm>
            <a:off x="8884459" y="2198584"/>
            <a:ext cx="60966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000" dirty="0"/>
              <a:t>Mass (kg/m</a:t>
            </a:r>
            <a:r>
              <a:rPr lang="en-GB" sz="1000" baseline="30000" dirty="0"/>
              <a:t>2</a:t>
            </a:r>
            <a:r>
              <a:rPr lang="en-GB" sz="1000" dirty="0"/>
              <a:t> ) = soil depth (m) × soil density (g/m³) ×1000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E51CE15-C522-BF06-04D8-B1FBEA49E46A}"/>
              </a:ext>
            </a:extLst>
          </p:cNvPr>
          <p:cNvSpPr txBox="1"/>
          <p:nvPr/>
        </p:nvSpPr>
        <p:spPr>
          <a:xfrm>
            <a:off x="6817619" y="3399447"/>
            <a:ext cx="168372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2000 g per square meter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7A24D8C-E8C7-B4F4-6DFF-FE2527767D47}"/>
              </a:ext>
            </a:extLst>
          </p:cNvPr>
          <p:cNvSpPr/>
          <p:nvPr/>
        </p:nvSpPr>
        <p:spPr>
          <a:xfrm>
            <a:off x="8393740" y="4484265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CFU/g*m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F03A3B8-5715-71D7-A668-CD4DC53BBD66}"/>
              </a:ext>
            </a:extLst>
          </p:cNvPr>
          <p:cNvCxnSpPr>
            <a:cxnSpLocks/>
          </p:cNvCxnSpPr>
          <p:nvPr/>
        </p:nvCxnSpPr>
        <p:spPr>
          <a:xfrm>
            <a:off x="7808221" y="3804409"/>
            <a:ext cx="417950" cy="395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8066E02-3254-0B59-16B4-D87F1694E9A6}"/>
              </a:ext>
            </a:extLst>
          </p:cNvPr>
          <p:cNvCxnSpPr>
            <a:cxnSpLocks/>
          </p:cNvCxnSpPr>
          <p:nvPr/>
        </p:nvCxnSpPr>
        <p:spPr>
          <a:xfrm flipH="1">
            <a:off x="9509727" y="3653107"/>
            <a:ext cx="377584" cy="5495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FAB55390-53D4-F840-93C0-B076E21BF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4114" y="5160209"/>
            <a:ext cx="3819222" cy="119154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0F7C5C7-629B-C3A5-EB14-71020CBCD811}"/>
              </a:ext>
            </a:extLst>
          </p:cNvPr>
          <p:cNvSpPr txBox="1"/>
          <p:nvPr/>
        </p:nvSpPr>
        <p:spPr>
          <a:xfrm>
            <a:off x="785010" y="2426072"/>
            <a:ext cx="179132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50" dirty="0"/>
              <a:t>E. coli ∼N(1.6×104,0.02×104)</a:t>
            </a:r>
          </a:p>
        </p:txBody>
      </p:sp>
    </p:spTree>
    <p:extLst>
      <p:ext uri="{BB962C8B-B14F-4D97-AF65-F5344CB8AC3E}">
        <p14:creationId xmlns:p14="http://schemas.microsoft.com/office/powerpoint/2010/main" val="3200253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3956E-AB8F-361F-6623-86621770B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864" y="300539"/>
            <a:ext cx="10515600" cy="1325563"/>
          </a:xfrm>
        </p:spPr>
        <p:txBody>
          <a:bodyPr/>
          <a:lstStyle/>
          <a:p>
            <a:r>
              <a:rPr lang="it-IT" dirty="0" err="1"/>
              <a:t>Decay</a:t>
            </a:r>
            <a:endParaRPr lang="en-GB" dirty="0"/>
          </a:p>
        </p:txBody>
      </p:sp>
      <p:pic>
        <p:nvPicPr>
          <p:cNvPr id="4" name="Picture 3" descr="A graph of a graph showing a number of different studies&#10;&#10;Description automatically generated with medium confidence">
            <a:extLst>
              <a:ext uri="{FF2B5EF4-FFF2-40B4-BE49-F238E27FC236}">
                <a16:creationId xmlns:a16="http://schemas.microsoft.com/office/drawing/2014/main" id="{C766744C-3DEA-C472-798F-896172547D9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908" y="2302374"/>
            <a:ext cx="5731510" cy="363791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253EF9-24DC-E1DE-498F-EF554E2DC989}"/>
              </a:ext>
            </a:extLst>
          </p:cNvPr>
          <p:cNvSpPr txBox="1"/>
          <p:nvPr/>
        </p:nvSpPr>
        <p:spPr>
          <a:xfrm>
            <a:off x="8035846" y="6026724"/>
            <a:ext cx="2246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K (</a:t>
            </a:r>
            <a:r>
              <a:rPr lang="it-IT" dirty="0" err="1"/>
              <a:t>mean</a:t>
            </a:r>
            <a:r>
              <a:rPr lang="it-IT" dirty="0"/>
              <a:t>) = 0.4592791</a:t>
            </a:r>
            <a:endParaRPr lang="en-GB" dirty="0"/>
          </a:p>
        </p:txBody>
      </p:sp>
      <p:pic>
        <p:nvPicPr>
          <p:cNvPr id="11" name="Picture 3">
            <a:extLst>
              <a:ext uri="{FF2B5EF4-FFF2-40B4-BE49-F238E27FC236}">
                <a16:creationId xmlns:a16="http://schemas.microsoft.com/office/drawing/2014/main" id="{BC377FC4-2022-8D47-D650-EA97DB406F1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2C44F2-05D7-E9C8-A8EB-905FC09BC6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4322" y="4414092"/>
            <a:ext cx="3429176" cy="125736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11581E-6D48-4D78-D36C-B4940C5EE7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4322" y="2496751"/>
            <a:ext cx="3899909" cy="141095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B5D9E24-9C3F-6B39-ACEA-056B8B2DC823}"/>
              </a:ext>
            </a:extLst>
          </p:cNvPr>
          <p:cNvCxnSpPr/>
          <p:nvPr/>
        </p:nvCxnSpPr>
        <p:spPr>
          <a:xfrm flipH="1" flipV="1">
            <a:off x="3000103" y="2760617"/>
            <a:ext cx="4537166" cy="335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1F0FC0-EC76-DC70-7325-88C204DFFE03}"/>
              </a:ext>
            </a:extLst>
          </p:cNvPr>
          <p:cNvCxnSpPr/>
          <p:nvPr/>
        </p:nvCxnSpPr>
        <p:spPr>
          <a:xfrm flipH="1" flipV="1">
            <a:off x="2994870" y="3202229"/>
            <a:ext cx="4559416" cy="2267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5C06CBF-F714-16CF-6135-7A7BEAD2EBBC}"/>
              </a:ext>
            </a:extLst>
          </p:cNvPr>
          <p:cNvCxnSpPr/>
          <p:nvPr/>
        </p:nvCxnSpPr>
        <p:spPr>
          <a:xfrm flipH="1" flipV="1">
            <a:off x="2931952" y="3554140"/>
            <a:ext cx="4605317" cy="2180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386D1D6-7DFE-DA1E-6925-1CF132706AE9}"/>
              </a:ext>
            </a:extLst>
          </p:cNvPr>
          <p:cNvCxnSpPr/>
          <p:nvPr/>
        </p:nvCxnSpPr>
        <p:spPr>
          <a:xfrm flipH="1" flipV="1">
            <a:off x="5536734" y="4058825"/>
            <a:ext cx="2055303" cy="10626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5B834DE-95CB-A3BC-4B27-D87DDE061817}"/>
              </a:ext>
            </a:extLst>
          </p:cNvPr>
          <p:cNvCxnSpPr/>
          <p:nvPr/>
        </p:nvCxnSpPr>
        <p:spPr>
          <a:xfrm flipH="1" flipV="1">
            <a:off x="5721292" y="4517472"/>
            <a:ext cx="1723030" cy="7340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3C16039-5C0E-28DB-9E52-A6C4FB35BB62}"/>
              </a:ext>
            </a:extLst>
          </p:cNvPr>
          <p:cNvCxnSpPr/>
          <p:nvPr/>
        </p:nvCxnSpPr>
        <p:spPr>
          <a:xfrm flipH="1" flipV="1">
            <a:off x="6253993" y="4991450"/>
            <a:ext cx="1300293" cy="416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E7AD077-6C36-B2FE-63E1-5C40C942FEF6}"/>
              </a:ext>
            </a:extLst>
          </p:cNvPr>
          <p:cNvCxnSpPr/>
          <p:nvPr/>
        </p:nvCxnSpPr>
        <p:spPr>
          <a:xfrm flipH="1" flipV="1">
            <a:off x="6414081" y="5408135"/>
            <a:ext cx="1112921" cy="23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771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B7BE6-AB7B-781F-8EDF-E135F8DD6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Soil</a:t>
            </a:r>
            <a:r>
              <a:rPr lang="it-IT" dirty="0"/>
              <a:t> Module</a:t>
            </a:r>
            <a:endParaRPr lang="en-GB" dirty="0"/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52C38039-C169-58B6-5981-AED2A1967C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478078" y="228288"/>
            <a:ext cx="3507125" cy="96092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C759DCC-997C-9C15-3974-5589D758C407}"/>
              </a:ext>
            </a:extLst>
          </p:cNvPr>
          <p:cNvSpPr/>
          <p:nvPr/>
        </p:nvSpPr>
        <p:spPr>
          <a:xfrm>
            <a:off x="5108086" y="2905241"/>
            <a:ext cx="1300257" cy="30910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Field size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225E64-F2E3-B992-09EA-25ABE59C2451}"/>
              </a:ext>
            </a:extLst>
          </p:cNvPr>
          <p:cNvSpPr/>
          <p:nvPr/>
        </p:nvSpPr>
        <p:spPr>
          <a:xfrm>
            <a:off x="4511985" y="4729471"/>
            <a:ext cx="1069317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Total CFU field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F4A1B91-2890-E447-4DA3-F397EFCA777C}"/>
              </a:ext>
            </a:extLst>
          </p:cNvPr>
          <p:cNvCxnSpPr>
            <a:cxnSpLocks/>
          </p:cNvCxnSpPr>
          <p:nvPr/>
        </p:nvCxnSpPr>
        <p:spPr>
          <a:xfrm>
            <a:off x="3796725" y="3826509"/>
            <a:ext cx="574267" cy="902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C3AA2DF-EE83-9849-08AA-B64E7C0EE3A4}"/>
              </a:ext>
            </a:extLst>
          </p:cNvPr>
          <p:cNvCxnSpPr>
            <a:cxnSpLocks/>
          </p:cNvCxnSpPr>
          <p:nvPr/>
        </p:nvCxnSpPr>
        <p:spPr>
          <a:xfrm flipH="1">
            <a:off x="5339592" y="3341751"/>
            <a:ext cx="274192" cy="1175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E75B2E39-A4CD-B8AA-BE71-EC561C5B9AF7}"/>
              </a:ext>
            </a:extLst>
          </p:cNvPr>
          <p:cNvSpPr/>
          <p:nvPr/>
        </p:nvSpPr>
        <p:spPr>
          <a:xfrm>
            <a:off x="2793806" y="2157321"/>
            <a:ext cx="1241191" cy="69567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CFU/m</a:t>
            </a:r>
            <a:r>
              <a:rPr lang="en-GB" sz="1600" baseline="30000" dirty="0">
                <a:solidFill>
                  <a:schemeClr val="tx1"/>
                </a:solidFill>
              </a:rPr>
              <a:t>2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B1406F8-5DCA-7ADF-8770-A4E31F747D3F}"/>
              </a:ext>
            </a:extLst>
          </p:cNvPr>
          <p:cNvSpPr txBox="1"/>
          <p:nvPr/>
        </p:nvSpPr>
        <p:spPr>
          <a:xfrm>
            <a:off x="4282958" y="5424876"/>
            <a:ext cx="363965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200" dirty="0">
                <a:solidFill>
                  <a:schemeClr val="tx1"/>
                </a:solidFill>
              </a:rPr>
              <a:t>CFU/m</a:t>
            </a:r>
            <a:r>
              <a:rPr lang="en-GB" sz="1200" baseline="30000" dirty="0">
                <a:solidFill>
                  <a:schemeClr val="tx1"/>
                </a:solidFill>
              </a:rPr>
              <a:t>2  </a:t>
            </a:r>
            <a:r>
              <a:rPr lang="en-GB" sz="1200" dirty="0"/>
              <a:t>x Field area (</a:t>
            </a:r>
            <a:r>
              <a:rPr lang="it-IT" sz="1200" dirty="0"/>
              <a:t>m</a:t>
            </a:r>
            <a:r>
              <a:rPr lang="en-GB" sz="1200" baseline="30000" dirty="0"/>
              <a:t>2 </a:t>
            </a:r>
            <a:r>
              <a:rPr lang="en-GB" sz="1200" dirty="0"/>
              <a:t>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971FCEF-F3E9-E7CE-EE6C-52DAA8C3C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7947" y="4645581"/>
            <a:ext cx="2834776" cy="116684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B26F9ED-717A-6CD7-C421-06FA9EB97FF1}"/>
              </a:ext>
            </a:extLst>
          </p:cNvPr>
          <p:cNvSpPr/>
          <p:nvPr/>
        </p:nvSpPr>
        <p:spPr>
          <a:xfrm>
            <a:off x="3032079" y="3317856"/>
            <a:ext cx="764646" cy="38148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 err="1">
                <a:solidFill>
                  <a:schemeClr val="tx1"/>
                </a:solidFill>
              </a:rPr>
              <a:t>Decay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E3859B-5AAC-D2AE-9385-8BCF61DF406A}"/>
              </a:ext>
            </a:extLst>
          </p:cNvPr>
          <p:cNvCxnSpPr/>
          <p:nvPr/>
        </p:nvCxnSpPr>
        <p:spPr>
          <a:xfrm>
            <a:off x="3414402" y="2952925"/>
            <a:ext cx="0" cy="231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1067B369-CBA7-9562-DEF2-1360020D63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565" y="4237813"/>
            <a:ext cx="2809915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3255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16C-C046-62EB-9D3B-198B3122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CFU per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meter</a:t>
            </a:r>
            <a:endParaRPr lang="en-GB" dirty="0"/>
          </a:p>
        </p:txBody>
      </p:sp>
      <p:pic>
        <p:nvPicPr>
          <p:cNvPr id="18" name="Picture 17" descr="A graph with a line&#10;&#10;Description automatically generated">
            <a:extLst>
              <a:ext uri="{FF2B5EF4-FFF2-40B4-BE49-F238E27FC236}">
                <a16:creationId xmlns:a16="http://schemas.microsoft.com/office/drawing/2014/main" id="{11A14C44-8C81-96A9-0377-09F320F255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97" y="1690688"/>
            <a:ext cx="4940844" cy="4610608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80712A2-FBA2-BEE5-5AB9-6213F17523CD}"/>
              </a:ext>
            </a:extLst>
          </p:cNvPr>
          <p:cNvSpPr txBox="1"/>
          <p:nvPr/>
        </p:nvSpPr>
        <p:spPr>
          <a:xfrm>
            <a:off x="6762206" y="2847703"/>
            <a:ext cx="3863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Day 200: 3279.149 CFU/m2 (</a:t>
            </a:r>
            <a:r>
              <a:rPr lang="it-IT" dirty="0" err="1"/>
              <a:t>std</a:t>
            </a:r>
            <a:r>
              <a:rPr lang="it-IT" dirty="0"/>
              <a:t> 40.04) </a:t>
            </a:r>
            <a:endParaRPr lang="en-GB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12216B8-CBD2-1D35-B652-C5FE8EFD67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948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EB16C-C046-62EB-9D3B-198B31220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479484" cy="1325563"/>
          </a:xfrm>
        </p:spPr>
        <p:txBody>
          <a:bodyPr/>
          <a:lstStyle/>
          <a:p>
            <a:r>
              <a:rPr lang="it-IT" dirty="0"/>
              <a:t>CFU per </a:t>
            </a:r>
            <a:r>
              <a:rPr lang="it-IT" dirty="0" err="1"/>
              <a:t>gram</a:t>
            </a:r>
            <a:r>
              <a:rPr lang="it-IT" dirty="0"/>
              <a:t> in a </a:t>
            </a:r>
            <a:r>
              <a:rPr lang="it-IT" dirty="0" err="1"/>
              <a:t>square</a:t>
            </a:r>
            <a:r>
              <a:rPr lang="it-IT" dirty="0"/>
              <a:t> </a:t>
            </a:r>
            <a:r>
              <a:rPr lang="it-IT" dirty="0" err="1"/>
              <a:t>meter</a:t>
            </a:r>
            <a:endParaRPr lang="en-GB" dirty="0"/>
          </a:p>
        </p:txBody>
      </p:sp>
      <p:pic>
        <p:nvPicPr>
          <p:cNvPr id="22" name="Picture 3">
            <a:extLst>
              <a:ext uri="{FF2B5EF4-FFF2-40B4-BE49-F238E27FC236}">
                <a16:creationId xmlns:a16="http://schemas.microsoft.com/office/drawing/2014/main" id="{B12216B8-CBD2-1D35-B652-C5FE8EFD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528412" y="224094"/>
            <a:ext cx="3507125" cy="960928"/>
          </a:xfrm>
          <a:prstGeom prst="rect">
            <a:avLst/>
          </a:prstGeom>
        </p:spPr>
      </p:pic>
      <p:pic>
        <p:nvPicPr>
          <p:cNvPr id="4" name="Picture 3" descr="A graph with a line&#10;&#10;Description automatically generated">
            <a:extLst>
              <a:ext uri="{FF2B5EF4-FFF2-40B4-BE49-F238E27FC236}">
                <a16:creationId xmlns:a16="http://schemas.microsoft.com/office/drawing/2014/main" id="{34BAD083-637D-82C8-E5B3-9B53DDED4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21" y="1728879"/>
            <a:ext cx="4940844" cy="46106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49F4D89-4B02-3BDA-08A4-9B2F59C4A63D}"/>
              </a:ext>
            </a:extLst>
          </p:cNvPr>
          <p:cNvSpPr/>
          <p:nvPr/>
        </p:nvSpPr>
        <p:spPr>
          <a:xfrm>
            <a:off x="5851010" y="2996534"/>
            <a:ext cx="1623985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Farm </a:t>
            </a:r>
            <a:r>
              <a:rPr lang="it-IT" sz="1600" dirty="0" err="1">
                <a:solidFill>
                  <a:schemeClr val="tx1"/>
                </a:solidFill>
              </a:rPr>
              <a:t>module</a:t>
            </a:r>
            <a:endParaRPr lang="it-IT" sz="1600" dirty="0">
              <a:solidFill>
                <a:schemeClr val="tx1"/>
              </a:solidFill>
            </a:endParaRP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10^4 CFU/g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4A0F1F9-994D-CE44-C26E-36A21958525F}"/>
              </a:ext>
            </a:extLst>
          </p:cNvPr>
          <p:cNvSpPr/>
          <p:nvPr/>
        </p:nvSpPr>
        <p:spPr>
          <a:xfrm>
            <a:off x="8140955" y="2996534"/>
            <a:ext cx="1623985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After mixing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10^2 CFU/g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2D8F27-81D0-8969-F9F2-711458798953}"/>
              </a:ext>
            </a:extLst>
          </p:cNvPr>
          <p:cNvSpPr/>
          <p:nvPr/>
        </p:nvSpPr>
        <p:spPr>
          <a:xfrm>
            <a:off x="8140955" y="4147223"/>
            <a:ext cx="1623985" cy="57522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At day 200</a:t>
            </a:r>
          </a:p>
          <a:p>
            <a:pPr algn="ctr"/>
            <a:r>
              <a:rPr lang="it-IT" sz="1600" dirty="0">
                <a:solidFill>
                  <a:schemeClr val="tx1"/>
                </a:solidFill>
              </a:rPr>
              <a:t>10^-2 CFU/g</a:t>
            </a:r>
            <a:endParaRPr lang="en-GB" sz="1600" dirty="0">
              <a:solidFill>
                <a:schemeClr val="tx1"/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9F0EEB4-0C91-6D20-342D-94DFE1C08126}"/>
              </a:ext>
            </a:extLst>
          </p:cNvPr>
          <p:cNvCxnSpPr>
            <a:cxnSpLocks/>
          </p:cNvCxnSpPr>
          <p:nvPr/>
        </p:nvCxnSpPr>
        <p:spPr>
          <a:xfrm>
            <a:off x="7521134" y="3284147"/>
            <a:ext cx="5616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27C4CA3-BE55-4366-5CED-7B1843E531BB}"/>
              </a:ext>
            </a:extLst>
          </p:cNvPr>
          <p:cNvCxnSpPr/>
          <p:nvPr/>
        </p:nvCxnSpPr>
        <p:spPr>
          <a:xfrm>
            <a:off x="8952947" y="3649211"/>
            <a:ext cx="0" cy="3849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7080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23B4CD-7CC6-1B55-6393-2A6D7A33F886}"/>
              </a:ext>
            </a:extLst>
          </p:cNvPr>
          <p:cNvSpPr txBox="1"/>
          <p:nvPr/>
        </p:nvSpPr>
        <p:spPr>
          <a:xfrm>
            <a:off x="151369" y="173699"/>
            <a:ext cx="24539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3200" b="1" u="sng" dirty="0"/>
              <a:t>River </a:t>
            </a:r>
            <a:r>
              <a:rPr lang="it-IT" sz="3200" b="1" u="sng" dirty="0" err="1"/>
              <a:t>module</a:t>
            </a:r>
            <a:endParaRPr lang="en-GB" sz="3200" b="1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320220-5BB1-E228-5D05-B3BAD188510C}"/>
              </a:ext>
            </a:extLst>
          </p:cNvPr>
          <p:cNvSpPr txBox="1"/>
          <p:nvPr/>
        </p:nvSpPr>
        <p:spPr>
          <a:xfrm>
            <a:off x="247476" y="1124124"/>
            <a:ext cx="107756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Simulates the runoff of ESBL E. coli from the field to the watershed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Estimates how E. coli concentration decays in watershed over 200 days based on a environmental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Quantifies the CFU/L in the watershed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</p:txBody>
      </p:sp>
      <p:pic>
        <p:nvPicPr>
          <p:cNvPr id="6" name="Picture 5" descr="A drawing of a farm&#10;&#10;Description automatically generated">
            <a:extLst>
              <a:ext uri="{FF2B5EF4-FFF2-40B4-BE49-F238E27FC236}">
                <a16:creationId xmlns:a16="http://schemas.microsoft.com/office/drawing/2014/main" id="{A46BFB54-266B-F6A5-DD4E-07FA6883E3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9952" y="2928784"/>
            <a:ext cx="6964213" cy="397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674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Office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Open Sans Bold</vt:lpstr>
      <vt:lpstr>Open Sans Light Bold</vt:lpstr>
      <vt:lpstr>Office Theme</vt:lpstr>
      <vt:lpstr>PowerPoint Presentation</vt:lpstr>
      <vt:lpstr>PowerPoint Presentation</vt:lpstr>
      <vt:lpstr>PowerPoint Presentation</vt:lpstr>
      <vt:lpstr>Soil Module</vt:lpstr>
      <vt:lpstr>Decay</vt:lpstr>
      <vt:lpstr>Soil Module</vt:lpstr>
      <vt:lpstr>CFU per square meter</vt:lpstr>
      <vt:lpstr>CFU per gram in a square meter</vt:lpstr>
      <vt:lpstr>PowerPoint Presentation</vt:lpstr>
      <vt:lpstr>PowerPoint Presentation</vt:lpstr>
      <vt:lpstr>Decay in water</vt:lpstr>
      <vt:lpstr>PowerPoint Presentation</vt:lpstr>
      <vt:lpstr>Results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dYpvOhXx2rQy3qzB</dc:creator>
  <cp:lastModifiedBy>Sarnino, Nunzio</cp:lastModifiedBy>
  <cp:revision>33</cp:revision>
  <dcterms:created xsi:type="dcterms:W3CDTF">2023-10-12T12:17:48Z</dcterms:created>
  <dcterms:modified xsi:type="dcterms:W3CDTF">2024-10-01T09:52:58Z</dcterms:modified>
</cp:coreProperties>
</file>