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9" r:id="rId7"/>
    <p:sldId id="398" r:id="rId8"/>
    <p:sldId id="400" r:id="rId9"/>
    <p:sldId id="401" r:id="rId10"/>
    <p:sldId id="402" r:id="rId11"/>
    <p:sldId id="403" r:id="rId12"/>
    <p:sldId id="404" r:id="rId13"/>
    <p:sldId id="405" r:id="rId14"/>
    <p:sldId id="406" r:id="rId15"/>
    <p:sldId id="407" r:id="rId16"/>
    <p:sldId id="408" r:id="rId17"/>
    <p:sldId id="409"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2C8"/>
    <a:srgbClr val="E1000F"/>
    <a:srgbClr val="3C3C3C"/>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02/09/2024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02/09/2024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 name="ZoneTexte 1"/>
          <p:cNvSpPr txBox="1"/>
          <p:nvPr/>
        </p:nvSpPr>
        <p:spPr>
          <a:xfrm>
            <a:off x="2627784" y="3534764"/>
            <a:ext cx="4032448" cy="276999"/>
          </a:xfrm>
          <a:prstGeom prst="rect">
            <a:avLst/>
          </a:prstGeom>
          <a:noFill/>
        </p:spPr>
        <p:txBody>
          <a:bodyPr wrap="square" rtlCol="0">
            <a:spAutoFit/>
          </a:bodyPr>
          <a:lstStyle/>
          <a:p>
            <a:r>
              <a:rPr lang="fr-FR" sz="1200" dirty="0" smtClean="0">
                <a:solidFill>
                  <a:srgbClr val="2082C8"/>
                </a:solidFill>
              </a:rPr>
              <a:t>Assume </a:t>
            </a:r>
            <a:r>
              <a:rPr lang="fr-FR" sz="1200" b="1" dirty="0" smtClean="0">
                <a:solidFill>
                  <a:srgbClr val="2082C8"/>
                </a:solidFill>
              </a:rPr>
              <a:t>worst case scenario </a:t>
            </a:r>
            <a:r>
              <a:rPr lang="fr-FR" sz="1200" dirty="0" smtClean="0">
                <a:solidFill>
                  <a:srgbClr val="2082C8"/>
                </a:solidFill>
              </a:rPr>
              <a:t>with </a:t>
            </a:r>
            <a:r>
              <a:rPr lang="fr-FR" sz="1200" dirty="0" smtClean="0">
                <a:solidFill>
                  <a:srgbClr val="FF0000"/>
                </a:solidFill>
              </a:rPr>
              <a:t>d</a:t>
            </a:r>
            <a:r>
              <a:rPr lang="fr-FR" sz="1000" dirty="0" smtClean="0">
                <a:solidFill>
                  <a:srgbClr val="FF0000"/>
                </a:solidFill>
              </a:rPr>
              <a:t>swim</a:t>
            </a:r>
            <a:r>
              <a:rPr lang="fr-FR" sz="1200" dirty="0" smtClean="0"/>
              <a:t> </a:t>
            </a:r>
            <a:r>
              <a:rPr lang="fr-FR" sz="1200" dirty="0" smtClean="0">
                <a:solidFill>
                  <a:srgbClr val="2082C8"/>
                </a:solidFill>
              </a:rPr>
              <a:t>= 0</a:t>
            </a:r>
            <a:endParaRPr lang="fr-FR" sz="1200" dirty="0">
              <a:solidFill>
                <a:srgbClr val="2082C8"/>
              </a:solidFill>
            </a:endParaRPr>
          </a:p>
        </p:txBody>
      </p:sp>
      <p:sp>
        <p:nvSpPr>
          <p:cNvPr id="3" name="ZoneTexte 2"/>
          <p:cNvSpPr txBox="1"/>
          <p:nvPr/>
        </p:nvSpPr>
        <p:spPr>
          <a:xfrm>
            <a:off x="6338198" y="1927716"/>
            <a:ext cx="2702736" cy="276999"/>
          </a:xfrm>
          <a:prstGeom prst="rect">
            <a:avLst/>
          </a:prstGeom>
          <a:noFill/>
        </p:spPr>
        <p:txBody>
          <a:bodyPr wrap="square" rtlCol="0">
            <a:spAutoFit/>
          </a:bodyPr>
          <a:lstStyle/>
          <a:p>
            <a:r>
              <a:rPr lang="fr-FR" sz="1200" b="1" dirty="0" smtClean="0">
                <a:solidFill>
                  <a:srgbClr val="2082C8"/>
                </a:solidFill>
              </a:rPr>
              <a:t>W</a:t>
            </a:r>
            <a:r>
              <a:rPr lang="fr-FR" sz="1050" b="1" dirty="0" smtClean="0">
                <a:solidFill>
                  <a:srgbClr val="2082C8"/>
                </a:solidFill>
              </a:rPr>
              <a:t>ingest</a:t>
            </a:r>
            <a:r>
              <a:rPr lang="fr-FR" sz="1050" dirty="0" smtClean="0">
                <a:solidFill>
                  <a:srgbClr val="2082C8"/>
                </a:solidFill>
              </a:rPr>
              <a:t> </a:t>
            </a:r>
            <a:r>
              <a:rPr lang="fr-FR" sz="1200" dirty="0" smtClean="0">
                <a:solidFill>
                  <a:srgbClr val="2082C8"/>
                </a:solidFill>
              </a:rPr>
              <a:t>for an hour of swimming</a:t>
            </a:r>
            <a:endParaRPr lang="fr-FR" sz="1200" dirty="0">
              <a:solidFill>
                <a:srgbClr val="2082C8"/>
              </a:solidFill>
            </a:endParaRPr>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smtClean="0"/>
                <a:t>C</a:t>
              </a:r>
              <a:r>
                <a:rPr lang="fr-FR" sz="1000" b="1" dirty="0" smtClean="0"/>
                <a:t>adhesion</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 </a:t>
              </a:r>
              <a:r>
                <a:rPr lang="fr-FR" sz="1100" dirty="0" smtClean="0"/>
                <a:t> </a:t>
              </a:r>
              <a:r>
                <a:rPr lang="fr-FR" sz="1400" b="1" dirty="0" smtClean="0"/>
                <a:t>C</a:t>
              </a:r>
              <a:r>
                <a:rPr lang="fr-FR" sz="1000" b="1" dirty="0" smtClean="0"/>
                <a:t>decay</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x W</a:t>
              </a:r>
              <a:r>
                <a:rPr lang="fr-FR" sz="1000" b="1" dirty="0"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lettuce.consum</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smtClean="0">
                <a:solidFill>
                  <a:schemeClr val="tx1"/>
                </a:solidFill>
              </a:rPr>
              <a:t>Mancini’s </a:t>
            </a:r>
            <a:r>
              <a:rPr lang="fr-FR" sz="1200" b="0" dirty="0" smtClean="0">
                <a:solidFill>
                  <a:schemeClr val="tx1"/>
                </a:solidFill>
              </a:rPr>
              <a:t>equation</a:t>
            </a:r>
            <a:r>
              <a:rPr lang="fr-FR" sz="1200" b="0" dirty="0">
                <a:solidFill>
                  <a:schemeClr val="tx1"/>
                </a:solidFill>
              </a:rPr>
              <a:t> </a:t>
            </a:r>
            <a:r>
              <a:rPr lang="fr-FR" sz="1200" b="0" dirty="0" smtClean="0">
                <a:solidFill>
                  <a:schemeClr val="tx1"/>
                </a:solidFill>
              </a:rPr>
              <a:t>is used to compute the decay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11449</TotalTime>
  <Words>915</Words>
  <Application>Microsoft Office PowerPoint</Application>
  <PresentationFormat>Affichage à l'écran (16:9)</PresentationFormat>
  <Paragraphs>197</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475</cp:revision>
  <dcterms:created xsi:type="dcterms:W3CDTF">2020-11-30T09:05:25Z</dcterms:created>
  <dcterms:modified xsi:type="dcterms:W3CDTF">2024-09-03T11:35:14Z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