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9"/>
  </p:notesMasterIdLst>
  <p:handoutMasterIdLst>
    <p:handoutMasterId r:id="rId20"/>
  </p:handoutMasterIdLst>
  <p:sldIdLst>
    <p:sldId id="345" r:id="rId5"/>
    <p:sldId id="340" r:id="rId6"/>
    <p:sldId id="399" r:id="rId7"/>
    <p:sldId id="398" r:id="rId8"/>
    <p:sldId id="400" r:id="rId9"/>
    <p:sldId id="401" r:id="rId10"/>
    <p:sldId id="402" r:id="rId11"/>
    <p:sldId id="403" r:id="rId12"/>
    <p:sldId id="404" r:id="rId13"/>
    <p:sldId id="405" r:id="rId14"/>
    <p:sldId id="406" r:id="rId15"/>
    <p:sldId id="407" r:id="rId16"/>
    <p:sldId id="408" r:id="rId17"/>
    <p:sldId id="409" r:id="rId1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82C8"/>
    <a:srgbClr val="E1000F"/>
    <a:srgbClr val="3C3C3C"/>
    <a:srgbClr val="5770BE"/>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varScale="1">
        <p:scale>
          <a:sx n="117" d="100"/>
          <a:sy n="117" d="100"/>
        </p:scale>
        <p:origin x="396" y="7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02/09/2024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02/09/2024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err="1" smtClean="0"/>
              <a:t>Environmental</a:t>
            </a:r>
            <a:r>
              <a:rPr lang="fr-FR" sz="3200" dirty="0" smtClean="0"/>
              <a:t> module</a:t>
            </a:r>
          </a:p>
          <a:p>
            <a:endParaRPr lang="fr-FR" sz="1400" dirty="0" smtClean="0"/>
          </a:p>
          <a:p>
            <a:r>
              <a:rPr lang="fr-FR" sz="2000" b="0" dirty="0" err="1" smtClean="0"/>
              <a:t>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Nunzio SARNINO and 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10</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Recreational</a:t>
            </a:r>
            <a:r>
              <a:rPr lang="fr-FR" dirty="0" smtClean="0"/>
              <a:t> </a:t>
            </a:r>
            <a:r>
              <a:rPr lang="fr-FR" dirty="0" err="1" smtClean="0"/>
              <a:t>swimming</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073695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p:txBody>
          <a:bodyPr/>
          <a:lstStyle/>
          <a:p>
            <a:r>
              <a:rPr lang="fr-FR" dirty="0" err="1" smtClean="0"/>
              <a:t>Accidental</a:t>
            </a:r>
            <a:r>
              <a:rPr lang="fr-FR" dirty="0" smtClean="0"/>
              <a:t> ingestion </a:t>
            </a:r>
            <a:r>
              <a:rPr lang="fr-FR" dirty="0" err="1" smtClean="0"/>
              <a:t>while</a:t>
            </a:r>
            <a:r>
              <a:rPr lang="fr-FR" dirty="0" smtClean="0"/>
              <a:t> </a:t>
            </a:r>
            <a:r>
              <a:rPr lang="fr-FR" dirty="0" err="1" smtClean="0"/>
              <a:t>swimming</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chemeClr val="tx1"/>
                </a:solidFill>
              </a:rPr>
              <a:t>C</a:t>
            </a:r>
            <a:r>
              <a:rPr lang="fr-FR" sz="1200" b="0" dirty="0" err="1" smtClean="0">
                <a:solidFill>
                  <a:schemeClr val="tx1"/>
                </a:solidFill>
              </a:rPr>
              <a:t>oncentation</a:t>
            </a:r>
            <a:r>
              <a:rPr lang="fr-FR" sz="1200" b="0" dirty="0" smtClean="0">
                <a:solidFill>
                  <a:schemeClr val="tx1"/>
                </a:solidFill>
              </a:rPr>
              <a:t> </a:t>
            </a:r>
            <a:r>
              <a:rPr lang="fr-FR" sz="1200" b="0" dirty="0" err="1" smtClean="0"/>
              <a:t>C</a:t>
            </a:r>
            <a:r>
              <a:rPr lang="fr-FR" sz="900" b="0" dirty="0" err="1" smtClean="0"/>
              <a:t>bath</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bathing</a:t>
            </a:r>
            <a:r>
              <a:rPr lang="fr-FR" sz="1200" b="0" dirty="0" smtClean="0"/>
              <a:t> area</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bath</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432925" cy="637231"/>
            <a:chOff x="0" y="844711"/>
            <a:chExt cx="5505964"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989083"/>
              <a:ext cx="909451" cy="41313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Bathing</a:t>
              </a:r>
              <a:r>
                <a:rPr lang="fr-FR" sz="1100" dirty="0" smtClean="0">
                  <a:solidFill>
                    <a:schemeClr val="tx1"/>
                  </a:solidFill>
                </a:rPr>
                <a:t> site</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34002"/>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52023" y="2433615"/>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85915" y="2433615"/>
            <a:ext cx="583482" cy="276999"/>
          </a:xfrm>
          <a:prstGeom prst="rect">
            <a:avLst/>
          </a:prstGeom>
          <a:noFill/>
        </p:spPr>
        <p:txBody>
          <a:bodyPr wrap="square" rtlCol="0">
            <a:spAutoFit/>
          </a:bodyPr>
          <a:lstStyle/>
          <a:p>
            <a:r>
              <a:rPr lang="fr-FR" sz="1200" dirty="0" err="1" smtClean="0"/>
              <a:t>C</a:t>
            </a:r>
            <a:r>
              <a:rPr lang="fr-FR" sz="900" dirty="0" err="1" smtClean="0"/>
              <a:t>bath</a:t>
            </a:r>
            <a:endParaRPr lang="fr-FR" dirty="0"/>
          </a:p>
        </p:txBody>
      </p:sp>
      <p:cxnSp>
        <p:nvCxnSpPr>
          <p:cNvPr id="43" name="Connecteur droit avec flèche 42"/>
          <p:cNvCxnSpPr>
            <a:stCxn id="26" idx="3"/>
            <a:endCxn id="42" idx="1"/>
          </p:cNvCxnSpPr>
          <p:nvPr/>
        </p:nvCxnSpPr>
        <p:spPr>
          <a:xfrm>
            <a:off x="5724128" y="2914023"/>
            <a:ext cx="32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err="1" smtClean="0"/>
              <a:t>C</a:t>
            </a:r>
            <a:r>
              <a:rPr lang="fr-FR" sz="900" dirty="0" err="1" smtClean="0"/>
              <a:t>bath</a:t>
            </a:r>
            <a:r>
              <a:rPr lang="fr-FR" sz="900" dirty="0" smtClean="0"/>
              <a:t> x </a:t>
            </a:r>
            <a:r>
              <a:rPr lang="fr-FR" sz="1200" dirty="0" err="1" smtClean="0"/>
              <a:t>W</a:t>
            </a:r>
            <a:r>
              <a:rPr lang="fr-FR" sz="900" dirty="0" err="1" smtClean="0"/>
              <a:t>ingest</a:t>
            </a:r>
            <a:r>
              <a:rPr lang="fr-FR" sz="900" dirty="0" smtClean="0"/>
              <a:t> </a:t>
            </a:r>
            <a:endParaRPr lang="fr-FR" sz="1200" dirty="0"/>
          </a:p>
        </p:txBody>
      </p:sp>
      <p:sp>
        <p:nvSpPr>
          <p:cNvPr id="31" name="ZoneTexte 30"/>
          <p:cNvSpPr txBox="1"/>
          <p:nvPr/>
        </p:nvSpPr>
        <p:spPr>
          <a:xfrm>
            <a:off x="3924880" y="2408067"/>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
        <p:nvSpPr>
          <p:cNvPr id="2" name="ZoneTexte 1"/>
          <p:cNvSpPr txBox="1"/>
          <p:nvPr/>
        </p:nvSpPr>
        <p:spPr>
          <a:xfrm>
            <a:off x="2627784" y="3534764"/>
            <a:ext cx="4032448" cy="276999"/>
          </a:xfrm>
          <a:prstGeom prst="rect">
            <a:avLst/>
          </a:prstGeom>
          <a:noFill/>
        </p:spPr>
        <p:txBody>
          <a:bodyPr wrap="square" rtlCol="0">
            <a:spAutoFit/>
          </a:bodyPr>
          <a:lstStyle/>
          <a:p>
            <a:r>
              <a:rPr lang="fr-FR" sz="1200" dirty="0" smtClean="0">
                <a:solidFill>
                  <a:srgbClr val="2082C8"/>
                </a:solidFill>
              </a:rPr>
              <a:t>Assume </a:t>
            </a:r>
            <a:r>
              <a:rPr lang="fr-FR" sz="1200" b="1" dirty="0" smtClean="0">
                <a:solidFill>
                  <a:srgbClr val="2082C8"/>
                </a:solidFill>
              </a:rPr>
              <a:t>worst case scenario </a:t>
            </a:r>
            <a:r>
              <a:rPr lang="fr-FR" sz="1200" dirty="0" smtClean="0">
                <a:solidFill>
                  <a:srgbClr val="2082C8"/>
                </a:solidFill>
              </a:rPr>
              <a:t>with </a:t>
            </a:r>
            <a:r>
              <a:rPr lang="fr-FR" sz="1200" dirty="0" smtClean="0">
                <a:solidFill>
                  <a:srgbClr val="FF0000"/>
                </a:solidFill>
              </a:rPr>
              <a:t>d</a:t>
            </a:r>
            <a:r>
              <a:rPr lang="fr-FR" sz="1000" dirty="0" smtClean="0">
                <a:solidFill>
                  <a:srgbClr val="FF0000"/>
                </a:solidFill>
              </a:rPr>
              <a:t>swim</a:t>
            </a:r>
            <a:r>
              <a:rPr lang="fr-FR" sz="1200" dirty="0" smtClean="0"/>
              <a:t> </a:t>
            </a:r>
            <a:r>
              <a:rPr lang="fr-FR" sz="1200" dirty="0" smtClean="0">
                <a:solidFill>
                  <a:srgbClr val="2082C8"/>
                </a:solidFill>
              </a:rPr>
              <a:t>= 0</a:t>
            </a:r>
            <a:endParaRPr lang="fr-FR" sz="1200" dirty="0">
              <a:solidFill>
                <a:srgbClr val="2082C8"/>
              </a:solidFill>
            </a:endParaRPr>
          </a:p>
        </p:txBody>
      </p:sp>
      <p:sp>
        <p:nvSpPr>
          <p:cNvPr id="3" name="ZoneTexte 2"/>
          <p:cNvSpPr txBox="1"/>
          <p:nvPr/>
        </p:nvSpPr>
        <p:spPr>
          <a:xfrm>
            <a:off x="6338198" y="1927716"/>
            <a:ext cx="2702736" cy="276999"/>
          </a:xfrm>
          <a:prstGeom prst="rect">
            <a:avLst/>
          </a:prstGeom>
          <a:noFill/>
        </p:spPr>
        <p:txBody>
          <a:bodyPr wrap="square" rtlCol="0">
            <a:spAutoFit/>
          </a:bodyPr>
          <a:lstStyle/>
          <a:p>
            <a:r>
              <a:rPr lang="fr-FR" sz="1200" b="1" dirty="0" smtClean="0">
                <a:solidFill>
                  <a:srgbClr val="2082C8"/>
                </a:solidFill>
              </a:rPr>
              <a:t>W</a:t>
            </a:r>
            <a:r>
              <a:rPr lang="fr-FR" sz="1050" b="1" dirty="0" smtClean="0">
                <a:solidFill>
                  <a:srgbClr val="2082C8"/>
                </a:solidFill>
              </a:rPr>
              <a:t>ingest</a:t>
            </a:r>
            <a:r>
              <a:rPr lang="fr-FR" sz="1050" dirty="0" smtClean="0">
                <a:solidFill>
                  <a:srgbClr val="2082C8"/>
                </a:solidFill>
              </a:rPr>
              <a:t> </a:t>
            </a:r>
            <a:r>
              <a:rPr lang="fr-FR" sz="1200" dirty="0" smtClean="0">
                <a:solidFill>
                  <a:srgbClr val="2082C8"/>
                </a:solidFill>
              </a:rPr>
              <a:t>for an hour of swimming</a:t>
            </a:r>
            <a:endParaRPr lang="fr-FR" sz="1200" dirty="0">
              <a:solidFill>
                <a:srgbClr val="2082C8"/>
              </a:solidFill>
            </a:endParaRPr>
          </a:p>
        </p:txBody>
      </p:sp>
    </p:spTree>
    <p:extLst>
      <p:ext uri="{BB962C8B-B14F-4D97-AF65-F5344CB8AC3E}">
        <p14:creationId xmlns:p14="http://schemas.microsoft.com/office/powerpoint/2010/main" val="365891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12</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Consuming</a:t>
            </a:r>
            <a:r>
              <a:rPr lang="fr-FR" dirty="0" smtClean="0"/>
              <a:t> </a:t>
            </a:r>
            <a:r>
              <a:rPr lang="fr-FR" dirty="0" err="1" smtClean="0"/>
              <a:t>lettuce</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1010531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38AEBD74-AC41-DA11-1960-ECA7E5806038}"/>
              </a:ext>
            </a:extLst>
          </p:cNvPr>
          <p:cNvSpPr/>
          <p:nvPr/>
        </p:nvSpPr>
        <p:spPr>
          <a:xfrm>
            <a:off x="4472670" y="23694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8AEBD74-AC41-DA11-1960-ECA7E5806038}"/>
              </a:ext>
            </a:extLst>
          </p:cNvPr>
          <p:cNvSpPr/>
          <p:nvPr/>
        </p:nvSpPr>
        <p:spPr>
          <a:xfrm>
            <a:off x="4392064" y="21535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Titre 5"/>
          <p:cNvSpPr>
            <a:spLocks noGrp="1"/>
          </p:cNvSpPr>
          <p:nvPr>
            <p:ph type="title"/>
          </p:nvPr>
        </p:nvSpPr>
        <p:spPr/>
        <p:txBody>
          <a:bodyPr/>
          <a:lstStyle/>
          <a:p>
            <a:r>
              <a:rPr lang="fr-FR" dirty="0" smtClean="0"/>
              <a:t>Contamination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smtClean="0">
                <a:solidFill>
                  <a:schemeClr val="tx1"/>
                </a:solidFill>
              </a:rPr>
              <a:t>Irrigation </a:t>
            </a:r>
            <a:r>
              <a:rPr lang="fr-FR" sz="1200" b="0" dirty="0" err="1" smtClean="0">
                <a:solidFill>
                  <a:schemeClr val="tx1"/>
                </a:solidFill>
              </a:rPr>
              <a:t>is</a:t>
            </a:r>
            <a:r>
              <a:rPr lang="fr-FR" sz="1200" b="0" dirty="0" smtClean="0">
                <a:solidFill>
                  <a:schemeClr val="tx1"/>
                </a:solidFill>
              </a:rPr>
              <a:t> </a:t>
            </a:r>
            <a:r>
              <a:rPr lang="fr-FR" sz="1200" b="0" dirty="0" err="1" smtClean="0">
                <a:solidFill>
                  <a:schemeClr val="tx1"/>
                </a:solidFill>
              </a:rPr>
              <a:t>done</a:t>
            </a:r>
            <a:r>
              <a:rPr lang="fr-FR" sz="1200" b="0" dirty="0" smtClean="0">
                <a:solidFill>
                  <a:schemeClr val="tx1"/>
                </a:solidFill>
              </a:rPr>
              <a:t> </a:t>
            </a:r>
            <a:r>
              <a:rPr lang="fr-FR" sz="1200" b="0" dirty="0" err="1" smtClean="0">
                <a:solidFill>
                  <a:schemeClr val="tx1"/>
                </a:solidFill>
              </a:rPr>
              <a:t>daily</a:t>
            </a:r>
            <a:r>
              <a:rPr lang="fr-FR" sz="1200" b="0" dirty="0" smtClean="0">
                <a:solidFill>
                  <a:schemeClr val="tx1"/>
                </a:solidFill>
              </a:rPr>
              <a:t> </a:t>
            </a:r>
            <a:r>
              <a:rPr lang="fr-FR" sz="1200" b="0" dirty="0" err="1" smtClean="0">
                <a:solidFill>
                  <a:schemeClr val="tx1"/>
                </a:solidFill>
              </a:rPr>
              <a:t>with</a:t>
            </a:r>
            <a:r>
              <a:rPr lang="fr-FR" sz="1200" b="0" dirty="0" smtClean="0">
                <a:solidFill>
                  <a:schemeClr val="tx1"/>
                </a:solidFill>
              </a:rPr>
              <a:t> water </a:t>
            </a:r>
            <a:r>
              <a:rPr lang="fr-FR" sz="1200" b="0" dirty="0" err="1" smtClean="0">
                <a:solidFill>
                  <a:schemeClr val="tx1"/>
                </a:solidFill>
              </a:rPr>
              <a:t>conc</a:t>
            </a:r>
            <a:r>
              <a:rPr lang="fr-FR" sz="1200" b="0" dirty="0" smtClean="0">
                <a:solidFill>
                  <a:schemeClr val="tx1"/>
                </a:solidFill>
              </a:rPr>
              <a:t>. </a:t>
            </a:r>
            <a:r>
              <a:rPr lang="fr-FR" sz="1200" b="0" dirty="0" err="1" smtClean="0">
                <a:solidFill>
                  <a:schemeClr val="tx1"/>
                </a:solidFill>
              </a:rPr>
              <a:t>Cwater</a:t>
            </a:r>
            <a:r>
              <a:rPr lang="fr-FR" sz="1200" b="0" dirty="0" smtClean="0">
                <a:solidFill>
                  <a:schemeClr val="tx1"/>
                </a:solidFill>
              </a:rPr>
              <a:t>(</a:t>
            </a:r>
            <a:r>
              <a:rPr lang="fr-FR" sz="1200" dirty="0" err="1" smtClean="0">
                <a:solidFill>
                  <a:srgbClr val="FF0000"/>
                </a:solidFill>
              </a:rPr>
              <a:t>d</a:t>
            </a:r>
            <a:r>
              <a:rPr lang="fr-FR" sz="900" dirty="0" err="1">
                <a:solidFill>
                  <a:srgbClr val="FF0000"/>
                </a:solidFill>
              </a:rPr>
              <a:t>harvest</a:t>
            </a:r>
            <a:r>
              <a:rPr lang="fr-FR" sz="1200" b="0" dirty="0" smtClean="0">
                <a:solidFill>
                  <a:schemeClr val="tx1"/>
                </a:solidFill>
              </a:rPr>
              <a:t>), for </a:t>
            </a:r>
            <a:r>
              <a:rPr lang="fr-FR" sz="1200" dirty="0" err="1" smtClean="0">
                <a:solidFill>
                  <a:srgbClr val="FF0000"/>
                </a:solidFill>
              </a:rPr>
              <a:t>d</a:t>
            </a:r>
            <a:r>
              <a:rPr lang="fr-FR" sz="900" dirty="0" err="1">
                <a:solidFill>
                  <a:srgbClr val="FF0000"/>
                </a:solidFill>
              </a:rPr>
              <a:t>harvest</a:t>
            </a:r>
            <a:r>
              <a:rPr lang="fr-FR" sz="1200" dirty="0" smtClean="0"/>
              <a:t> </a:t>
            </a:r>
            <a:r>
              <a:rPr lang="fr-FR" sz="1200" b="0" dirty="0"/>
              <a:t>= </a:t>
            </a:r>
            <a:r>
              <a:rPr lang="fr-FR" sz="1200" dirty="0">
                <a:solidFill>
                  <a:schemeClr val="tx1"/>
                </a:solidFill>
              </a:rPr>
              <a:t>1</a:t>
            </a:r>
            <a:r>
              <a:rPr lang="fr-FR" sz="1200" b="0" dirty="0">
                <a:solidFill>
                  <a:schemeClr val="tx1"/>
                </a:solidFill>
              </a:rPr>
              <a:t>, </a:t>
            </a:r>
            <a:r>
              <a:rPr lang="fr-FR" sz="1200" dirty="0">
                <a:solidFill>
                  <a:schemeClr val="tx1"/>
                </a:solidFill>
              </a:rPr>
              <a:t>2</a:t>
            </a:r>
            <a:r>
              <a:rPr lang="fr-FR" sz="1200" b="0" dirty="0"/>
              <a:t>, …, </a:t>
            </a:r>
            <a:r>
              <a:rPr lang="fr-FR" sz="1200" dirty="0" err="1">
                <a:solidFill>
                  <a:srgbClr val="2082C8"/>
                </a:solidFill>
              </a:rPr>
              <a:t>n</a:t>
            </a:r>
            <a:r>
              <a:rPr lang="fr-FR" sz="900" dirty="0" err="1">
                <a:solidFill>
                  <a:srgbClr val="2082C8"/>
                </a:solidFill>
              </a:rPr>
              <a:t>harvest</a:t>
            </a:r>
            <a:r>
              <a:rPr lang="fr-FR" sz="1200" b="0" dirty="0"/>
              <a:t> </a:t>
            </a:r>
            <a:r>
              <a:rPr lang="fr-FR" sz="1200" b="0" dirty="0" err="1"/>
              <a:t>days</a:t>
            </a:r>
            <a:r>
              <a:rPr lang="fr-FR" sz="1200" b="0" dirty="0"/>
              <a:t> (</a:t>
            </a:r>
            <a:r>
              <a:rPr lang="fr-FR" sz="1200" dirty="0" err="1">
                <a:solidFill>
                  <a:srgbClr val="2082C8"/>
                </a:solidFill>
              </a:rPr>
              <a:t>n</a:t>
            </a:r>
            <a:r>
              <a:rPr lang="fr-FR" sz="900" dirty="0" err="1">
                <a:solidFill>
                  <a:srgbClr val="2082C8"/>
                </a:solidFill>
              </a:rPr>
              <a:t>harvest</a:t>
            </a:r>
            <a:r>
              <a:rPr lang="fr-FR" sz="1200" b="0" dirty="0"/>
              <a:t> = 14</a:t>
            </a:r>
            <a:r>
              <a:rPr lang="fr-FR" sz="1200" b="0" dirty="0" smtClean="0"/>
              <a:t>)</a:t>
            </a: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611560" y="1491630"/>
            <a:ext cx="4512225" cy="959200"/>
            <a:chOff x="1291203" y="2283718"/>
            <a:chExt cx="4512225" cy="959200"/>
          </a:xfrm>
        </p:grpSpPr>
        <p:grpSp>
          <p:nvGrpSpPr>
            <p:cNvPr id="30" name="Groupe 29"/>
            <p:cNvGrpSpPr/>
            <p:nvPr/>
          </p:nvGrpSpPr>
          <p:grpSpPr>
            <a:xfrm>
              <a:off x="1291203" y="2283718"/>
              <a:ext cx="4512225" cy="959200"/>
              <a:chOff x="1561168" y="2371222"/>
              <a:chExt cx="4512225" cy="959200"/>
            </a:xfrm>
          </p:grpSpPr>
          <p:cxnSp>
            <p:nvCxnSpPr>
              <p:cNvPr id="33" name="Connecteur droit avec flèche 32"/>
              <p:cNvCxnSpPr>
                <a:stCxn id="13" idx="3"/>
                <a:endCxn id="26" idx="1"/>
              </p:cNvCxnSpPr>
              <p:nvPr/>
            </p:nvCxnSpPr>
            <p:spPr>
              <a:xfrm flipV="1">
                <a:off x="4224898" y="3011806"/>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e 28"/>
              <p:cNvGrpSpPr/>
              <p:nvPr/>
            </p:nvGrpSpPr>
            <p:grpSpPr>
              <a:xfrm>
                <a:off x="1561168" y="2371222"/>
                <a:ext cx="4512225" cy="959200"/>
                <a:chOff x="1793856" y="2276866"/>
                <a:chExt cx="4512225" cy="959200"/>
              </a:xfrm>
            </p:grpSpPr>
            <p:sp>
              <p:nvSpPr>
                <p:cNvPr id="56" name="ZoneTexte 55"/>
                <p:cNvSpPr txBox="1"/>
                <p:nvPr/>
              </p:nvSpPr>
              <p:spPr>
                <a:xfrm>
                  <a:off x="2728700" y="2658563"/>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793856" y="2598835"/>
                  <a:ext cx="4512225" cy="637231"/>
                  <a:chOff x="0" y="844711"/>
                  <a:chExt cx="5604459"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5499" y="989083"/>
                    <a:ext cx="1008960" cy="413137"/>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654676" y="2426763"/>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642270" y="2653705"/>
                  <a:ext cx="690347" cy="261610"/>
                </a:xfrm>
                <a:prstGeom prst="rect">
                  <a:avLst/>
                </a:prstGeom>
                <a:noFill/>
              </p:spPr>
              <p:txBody>
                <a:bodyPr wrap="square" rtlCol="0">
                  <a:spAutoFit/>
                </a:bodyPr>
                <a:lstStyle/>
                <a:p>
                  <a:r>
                    <a:rPr lang="fr-FR" sz="1100" dirty="0" err="1" smtClean="0"/>
                    <a:t>Decay</a:t>
                  </a:r>
                  <a:endParaRPr lang="fr-FR" sz="1100" dirty="0"/>
                </a:p>
              </p:txBody>
            </p:sp>
          </p:grpSp>
        </p:grpSp>
        <p:sp>
          <p:nvSpPr>
            <p:cNvPr id="31" name="ZoneTexte 30"/>
            <p:cNvSpPr txBox="1"/>
            <p:nvPr/>
          </p:nvSpPr>
          <p:spPr>
            <a:xfrm>
              <a:off x="3780942" y="2381455"/>
              <a:ext cx="1236361"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grpSp>
      <p:sp>
        <p:nvSpPr>
          <p:cNvPr id="48" name="Rectangle 47">
            <a:extLst>
              <a:ext uri="{FF2B5EF4-FFF2-40B4-BE49-F238E27FC236}">
                <a16:creationId xmlns:a16="http://schemas.microsoft.com/office/drawing/2014/main" id="{38AEBD74-AC41-DA11-1960-ECA7E5806038}"/>
              </a:ext>
            </a:extLst>
          </p:cNvPr>
          <p:cNvSpPr/>
          <p:nvPr/>
        </p:nvSpPr>
        <p:spPr>
          <a:xfrm>
            <a:off x="4660143" y="29654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50" name="Rectangle 49"/>
          <p:cNvSpPr/>
          <p:nvPr/>
        </p:nvSpPr>
        <p:spPr>
          <a:xfrm>
            <a:off x="5022691" y="23319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51" name="Rectangle 50"/>
          <p:cNvSpPr/>
          <p:nvPr/>
        </p:nvSpPr>
        <p:spPr>
          <a:xfrm>
            <a:off x="4942901" y="2120872"/>
            <a:ext cx="282135" cy="215444"/>
          </a:xfrm>
          <a:prstGeom prst="rect">
            <a:avLst/>
          </a:prstGeom>
        </p:spPr>
        <p:txBody>
          <a:bodyPr wrap="square">
            <a:spAutoFit/>
          </a:bodyPr>
          <a:lstStyle/>
          <a:p>
            <a:r>
              <a:rPr lang="fr-FR" sz="800" b="1" dirty="0" smtClean="0">
                <a:solidFill>
                  <a:srgbClr val="FF0000"/>
                </a:solidFill>
              </a:rPr>
              <a:t>1</a:t>
            </a:r>
            <a:endParaRPr lang="fr-FR" sz="400" b="1" dirty="0">
              <a:solidFill>
                <a:srgbClr val="FF0000"/>
              </a:solidFill>
            </a:endParaRPr>
          </a:p>
        </p:txBody>
      </p:sp>
      <p:sp>
        <p:nvSpPr>
          <p:cNvPr id="52" name="Rectangle 51"/>
          <p:cNvSpPr/>
          <p:nvPr/>
        </p:nvSpPr>
        <p:spPr>
          <a:xfrm>
            <a:off x="5101843" y="25517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3" name="Rectangle 2"/>
          <p:cNvSpPr/>
          <p:nvPr/>
        </p:nvSpPr>
        <p:spPr>
          <a:xfrm>
            <a:off x="5002448" y="31215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5" name="Rectangle 4"/>
          <p:cNvSpPr/>
          <p:nvPr/>
        </p:nvSpPr>
        <p:spPr>
          <a:xfrm>
            <a:off x="4211960" y="18684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892402" y="2482307"/>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cxnSp>
        <p:nvCxnSpPr>
          <p:cNvPr id="53" name="Connecteur droit avec flèche 52"/>
          <p:cNvCxnSpPr>
            <a:stCxn id="5" idx="3"/>
            <a:endCxn id="7" idx="1"/>
          </p:cNvCxnSpPr>
          <p:nvPr/>
        </p:nvCxnSpPr>
        <p:spPr>
          <a:xfrm flipV="1">
            <a:off x="5580112" y="2652157"/>
            <a:ext cx="31229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236645" y="3540386"/>
            <a:ext cx="2457837" cy="400110"/>
          </a:xfrm>
          <a:prstGeom prst="rect">
            <a:avLst/>
          </a:prstGeom>
          <a:noFill/>
        </p:spPr>
        <p:txBody>
          <a:bodyPr wrap="square" rtlCol="0">
            <a:spAutoFit/>
          </a:bodyPr>
          <a:lstStyle/>
          <a:p>
            <a:pPr algn="ctr"/>
            <a:r>
              <a:rPr lang="fr-FR" sz="1000" dirty="0" err="1" smtClean="0"/>
              <a:t>Cummulative</a:t>
            </a:r>
            <a:r>
              <a:rPr lang="fr-FR" sz="1000" dirty="0" smtClean="0"/>
              <a:t> </a:t>
            </a:r>
            <a:r>
              <a:rPr lang="fr-FR" sz="1000" dirty="0" err="1">
                <a:solidFill>
                  <a:srgbClr val="2082C8"/>
                </a:solidFill>
              </a:rPr>
              <a:t>O’Flaherty</a:t>
            </a:r>
            <a:r>
              <a:rPr lang="fr-FR" sz="1000" dirty="0">
                <a:solidFill>
                  <a:srgbClr val="2082C8"/>
                </a:solidFill>
              </a:rPr>
              <a:t> et al. (2019)</a:t>
            </a:r>
            <a:r>
              <a:rPr lang="fr-FR" sz="1000" dirty="0" smtClean="0"/>
              <a:t> accumulation + </a:t>
            </a:r>
            <a:r>
              <a:rPr lang="fr-FR" sz="1000" dirty="0" err="1" smtClean="0"/>
              <a:t>decay</a:t>
            </a:r>
            <a:endParaRPr lang="fr-FR" sz="1000" dirty="0" smtClean="0"/>
          </a:p>
        </p:txBody>
      </p:sp>
      <p:sp>
        <p:nvSpPr>
          <p:cNvPr id="54" name="ZoneTexte 53"/>
          <p:cNvSpPr txBox="1"/>
          <p:nvPr/>
        </p:nvSpPr>
        <p:spPr>
          <a:xfrm>
            <a:off x="5901752" y="2193470"/>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sp>
        <p:nvSpPr>
          <p:cNvPr id="58" name="ZoneTexte 57"/>
          <p:cNvSpPr txBox="1"/>
          <p:nvPr/>
        </p:nvSpPr>
        <p:spPr>
          <a:xfrm>
            <a:off x="4226422" y="1461459"/>
            <a:ext cx="2113144" cy="276999"/>
          </a:xfrm>
          <a:prstGeom prst="rect">
            <a:avLst/>
          </a:prstGeom>
          <a:noFill/>
        </p:spPr>
        <p:txBody>
          <a:bodyPr wrap="square" rtlCol="0">
            <a:spAutoFit/>
          </a:bodyPr>
          <a:lstStyle/>
          <a:p>
            <a:r>
              <a:rPr lang="fr-FR" sz="1200" dirty="0" err="1" smtClean="0"/>
              <a:t>C</a:t>
            </a:r>
            <a:r>
              <a:rPr lang="fr-FR" sz="900" dirty="0" err="1" smtClean="0"/>
              <a:t>adhesion</a:t>
            </a:r>
            <a:r>
              <a:rPr lang="fr-FR" sz="1200" dirty="0" smtClean="0"/>
              <a:t>(</a:t>
            </a:r>
            <a:r>
              <a:rPr lang="fr-FR" sz="1200" dirty="0" err="1" smtClean="0">
                <a:solidFill>
                  <a:srgbClr val="FF0000"/>
                </a:solidFill>
              </a:rPr>
              <a:t>d</a:t>
            </a:r>
            <a:r>
              <a:rPr lang="fr-FR" sz="900" dirty="0" err="1">
                <a:solidFill>
                  <a:srgbClr val="FF0000"/>
                </a:solidFill>
              </a:rPr>
              <a:t>harvest</a:t>
            </a:r>
            <a:r>
              <a:rPr lang="fr-FR" sz="1200" dirty="0" smtClean="0"/>
              <a:t>) </a:t>
            </a:r>
            <a:r>
              <a:rPr lang="fr-FR" sz="800" dirty="0" smtClean="0"/>
              <a:t>in CFU/g</a:t>
            </a:r>
            <a:endParaRPr lang="fr-FR" sz="800" dirty="0"/>
          </a:p>
        </p:txBody>
      </p:sp>
      <p:grpSp>
        <p:nvGrpSpPr>
          <p:cNvPr id="59" name="Groupe 58"/>
          <p:cNvGrpSpPr/>
          <p:nvPr/>
        </p:nvGrpSpPr>
        <p:grpSpPr>
          <a:xfrm>
            <a:off x="269952" y="2728044"/>
            <a:ext cx="3956469" cy="528031"/>
            <a:chOff x="2137066" y="1448544"/>
            <a:chExt cx="3714162" cy="517526"/>
          </a:xfrm>
        </p:grpSpPr>
        <p:sp>
          <p:nvSpPr>
            <p:cNvPr id="60" name="ZoneTexte 59"/>
            <p:cNvSpPr txBox="1"/>
            <p:nvPr/>
          </p:nvSpPr>
          <p:spPr>
            <a:xfrm>
              <a:off x="2137066" y="1453259"/>
              <a:ext cx="3714162" cy="512811"/>
            </a:xfrm>
            <a:prstGeom prst="rect">
              <a:avLst/>
            </a:prstGeom>
            <a:noFill/>
          </p:spPr>
          <p:txBody>
            <a:bodyPr wrap="square" rtlCol="0">
              <a:spAutoFit/>
            </a:bodyPr>
            <a:lstStyle/>
            <a:p>
              <a:r>
                <a:rPr lang="fr-FR" sz="1400" b="1" dirty="0" smtClean="0"/>
                <a:t>C</a:t>
              </a:r>
              <a:r>
                <a:rPr lang="fr-FR" sz="1000" b="1" dirty="0" smtClean="0"/>
                <a:t>adhesion</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 </a:t>
              </a:r>
              <a:r>
                <a:rPr lang="fr-FR" sz="1100" dirty="0" smtClean="0"/>
                <a:t> </a:t>
              </a:r>
              <a:r>
                <a:rPr lang="fr-FR" sz="1400" b="1" dirty="0" smtClean="0"/>
                <a:t>C</a:t>
              </a:r>
              <a:r>
                <a:rPr lang="fr-FR" sz="1000" b="1" dirty="0" smtClean="0"/>
                <a:t>decay</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x W</a:t>
              </a:r>
              <a:r>
                <a:rPr lang="fr-FR" sz="1000" b="1" dirty="0" smtClean="0"/>
                <a:t>attach</a:t>
              </a:r>
              <a:endParaRPr lang="fr-FR" sz="1000" b="1" dirty="0"/>
            </a:p>
            <a:p>
              <a:endParaRPr lang="fr-FR" sz="1400" dirty="0"/>
            </a:p>
          </p:txBody>
        </p:sp>
        <p:sp>
          <p:nvSpPr>
            <p:cNvPr id="61" name="Rectangle 60"/>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2" name="Connecteur droit avec flèche 21"/>
          <p:cNvCxnSpPr>
            <a:stCxn id="70" idx="1"/>
            <a:endCxn id="7" idx="3"/>
          </p:cNvCxnSpPr>
          <p:nvPr/>
        </p:nvCxnSpPr>
        <p:spPr>
          <a:xfrm flipH="1">
            <a:off x="6612482" y="2649796"/>
            <a:ext cx="317596" cy="2361"/>
          </a:xfrm>
          <a:prstGeom prst="straightConnector1">
            <a:avLst/>
          </a:prstGeom>
          <a:ln w="28575">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e 23"/>
          <p:cNvGrpSpPr/>
          <p:nvPr/>
        </p:nvGrpSpPr>
        <p:grpSpPr>
          <a:xfrm>
            <a:off x="6930078" y="1866107"/>
            <a:ext cx="1510639" cy="1567377"/>
            <a:chOff x="6936131" y="1866366"/>
            <a:chExt cx="1510639" cy="1567377"/>
          </a:xfrm>
        </p:grpSpPr>
        <p:grpSp>
          <p:nvGrpSpPr>
            <p:cNvPr id="18" name="Groupe 17"/>
            <p:cNvGrpSpPr/>
            <p:nvPr/>
          </p:nvGrpSpPr>
          <p:grpSpPr>
            <a:xfrm>
              <a:off x="6936131" y="1866366"/>
              <a:ext cx="1510639" cy="1567377"/>
              <a:chOff x="4364360" y="2020869"/>
              <a:chExt cx="1510639" cy="1567377"/>
            </a:xfrm>
          </p:grpSpPr>
          <p:sp>
            <p:nvSpPr>
              <p:cNvPr id="63" name="Rectangle 62">
                <a:extLst>
                  <a:ext uri="{FF2B5EF4-FFF2-40B4-BE49-F238E27FC236}">
                    <a16:creationId xmlns:a16="http://schemas.microsoft.com/office/drawing/2014/main" id="{38AEBD74-AC41-DA11-1960-ECA7E5806038}"/>
                  </a:ext>
                </a:extLst>
              </p:cNvPr>
              <p:cNvSpPr/>
              <p:nvPr/>
            </p:nvSpPr>
            <p:spPr>
              <a:xfrm>
                <a:off x="4625070" y="25218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38AEBD74-AC41-DA11-1960-ECA7E5806038}"/>
                  </a:ext>
                </a:extLst>
              </p:cNvPr>
              <p:cNvSpPr/>
              <p:nvPr/>
            </p:nvSpPr>
            <p:spPr>
              <a:xfrm>
                <a:off x="4544464" y="23059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38AEBD74-AC41-DA11-1960-ECA7E5806038}"/>
                  </a:ext>
                </a:extLst>
              </p:cNvPr>
              <p:cNvSpPr/>
              <p:nvPr/>
            </p:nvSpPr>
            <p:spPr>
              <a:xfrm>
                <a:off x="4812543" y="31178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6" name="Rectangle 65"/>
              <p:cNvSpPr/>
              <p:nvPr/>
            </p:nvSpPr>
            <p:spPr>
              <a:xfrm>
                <a:off x="5175091" y="24843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68" name="Rectangle 67"/>
              <p:cNvSpPr/>
              <p:nvPr/>
            </p:nvSpPr>
            <p:spPr>
              <a:xfrm>
                <a:off x="5254243" y="27041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69" name="Rectangle 68"/>
              <p:cNvSpPr/>
              <p:nvPr/>
            </p:nvSpPr>
            <p:spPr>
              <a:xfrm>
                <a:off x="5154848" y="32739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70" name="Rectangle 69"/>
              <p:cNvSpPr/>
              <p:nvPr/>
            </p:nvSpPr>
            <p:spPr>
              <a:xfrm>
                <a:off x="4364360" y="20208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1" name="Rectangle 70">
              <a:extLst>
                <a:ext uri="{FF2B5EF4-FFF2-40B4-BE49-F238E27FC236}">
                  <a16:creationId xmlns:a16="http://schemas.microsoft.com/office/drawing/2014/main" id="{38AEBD74-AC41-DA11-1960-ECA7E5806038}"/>
                </a:ext>
              </a:extLst>
            </p:cNvPr>
            <p:cNvSpPr/>
            <p:nvPr/>
          </p:nvSpPr>
          <p:spPr>
            <a:xfrm>
              <a:off x="7035629" y="194381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23" name="ZoneTexte 22"/>
            <p:cNvSpPr txBox="1"/>
            <p:nvPr/>
          </p:nvSpPr>
          <p:spPr>
            <a:xfrm>
              <a:off x="7671525" y="2130079"/>
              <a:ext cx="198227" cy="215444"/>
            </a:xfrm>
            <a:prstGeom prst="rect">
              <a:avLst/>
            </a:prstGeom>
            <a:noFill/>
          </p:spPr>
          <p:txBody>
            <a:bodyPr wrap="square" rtlCol="0">
              <a:spAutoFit/>
            </a:bodyPr>
            <a:lstStyle/>
            <a:p>
              <a:r>
                <a:rPr lang="fr-FR" sz="800" b="1" dirty="0" smtClean="0">
                  <a:solidFill>
                    <a:srgbClr val="FF0000"/>
                  </a:solidFill>
                </a:rPr>
                <a:t>1</a:t>
              </a:r>
              <a:endParaRPr lang="fr-FR" sz="800" b="1" dirty="0">
                <a:solidFill>
                  <a:srgbClr val="FF0000"/>
                </a:solidFill>
              </a:endParaRPr>
            </a:p>
          </p:txBody>
        </p:sp>
      </p:grpSp>
      <p:sp>
        <p:nvSpPr>
          <p:cNvPr id="72" name="ZoneTexte 71"/>
          <p:cNvSpPr txBox="1"/>
          <p:nvPr/>
        </p:nvSpPr>
        <p:spPr>
          <a:xfrm>
            <a:off x="7014566" y="1490264"/>
            <a:ext cx="1417431" cy="276999"/>
          </a:xfrm>
          <a:prstGeom prst="rect">
            <a:avLst/>
          </a:prstGeom>
          <a:noFill/>
        </p:spPr>
        <p:txBody>
          <a:bodyPr wrap="square" rtlCol="0">
            <a:spAutoFit/>
          </a:bodyPr>
          <a:lstStyle/>
          <a:p>
            <a:r>
              <a:rPr lang="fr-FR" sz="1200" dirty="0" err="1" smtClean="0"/>
              <a:t>P</a:t>
            </a:r>
            <a:r>
              <a:rPr lang="fr-FR" sz="900" dirty="0" err="1" smtClean="0"/>
              <a:t>decay</a:t>
            </a:r>
            <a:r>
              <a:rPr lang="fr-FR" sz="1200" dirty="0" smtClean="0"/>
              <a:t>(</a:t>
            </a:r>
            <a:r>
              <a:rPr lang="fr-FR" sz="1200" dirty="0" err="1" smtClean="0">
                <a:solidFill>
                  <a:srgbClr val="FF0000"/>
                </a:solidFill>
              </a:rPr>
              <a:t>d</a:t>
            </a:r>
            <a:r>
              <a:rPr lang="fr-FR" sz="900" dirty="0" err="1" smtClean="0">
                <a:solidFill>
                  <a:srgbClr val="FF0000"/>
                </a:solidFill>
              </a:rPr>
              <a:t>harvest</a:t>
            </a:r>
            <a:r>
              <a:rPr lang="fr-FR" sz="1200" dirty="0" smtClean="0"/>
              <a:t>)</a:t>
            </a:r>
            <a:endParaRPr lang="fr-FR" sz="1200" dirty="0"/>
          </a:p>
        </p:txBody>
      </p:sp>
      <p:grpSp>
        <p:nvGrpSpPr>
          <p:cNvPr id="73" name="Groupe 72"/>
          <p:cNvGrpSpPr/>
          <p:nvPr/>
        </p:nvGrpSpPr>
        <p:grpSpPr>
          <a:xfrm>
            <a:off x="264709" y="3233718"/>
            <a:ext cx="3959208" cy="907941"/>
            <a:chOff x="2134494" y="1453259"/>
            <a:chExt cx="3716734" cy="889879"/>
          </a:xfrm>
        </p:grpSpPr>
        <p:sp>
          <p:nvSpPr>
            <p:cNvPr id="74" name="ZoneTexte 73"/>
            <p:cNvSpPr txBox="1"/>
            <p:nvPr/>
          </p:nvSpPr>
          <p:spPr>
            <a:xfrm>
              <a:off x="2137066" y="1453259"/>
              <a:ext cx="3714162" cy="889879"/>
            </a:xfrm>
            <a:prstGeom prst="rect">
              <a:avLst/>
            </a:prstGeom>
            <a:noFill/>
          </p:spPr>
          <p:txBody>
            <a:bodyPr wrap="square" rtlCol="0">
              <a:spAutoFit/>
            </a:bodyPr>
            <a:lstStyle/>
            <a:p>
              <a:pPr>
                <a:lnSpc>
                  <a:spcPct val="150000"/>
                </a:lnSpc>
              </a:pPr>
              <a:r>
                <a:rPr lang="fr-FR" sz="1400" b="1" dirty="0" err="1" smtClean="0"/>
                <a:t>P</a:t>
              </a:r>
              <a:r>
                <a:rPr lang="fr-FR" sz="1000" b="1" dirty="0" err="1" smtClean="0"/>
                <a:t>decay</a:t>
              </a:r>
              <a:r>
                <a:rPr lang="fr-FR" sz="1400" b="1" dirty="0" smtClean="0"/>
                <a:t>(</a:t>
              </a:r>
              <a:r>
                <a:rPr lang="fr-FR" sz="1400" b="1" dirty="0" smtClean="0">
                  <a:solidFill>
                    <a:srgbClr val="FF0000"/>
                  </a:solidFill>
                </a:rPr>
                <a:t>t</a:t>
              </a:r>
              <a:r>
                <a:rPr lang="fr-FR" sz="1400" b="1" dirty="0" smtClean="0"/>
                <a:t>) = f . </a:t>
              </a:r>
              <a:r>
                <a:rPr lang="fr-FR" sz="1400" b="1" dirty="0" err="1" smtClean="0"/>
                <a:t>exp</a:t>
              </a:r>
              <a:r>
                <a:rPr lang="fr-FR" sz="1400" b="1" dirty="0" smtClean="0"/>
                <a:t>(-k1.</a:t>
              </a:r>
              <a:r>
                <a:rPr lang="fr-FR" sz="1400" b="1" dirty="0" smtClean="0">
                  <a:solidFill>
                    <a:srgbClr val="FF0000"/>
                  </a:solidFill>
                </a:rPr>
                <a:t>t</a:t>
              </a:r>
              <a:r>
                <a:rPr lang="fr-FR" sz="1400" b="1" dirty="0" smtClean="0"/>
                <a:t>) + (1-f) . </a:t>
              </a:r>
              <a:r>
                <a:rPr lang="fr-FR" sz="1400" b="1" dirty="0" err="1" smtClean="0"/>
                <a:t>exp</a:t>
              </a:r>
              <a:r>
                <a:rPr lang="fr-FR" sz="1400" b="1" dirty="0" smtClean="0"/>
                <a:t>(-k2.</a:t>
              </a:r>
              <a:r>
                <a:rPr lang="fr-FR" sz="1400" b="1" dirty="0" smtClean="0">
                  <a:solidFill>
                    <a:srgbClr val="FF0000"/>
                  </a:solidFill>
                </a:rPr>
                <a:t>t</a:t>
              </a:r>
              <a:r>
                <a:rPr lang="fr-FR" sz="1600" b="1" dirty="0" smtClean="0"/>
                <a:t>)</a:t>
              </a:r>
            </a:p>
            <a:p>
              <a:pPr>
                <a:lnSpc>
                  <a:spcPct val="150000"/>
                </a:lnSpc>
              </a:pPr>
              <a:r>
                <a:rPr lang="fr-FR" sz="1000" dirty="0" err="1" smtClean="0"/>
                <a:t>Survial</a:t>
              </a:r>
              <a:r>
                <a:rPr lang="fr-FR" sz="1000" dirty="0" smtClean="0"/>
                <a:t> proportion on </a:t>
              </a:r>
              <a:r>
                <a:rPr lang="fr-FR" sz="1000" dirty="0" err="1" smtClean="0"/>
                <a:t>timepoint</a:t>
              </a:r>
              <a:r>
                <a:rPr lang="fr-FR" sz="1000" dirty="0" smtClean="0"/>
                <a:t> </a:t>
              </a:r>
              <a:r>
                <a:rPr lang="fr-FR" sz="1000" b="1" dirty="0" smtClean="0">
                  <a:solidFill>
                    <a:srgbClr val="E1000F"/>
                  </a:solidFill>
                </a:rPr>
                <a:t>t</a:t>
              </a:r>
              <a:r>
                <a:rPr lang="fr-FR" sz="1000" dirty="0" smtClean="0"/>
                <a:t> </a:t>
              </a:r>
              <a:r>
                <a:rPr lang="fr-FR" sz="1000" dirty="0" err="1" smtClean="0">
                  <a:solidFill>
                    <a:srgbClr val="2082C8"/>
                  </a:solidFill>
                </a:rPr>
                <a:t>McKellar</a:t>
              </a:r>
              <a:r>
                <a:rPr lang="fr-FR" sz="1000" dirty="0" smtClean="0">
                  <a:solidFill>
                    <a:srgbClr val="2082C8"/>
                  </a:solidFill>
                </a:rPr>
                <a:t> </a:t>
              </a:r>
              <a:r>
                <a:rPr lang="fr-FR" sz="1000" dirty="0">
                  <a:solidFill>
                    <a:srgbClr val="2082C8"/>
                  </a:solidFill>
                </a:rPr>
                <a:t>et al. (</a:t>
              </a:r>
              <a:r>
                <a:rPr lang="fr-FR" sz="1000" dirty="0" smtClean="0">
                  <a:solidFill>
                    <a:srgbClr val="2082C8"/>
                  </a:solidFill>
                </a:rPr>
                <a:t>2014)</a:t>
              </a:r>
              <a:endParaRPr lang="fr-FR" sz="1000" dirty="0"/>
            </a:p>
            <a:p>
              <a:r>
                <a:rPr lang="fr-FR" sz="1400" b="1" dirty="0" smtClean="0"/>
                <a:t>  </a:t>
              </a:r>
              <a:endParaRPr lang="fr-FR" sz="1400" dirty="0"/>
            </a:p>
          </p:txBody>
        </p:sp>
        <p:sp>
          <p:nvSpPr>
            <p:cNvPr id="75" name="Rectangle 74"/>
            <p:cNvSpPr/>
            <p:nvPr/>
          </p:nvSpPr>
          <p:spPr>
            <a:xfrm>
              <a:off x="2134494" y="1566192"/>
              <a:ext cx="3528392" cy="537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p:cNvGrpSpPr/>
          <p:nvPr/>
        </p:nvGrpSpPr>
        <p:grpSpPr>
          <a:xfrm>
            <a:off x="3805147" y="4069602"/>
            <a:ext cx="5256584" cy="790985"/>
            <a:chOff x="3805147" y="4069602"/>
            <a:chExt cx="5256584" cy="790985"/>
          </a:xfrm>
        </p:grpSpPr>
        <p:grpSp>
          <p:nvGrpSpPr>
            <p:cNvPr id="76" name="Groupe 75"/>
            <p:cNvGrpSpPr/>
            <p:nvPr/>
          </p:nvGrpSpPr>
          <p:grpSpPr>
            <a:xfrm>
              <a:off x="3805147" y="4069602"/>
              <a:ext cx="5256584" cy="704911"/>
              <a:chOff x="2137066" y="1404951"/>
              <a:chExt cx="4166390" cy="688849"/>
            </a:xfrm>
          </p:grpSpPr>
          <p:sp>
            <p:nvSpPr>
              <p:cNvPr id="77" name="ZoneTexte 76"/>
              <p:cNvSpPr txBox="1"/>
              <p:nvPr/>
            </p:nvSpPr>
            <p:spPr>
              <a:xfrm>
                <a:off x="2137066" y="1404951"/>
                <a:ext cx="4166390" cy="688849"/>
              </a:xfrm>
              <a:prstGeom prst="rect">
                <a:avLst/>
              </a:prstGeom>
              <a:noFill/>
            </p:spPr>
            <p:txBody>
              <a:bodyPr wrap="square" rtlCol="0">
                <a:spAutoFit/>
              </a:bodyPr>
              <a:lstStyle/>
              <a:p>
                <a:r>
                  <a:rPr lang="fr-FR" sz="1600" b="1" dirty="0" err="1"/>
                  <a:t>C</a:t>
                </a:r>
                <a:r>
                  <a:rPr lang="fr-FR" sz="1050" b="1" dirty="0" err="1"/>
                  <a:t>lettuce</a:t>
                </a:r>
                <a:r>
                  <a:rPr lang="fr-FR" sz="1050" b="1" dirty="0"/>
                  <a:t> </a:t>
                </a:r>
                <a:r>
                  <a:rPr lang="fr-FR" sz="1050" b="1" dirty="0" smtClean="0"/>
                  <a:t>= </a:t>
                </a:r>
                <a:r>
                  <a:rPr lang="fr-FR" sz="2400" dirty="0" err="1" smtClean="0">
                    <a:latin typeface="Calibri" panose="020F0502020204030204" pitchFamily="34" charset="0"/>
                    <a:cs typeface="Calibri" panose="020F0502020204030204" pitchFamily="34" charset="0"/>
                  </a:rPr>
                  <a:t>Ʃ</a:t>
                </a:r>
                <a:r>
                  <a:rPr lang="fr-FR" sz="1000" b="1" dirty="0" err="1" smtClean="0">
                    <a:solidFill>
                      <a:srgbClr val="FF0000"/>
                    </a:solidFill>
                  </a:rPr>
                  <a:t>d</a:t>
                </a:r>
                <a:r>
                  <a:rPr lang="fr-FR" sz="600" b="1" dirty="0" err="1" smtClean="0">
                    <a:solidFill>
                      <a:srgbClr val="FF0000"/>
                    </a:solidFill>
                  </a:rPr>
                  <a:t>harvest</a:t>
                </a:r>
                <a:r>
                  <a:rPr lang="fr-FR" sz="600" b="1" dirty="0" smtClean="0">
                    <a:solidFill>
                      <a:srgbClr val="FF0000"/>
                    </a:solidFill>
                  </a:rPr>
                  <a:t> </a:t>
                </a:r>
                <a:r>
                  <a:rPr lang="fr-FR" sz="1400" b="1" dirty="0" err="1" smtClean="0"/>
                  <a:t>C</a:t>
                </a:r>
                <a:r>
                  <a:rPr lang="fr-FR" sz="1000" b="1" dirty="0" err="1" smtClean="0"/>
                  <a:t>adhesion</a:t>
                </a:r>
                <a:r>
                  <a:rPr lang="fr-FR" sz="1400" b="1" dirty="0" smtClean="0"/>
                  <a:t>(</a:t>
                </a:r>
                <a:r>
                  <a:rPr lang="fr-FR" sz="1400" b="1" dirty="0" err="1" smtClean="0">
                    <a:solidFill>
                      <a:srgbClr val="FF0000"/>
                    </a:solidFill>
                  </a:rPr>
                  <a:t>d</a:t>
                </a:r>
                <a:r>
                  <a:rPr lang="fr-FR" sz="1000" b="1" dirty="0" err="1" smtClean="0">
                    <a:solidFill>
                      <a:srgbClr val="FF0000"/>
                    </a:solidFill>
                  </a:rPr>
                  <a:t>harvest</a:t>
                </a:r>
                <a:r>
                  <a:rPr lang="fr-FR" sz="1400" b="1" dirty="0" smtClean="0"/>
                  <a:t>) . </a:t>
                </a:r>
                <a:r>
                  <a:rPr lang="fr-FR" sz="1400" b="1" dirty="0" err="1" smtClean="0"/>
                  <a:t>P</a:t>
                </a:r>
                <a:r>
                  <a:rPr lang="fr-FR" sz="1000" b="1" dirty="0" err="1" smtClean="0"/>
                  <a:t>decay</a:t>
                </a:r>
                <a:r>
                  <a:rPr lang="fr-FR" sz="1400" b="1" dirty="0" smtClean="0"/>
                  <a:t>(</a:t>
                </a:r>
                <a:r>
                  <a:rPr lang="fr-FR" sz="1400" b="1" dirty="0" err="1" smtClean="0">
                    <a:solidFill>
                      <a:srgbClr val="FF0000"/>
                    </a:solidFill>
                  </a:rPr>
                  <a:t>n</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err="1" smtClean="0">
                    <a:solidFill>
                      <a:srgbClr val="FF0000"/>
                    </a:solidFill>
                  </a:rPr>
                  <a:t>d</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smtClean="0">
                    <a:solidFill>
                      <a:srgbClr val="FF0000"/>
                    </a:solidFill>
                  </a:rPr>
                  <a:t>1</a:t>
                </a:r>
                <a:r>
                  <a:rPr lang="fr-FR" sz="1400" b="1" dirty="0" smtClean="0"/>
                  <a:t>)</a:t>
                </a:r>
                <a:r>
                  <a:rPr lang="fr-FR" sz="2400" b="1" dirty="0" smtClean="0"/>
                  <a:t> </a:t>
                </a:r>
                <a:endParaRPr lang="fr-FR" sz="1400" dirty="0"/>
              </a:p>
            </p:txBody>
          </p:sp>
          <p:sp>
            <p:nvSpPr>
              <p:cNvPr id="78" name="Rectangle 77"/>
              <p:cNvSpPr/>
              <p:nvPr/>
            </p:nvSpPr>
            <p:spPr>
              <a:xfrm>
                <a:off x="2137066" y="1448543"/>
                <a:ext cx="4081207" cy="467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6025279" y="4614366"/>
              <a:ext cx="708848" cy="246221"/>
            </a:xfrm>
            <a:prstGeom prst="rect">
              <a:avLst/>
            </a:prstGeom>
          </p:spPr>
          <p:txBody>
            <a:bodyPr wrap="none">
              <a:spAutoFit/>
            </a:bodyPr>
            <a:lstStyle/>
            <a:p>
              <a:r>
                <a:rPr lang="fr-FR" sz="1000" dirty="0"/>
                <a:t>in CFU/g</a:t>
              </a:r>
            </a:p>
          </p:txBody>
        </p:sp>
      </p:grpSp>
    </p:spTree>
    <p:extLst>
      <p:ext uri="{BB962C8B-B14F-4D97-AF65-F5344CB8AC3E}">
        <p14:creationId xmlns:p14="http://schemas.microsoft.com/office/powerpoint/2010/main" val="420690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8" grpId="0" animBg="1"/>
      <p:bldP spid="50" grpId="0"/>
      <p:bldP spid="51" grpId="0"/>
      <p:bldP spid="52" grpId="0"/>
      <p:bldP spid="3" grpId="0"/>
      <p:bldP spid="5" grpId="0" animBg="1"/>
      <p:bldP spid="7" grpId="0" animBg="1"/>
      <p:bldP spid="16" grpId="0"/>
      <p:bldP spid="54" grpId="0"/>
      <p:bldP spid="58"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14</a:t>
            </a:fld>
            <a:endParaRPr lang="fr-FR" dirty="0"/>
          </a:p>
        </p:txBody>
      </p:sp>
      <p:sp>
        <p:nvSpPr>
          <p:cNvPr id="6" name="Titre 5"/>
          <p:cNvSpPr>
            <a:spLocks noGrp="1"/>
          </p:cNvSpPr>
          <p:nvPr>
            <p:ph type="title"/>
          </p:nvPr>
        </p:nvSpPr>
        <p:spPr/>
        <p:txBody>
          <a:bodyPr/>
          <a:lstStyle/>
          <a:p>
            <a:r>
              <a:rPr lang="fr-FR" dirty="0" err="1" smtClean="0"/>
              <a:t>Postharvest</a:t>
            </a:r>
            <a:r>
              <a:rPr lang="fr-FR" dirty="0" smtClean="0"/>
              <a:t> </a:t>
            </a:r>
            <a:r>
              <a:rPr lang="fr-FR" dirty="0" err="1" smtClean="0"/>
              <a:t>processing</a:t>
            </a:r>
            <a:r>
              <a:rPr lang="fr-FR" dirty="0" smtClean="0"/>
              <a:t>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773324" y="1404113"/>
            <a:ext cx="720080" cy="628537"/>
            <a:chOff x="3707904" y="2445165"/>
            <a:chExt cx="720080" cy="628537"/>
          </a:xfrm>
        </p:grpSpPr>
        <p:sp>
          <p:nvSpPr>
            <p:cNvPr id="24" name="Rectangle 23"/>
            <p:cNvSpPr/>
            <p:nvPr/>
          </p:nvSpPr>
          <p:spPr>
            <a:xfrm>
              <a:off x="3707904" y="2734002"/>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sp>
          <p:nvSpPr>
            <p:cNvPr id="25" name="ZoneTexte 24"/>
            <p:cNvSpPr txBox="1"/>
            <p:nvPr/>
          </p:nvSpPr>
          <p:spPr>
            <a:xfrm>
              <a:off x="3717254" y="2445165"/>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grpSp>
      <p:grpSp>
        <p:nvGrpSpPr>
          <p:cNvPr id="3" name="Groupe 2"/>
          <p:cNvGrpSpPr/>
          <p:nvPr/>
        </p:nvGrpSpPr>
        <p:grpSpPr>
          <a:xfrm>
            <a:off x="1830610" y="1399568"/>
            <a:ext cx="1910647" cy="637040"/>
            <a:chOff x="1929940" y="1391776"/>
            <a:chExt cx="1910647" cy="637040"/>
          </a:xfrm>
        </p:grpSpPr>
        <p:sp>
          <p:nvSpPr>
            <p:cNvPr id="10" name="Rectangle 9"/>
            <p:cNvSpPr/>
            <p:nvPr/>
          </p:nvSpPr>
          <p:spPr>
            <a:xfrm>
              <a:off x="1929940" y="1668775"/>
              <a:ext cx="1910647" cy="360041"/>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Postharvest treatment</a:t>
              </a:r>
              <a:endParaRPr lang="fr-FR" sz="1100" dirty="0">
                <a:solidFill>
                  <a:schemeClr val="accent3">
                    <a:lumMod val="50000"/>
                  </a:schemeClr>
                </a:solidFill>
              </a:endParaRPr>
            </a:p>
          </p:txBody>
        </p:sp>
        <p:sp>
          <p:nvSpPr>
            <p:cNvPr id="11" name="ZoneTexte 10"/>
            <p:cNvSpPr txBox="1"/>
            <p:nvPr/>
          </p:nvSpPr>
          <p:spPr>
            <a:xfrm>
              <a:off x="2365500" y="1391776"/>
              <a:ext cx="1033990" cy="276999"/>
            </a:xfrm>
            <a:prstGeom prst="rect">
              <a:avLst/>
            </a:prstGeom>
            <a:noFill/>
          </p:spPr>
          <p:txBody>
            <a:bodyPr wrap="square" rtlCol="0">
              <a:spAutoFit/>
            </a:bodyPr>
            <a:lstStyle/>
            <a:p>
              <a:r>
                <a:rPr lang="fr-FR" sz="1200" dirty="0" smtClean="0"/>
                <a:t>C</a:t>
              </a:r>
              <a:r>
                <a:rPr lang="fr-FR" sz="900" dirty="0" smtClean="0"/>
                <a:t>lettuce.post</a:t>
              </a:r>
              <a:endParaRPr lang="fr-FR" dirty="0"/>
            </a:p>
          </p:txBody>
        </p:sp>
      </p:grpSp>
      <p:grpSp>
        <p:nvGrpSpPr>
          <p:cNvPr id="5" name="Groupe 4"/>
          <p:cNvGrpSpPr/>
          <p:nvPr/>
        </p:nvGrpSpPr>
        <p:grpSpPr>
          <a:xfrm>
            <a:off x="4072926" y="1404113"/>
            <a:ext cx="1910647" cy="628537"/>
            <a:chOff x="4143569" y="1399568"/>
            <a:chExt cx="1910647" cy="628537"/>
          </a:xfrm>
        </p:grpSpPr>
        <p:sp>
          <p:nvSpPr>
            <p:cNvPr id="12" name="Rectangle 11"/>
            <p:cNvSpPr/>
            <p:nvPr/>
          </p:nvSpPr>
          <p:spPr>
            <a:xfrm>
              <a:off x="4143569" y="1668064"/>
              <a:ext cx="1910647" cy="360041"/>
            </a:xfrm>
            <a:prstGeom prst="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Consumer wasing</a:t>
              </a:r>
              <a:endParaRPr lang="fr-FR" sz="1100" dirty="0">
                <a:solidFill>
                  <a:schemeClr val="accent3">
                    <a:lumMod val="50000"/>
                  </a:schemeClr>
                </a:solidFill>
              </a:endParaRPr>
            </a:p>
          </p:txBody>
        </p:sp>
        <p:sp>
          <p:nvSpPr>
            <p:cNvPr id="13" name="ZoneTexte 12"/>
            <p:cNvSpPr txBox="1"/>
            <p:nvPr/>
          </p:nvSpPr>
          <p:spPr>
            <a:xfrm>
              <a:off x="4497036" y="1399568"/>
              <a:ext cx="1214239" cy="276999"/>
            </a:xfrm>
            <a:prstGeom prst="rect">
              <a:avLst/>
            </a:prstGeom>
            <a:noFill/>
          </p:spPr>
          <p:txBody>
            <a:bodyPr wrap="square" rtlCol="0">
              <a:spAutoFit/>
            </a:bodyPr>
            <a:lstStyle/>
            <a:p>
              <a:r>
                <a:rPr lang="fr-FR" sz="1200" dirty="0" smtClean="0"/>
                <a:t>C</a:t>
              </a:r>
              <a:r>
                <a:rPr lang="fr-FR" sz="900" dirty="0" smtClean="0"/>
                <a:t>lettuce.wash</a:t>
              </a:r>
              <a:endParaRPr lang="fr-FR" dirty="0"/>
            </a:p>
          </p:txBody>
        </p:sp>
      </p:grpSp>
      <p:grpSp>
        <p:nvGrpSpPr>
          <p:cNvPr id="7" name="Groupe 6"/>
          <p:cNvGrpSpPr/>
          <p:nvPr/>
        </p:nvGrpSpPr>
        <p:grpSpPr>
          <a:xfrm>
            <a:off x="6315242" y="1395610"/>
            <a:ext cx="1976850" cy="637040"/>
            <a:chOff x="6339566" y="1391776"/>
            <a:chExt cx="1976850" cy="637040"/>
          </a:xfrm>
        </p:grpSpPr>
        <p:sp>
          <p:nvSpPr>
            <p:cNvPr id="42" name="Rectangle 41"/>
            <p:cNvSpPr/>
            <p:nvPr/>
          </p:nvSpPr>
          <p:spPr>
            <a:xfrm>
              <a:off x="6339566" y="1668775"/>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4" name="ZoneTexte 13"/>
            <p:cNvSpPr txBox="1"/>
            <p:nvPr/>
          </p:nvSpPr>
          <p:spPr>
            <a:xfrm>
              <a:off x="6442058" y="1391776"/>
              <a:ext cx="1874358" cy="276999"/>
            </a:xfrm>
            <a:prstGeom prst="rect">
              <a:avLst/>
            </a:prstGeom>
            <a:noFill/>
          </p:spPr>
          <p:txBody>
            <a:bodyPr wrap="square" rtlCol="0">
              <a:spAutoFit/>
            </a:bodyPr>
            <a:lstStyle/>
            <a:p>
              <a:r>
                <a:rPr lang="fr-FR" sz="1200" dirty="0" smtClean="0"/>
                <a:t>C</a:t>
              </a:r>
              <a:r>
                <a:rPr lang="fr-FR" sz="900" dirty="0" smtClean="0"/>
                <a:t>lettuce.consum x </a:t>
              </a:r>
              <a:r>
                <a:rPr lang="fr-FR" sz="1200" dirty="0" smtClean="0"/>
                <a:t>L</a:t>
              </a:r>
              <a:r>
                <a:rPr lang="fr-FR" sz="900" dirty="0" smtClean="0"/>
                <a:t>consum</a:t>
              </a:r>
              <a:endParaRPr lang="fr-FR" dirty="0"/>
            </a:p>
          </p:txBody>
        </p:sp>
      </p:grpSp>
      <p:cxnSp>
        <p:nvCxnSpPr>
          <p:cNvPr id="17" name="Connecteur droit avec flèche 16"/>
          <p:cNvCxnSpPr>
            <a:stCxn id="24" idx="3"/>
            <a:endCxn id="10" idx="1"/>
          </p:cNvCxnSpPr>
          <p:nvPr/>
        </p:nvCxnSpPr>
        <p:spPr>
          <a:xfrm flipV="1">
            <a:off x="1493404" y="1856588"/>
            <a:ext cx="337206" cy="6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0" idx="3"/>
            <a:endCxn id="12" idx="1"/>
          </p:cNvCxnSpPr>
          <p:nvPr/>
        </p:nvCxnSpPr>
        <p:spPr>
          <a:xfrm flipV="1">
            <a:off x="3741257" y="1852630"/>
            <a:ext cx="331669" cy="3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2" idx="3"/>
            <a:endCxn id="42" idx="1"/>
          </p:cNvCxnSpPr>
          <p:nvPr/>
        </p:nvCxnSpPr>
        <p:spPr>
          <a:xfrm>
            <a:off x="5983573" y="1852630"/>
            <a:ext cx="3316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4072926" y="2621327"/>
            <a:ext cx="2193715" cy="307777"/>
          </a:xfrm>
          <a:prstGeom prst="rect">
            <a:avLst/>
          </a:prstGeom>
          <a:noFill/>
        </p:spPr>
        <p:txBody>
          <a:bodyPr wrap="square" rtlCol="0">
            <a:spAutoFit/>
          </a:bodyPr>
          <a:lstStyle/>
          <a:p>
            <a:r>
              <a:rPr lang="fr-FR" sz="1400" dirty="0" smtClean="0"/>
              <a:t>C</a:t>
            </a:r>
            <a:r>
              <a:rPr lang="fr-FR" sz="1000" dirty="0" smtClean="0"/>
              <a:t>lettuce.post </a:t>
            </a:r>
            <a:r>
              <a:rPr lang="fr-FR" sz="800" dirty="0" smtClean="0"/>
              <a:t>X</a:t>
            </a:r>
            <a:r>
              <a:rPr lang="fr-FR" sz="1400" dirty="0" smtClean="0"/>
              <a:t> (1 - </a:t>
            </a:r>
            <a:r>
              <a:rPr lang="fr-FR" sz="1400" dirty="0" smtClean="0">
                <a:solidFill>
                  <a:srgbClr val="FF0000"/>
                </a:solidFill>
              </a:rPr>
              <a:t>r</a:t>
            </a:r>
            <a:r>
              <a:rPr lang="fr-FR" sz="900" dirty="0" smtClean="0">
                <a:solidFill>
                  <a:srgbClr val="FF0000"/>
                </a:solidFill>
              </a:rPr>
              <a:t>wash</a:t>
            </a:r>
            <a:r>
              <a:rPr lang="fr-FR" sz="1400" dirty="0" smtClean="0"/>
              <a:t>)</a:t>
            </a:r>
            <a:endParaRPr lang="fr-FR" sz="900" dirty="0"/>
          </a:p>
        </p:txBody>
      </p:sp>
      <p:grpSp>
        <p:nvGrpSpPr>
          <p:cNvPr id="28" name="Groupe 27"/>
          <p:cNvGrpSpPr/>
          <p:nvPr/>
        </p:nvGrpSpPr>
        <p:grpSpPr>
          <a:xfrm>
            <a:off x="3749573" y="2933061"/>
            <a:ext cx="2650901" cy="338554"/>
            <a:chOff x="3702798" y="2729257"/>
            <a:chExt cx="2650901" cy="338554"/>
          </a:xfrm>
        </p:grpSpPr>
        <p:sp>
          <p:nvSpPr>
            <p:cNvPr id="22" name="ZoneTexte 21"/>
            <p:cNvSpPr txBox="1"/>
            <p:nvPr/>
          </p:nvSpPr>
          <p:spPr>
            <a:xfrm>
              <a:off x="3702798" y="2729257"/>
              <a:ext cx="2650901" cy="338554"/>
            </a:xfrm>
            <a:prstGeom prst="rect">
              <a:avLst/>
            </a:prstGeom>
            <a:noFill/>
          </p:spPr>
          <p:txBody>
            <a:bodyPr wrap="square" rtlCol="0">
              <a:spAutoFit/>
            </a:bodyPr>
            <a:lstStyle/>
            <a:p>
              <a:r>
                <a:rPr lang="fr-FR" sz="1600" dirty="0" smtClean="0">
                  <a:solidFill>
                    <a:srgbClr val="FF0000"/>
                  </a:solidFill>
                </a:rPr>
                <a:t>r</a:t>
              </a:r>
              <a:r>
                <a:rPr lang="fr-FR" sz="1000" dirty="0" smtClean="0">
                  <a:solidFill>
                    <a:srgbClr val="FF0000"/>
                  </a:solidFill>
                </a:rPr>
                <a:t>wash</a:t>
              </a:r>
              <a:r>
                <a:rPr lang="fr-FR" sz="1000" dirty="0" smtClean="0"/>
                <a:t> ~ </a:t>
              </a:r>
              <a:r>
                <a:rPr lang="fr-FR" sz="1200" dirty="0" smtClean="0"/>
                <a:t>Triangular(0.65, 0.99, 0.99)</a:t>
              </a:r>
              <a:endParaRPr lang="fr-FR" sz="1200" dirty="0"/>
            </a:p>
          </p:txBody>
        </p:sp>
        <p:sp>
          <p:nvSpPr>
            <p:cNvPr id="27" name="Rectangle 26"/>
            <p:cNvSpPr/>
            <p:nvPr/>
          </p:nvSpPr>
          <p:spPr>
            <a:xfrm>
              <a:off x="3741257" y="2787774"/>
              <a:ext cx="2573985" cy="280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9" name="ZoneTexte 28"/>
          <p:cNvSpPr txBox="1"/>
          <p:nvPr/>
        </p:nvSpPr>
        <p:spPr>
          <a:xfrm>
            <a:off x="1684108" y="2125226"/>
            <a:ext cx="2254457"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smtClean="0"/>
              <a:t>Washing with water</a:t>
            </a:r>
          </a:p>
          <a:p>
            <a:pPr marL="171450" indent="-171450">
              <a:buFont typeface="Arial" panose="020B0604020202020204" pitchFamily="34" charset="0"/>
              <a:buChar char="•"/>
            </a:pPr>
            <a:r>
              <a:rPr lang="fr-FR" sz="1100" dirty="0" smtClean="0"/>
              <a:t>Consumption before expiry</a:t>
            </a:r>
          </a:p>
          <a:p>
            <a:r>
              <a:rPr lang="fr-FR" sz="1100" dirty="0">
                <a:solidFill>
                  <a:srgbClr val="2082C8"/>
                </a:solidFill>
              </a:rPr>
              <a:t> </a:t>
            </a:r>
            <a:r>
              <a:rPr lang="fr-FR" sz="1100" dirty="0" smtClean="0">
                <a:solidFill>
                  <a:srgbClr val="2082C8"/>
                </a:solidFill>
              </a:rPr>
              <a:t>    De Giusti </a:t>
            </a:r>
            <a:r>
              <a:rPr lang="fr-FR" sz="1100" dirty="0">
                <a:solidFill>
                  <a:srgbClr val="2082C8"/>
                </a:solidFill>
              </a:rPr>
              <a:t>et al. (</a:t>
            </a:r>
            <a:r>
              <a:rPr lang="fr-FR" sz="1100" dirty="0" smtClean="0">
                <a:solidFill>
                  <a:srgbClr val="2082C8"/>
                </a:solidFill>
              </a:rPr>
              <a:t>2010)</a:t>
            </a:r>
            <a:endParaRPr lang="fr-FR" sz="1100" dirty="0"/>
          </a:p>
        </p:txBody>
      </p:sp>
    </p:spTree>
    <p:extLst>
      <p:ext uri="{BB962C8B-B14F-4D97-AF65-F5344CB8AC3E}">
        <p14:creationId xmlns:p14="http://schemas.microsoft.com/office/powerpoint/2010/main" val="3547590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5"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38" name="Groupe 37"/>
          <p:cNvGrpSpPr/>
          <p:nvPr/>
        </p:nvGrpSpPr>
        <p:grpSpPr>
          <a:xfrm>
            <a:off x="1793856" y="1757313"/>
            <a:ext cx="5112568" cy="2182430"/>
            <a:chOff x="0" y="-112908"/>
            <a:chExt cx="6350122" cy="2483990"/>
          </a:xfrm>
        </p:grpSpPr>
        <p:sp>
          <p:nvSpPr>
            <p:cNvPr id="39" name="Rectangle 38">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41" name="Straight Arrow Connector 7">
              <a:extLst>
                <a:ext uri="{FF2B5EF4-FFF2-40B4-BE49-F238E27FC236}">
                  <a16:creationId xmlns:a16="http://schemas.microsoft.com/office/drawing/2014/main" id="{BF3739AA-41C0-7598-D954-9829925BD251}"/>
                </a:ext>
              </a:extLst>
            </p:cNvPr>
            <p:cNvCxnSpPr>
              <a:cxnSpLocks/>
              <a:stCxn id="39" idx="3"/>
              <a:endCxn id="42" idx="1"/>
            </p:cNvCxnSpPr>
            <p:nvPr/>
          </p:nvCxnSpPr>
          <p:spPr>
            <a:xfrm flipV="1">
              <a:off x="1191200" y="225367"/>
              <a:ext cx="1103152" cy="9819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3" name="Straight Arrow Connector 16">
              <a:extLst>
                <a:ext uri="{FF2B5EF4-FFF2-40B4-BE49-F238E27FC236}">
                  <a16:creationId xmlns:a16="http://schemas.microsoft.com/office/drawing/2014/main" id="{6715C59A-A250-B9C0-950A-D36B94F43D5E}"/>
                </a:ext>
              </a:extLst>
            </p:cNvPr>
            <p:cNvCxnSpPr>
              <a:cxnSpLocks/>
              <a:stCxn id="39" idx="3"/>
              <a:endCxn id="49" idx="1"/>
            </p:cNvCxnSpPr>
            <p:nvPr/>
          </p:nvCxnSpPr>
          <p:spPr>
            <a:xfrm flipV="1">
              <a:off x="1191200" y="1202107"/>
              <a:ext cx="1103153" cy="5245"/>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A2203B40-D0F0-8128-B642-722E050E4932}"/>
                </a:ext>
              </a:extLst>
            </p:cNvPr>
            <p:cNvCxnSpPr>
              <a:cxnSpLocks/>
              <a:stCxn id="42" idx="3"/>
              <a:endCxn id="45" idx="1"/>
            </p:cNvCxnSpPr>
            <p:nvPr/>
          </p:nvCxnSpPr>
          <p:spPr>
            <a:xfrm>
              <a:off x="3742816" y="225367"/>
              <a:ext cx="1158843" cy="98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7" name="Straight Arrow Connector 26">
              <a:extLst>
                <a:ext uri="{FF2B5EF4-FFF2-40B4-BE49-F238E27FC236}">
                  <a16:creationId xmlns:a16="http://schemas.microsoft.com/office/drawing/2014/main" id="{7CF1DD7C-175E-8C1A-6B66-0CE8444207E0}"/>
                </a:ext>
              </a:extLst>
            </p:cNvPr>
            <p:cNvCxnSpPr>
              <a:cxnSpLocks/>
              <a:stCxn id="49" idx="3"/>
              <a:endCxn id="46" idx="1"/>
            </p:cNvCxnSpPr>
            <p:nvPr/>
          </p:nvCxnSpPr>
          <p:spPr>
            <a:xfrm>
              <a:off x="3742816" y="1202107"/>
              <a:ext cx="1140956" cy="0"/>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8">
              <a:extLst>
                <a:ext uri="{FF2B5EF4-FFF2-40B4-BE49-F238E27FC236}">
                  <a16:creationId xmlns:a16="http://schemas.microsoft.com/office/drawing/2014/main" id="{33061C0D-0C97-C5D4-5B3D-0C797659600F}"/>
                </a:ext>
              </a:extLst>
            </p:cNvPr>
            <p:cNvCxnSpPr>
              <a:cxnSpLocks/>
              <a:stCxn id="39" idx="3"/>
              <a:endCxn id="40" idx="1"/>
            </p:cNvCxnSpPr>
            <p:nvPr/>
          </p:nvCxnSpPr>
          <p:spPr>
            <a:xfrm>
              <a:off x="1191200" y="1207352"/>
              <a:ext cx="1103152" cy="968861"/>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50" name="Straight Arrow Connector 33">
              <a:extLst>
                <a:ext uri="{FF2B5EF4-FFF2-40B4-BE49-F238E27FC236}">
                  <a16:creationId xmlns:a16="http://schemas.microsoft.com/office/drawing/2014/main" id="{3BCF3C99-0F2B-AD2E-7432-07F1E0A02960}"/>
                </a:ext>
              </a:extLst>
            </p:cNvPr>
            <p:cNvCxnSpPr>
              <a:cxnSpLocks/>
              <a:stCxn id="42" idx="3"/>
              <a:endCxn id="46" idx="0"/>
            </p:cNvCxnSpPr>
            <p:nvPr/>
          </p:nvCxnSpPr>
          <p:spPr>
            <a:xfrm>
              <a:off x="3742815" y="225367"/>
              <a:ext cx="1865189" cy="781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38">
              <a:extLst>
                <a:ext uri="{FF2B5EF4-FFF2-40B4-BE49-F238E27FC236}">
                  <a16:creationId xmlns:a16="http://schemas.microsoft.com/office/drawing/2014/main" id="{B01AEEBB-0045-1BFB-0333-1943EFFA929A}"/>
                </a:ext>
              </a:extLst>
            </p:cNvPr>
            <p:cNvCxnSpPr>
              <a:cxnSpLocks/>
              <a:stCxn id="40" idx="3"/>
              <a:endCxn id="46" idx="2"/>
            </p:cNvCxnSpPr>
            <p:nvPr/>
          </p:nvCxnSpPr>
          <p:spPr>
            <a:xfrm flipV="1">
              <a:off x="3742815" y="1396976"/>
              <a:ext cx="1865189" cy="779237"/>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44">
              <a:extLst>
                <a:ext uri="{FF2B5EF4-FFF2-40B4-BE49-F238E27FC236}">
                  <a16:creationId xmlns:a16="http://schemas.microsoft.com/office/drawing/2014/main" id="{83079C87-9BC2-62FD-8C7B-6FB4824A29B9}"/>
                </a:ext>
              </a:extLst>
            </p:cNvPr>
            <p:cNvCxnSpPr>
              <a:cxnSpLocks/>
              <a:stCxn id="42" idx="2"/>
              <a:endCxn id="49"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8">
              <a:extLst>
                <a:ext uri="{FF2B5EF4-FFF2-40B4-BE49-F238E27FC236}">
                  <a16:creationId xmlns:a16="http://schemas.microsoft.com/office/drawing/2014/main" id="{5503B014-79A3-6FA6-53D1-30D1BF85C963}"/>
                </a:ext>
              </a:extLst>
            </p:cNvPr>
            <p:cNvCxnSpPr>
              <a:cxnSpLocks/>
              <a:stCxn id="40" idx="0"/>
              <a:endCxn id="49" idx="2"/>
            </p:cNvCxnSpPr>
            <p:nvPr/>
          </p:nvCxnSpPr>
          <p:spPr>
            <a:xfrm flipV="1">
              <a:off x="3018584" y="1396976"/>
              <a:ext cx="1" cy="584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2">
              <a:extLst>
                <a:ext uri="{FF2B5EF4-FFF2-40B4-BE49-F238E27FC236}">
                  <a16:creationId xmlns:a16="http://schemas.microsoft.com/office/drawing/2014/main" id="{00F66A50-DA9A-AD1C-AE21-E00EA26A08EC}"/>
                </a:ext>
              </a:extLst>
            </p:cNvPr>
            <p:cNvCxnSpPr>
              <a:cxnSpLocks/>
              <a:stCxn id="40" idx="3"/>
              <a:endCxn id="55" idx="1"/>
            </p:cNvCxnSpPr>
            <p:nvPr/>
          </p:nvCxnSpPr>
          <p:spPr>
            <a:xfrm flipV="1">
              <a:off x="3742815" y="2168507"/>
              <a:ext cx="1140957" cy="7706"/>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cxnSp>
        <p:nvCxnSpPr>
          <p:cNvPr id="5" name="Connecteur droit avec flèche 4"/>
          <p:cNvCxnSpPr>
            <a:stCxn id="42" idx="3"/>
            <a:endCxn id="55" idx="0"/>
          </p:cNvCxnSpPr>
          <p:nvPr/>
        </p:nvCxnSpPr>
        <p:spPr>
          <a:xfrm>
            <a:off x="4807246" y="2054521"/>
            <a:ext cx="1501689" cy="1536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2390436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9" name="Groupe 8"/>
          <p:cNvGrpSpPr/>
          <p:nvPr/>
        </p:nvGrpSpPr>
        <p:grpSpPr>
          <a:xfrm>
            <a:off x="1793856" y="1757472"/>
            <a:ext cx="5112568" cy="2182430"/>
            <a:chOff x="0" y="-112908"/>
            <a:chExt cx="6350122" cy="2483990"/>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flipV="1">
              <a:off x="1191200" y="225367"/>
              <a:ext cx="1103152" cy="981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4" name="Straight Arrow Connector 16">
              <a:extLst>
                <a:ext uri="{FF2B5EF4-FFF2-40B4-BE49-F238E27FC236}">
                  <a16:creationId xmlns:a16="http://schemas.microsoft.com/office/drawing/2014/main" id="{6715C59A-A250-B9C0-950A-D36B94F43D5E}"/>
                </a:ext>
              </a:extLst>
            </p:cNvPr>
            <p:cNvCxnSpPr>
              <a:cxnSpLocks/>
              <a:stCxn id="10" idx="3"/>
              <a:endCxn id="20" idx="1"/>
            </p:cNvCxnSpPr>
            <p:nvPr/>
          </p:nvCxnSpPr>
          <p:spPr>
            <a:xfrm flipV="1">
              <a:off x="1191200" y="1202107"/>
              <a:ext cx="1103153" cy="5245"/>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a:off x="3742816" y="225367"/>
              <a:ext cx="1158843" cy="9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8" name="Straight Arrow Connector 26">
              <a:extLst>
                <a:ext uri="{FF2B5EF4-FFF2-40B4-BE49-F238E27FC236}">
                  <a16:creationId xmlns:a16="http://schemas.microsoft.com/office/drawing/2014/main" id="{7CF1DD7C-175E-8C1A-6B66-0CE8444207E0}"/>
                </a:ext>
              </a:extLst>
            </p:cNvPr>
            <p:cNvCxnSpPr>
              <a:cxnSpLocks/>
              <a:stCxn id="20" idx="3"/>
              <a:endCxn id="17" idx="1"/>
            </p:cNvCxnSpPr>
            <p:nvPr/>
          </p:nvCxnSpPr>
          <p:spPr>
            <a:xfrm>
              <a:off x="3742816" y="1202107"/>
              <a:ext cx="1140956" cy="0"/>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8">
              <a:extLst>
                <a:ext uri="{FF2B5EF4-FFF2-40B4-BE49-F238E27FC236}">
                  <a16:creationId xmlns:a16="http://schemas.microsoft.com/office/drawing/2014/main" id="{33061C0D-0C97-C5D4-5B3D-0C797659600F}"/>
                </a:ext>
              </a:extLst>
            </p:cNvPr>
            <p:cNvCxnSpPr>
              <a:cxnSpLocks/>
              <a:stCxn id="10" idx="3"/>
              <a:endCxn id="11" idx="1"/>
            </p:cNvCxnSpPr>
            <p:nvPr/>
          </p:nvCxnSpPr>
          <p:spPr>
            <a:xfrm>
              <a:off x="1191200" y="1207352"/>
              <a:ext cx="1103152" cy="968861"/>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0"/>
            </p:cNvCxnSpPr>
            <p:nvPr/>
          </p:nvCxnSpPr>
          <p:spPr>
            <a:xfrm>
              <a:off x="3742815" y="225367"/>
              <a:ext cx="1865189" cy="781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8">
              <a:extLst>
                <a:ext uri="{FF2B5EF4-FFF2-40B4-BE49-F238E27FC236}">
                  <a16:creationId xmlns:a16="http://schemas.microsoft.com/office/drawing/2014/main" id="{B01AEEBB-0045-1BFB-0333-1943EFFA929A}"/>
                </a:ext>
              </a:extLst>
            </p:cNvPr>
            <p:cNvCxnSpPr>
              <a:cxnSpLocks/>
              <a:stCxn id="11" idx="3"/>
              <a:endCxn id="17" idx="2"/>
            </p:cNvCxnSpPr>
            <p:nvPr/>
          </p:nvCxnSpPr>
          <p:spPr>
            <a:xfrm flipV="1">
              <a:off x="3742815" y="1396976"/>
              <a:ext cx="1865189" cy="779237"/>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4">
              <a:extLst>
                <a:ext uri="{FF2B5EF4-FFF2-40B4-BE49-F238E27FC236}">
                  <a16:creationId xmlns:a16="http://schemas.microsoft.com/office/drawing/2014/main" id="{83079C87-9BC2-62FD-8C7B-6FB4824A29B9}"/>
                </a:ext>
              </a:extLst>
            </p:cNvPr>
            <p:cNvCxnSpPr>
              <a:cxnSpLocks/>
              <a:stCxn id="13" idx="2"/>
              <a:endCxn id="20"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48">
              <a:extLst>
                <a:ext uri="{FF2B5EF4-FFF2-40B4-BE49-F238E27FC236}">
                  <a16:creationId xmlns:a16="http://schemas.microsoft.com/office/drawing/2014/main" id="{5503B014-79A3-6FA6-53D1-30D1BF85C963}"/>
                </a:ext>
              </a:extLst>
            </p:cNvPr>
            <p:cNvCxnSpPr>
              <a:cxnSpLocks/>
              <a:stCxn id="11" idx="0"/>
              <a:endCxn id="20" idx="2"/>
            </p:cNvCxnSpPr>
            <p:nvPr/>
          </p:nvCxnSpPr>
          <p:spPr>
            <a:xfrm flipV="1">
              <a:off x="3018584" y="1396976"/>
              <a:ext cx="1" cy="58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2">
              <a:extLst>
                <a:ext uri="{FF2B5EF4-FFF2-40B4-BE49-F238E27FC236}">
                  <a16:creationId xmlns:a16="http://schemas.microsoft.com/office/drawing/2014/main" id="{00F66A50-DA9A-AD1C-AE21-E00EA26A08EC}"/>
                </a:ext>
              </a:extLst>
            </p:cNvPr>
            <p:cNvCxnSpPr>
              <a:cxnSpLocks/>
              <a:stCxn id="11" idx="3"/>
              <a:endCxn id="26" idx="1"/>
            </p:cNvCxnSpPr>
            <p:nvPr/>
          </p:nvCxnSpPr>
          <p:spPr>
            <a:xfrm flipV="1">
              <a:off x="3742815" y="2168507"/>
              <a:ext cx="1140957" cy="7706"/>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3" name="Multiplication 2"/>
          <p:cNvSpPr/>
          <p:nvPr/>
        </p:nvSpPr>
        <p:spPr>
          <a:xfrm>
            <a:off x="5129731"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Multiplication 26"/>
          <p:cNvSpPr/>
          <p:nvPr/>
        </p:nvSpPr>
        <p:spPr>
          <a:xfrm>
            <a:off x="3131840"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Multiplication 27"/>
          <p:cNvSpPr/>
          <p:nvPr/>
        </p:nvSpPr>
        <p:spPr>
          <a:xfrm>
            <a:off x="3073499" y="319682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Multiplication 28"/>
          <p:cNvSpPr/>
          <p:nvPr/>
        </p:nvSpPr>
        <p:spPr>
          <a:xfrm>
            <a:off x="5142758" y="3597479"/>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Multiplication 29"/>
          <p:cNvSpPr/>
          <p:nvPr/>
        </p:nvSpPr>
        <p:spPr>
          <a:xfrm>
            <a:off x="5452215" y="3236066"/>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Multiplication 30"/>
          <p:cNvSpPr/>
          <p:nvPr/>
        </p:nvSpPr>
        <p:spPr>
          <a:xfrm>
            <a:off x="4080140" y="3236065"/>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avec flèche 32"/>
          <p:cNvCxnSpPr>
            <a:stCxn id="13" idx="3"/>
            <a:endCxn id="26" idx="0"/>
          </p:cNvCxnSpPr>
          <p:nvPr/>
        </p:nvCxnSpPr>
        <p:spPr>
          <a:xfrm>
            <a:off x="4807246" y="2054680"/>
            <a:ext cx="1501689" cy="1536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134746" y="1719167"/>
            <a:ext cx="322484" cy="373819"/>
          </a:xfrm>
          <a:prstGeom prst="rect">
            <a:avLst/>
          </a:prstGeom>
          <a:noFill/>
        </p:spPr>
        <p:txBody>
          <a:bodyPr wrap="square" rtlCol="0">
            <a:spAutoFit/>
          </a:bodyPr>
          <a:lstStyle/>
          <a:p>
            <a:r>
              <a:rPr lang="fr-FR" b="1" dirty="0" smtClean="0">
                <a:solidFill>
                  <a:srgbClr val="E1000F"/>
                </a:solidFill>
              </a:rPr>
              <a:t>1</a:t>
            </a:r>
            <a:endParaRPr lang="fr-FR" b="1" dirty="0">
              <a:solidFill>
                <a:srgbClr val="E1000F"/>
              </a:solidFill>
            </a:endParaRPr>
          </a:p>
        </p:txBody>
      </p:sp>
      <p:sp>
        <p:nvSpPr>
          <p:cNvPr id="36" name="ZoneTexte 35"/>
          <p:cNvSpPr txBox="1"/>
          <p:nvPr/>
        </p:nvSpPr>
        <p:spPr>
          <a:xfrm>
            <a:off x="6081841" y="3164569"/>
            <a:ext cx="322484" cy="373819"/>
          </a:xfrm>
          <a:prstGeom prst="rect">
            <a:avLst/>
          </a:prstGeom>
          <a:noFill/>
        </p:spPr>
        <p:txBody>
          <a:bodyPr wrap="square" rtlCol="0">
            <a:spAutoFit/>
          </a:bodyPr>
          <a:lstStyle/>
          <a:p>
            <a:r>
              <a:rPr lang="fr-FR" b="1" dirty="0">
                <a:solidFill>
                  <a:srgbClr val="E1000F"/>
                </a:solidFill>
              </a:rPr>
              <a:t>3</a:t>
            </a:r>
          </a:p>
        </p:txBody>
      </p:sp>
      <p:sp>
        <p:nvSpPr>
          <p:cNvPr id="37" name="ZoneTexte 36"/>
          <p:cNvSpPr txBox="1"/>
          <p:nvPr/>
        </p:nvSpPr>
        <p:spPr>
          <a:xfrm>
            <a:off x="6081841" y="2376739"/>
            <a:ext cx="322484" cy="373819"/>
          </a:xfrm>
          <a:prstGeom prst="rect">
            <a:avLst/>
          </a:prstGeom>
          <a:noFill/>
        </p:spPr>
        <p:txBody>
          <a:bodyPr wrap="square" rtlCol="0">
            <a:spAutoFit/>
          </a:bodyPr>
          <a:lstStyle/>
          <a:p>
            <a:r>
              <a:rPr lang="fr-FR" b="1" dirty="0">
                <a:solidFill>
                  <a:srgbClr val="E1000F"/>
                </a:solidFill>
              </a:rPr>
              <a:t>2</a:t>
            </a:r>
          </a:p>
        </p:txBody>
      </p:sp>
      <p:sp>
        <p:nvSpPr>
          <p:cNvPr id="56" name="ZoneTexte 55"/>
          <p:cNvSpPr txBox="1"/>
          <p:nvPr/>
        </p:nvSpPr>
        <p:spPr>
          <a:xfrm rot="18941213">
            <a:off x="2787423" y="2196076"/>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58" name="Rectangle 57"/>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P spid="30" grpId="0" animBg="1"/>
      <p:bldP spid="31" grpId="0" animBg="1"/>
      <p:bldP spid="35" grpId="0"/>
      <p:bldP spid="36" grpId="0"/>
      <p:bldP spid="37"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p:txBody>
          <a:bodyPr/>
          <a:lstStyle/>
          <a:p>
            <a:r>
              <a:rPr lang="fr-FR" dirty="0" smtClean="0"/>
              <a:t>Framework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41" name="ZoneTexte 40"/>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45" name="ZoneTexte 44"/>
          <p:cNvSpPr txBox="1"/>
          <p:nvPr/>
        </p:nvSpPr>
        <p:spPr>
          <a:xfrm>
            <a:off x="3912217" y="2398263"/>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grpSp>
        <p:nvGrpSpPr>
          <p:cNvPr id="49" name="Groupe 48"/>
          <p:cNvGrpSpPr/>
          <p:nvPr/>
        </p:nvGrpSpPr>
        <p:grpSpPr>
          <a:xfrm>
            <a:off x="361476" y="1656564"/>
            <a:ext cx="3375581" cy="406779"/>
            <a:chOff x="361476" y="1656564"/>
            <a:chExt cx="3375581" cy="406779"/>
          </a:xfrm>
        </p:grpSpPr>
        <p:sp>
          <p:nvSpPr>
            <p:cNvPr id="51" name="Rectangle 50"/>
            <p:cNvSpPr/>
            <p:nvPr/>
          </p:nvSpPr>
          <p:spPr>
            <a:xfrm>
              <a:off x="361476" y="1656564"/>
              <a:ext cx="3346428"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361476" y="1656564"/>
              <a:ext cx="3375581" cy="338554"/>
            </a:xfrm>
            <a:prstGeom prst="rect">
              <a:avLst/>
            </a:prstGeom>
            <a:noFill/>
          </p:spPr>
          <p:txBody>
            <a:bodyPr wrap="square" rtlCol="0">
              <a:spAutoFit/>
            </a:bodyPr>
            <a:lstStyle/>
            <a:p>
              <a:r>
                <a:rPr lang="fr-FR" sz="1600" b="1" dirty="0" err="1" smtClean="0"/>
                <a:t>C</a:t>
              </a:r>
              <a:r>
                <a:rPr lang="fr-FR" sz="1100" b="1" dirty="0" err="1" smtClean="0"/>
                <a:t>manure</a:t>
              </a:r>
              <a:r>
                <a:rPr lang="fr-FR" sz="1100" dirty="0" smtClean="0"/>
                <a:t> </a:t>
              </a:r>
              <a:r>
                <a:rPr lang="fr-FR" sz="1400" dirty="0" smtClean="0"/>
                <a:t>(in CFU/g)</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init</a:t>
              </a:r>
              <a:r>
                <a:rPr lang="fr-FR" sz="1100" dirty="0" smtClean="0"/>
                <a:t> </a:t>
              </a:r>
              <a:r>
                <a:rPr lang="fr-FR" sz="1400" dirty="0"/>
                <a:t>(in </a:t>
              </a:r>
              <a:r>
                <a:rPr lang="fr-FR" sz="1400" dirty="0" smtClean="0"/>
                <a:t>CFU/ml) </a:t>
              </a:r>
              <a:endParaRPr lang="fr-FR" sz="1400" dirty="0"/>
            </a:p>
          </p:txBody>
        </p:sp>
      </p:grpSp>
    </p:spTree>
    <p:extLst>
      <p:ext uri="{BB962C8B-B14F-4D97-AF65-F5344CB8AC3E}">
        <p14:creationId xmlns:p14="http://schemas.microsoft.com/office/powerpoint/2010/main" val="1300587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p:txBody>
          <a:bodyPr/>
          <a:lstStyle/>
          <a:p>
            <a:r>
              <a:rPr lang="fr-FR" dirty="0"/>
              <a:t>Framework</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5431" y="771550"/>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171450" indent="-171450">
              <a:buFont typeface="Arial" panose="020B0604020202020204" pitchFamily="34" charset="0"/>
              <a:buChar char="•"/>
            </a:pPr>
            <a:r>
              <a:rPr lang="fr-FR" sz="1200" b="0" dirty="0" smtClean="0"/>
              <a:t>SWAT model </a:t>
            </a:r>
            <a:r>
              <a:rPr lang="fr-FR" sz="1200" b="0" i="1" dirty="0" smtClean="0">
                <a:solidFill>
                  <a:srgbClr val="FF0000"/>
                </a:solidFill>
              </a:rPr>
              <a:t>for a </a:t>
            </a:r>
            <a:r>
              <a:rPr lang="fr-FR" sz="1200" b="0" i="1" dirty="0" err="1" smtClean="0">
                <a:solidFill>
                  <a:srgbClr val="FF0000"/>
                </a:solidFill>
              </a:rPr>
              <a:t>particular</a:t>
            </a:r>
            <a:r>
              <a:rPr lang="fr-FR" sz="1200" b="0" i="1" dirty="0" smtClean="0">
                <a:solidFill>
                  <a:srgbClr val="FF0000"/>
                </a:solidFill>
              </a:rPr>
              <a:t> </a:t>
            </a:r>
            <a:r>
              <a:rPr lang="fr-FR" sz="1200" b="0" i="1" dirty="0" err="1" smtClean="0">
                <a:solidFill>
                  <a:srgbClr val="FF0000"/>
                </a:solidFill>
              </a:rPr>
              <a:t>geographical</a:t>
            </a:r>
            <a:r>
              <a:rPr lang="fr-FR" sz="1200" b="0" i="1" dirty="0" smtClean="0">
                <a:solidFill>
                  <a:srgbClr val="FF0000"/>
                </a:solidFill>
              </a:rPr>
              <a:t> </a:t>
            </a:r>
            <a:r>
              <a:rPr lang="fr-FR" sz="1200" b="0" i="1" dirty="0" err="1" smtClean="0">
                <a:solidFill>
                  <a:srgbClr val="FF0000"/>
                </a:solidFill>
              </a:rPr>
              <a:t>region</a:t>
            </a:r>
            <a:r>
              <a:rPr lang="fr-FR" sz="1200" b="0" i="1" dirty="0" smtClean="0">
                <a:solidFill>
                  <a:srgbClr val="FF0000"/>
                </a:solidFill>
              </a:rPr>
              <a:t> </a:t>
            </a:r>
            <a:r>
              <a:rPr lang="fr-FR" sz="1200" b="0" dirty="0" smtClean="0"/>
              <a:t>:</a:t>
            </a:r>
          </a:p>
          <a:p>
            <a:endParaRPr lang="fr-FR" sz="1200" b="0" dirty="0" smtClean="0"/>
          </a:p>
          <a:p>
            <a:pPr marL="171450" lvl="0" indent="-171450">
              <a:buFont typeface="Wingdings" panose="05000000000000000000" pitchFamily="2" charset="2"/>
              <a:buChar char="Ø"/>
            </a:pPr>
            <a:r>
              <a:rPr lang="en-US" sz="1200" dirty="0" smtClean="0"/>
              <a:t>Identifies </a:t>
            </a:r>
            <a:r>
              <a:rPr lang="en-US" sz="1200" dirty="0"/>
              <a:t>the waterbody and the adjacent agricultural land </a:t>
            </a:r>
            <a:endParaRPr lang="en-US" sz="1200" dirty="0" smtClean="0"/>
          </a:p>
          <a:p>
            <a:pPr marL="171450" lvl="0" indent="-171450">
              <a:buFont typeface="Wingdings" panose="05000000000000000000" pitchFamily="2" charset="2"/>
              <a:buChar char="Ø"/>
            </a:pPr>
            <a:r>
              <a:rPr lang="en-US" sz="1200" dirty="0" smtClean="0"/>
              <a:t>Uses </a:t>
            </a:r>
            <a:r>
              <a:rPr lang="en-US" sz="1200" dirty="0"/>
              <a:t>the data:</a:t>
            </a:r>
            <a:endParaRPr lang="fr-FR" sz="1200" dirty="0"/>
          </a:p>
          <a:p>
            <a:pPr marL="628650" lvl="1" indent="-171450">
              <a:buFont typeface="Arial" panose="020B0604020202020204" pitchFamily="34" charset="0"/>
              <a:buChar char="•"/>
            </a:pPr>
            <a:r>
              <a:rPr lang="en-US" sz="1200" dirty="0">
                <a:solidFill>
                  <a:srgbClr val="2082C8"/>
                </a:solidFill>
              </a:rPr>
              <a:t>Digital Elevation Model (DEM) </a:t>
            </a:r>
            <a:r>
              <a:rPr lang="en-US" sz="1200" dirty="0"/>
              <a:t>: A 3D representation of the land providing a digital approximation of the Earth's topography</a:t>
            </a:r>
            <a:endParaRPr lang="fr-FR" sz="1200" dirty="0"/>
          </a:p>
          <a:p>
            <a:pPr marL="628650" lvl="1" indent="-171450">
              <a:buFont typeface="Arial" panose="020B0604020202020204" pitchFamily="34" charset="0"/>
              <a:buChar char="•"/>
            </a:pPr>
            <a:r>
              <a:rPr lang="en-US" sz="1200" dirty="0">
                <a:solidFill>
                  <a:srgbClr val="2082C8"/>
                </a:solidFill>
              </a:rPr>
              <a:t>Land Use and Land Cover (LULC) data </a:t>
            </a:r>
            <a:r>
              <a:rPr lang="en-US" sz="1200" dirty="0"/>
              <a:t>: Types of land use (e.g., agriculture, urban) and the physical surface cover (e.g., forests, grasslands)</a:t>
            </a:r>
            <a:endParaRPr lang="fr-FR" sz="1200" dirty="0"/>
          </a:p>
          <a:p>
            <a:pPr marL="628650" lvl="1" indent="-171450">
              <a:buFont typeface="Arial" panose="020B0604020202020204" pitchFamily="34" charset="0"/>
              <a:buChar char="•"/>
            </a:pPr>
            <a:r>
              <a:rPr lang="en-US" sz="1200" dirty="0">
                <a:solidFill>
                  <a:srgbClr val="2082C8"/>
                </a:solidFill>
              </a:rPr>
              <a:t>Soil Data </a:t>
            </a:r>
            <a:r>
              <a:rPr lang="en-US" sz="1200" dirty="0"/>
              <a:t>: Texture, depth, and hydraulic properties</a:t>
            </a:r>
            <a:endParaRPr lang="fr-FR" sz="1200" dirty="0"/>
          </a:p>
          <a:p>
            <a:pPr marL="628650" lvl="1" indent="-171450">
              <a:buFont typeface="Arial" panose="020B0604020202020204" pitchFamily="34" charset="0"/>
              <a:buChar char="•"/>
            </a:pPr>
            <a:r>
              <a:rPr lang="en-US" sz="1200" dirty="0">
                <a:solidFill>
                  <a:srgbClr val="2082C8"/>
                </a:solidFill>
              </a:rPr>
              <a:t>Weather Data </a:t>
            </a:r>
            <a:r>
              <a:rPr lang="en-US" sz="1200" dirty="0"/>
              <a:t>: Historical data (precipitation, temp., wind speed, humidity etc.)</a:t>
            </a:r>
            <a:endParaRPr lang="fr-FR" sz="1200" dirty="0"/>
          </a:p>
          <a:p>
            <a:pPr marL="628650" lvl="1" indent="-171450">
              <a:buFont typeface="Arial" panose="020B0604020202020204" pitchFamily="34" charset="0"/>
              <a:buChar char="•"/>
            </a:pPr>
            <a:r>
              <a:rPr lang="en-US" sz="1200" dirty="0">
                <a:solidFill>
                  <a:srgbClr val="2082C8"/>
                </a:solidFill>
              </a:rPr>
              <a:t>Manure Application Data</a:t>
            </a:r>
            <a:r>
              <a:rPr lang="en-US" sz="1200" dirty="0"/>
              <a:t> : Timings, protocols and methods</a:t>
            </a:r>
            <a:endParaRPr lang="fr-FR" sz="1200" dirty="0"/>
          </a:p>
          <a:p>
            <a:pPr marL="628650" lvl="1" indent="-171450">
              <a:buFont typeface="Arial" panose="020B0604020202020204" pitchFamily="34" charset="0"/>
              <a:buChar char="•"/>
            </a:pPr>
            <a:r>
              <a:rPr lang="fr-FR" sz="1200" dirty="0">
                <a:solidFill>
                  <a:srgbClr val="2082C8"/>
                </a:solidFill>
              </a:rPr>
              <a:t>Water </a:t>
            </a:r>
            <a:r>
              <a:rPr lang="fr-FR" sz="1200" dirty="0" err="1">
                <a:solidFill>
                  <a:srgbClr val="2082C8"/>
                </a:solidFill>
              </a:rPr>
              <a:t>Quality</a:t>
            </a:r>
            <a:r>
              <a:rPr lang="fr-FR" sz="1200" dirty="0">
                <a:solidFill>
                  <a:srgbClr val="2082C8"/>
                </a:solidFill>
              </a:rPr>
              <a:t> Data</a:t>
            </a:r>
          </a:p>
          <a:p>
            <a:pPr marL="171450" lvl="0" indent="-171450">
              <a:buFont typeface="Wingdings" panose="05000000000000000000" pitchFamily="2" charset="2"/>
              <a:buChar char="Ø"/>
            </a:pPr>
            <a:r>
              <a:rPr lang="en-US" sz="1200" dirty="0"/>
              <a:t>The </a:t>
            </a:r>
            <a:r>
              <a:rPr lang="en-US" sz="1200" dirty="0" smtClean="0"/>
              <a:t>SWAT </a:t>
            </a:r>
            <a:r>
              <a:rPr lang="en-US" sz="1200" dirty="0"/>
              <a:t>model </a:t>
            </a:r>
            <a:r>
              <a:rPr lang="en-US" sz="1200" dirty="0" smtClean="0"/>
              <a:t>initializes</a:t>
            </a:r>
            <a:endParaRPr lang="fr-FR" sz="1200" dirty="0" smtClean="0"/>
          </a:p>
          <a:p>
            <a:pPr marL="628650" lvl="1" indent="-171450">
              <a:buFont typeface="Arial" panose="020B0604020202020204" pitchFamily="34" charset="0"/>
              <a:buChar char="•"/>
            </a:pPr>
            <a:r>
              <a:rPr lang="en-US" sz="1200" dirty="0" smtClean="0"/>
              <a:t>DEMs to define the waterbodies of interests and sub-basins</a:t>
            </a:r>
            <a:endParaRPr lang="fr-FR" sz="1200" dirty="0" smtClean="0"/>
          </a:p>
          <a:p>
            <a:pPr marL="628650" lvl="1" indent="-171450">
              <a:buFont typeface="Arial" panose="020B0604020202020204" pitchFamily="34" charset="0"/>
              <a:buChar char="•"/>
            </a:pPr>
            <a:r>
              <a:rPr lang="en-US" sz="1200" dirty="0" smtClean="0"/>
              <a:t>Next </a:t>
            </a:r>
            <a:r>
              <a:rPr lang="en-US" sz="1200" dirty="0"/>
              <a:t>Hydrological Response Units (</a:t>
            </a:r>
            <a:r>
              <a:rPr lang="en-US" sz="1200" dirty="0">
                <a:solidFill>
                  <a:srgbClr val="2082C8"/>
                </a:solidFill>
              </a:rPr>
              <a:t>HRUs</a:t>
            </a:r>
            <a:r>
              <a:rPr lang="en-US" sz="1200" dirty="0"/>
              <a:t>) needs to be define that combine land use, soil type, and slope classes for each sub-basin</a:t>
            </a:r>
            <a:endParaRPr lang="fr-FR" sz="1200" dirty="0"/>
          </a:p>
          <a:p>
            <a:pPr marL="628650" lvl="1" indent="-171450">
              <a:buFont typeface="Arial" panose="020B0604020202020204" pitchFamily="34" charset="0"/>
              <a:buChar char="•"/>
            </a:pPr>
            <a:r>
              <a:rPr lang="en-US" sz="1200" dirty="0"/>
              <a:t>Then the model is fed with the climate and environmental data</a:t>
            </a:r>
            <a:endParaRPr lang="fr-FR" sz="1200" dirty="0"/>
          </a:p>
          <a:p>
            <a:pPr marL="628650" lvl="1" indent="-171450">
              <a:buFont typeface="Arial" panose="020B0604020202020204" pitchFamily="34" charset="0"/>
              <a:buChar char="•"/>
            </a:pPr>
            <a:endParaRPr lang="fr-FR" sz="1200" b="0" dirty="0" smtClean="0"/>
          </a:p>
          <a:p>
            <a:pPr marL="628650" lvl="1" indent="-171450">
              <a:buFont typeface="Arial" panose="020B0604020202020204" pitchFamily="34" charset="0"/>
              <a:buChar char="•"/>
            </a:pPr>
            <a:endParaRPr lang="fr-FR" sz="1090" b="0" dirty="0" smtClean="0"/>
          </a:p>
          <a:p>
            <a:endParaRPr lang="fr-FR" sz="1200" b="0" i="1" dirty="0"/>
          </a:p>
        </p:txBody>
      </p:sp>
    </p:spTree>
    <p:extLst>
      <p:ext uri="{BB962C8B-B14F-4D97-AF65-F5344CB8AC3E}">
        <p14:creationId xmlns:p14="http://schemas.microsoft.com/office/powerpoint/2010/main" val="1149932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p:txBody>
          <a:bodyPr/>
          <a:lstStyle/>
          <a:p>
            <a:r>
              <a:rPr lang="fr-FR" dirty="0" err="1" smtClean="0"/>
              <a:t>Environmental</a:t>
            </a:r>
            <a:r>
              <a:rPr lang="fr-FR" dirty="0" smtClean="0"/>
              <a:t> </a:t>
            </a:r>
            <a:r>
              <a:rPr lang="fr-FR" dirty="0" err="1" smtClean="0"/>
              <a:t>decay</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r>
              <a:rPr lang="fr-FR" sz="1200" b="0" dirty="0" smtClean="0">
                <a:solidFill>
                  <a:schemeClr val="tx1"/>
                </a:solidFill>
              </a:rPr>
              <a:t>the ESBL </a:t>
            </a:r>
            <a:r>
              <a:rPr lang="fr-FR" sz="1200" b="0" i="1" dirty="0" smtClean="0">
                <a:solidFill>
                  <a:schemeClr val="tx1"/>
                </a:solidFill>
              </a:rPr>
              <a:t>E. coli </a:t>
            </a:r>
            <a:r>
              <a:rPr lang="fr-FR" sz="1200" b="0" dirty="0" err="1" smtClean="0">
                <a:solidFill>
                  <a:schemeClr val="tx1"/>
                </a:solidFill>
              </a:rPr>
              <a:t>decays</a:t>
            </a:r>
            <a:r>
              <a:rPr lang="fr-FR" sz="1200" b="0" dirty="0" smtClean="0">
                <a:solidFill>
                  <a:schemeClr val="tx1"/>
                </a:solidFill>
              </a:rPr>
              <a:t> in the water and the </a:t>
            </a:r>
            <a:r>
              <a:rPr lang="fr-FR" sz="1200" b="0" dirty="0" err="1" smtClean="0">
                <a:solidFill>
                  <a:schemeClr val="tx1"/>
                </a:solidFill>
              </a:rPr>
              <a:t>decay</a:t>
            </a:r>
            <a:r>
              <a:rPr lang="fr-FR" sz="1200" b="0" dirty="0" smtClean="0">
                <a:solidFill>
                  <a:schemeClr val="tx1"/>
                </a:solidFill>
              </a:rPr>
              <a:t> rate </a:t>
            </a:r>
            <a:r>
              <a:rPr lang="fr-FR" sz="1200" b="0" dirty="0" err="1" smtClean="0">
                <a:solidFill>
                  <a:schemeClr val="tx1"/>
                </a:solidFill>
              </a:rPr>
              <a:t>depends</a:t>
            </a:r>
            <a:r>
              <a:rPr lang="fr-FR" sz="1200" b="0" dirty="0" smtClean="0">
                <a:solidFill>
                  <a:schemeClr val="tx1"/>
                </a:solidFill>
              </a:rPr>
              <a:t> on </a:t>
            </a:r>
            <a:r>
              <a:rPr lang="fr-FR" sz="1200" b="0" dirty="0" err="1" smtClean="0">
                <a:solidFill>
                  <a:schemeClr val="tx1"/>
                </a:solidFill>
              </a:rPr>
              <a:t>environmental</a:t>
            </a:r>
            <a:r>
              <a:rPr lang="fr-FR" sz="1200" b="0" dirty="0" smtClean="0">
                <a:solidFill>
                  <a:schemeClr val="tx1"/>
                </a:solidFill>
              </a:rPr>
              <a:t> </a:t>
            </a:r>
            <a:r>
              <a:rPr lang="fr-FR" sz="1200" b="0" dirty="0" err="1" smtClean="0">
                <a:solidFill>
                  <a:schemeClr val="tx1"/>
                </a:solidFill>
              </a:rPr>
              <a:t>parameters</a:t>
            </a:r>
            <a:r>
              <a:rPr lang="fr-FR" sz="1200" b="0" dirty="0" smtClean="0">
                <a:solidFill>
                  <a:schemeClr val="tx1"/>
                </a:solidFill>
              </a:rPr>
              <a:t>. </a:t>
            </a:r>
            <a:endParaRPr lang="fr-FR" sz="1200" b="0" dirty="0">
              <a:solidFill>
                <a:schemeClr val="tx1"/>
              </a:solidFill>
            </a:endParaRPr>
          </a:p>
          <a:p>
            <a:pPr marL="171450" indent="-171450">
              <a:buFont typeface="Arial" panose="020B0604020202020204" pitchFamily="34" charset="0"/>
              <a:buChar char="•"/>
            </a:pPr>
            <a:r>
              <a:rPr lang="fr-FR" sz="1200" b="0" dirty="0" smtClean="0">
                <a:solidFill>
                  <a:schemeClr val="tx1"/>
                </a:solidFill>
              </a:rPr>
              <a:t>Mancini’s </a:t>
            </a:r>
            <a:r>
              <a:rPr lang="fr-FR" sz="1200" b="0" dirty="0" smtClean="0">
                <a:solidFill>
                  <a:schemeClr val="tx1"/>
                </a:solidFill>
              </a:rPr>
              <a:t>equation</a:t>
            </a:r>
            <a:r>
              <a:rPr lang="fr-FR" sz="1200" b="0" dirty="0">
                <a:solidFill>
                  <a:schemeClr val="tx1"/>
                </a:solidFill>
              </a:rPr>
              <a:t> </a:t>
            </a:r>
            <a:r>
              <a:rPr lang="fr-FR" sz="1200" b="0" dirty="0" smtClean="0">
                <a:solidFill>
                  <a:schemeClr val="tx1"/>
                </a:solidFill>
              </a:rPr>
              <a:t>is used to compute the decay rate </a:t>
            </a:r>
            <a:r>
              <a:rPr lang="fr-FR" sz="1200" b="0" dirty="0" smtClean="0">
                <a:solidFill>
                  <a:srgbClr val="FF0000"/>
                </a:solidFill>
              </a:rPr>
              <a:t>k</a:t>
            </a:r>
          </a:p>
          <a:p>
            <a:pPr marL="171450" indent="-171450">
              <a:buFont typeface="Arial" panose="020B0604020202020204" pitchFamily="34" charset="0"/>
              <a:buChar char="•"/>
            </a:pPr>
            <a:r>
              <a:rPr lang="fr-FR" sz="1200" b="0" dirty="0" smtClean="0">
                <a:solidFill>
                  <a:schemeClr val="tx1"/>
                </a:solidFill>
              </a:rPr>
              <a:t>For </a:t>
            </a:r>
            <a:r>
              <a:rPr lang="fr-FR" sz="1200" b="0" dirty="0" err="1" smtClean="0">
                <a:solidFill>
                  <a:schemeClr val="tx1"/>
                </a:solidFill>
              </a:rPr>
              <a:t>each</a:t>
            </a:r>
            <a:r>
              <a:rPr lang="fr-FR" sz="1200" b="0" dirty="0" smtClean="0">
                <a:solidFill>
                  <a:schemeClr val="tx1"/>
                </a:solidFill>
              </a:rPr>
              <a:t> </a:t>
            </a:r>
            <a:r>
              <a:rPr lang="fr-FR" sz="1200" b="0" dirty="0" err="1" smtClean="0">
                <a:solidFill>
                  <a:schemeClr val="tx1"/>
                </a:solidFill>
              </a:rPr>
              <a:t>submodule</a:t>
            </a:r>
            <a:r>
              <a:rPr lang="fr-FR" sz="1200" b="0" dirty="0" smtClean="0">
                <a:solidFill>
                  <a:schemeClr val="tx1"/>
                </a:solidFill>
              </a:rPr>
              <a:t> the </a:t>
            </a:r>
            <a:r>
              <a:rPr lang="fr-FR" sz="1200" b="0" dirty="0" err="1" smtClean="0">
                <a:solidFill>
                  <a:schemeClr val="tx1"/>
                </a:solidFill>
              </a:rPr>
              <a:t>conc</a:t>
            </a:r>
            <a:r>
              <a:rPr lang="fr-FR" sz="1200" b="0" dirty="0" smtClean="0">
                <a:solidFill>
                  <a:schemeClr val="tx1"/>
                </a:solidFill>
              </a:rPr>
              <a:t>. </a:t>
            </a:r>
            <a:r>
              <a:rPr lang="fr-FR" sz="1200" b="0" dirty="0" err="1" smtClean="0">
                <a:solidFill>
                  <a:srgbClr val="FF0000"/>
                </a:solidFill>
              </a:rPr>
              <a:t>C</a:t>
            </a:r>
            <a:r>
              <a:rPr lang="fr-FR" sz="900" b="0" dirty="0" err="1" smtClean="0">
                <a:solidFill>
                  <a:srgbClr val="FF0000"/>
                </a:solidFill>
              </a:rPr>
              <a:t>water</a:t>
            </a:r>
            <a:r>
              <a:rPr lang="fr-FR" sz="1050" b="0" dirty="0" smtClean="0">
                <a:solidFill>
                  <a:srgbClr val="FF0000"/>
                </a:solidFill>
              </a:rPr>
              <a:t>(d) </a:t>
            </a:r>
            <a:r>
              <a:rPr lang="fr-FR" sz="1050" b="0" dirty="0" smtClean="0">
                <a:solidFill>
                  <a:schemeClr val="tx1"/>
                </a:solidFill>
              </a:rPr>
              <a:t>(in CFU/ml)</a:t>
            </a:r>
            <a:r>
              <a:rPr lang="fr-FR" sz="900" b="0" dirty="0" smtClean="0">
                <a:solidFill>
                  <a:schemeClr val="tx1"/>
                </a:solidFill>
              </a:rPr>
              <a:t>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computed</a:t>
            </a:r>
            <a:r>
              <a:rPr lang="fr-FR" sz="1100" b="0" dirty="0" smtClean="0">
                <a:solidFill>
                  <a:schemeClr val="tx1"/>
                </a:solidFill>
              </a:rPr>
              <a:t> at </a:t>
            </a:r>
            <a:r>
              <a:rPr lang="fr-FR" sz="1100" b="0" dirty="0" err="1" smtClean="0">
                <a:solidFill>
                  <a:schemeClr val="tx1"/>
                </a:solidFill>
              </a:rPr>
              <a:t>timepoint</a:t>
            </a:r>
            <a:r>
              <a:rPr lang="fr-FR" sz="1100" b="0" dirty="0" smtClean="0">
                <a:solidFill>
                  <a:schemeClr val="tx1"/>
                </a:solidFill>
              </a:rPr>
              <a:t> </a:t>
            </a:r>
            <a:r>
              <a:rPr lang="fr-FR" sz="1100" b="0" dirty="0" smtClean="0">
                <a:solidFill>
                  <a:srgbClr val="FF0000"/>
                </a:solidFill>
              </a:rPr>
              <a:t>d </a:t>
            </a:r>
            <a:r>
              <a:rPr lang="fr-FR" sz="1100" b="0" dirty="0" smtClean="0">
                <a:solidFill>
                  <a:schemeClr val="tx1"/>
                </a:solidFill>
              </a:rPr>
              <a:t>(in </a:t>
            </a:r>
            <a:r>
              <a:rPr lang="fr-FR" sz="1100" b="0" dirty="0" err="1" smtClean="0">
                <a:solidFill>
                  <a:schemeClr val="tx1"/>
                </a:solidFill>
              </a:rPr>
              <a:t>days</a:t>
            </a:r>
            <a:r>
              <a:rPr lang="fr-FR" sz="1100" b="0" dirty="0" smtClean="0">
                <a:solidFill>
                  <a:schemeClr val="tx1"/>
                </a:solidFill>
              </a:rPr>
              <a:t>) </a:t>
            </a:r>
            <a:r>
              <a:rPr lang="fr-FR" sz="1100" b="0" dirty="0" err="1" smtClean="0">
                <a:solidFill>
                  <a:schemeClr val="tx1"/>
                </a:solidFill>
              </a:rPr>
              <a:t>when</a:t>
            </a:r>
            <a:r>
              <a:rPr lang="fr-FR" sz="1100" b="0" dirty="0" smtClean="0">
                <a:solidFill>
                  <a:schemeClr val="tx1"/>
                </a:solidFill>
              </a:rPr>
              <a:t> the water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used</a:t>
            </a:r>
            <a:endParaRPr lang="fr-FR" sz="1100" b="0" dirty="0" smtClean="0">
              <a:solidFill>
                <a:schemeClr val="tx1"/>
              </a:solidFill>
            </a:endParaRP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966287" y="2464632"/>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2" name="ZoneTexte 21"/>
          <p:cNvSpPr txBox="1"/>
          <p:nvPr/>
        </p:nvSpPr>
        <p:spPr>
          <a:xfrm>
            <a:off x="5430003" y="2454717"/>
            <a:ext cx="1402780"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sp>
        <p:nvSpPr>
          <p:cNvPr id="23" name="ZoneTexte 22"/>
          <p:cNvSpPr txBox="1"/>
          <p:nvPr/>
        </p:nvSpPr>
        <p:spPr>
          <a:xfrm>
            <a:off x="4396066" y="2064270"/>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
        <p:nvSpPr>
          <p:cNvPr id="24" name="ZoneTexte 23"/>
          <p:cNvSpPr txBox="1"/>
          <p:nvPr/>
        </p:nvSpPr>
        <p:spPr>
          <a:xfrm>
            <a:off x="4283968" y="3514789"/>
            <a:ext cx="1224136"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2" name="ZoneTexte 1"/>
          <p:cNvSpPr txBox="1"/>
          <p:nvPr/>
        </p:nvSpPr>
        <p:spPr>
          <a:xfrm>
            <a:off x="209766" y="3631143"/>
            <a:ext cx="4460291" cy="646331"/>
          </a:xfrm>
          <a:prstGeom prst="rect">
            <a:avLst/>
          </a:prstGeom>
          <a:noFill/>
        </p:spPr>
        <p:txBody>
          <a:bodyPr wrap="square" rtlCol="0">
            <a:spAutoFit/>
          </a:bodyPr>
          <a:lstStyle/>
          <a:p>
            <a:pPr marL="285750" indent="-285750">
              <a:buFont typeface="Arial" panose="020B0604020202020204" pitchFamily="34" charset="0"/>
              <a:buChar char="•"/>
            </a:pPr>
            <a:r>
              <a:rPr lang="fr-FR" sz="1200" dirty="0" err="1" smtClean="0">
                <a:solidFill>
                  <a:srgbClr val="FF0000"/>
                </a:solidFill>
              </a:rPr>
              <a:t>d</a:t>
            </a:r>
            <a:r>
              <a:rPr lang="fr-FR" sz="900" dirty="0" err="1">
                <a:solidFill>
                  <a:srgbClr val="FF0000"/>
                </a:solidFill>
              </a:rPr>
              <a:t>harvest</a:t>
            </a:r>
            <a:r>
              <a:rPr lang="fr-FR" sz="1200" dirty="0" smtClean="0"/>
              <a:t> = 1, 2, …, </a:t>
            </a:r>
            <a:r>
              <a:rPr lang="fr-FR" sz="1200" b="1" dirty="0" err="1" smtClean="0">
                <a:solidFill>
                  <a:srgbClr val="2082C8"/>
                </a:solidFill>
              </a:rPr>
              <a:t>n</a:t>
            </a:r>
            <a:r>
              <a:rPr lang="fr-FR" sz="900" b="1" dirty="0" err="1" smtClean="0">
                <a:solidFill>
                  <a:srgbClr val="2082C8"/>
                </a:solidFill>
              </a:rPr>
              <a:t>harvest</a:t>
            </a:r>
            <a:r>
              <a:rPr lang="fr-FR" sz="1200" dirty="0" smtClean="0"/>
              <a:t> </a:t>
            </a:r>
            <a:r>
              <a:rPr lang="fr-FR" sz="1200" dirty="0" err="1" smtClean="0"/>
              <a:t>days</a:t>
            </a:r>
            <a:r>
              <a:rPr lang="fr-FR" sz="1200" dirty="0" smtClean="0"/>
              <a:t> (</a:t>
            </a:r>
            <a:r>
              <a:rPr lang="fr-FR" sz="1200" b="1" dirty="0" err="1" smtClean="0">
                <a:solidFill>
                  <a:srgbClr val="2082C8"/>
                </a:solidFill>
              </a:rPr>
              <a:t>n</a:t>
            </a:r>
            <a:r>
              <a:rPr lang="fr-FR" sz="900" b="1" dirty="0" err="1" smtClean="0">
                <a:solidFill>
                  <a:srgbClr val="2082C8"/>
                </a:solidFill>
              </a:rPr>
              <a:t>harvest</a:t>
            </a:r>
            <a:r>
              <a:rPr lang="fr-FR" sz="1200" dirty="0" smtClean="0"/>
              <a:t> = 14)</a:t>
            </a:r>
          </a:p>
          <a:p>
            <a:pPr marL="285750" indent="-285750">
              <a:buFont typeface="Arial" panose="020B0604020202020204" pitchFamily="34" charset="0"/>
              <a:buChar char="•"/>
            </a:pPr>
            <a:r>
              <a:rPr lang="fr-FR" sz="1200" dirty="0" err="1">
                <a:solidFill>
                  <a:srgbClr val="FF0000"/>
                </a:solidFill>
              </a:rPr>
              <a:t>d</a:t>
            </a:r>
            <a:r>
              <a:rPr lang="fr-FR" sz="900" dirty="0" err="1" smtClean="0">
                <a:solidFill>
                  <a:srgbClr val="FF0000"/>
                </a:solidFill>
              </a:rPr>
              <a:t>swim</a:t>
            </a:r>
            <a:r>
              <a:rPr lang="fr-FR" sz="1200" dirty="0" smtClean="0"/>
              <a:t> = time </a:t>
            </a:r>
            <a:r>
              <a:rPr lang="fr-FR" sz="1200" dirty="0" err="1" smtClean="0"/>
              <a:t>between</a:t>
            </a:r>
            <a:r>
              <a:rPr lang="fr-FR" sz="1200" dirty="0" smtClean="0"/>
              <a:t> contamination and </a:t>
            </a:r>
            <a:r>
              <a:rPr lang="fr-FR" sz="1200" dirty="0" err="1" smtClean="0"/>
              <a:t>swimming</a:t>
            </a:r>
            <a:r>
              <a:rPr lang="fr-FR" sz="1200" dirty="0" smtClean="0"/>
              <a:t> </a:t>
            </a:r>
            <a:r>
              <a:rPr lang="fr-FR" sz="1200" dirty="0" smtClean="0">
                <a:solidFill>
                  <a:srgbClr val="FF0000"/>
                </a:solidFill>
              </a:rPr>
              <a:t>?</a:t>
            </a:r>
          </a:p>
          <a:p>
            <a:pPr marL="285750" indent="-285750">
              <a:buFont typeface="Arial" panose="020B0604020202020204" pitchFamily="34" charset="0"/>
              <a:buChar char="•"/>
            </a:pPr>
            <a:r>
              <a:rPr lang="fr-FR" sz="1200" dirty="0" err="1" smtClean="0">
                <a:solidFill>
                  <a:srgbClr val="FF0000"/>
                </a:solidFill>
              </a:rPr>
              <a:t>d</a:t>
            </a:r>
            <a:r>
              <a:rPr lang="fr-FR" sz="900" dirty="0" err="1" smtClean="0">
                <a:solidFill>
                  <a:srgbClr val="FF0000"/>
                </a:solidFill>
              </a:rPr>
              <a:t>DWTP</a:t>
            </a:r>
            <a:r>
              <a:rPr lang="fr-FR" sz="1200" dirty="0" smtClean="0"/>
              <a:t> = </a:t>
            </a:r>
            <a:r>
              <a:rPr lang="fr-FR" sz="1200" dirty="0"/>
              <a:t>time to </a:t>
            </a:r>
            <a:r>
              <a:rPr lang="fr-FR" sz="1200" dirty="0" err="1"/>
              <a:t>reach</a:t>
            </a:r>
            <a:r>
              <a:rPr lang="fr-FR" sz="1200" dirty="0"/>
              <a:t> DWTP ~ 1-10 </a:t>
            </a:r>
            <a:r>
              <a:rPr lang="fr-FR" sz="1200" dirty="0" err="1"/>
              <a:t>mins</a:t>
            </a:r>
            <a:endParaRPr lang="fr-FR" sz="1200" dirty="0"/>
          </a:p>
        </p:txBody>
      </p:sp>
      <p:sp>
        <p:nvSpPr>
          <p:cNvPr id="3" name="ZoneTexte 2"/>
          <p:cNvSpPr txBox="1"/>
          <p:nvPr/>
        </p:nvSpPr>
        <p:spPr>
          <a:xfrm>
            <a:off x="361476" y="1656564"/>
            <a:ext cx="2893987" cy="338554"/>
          </a:xfrm>
          <a:prstGeom prst="rect">
            <a:avLst/>
          </a:prstGeom>
          <a:noFill/>
        </p:spPr>
        <p:txBody>
          <a:bodyPr wrap="square" rtlCol="0">
            <a:spAutoFit/>
          </a:bodyPr>
          <a:lstStyle/>
          <a:p>
            <a:r>
              <a:rPr lang="fr-FR" sz="1600" dirty="0" err="1"/>
              <a:t>C</a:t>
            </a:r>
            <a:r>
              <a:rPr lang="fr-FR" sz="1100" dirty="0" err="1"/>
              <a:t>water</a:t>
            </a:r>
            <a:r>
              <a:rPr lang="fr-FR" sz="1600" dirty="0"/>
              <a:t>(</a:t>
            </a:r>
            <a:r>
              <a:rPr lang="fr-FR" sz="1600" dirty="0">
                <a:solidFill>
                  <a:srgbClr val="FF0000"/>
                </a:solidFill>
              </a:rPr>
              <a:t>d</a:t>
            </a:r>
            <a:r>
              <a:rPr lang="fr-FR" sz="1600" dirty="0"/>
              <a:t>) </a:t>
            </a:r>
            <a:r>
              <a:rPr lang="fr-FR" sz="1600" dirty="0" smtClean="0"/>
              <a:t>= </a:t>
            </a:r>
            <a:r>
              <a:rPr lang="fr-FR" sz="1600" dirty="0" err="1" smtClean="0"/>
              <a:t>C</a:t>
            </a:r>
            <a:r>
              <a:rPr lang="fr-FR" sz="1100" dirty="0" err="1" smtClean="0"/>
              <a:t>init</a:t>
            </a:r>
            <a:r>
              <a:rPr lang="fr-FR" sz="1600" dirty="0" smtClean="0"/>
              <a:t> . </a:t>
            </a:r>
            <a:r>
              <a:rPr lang="fr-FR" sz="1600" dirty="0" err="1" smtClean="0"/>
              <a:t>exp</a:t>
            </a:r>
            <a:r>
              <a:rPr lang="fr-FR" sz="1600" dirty="0" smtClean="0"/>
              <a:t>(-</a:t>
            </a:r>
            <a:r>
              <a:rPr lang="fr-FR" sz="1600" dirty="0" err="1" smtClean="0">
                <a:solidFill>
                  <a:srgbClr val="FF0000"/>
                </a:solidFill>
              </a:rPr>
              <a:t>kd</a:t>
            </a:r>
            <a:r>
              <a:rPr lang="fr-FR" sz="1600" dirty="0" smtClean="0"/>
              <a:t>)</a:t>
            </a:r>
            <a:endParaRPr lang="fr-FR" sz="1600" dirty="0"/>
          </a:p>
        </p:txBody>
      </p:sp>
      <p:sp>
        <p:nvSpPr>
          <p:cNvPr id="5" name="Rectangle 4"/>
          <p:cNvSpPr/>
          <p:nvPr/>
        </p:nvSpPr>
        <p:spPr>
          <a:xfrm>
            <a:off x="361476" y="1656564"/>
            <a:ext cx="2548814"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70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 grpId="0"/>
      <p:bldP spid="3"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8</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Tap</a:t>
            </a:r>
            <a:r>
              <a:rPr lang="fr-FR" dirty="0" smtClean="0"/>
              <a:t> water </a:t>
            </a:r>
            <a:r>
              <a:rPr lang="fr-FR" dirty="0" err="1" smtClean="0"/>
              <a:t>consumption</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226494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p:txBody>
          <a:bodyPr/>
          <a:lstStyle/>
          <a:p>
            <a:r>
              <a:rPr lang="fr-FR" dirty="0" err="1" smtClean="0"/>
              <a:t>Drinking</a:t>
            </a:r>
            <a:r>
              <a:rPr lang="fr-FR" dirty="0" smtClean="0"/>
              <a:t> Water </a:t>
            </a:r>
            <a:r>
              <a:rPr lang="fr-FR" dirty="0" err="1" smtClean="0"/>
              <a:t>Treatement</a:t>
            </a:r>
            <a:r>
              <a:rPr lang="fr-FR" dirty="0" smtClean="0"/>
              <a:t> Plant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(2018) </a:t>
            </a:r>
            <a:r>
              <a:rPr lang="fr-FR" sz="1200" b="0" dirty="0" err="1" smtClean="0">
                <a:solidFill>
                  <a:schemeClr val="tx1"/>
                </a:solidFill>
              </a:rPr>
              <a:t>different</a:t>
            </a:r>
            <a:r>
              <a:rPr lang="fr-FR" sz="1200" b="0" dirty="0" smtClean="0">
                <a:solidFill>
                  <a:schemeClr val="tx1"/>
                </a:solidFill>
              </a:rPr>
              <a:t> DWT </a:t>
            </a:r>
            <a:r>
              <a:rPr lang="fr-FR" sz="1200" b="0" dirty="0" err="1" smtClean="0">
                <a:solidFill>
                  <a:schemeClr val="tx1"/>
                </a:solidFill>
              </a:rPr>
              <a:t>protocols</a:t>
            </a:r>
            <a:r>
              <a:rPr lang="fr-FR" sz="1200" b="0" dirty="0" smtClean="0">
                <a:solidFill>
                  <a:schemeClr val="tx1"/>
                </a:solidFill>
              </a:rPr>
              <a:t> are </a:t>
            </a:r>
            <a:r>
              <a:rPr lang="fr-FR" sz="1200" b="0" dirty="0" err="1" smtClean="0">
                <a:solidFill>
                  <a:schemeClr val="tx1"/>
                </a:solidFill>
              </a:rPr>
              <a:t>implemented</a:t>
            </a:r>
            <a:endParaRPr lang="fr-FR" sz="1200" b="0" dirty="0" smtClean="0">
              <a:solidFill>
                <a:schemeClr val="tx1"/>
              </a:solidFill>
            </a:endParaRPr>
          </a:p>
          <a:p>
            <a:pPr marL="171450" indent="-171450">
              <a:buFont typeface="Arial" panose="020B0604020202020204" pitchFamily="34" charset="0"/>
              <a:buChar char="•"/>
            </a:pPr>
            <a:r>
              <a:rPr lang="fr-FR" sz="1200" b="0" dirty="0" err="1" smtClean="0">
                <a:solidFill>
                  <a:schemeClr val="tx1"/>
                </a:solidFill>
              </a:rPr>
              <a:t>After</a:t>
            </a:r>
            <a:r>
              <a:rPr lang="fr-FR" sz="1200" b="0" dirty="0" smtClean="0">
                <a:solidFill>
                  <a:schemeClr val="tx1"/>
                </a:solidFill>
              </a:rPr>
              <a:t> </a:t>
            </a:r>
            <a:r>
              <a:rPr lang="fr-FR" sz="1200" b="0" dirty="0" err="1" smtClean="0">
                <a:solidFill>
                  <a:schemeClr val="tx1"/>
                </a:solidFill>
              </a:rPr>
              <a:t>treatement</a:t>
            </a:r>
            <a:r>
              <a:rPr lang="fr-FR" sz="1200" b="0" dirty="0" smtClean="0">
                <a:solidFill>
                  <a:schemeClr val="tx1"/>
                </a:solidFill>
              </a:rPr>
              <a:t> </a:t>
            </a:r>
            <a:r>
              <a:rPr lang="fr-FR" sz="1200" b="0" dirty="0" err="1" smtClean="0">
                <a:solidFill>
                  <a:schemeClr val="tx1"/>
                </a:solidFill>
              </a:rPr>
              <a:t>concentation</a:t>
            </a:r>
            <a:r>
              <a:rPr lang="fr-FR" sz="1200" b="0" dirty="0" smtClean="0">
                <a:solidFill>
                  <a:schemeClr val="tx1"/>
                </a:solidFill>
              </a:rPr>
              <a:t> </a:t>
            </a:r>
            <a:r>
              <a:rPr lang="fr-FR" sz="1200" b="0" dirty="0" smtClean="0"/>
              <a:t>C</a:t>
            </a:r>
            <a:r>
              <a:rPr lang="fr-FR" sz="900" b="0" dirty="0" smtClean="0"/>
              <a:t>DWTP</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each</a:t>
            </a:r>
            <a:r>
              <a:rPr lang="fr-FR" sz="1200" b="0" dirty="0" smtClean="0"/>
              <a:t> </a:t>
            </a:r>
            <a:r>
              <a:rPr lang="fr-FR" sz="1200" b="0" dirty="0" err="1" smtClean="0"/>
              <a:t>protocol</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smtClean="0"/>
                <a:t>C</a:t>
              </a:r>
              <a:r>
                <a:rPr lang="fr-FR" sz="1100" b="1" dirty="0" smtClean="0"/>
                <a:t>DWTP</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391121" cy="637231"/>
            <a:chOff x="0" y="844711"/>
            <a:chExt cx="5454041"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1012482"/>
              <a:ext cx="857528"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b="1" dirty="0"/>
                <a:t>DWTP</a:t>
              </a:r>
              <a:endParaRPr lang="fr-FR" sz="1200" b="1"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44984"/>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05645" y="2433615"/>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4" name="ZoneTexte 23"/>
          <p:cNvSpPr txBox="1"/>
          <p:nvPr/>
        </p:nvSpPr>
        <p:spPr>
          <a:xfrm>
            <a:off x="3908152" y="2475023"/>
            <a:ext cx="1170565"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14648" y="2477496"/>
            <a:ext cx="1170565" cy="276999"/>
          </a:xfrm>
          <a:prstGeom prst="rect">
            <a:avLst/>
          </a:prstGeom>
          <a:noFill/>
        </p:spPr>
        <p:txBody>
          <a:bodyPr wrap="square" rtlCol="0">
            <a:spAutoFit/>
          </a:bodyPr>
          <a:lstStyle/>
          <a:p>
            <a:r>
              <a:rPr lang="fr-FR" sz="1200" dirty="0" smtClean="0"/>
              <a:t>C</a:t>
            </a:r>
            <a:r>
              <a:rPr lang="fr-FR" sz="900" dirty="0" smtClean="0"/>
              <a:t>DWTP</a:t>
            </a:r>
            <a:endParaRPr lang="fr-FR" dirty="0"/>
          </a:p>
        </p:txBody>
      </p:sp>
      <p:cxnSp>
        <p:nvCxnSpPr>
          <p:cNvPr id="43" name="Connecteur droit avec flèche 42"/>
          <p:cNvCxnSpPr>
            <a:stCxn id="26" idx="3"/>
            <a:endCxn id="42" idx="1"/>
          </p:cNvCxnSpPr>
          <p:nvPr/>
        </p:nvCxnSpPr>
        <p:spPr>
          <a:xfrm>
            <a:off x="5682324" y="2924302"/>
            <a:ext cx="363404" cy="7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smtClean="0"/>
              <a:t>C</a:t>
            </a:r>
            <a:r>
              <a:rPr lang="fr-FR" sz="900" dirty="0" smtClean="0"/>
              <a:t>DWTP x </a:t>
            </a:r>
            <a:r>
              <a:rPr lang="fr-FR" sz="1200" dirty="0" err="1" smtClean="0"/>
              <a:t>W</a:t>
            </a:r>
            <a:r>
              <a:rPr lang="fr-FR" sz="900" dirty="0" err="1" smtClean="0"/>
              <a:t>consum</a:t>
            </a:r>
            <a:r>
              <a:rPr lang="fr-FR" sz="900" dirty="0" smtClean="0"/>
              <a:t> </a:t>
            </a:r>
            <a:endParaRPr lang="fr-FR" sz="1200" dirty="0"/>
          </a:p>
        </p:txBody>
      </p:sp>
    </p:spTree>
    <p:extLst>
      <p:ext uri="{BB962C8B-B14F-4D97-AF65-F5344CB8AC3E}">
        <p14:creationId xmlns:p14="http://schemas.microsoft.com/office/powerpoint/2010/main" val="42832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11730</TotalTime>
  <Words>915</Words>
  <Application>Microsoft Office PowerPoint</Application>
  <PresentationFormat>Affichage à l'écran (16:9)</PresentationFormat>
  <Paragraphs>197</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Marianne</vt:lpstr>
      <vt:lpstr>Times New Roman</vt:lpstr>
      <vt:lpstr>Wingdings</vt:lpstr>
      <vt:lpstr>OPÉRATEURS</vt:lpstr>
      <vt:lpstr>Présentation PowerPoint</vt:lpstr>
      <vt:lpstr>General framework</vt:lpstr>
      <vt:lpstr>Computation of risk</vt:lpstr>
      <vt:lpstr>Computation of risk</vt:lpstr>
      <vt:lpstr>Framework</vt:lpstr>
      <vt:lpstr>Framework</vt:lpstr>
      <vt:lpstr>Environmental decay</vt:lpstr>
      <vt:lpstr>Tap water consumption</vt:lpstr>
      <vt:lpstr>Drinking Water Treatement Plant</vt:lpstr>
      <vt:lpstr>Recreational swimming</vt:lpstr>
      <vt:lpstr>Accidental ingestion while swimming</vt:lpstr>
      <vt:lpstr>Consuming lettuce</vt:lpstr>
      <vt:lpstr>Contamination of lettuce</vt:lpstr>
      <vt:lpstr>Postharvest processing of lettuce</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476</cp:revision>
  <dcterms:created xsi:type="dcterms:W3CDTF">2020-11-30T09:05:25Z</dcterms:created>
  <dcterms:modified xsi:type="dcterms:W3CDTF">2024-09-03T16:16:34Z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