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6E7FFAB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695416-F2FA-C376-94DC-F10613DBA529}" name="Sarnino, Nunzio" initials="SN" userId="S::234914@tiho-hannover.de::e9915779-cbd8-4e9b-80f7-739100da7e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8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3_6E7FFA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ACF6E9-D48A-4F6F-9BDE-D2981F9EACAD}" authorId="{C1695416-F2FA-C376-94DC-F10613DBA529}" created="2024-04-29T14:14:33.3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</ac:deMkLst>
    <p188:replyLst>
      <p188:reply id="{3978AA5C-38B1-410E-B6C6-FDE830B25674}" authorId="{C1695416-F2FA-C376-94DC-F10613DBA529}" created="2024-04-29T14:27:26.952">
        <p188:txBody>
          <a:bodyPr/>
          <a:lstStyle/>
          <a:p>
            <a:r>
              <a:rPr lang="en-GB"/>
              <a:t>Subirats (2021), </a:t>
            </a:r>
          </a:p>
        </p188:txBody>
      </p188:reply>
    </p188:replyLst>
    <p188:txBody>
      <a:bodyPr/>
      <a:lstStyle/>
      <a:p>
        <a:r>
          <a:rPr lang="en-GB"/>
          <a:t>1)Impact of chicken litter pre-application treatment..</a:t>
        </a:r>
      </a:p>
    </p188:txBody>
  </p188:cm>
  <p188:cm id="{ECDDD21E-D049-4440-AC91-CD5D1C2D1930}" authorId="{C1695416-F2FA-C376-94DC-F10613DBA529}" created="2024-04-29T14:14:40.5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</ac:deMkLst>
    <p188:replyLst>
      <p188:reply id="{8A0FE6E6-2167-4174-BD2D-88A2C5F83708}" authorId="{C1695416-F2FA-C376-94DC-F10613DBA529}" created="2024-04-29T14:20:40.351">
        <p188:txBody>
          <a:bodyPr/>
          <a:lstStyle/>
          <a:p>
            <a:r>
              <a:rPr lang="en-GB"/>
              <a:t>They used really high log CFU/g</a:t>
            </a:r>
          </a:p>
        </p188:txBody>
      </p188:reply>
      <p188:reply id="{7D79F6EF-B965-45EB-A6D5-0930A1D69AB0}" authorId="{C1695416-F2FA-C376-94DC-F10613DBA529}" created="2024-04-29T14:26:59.276">
        <p188:txBody>
          <a:bodyPr/>
          <a:lstStyle/>
          <a:p>
            <a:r>
              <a:rPr lang="en-GB"/>
              <a:t>Van Overbeek
</a:t>
            </a:r>
          </a:p>
        </p188:txBody>
      </p188:reply>
    </p188:replyLst>
    <p188:txBody>
      <a:bodyPr/>
      <a:lstStyle/>
      <a:p>
        <a:r>
          <a:rPr lang="en-GB"/>
          <a:t>2)Transmission of Escherichia coli from Manure to Root Zones of Field-Grown Lettuce and Leek Plants</a:t>
        </a:r>
      </a:p>
    </p188:txBody>
  </p188:cm>
  <p188:cm id="{A8254947-2082-4E01-8104-74FF475FCFEF}" authorId="{C1695416-F2FA-C376-94DC-F10613DBA529}" created="2024-04-29T14:21:44.7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2194052368" colId="3423311676"/>
      <ac:txMk cp="49" len="13">
        <ac:context len="102" hash="3357508491"/>
      </ac:txMk>
    </ac:txMkLst>
    <p188:pos x="8792738" y="519858"/>
    <p188:replyLst>
      <p188:reply id="{A54BA75E-6D45-4D75-9A9C-78AB0BC244A8}" authorId="{C1695416-F2FA-C376-94DC-F10613DBA529}" created="2024-04-29T14:27:35.498">
        <p188:txBody>
          <a:bodyPr/>
          <a:lstStyle/>
          <a:p>
            <a:r>
              <a:rPr lang="en-GB"/>
              <a:t>Ingham (2004)</a:t>
            </a:r>
          </a:p>
        </p188:txBody>
      </p188:reply>
    </p188:replyLst>
    <p188:txBody>
      <a:bodyPr/>
      <a:lstStyle/>
      <a:p>
        <a:r>
          <a:rPr lang="en-GB"/>
          <a:t>Escherichia coli Contamination of Vegetables Grown in Soils Fertilized with Noncomposted Bovine Manure: Garden-Scale Studies</a:t>
        </a:r>
      </a:p>
    </p188:txBody>
  </p188:cm>
  <p188:cm id="{4F750F7B-62C7-44B0-9258-5D803DB1A49B}" authorId="{C1695416-F2FA-C376-94DC-F10613DBA529}" created="2024-04-29T14:26:08.66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2194052368" colId="3423311676"/>
      <ac:txMk cp="35" len="12">
        <ac:context len="102" hash="3357508491"/>
      </ac:txMk>
    </ac:txMkLst>
    <p188:pos x="8664633" y="519858"/>
    <p188:replyLst>
      <p188:reply id="{76E720BC-EE2C-4035-B4DD-2EC8BE1150F7}" authorId="{C1695416-F2FA-C376-94DC-F10613DBA529}" created="2024-04-29T14:27:42.794">
        <p188:txBody>
          <a:bodyPr/>
          <a:lstStyle/>
          <a:p>
            <a:r>
              <a:rPr lang="en-GB"/>
              <a:t>Sheng (2019)</a:t>
            </a:r>
          </a:p>
        </p188:txBody>
      </p188:reply>
    </p188:replyLst>
    <p188:txBody>
      <a:bodyPr/>
      <a:lstStyle/>
      <a:p>
        <a:r>
          <a:rPr lang="en-GB"/>
          <a:t>Microbial Safety of Dairy Manure Fertilizer Application in Raspberry Production</a:t>
        </a:r>
      </a:p>
    </p188:txBody>
  </p188:cm>
  <p188:cm id="{0C0065D5-91A5-4532-8943-43324A3C7197}" authorId="{C1695416-F2FA-C376-94DC-F10613DBA529}" created="2024-05-02T07:35:46.0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1750629672" colId="3423311676"/>
      <ac:txMk cp="14" len="38">
        <ac:context len="53" hash="1457503950"/>
      </ac:txMk>
    </ac:txMkLst>
    <p188:pos x="9099056" y="1548420"/>
    <p188:replyLst>
      <p188:reply id="{3608E612-5D7C-4CE0-8216-6DA3B859FC4D}" authorId="{C1695416-F2FA-C376-94DC-F10613DBA529}" created="2024-05-02T07:35:51.903">
        <p188:txBody>
          <a:bodyPr/>
          <a:lstStyle/>
          <a:p>
            <a:r>
              <a:rPr lang="en-GB"/>
              <a:t>Habteselassie (2010) </a:t>
            </a:r>
          </a:p>
        </p188:txBody>
      </p188:reply>
    </p188:replyLst>
    <p188:txBody>
      <a:bodyPr/>
      <a:lstStyle/>
      <a:p>
        <a:r>
          <a:rPr lang="en-GB"/>
          <a:t>Understanding the Role of Agricultural Practices in the Potential Colonization and Contamination by Escherichia coli in the Rhizospheres of Fresh Produce. </a:t>
        </a:r>
      </a:p>
    </p188:txBody>
  </p188:cm>
  <p188:cm id="{8E11B460-82A7-4DBE-B071-120B2A9D28D7}" authorId="{C1695416-F2FA-C376-94DC-F10613DBA529}" created="2024-05-02T07:37:19.9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1750629672" colId="3423311676"/>
      <ac:txMk cp="17" len="14">
        <ac:context len="53" hash="1457503950"/>
      </ac:txMk>
    </ac:txMkLst>
    <p188:pos x="9099056" y="1824645"/>
    <p188:txBody>
      <a:bodyPr/>
      <a:lstStyle/>
      <a:p>
        <a:r>
          <a:rPr lang="en-GB"/>
          <a:t>Transfer of antibiotic resistance from manure-amended soils to vegetable microbiomes - Zhang 2019</a:t>
        </a:r>
      </a:p>
    </p188:txBody>
  </p188:cm>
  <p188:cm id="{CBC5AB87-5DC0-4ACF-8CAD-4DB924944A36}" authorId="{C1695416-F2FA-C376-94DC-F10613DBA529}" created="2024-05-02T08:19:58.5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2518194524" colId="3423311676"/>
      <ac:txMk cp="30" len="11">
        <ac:context len="42" hash="1680497258"/>
      </ac:txMk>
    </ac:txMkLst>
    <p188:pos x="7489331" y="2834295"/>
    <p188:txBody>
      <a:bodyPr/>
      <a:lstStyle/>
      <a:p>
        <a:r>
          <a:rPr lang="en-GB"/>
          <a:t>Escherichia coli Diversity in Livestock Manures and Agriculturally Impacted Stream Waters - Cook 2011
</a:t>
        </a:r>
      </a:p>
    </p188:txBody>
  </p188:cm>
  <p188:cm id="{AFB80810-0003-49D6-B589-AD042BE139BA}" authorId="{C1695416-F2FA-C376-94DC-F10613DBA529}" created="2024-05-02T08:21:42.14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2894745473" colId="3423311676"/>
      <ac:txMk cp="0" len="14">
        <ac:context len="15" hash="4242860154"/>
      </ac:txMk>
    </ac:txMkLst>
    <p188:pos x="7784606" y="2462820"/>
    <p188:txBody>
      <a:bodyPr/>
      <a:lstStyle/>
      <a:p>
        <a:r>
          <a:rPr lang="en-GB"/>
          <a:t>Poultry litter as potential source of pathogens and other contaminants in groundwater and surface water proximal to large-scale confined poultry feeding operations (Hubbard 2020)</a:t>
        </a:r>
      </a:p>
    </p188:txBody>
  </p188:cm>
  <p188:cm id="{440D7FC2-27BE-4C25-BC00-83272BA8B017}" authorId="{C1695416-F2FA-C376-94DC-F10613DBA529}" created="2024-05-02T08:34:00.70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3352487902" colId="3423311676"/>
      <ac:txMk cp="0" len="34">
        <ac:context len="35" hash="4179312024"/>
      </ac:txMk>
    </ac:txMkLst>
    <p188:pos x="8594231" y="3205770"/>
    <p188:txBody>
      <a:bodyPr/>
      <a:lstStyle/>
      <a:p>
        <a:r>
          <a:rPr lang="en-GB"/>
          <a:t>In this studies they inoculated high concentrations (log 5 and log 7) of E coli </a:t>
        </a:r>
      </a:p>
    </p188:txBody>
  </p188:cm>
  <p188:cm id="{1D175067-B9A2-4EBF-8562-8036EEEB0545}" authorId="{C1695416-F2FA-C376-94DC-F10613DBA529}" created="2024-05-02T09:26:18.5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3881010" sldId="259"/>
      <ac:graphicFrameMk id="4" creationId="{6BB85234-74CE-02F1-A14B-3C66BF8C72AD}"/>
      <ac:tblMk/>
      <ac:tcMk rowId="2518194524" colId="3423311676"/>
      <ac:txMk cp="0" len="14">
        <ac:context len="42" hash="1680497258"/>
      </ac:txMk>
    </ac:txMkLst>
    <p188:pos x="7660781" y="3110520"/>
    <p188:txBody>
      <a:bodyPr/>
      <a:lstStyle/>
      <a:p>
        <a:r>
          <a:rPr lang="en-GB"/>
          <a:t>Evaluation of the soil and water assessment tool (SWAT) for simulating E. coli concentrations at the watershed-scale (Sowah 2020)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16E6-C8C6-1EB0-1597-42C80419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01F-0D86-2CD1-00F5-CE1F37A0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4B3C-2AA9-A06C-878A-A2ED5E1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E41B-AD8F-DA64-9351-FAA3E3E9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DD3C-5D7F-9AAC-E670-C3FE175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CA36-C738-EF1F-8049-D39A4B8A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4AC9-8B18-E40E-C8F6-36EF1024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2A80-D372-D8BE-B37F-FB031D05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25DE-52C1-FB82-438C-079B5821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C481-861C-CF3A-1B5D-032E75ED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9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5FD5E-A610-910E-EE86-F4BDC8664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084E3-6DF4-B3D3-FB40-EBF2AFAC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B199-2648-7368-1CE7-A7EB6370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F118-E8D5-22CC-DBCD-8F0DB3FA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8D4-77F2-D31A-9570-492A0423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0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A307-B026-F4F4-EC95-FA37A9AA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F344-1831-38CE-618F-E0F51119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18DC-2C7F-2617-A2DE-FEC46D73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7211-38E8-CA19-E6B0-2524F64B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EDD-1E70-3FD3-20AB-7C01D92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055-5225-EFFA-2D85-763657C3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26B4-E376-15A4-A09F-A36465D4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1E08-CFFB-9C75-85DC-5C7FF51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DCFE-6468-571A-A1DB-21A06E23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7D6B-0A6C-3554-F7DD-9D887DE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2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4469-9D4E-2FF8-4982-15344E1B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B916-AC3A-5BEC-E0F5-F6CD13D8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E0B5-3F1C-7839-EB2B-E403EC31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62D41-8F39-14C3-2729-41E35D01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4110-42CE-E37F-089F-9C22268C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C8A4B-F86B-8B5E-614A-85AE8F73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805-9DDD-6218-4EB7-392A96A9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DAEE-DD2E-570B-573F-7BC8AC17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EF1C4-F204-1ED8-742A-8D9D54DF2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8E8ED-A204-0875-0E32-32892809E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F0E69-B442-86D6-B385-404AD1707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FC312-F4B8-DE2C-93F8-A02D1887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9D314-D38C-C9D0-DC91-8537FD2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A1F7A-3B07-CC11-430D-001EE5C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1952-E34E-81FE-BC81-74D45D31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35EA6-34BE-514D-803C-723F0F9D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993A-9CE4-C137-6F50-70F27D0A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793FB-95B8-C90B-6F5F-CC7C514C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9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C21D2-78A3-5047-49FF-D6BAD577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1C6B4-D057-05EE-1BC4-7E18175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CA-B420-5367-78C2-A2120587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3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C8FC-3C24-0571-1127-D17F8139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A81A-F47E-DD29-195B-CDD1E4B7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5F6E0-4BF5-7E2D-C2F0-67D0F3CF9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4D64-1B7A-505F-6FDF-E695B8EB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E771-3218-DF11-F736-B1D4A799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D00EB-992A-B38C-33DD-8AA7687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74E8-CDCA-1D83-609A-B99DF796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ADA1F-C43F-84C8-E251-4252E30A8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67E3-36CB-DE96-60C0-0E1AA911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4069-CA8B-5489-C7BE-965431AE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B6B3D-0D22-E7DC-9BA7-F532E41C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768D2-8157-1128-49EF-5EC30989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3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652CD-0074-3499-F296-EAB6ECA4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C03B-09BF-8FBC-B891-7D293531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7990-3490-80BF-C721-8C2AD8C1B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DAB4-D2C7-4F64-95BC-375D631C9891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19CF-022F-A094-3E36-DD359CEC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D199-2A7D-6312-3908-5E16105E0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6E7FFAB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8033" y="224094"/>
            <a:ext cx="2505967" cy="25548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45157" y="2916865"/>
            <a:ext cx="10566783" cy="596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3632" dirty="0">
                <a:solidFill>
                  <a:srgbClr val="000000"/>
                </a:solidFill>
                <a:latin typeface="Open Sans Light Bold"/>
              </a:rPr>
              <a:t>ENVIRE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3946" y="3886200"/>
            <a:ext cx="10824109" cy="1054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US" sz="3067" dirty="0">
                <a:solidFill>
                  <a:srgbClr val="000000"/>
                </a:solidFill>
                <a:latin typeface="Open Sans Bold"/>
              </a:rPr>
              <a:t>QMRA model to assess the human exposure to ESBL E. coli from poultry production through different pathways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91CD6-A6CD-2E92-14B6-E0D086EF5188}"/>
              </a:ext>
            </a:extLst>
          </p:cNvPr>
          <p:cNvSpPr txBox="1"/>
          <p:nvPr/>
        </p:nvSpPr>
        <p:spPr>
          <a:xfrm>
            <a:off x="101600" y="659333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08.11.2023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A9564-E840-45FE-000A-0C7EBE2CA147}"/>
              </a:ext>
            </a:extLst>
          </p:cNvPr>
          <p:cNvSpPr/>
          <p:nvPr/>
        </p:nvSpPr>
        <p:spPr>
          <a:xfrm>
            <a:off x="528543" y="2658944"/>
            <a:ext cx="901817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Manure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AEBFDC-6BA0-05F8-77FF-CFDFCE4E3A0E}"/>
              </a:ext>
            </a:extLst>
          </p:cNvPr>
          <p:cNvCxnSpPr>
            <a:cxnSpLocks/>
          </p:cNvCxnSpPr>
          <p:nvPr/>
        </p:nvCxnSpPr>
        <p:spPr>
          <a:xfrm flipV="1">
            <a:off x="1572973" y="2277246"/>
            <a:ext cx="704675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AFB518-BFE6-2E14-8121-99025E86342E}"/>
              </a:ext>
            </a:extLst>
          </p:cNvPr>
          <p:cNvCxnSpPr>
            <a:cxnSpLocks/>
          </p:cNvCxnSpPr>
          <p:nvPr/>
        </p:nvCxnSpPr>
        <p:spPr>
          <a:xfrm>
            <a:off x="1572973" y="3149701"/>
            <a:ext cx="767593" cy="24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36BD7F-EC16-43CA-71BE-22A281DDB4D4}"/>
              </a:ext>
            </a:extLst>
          </p:cNvPr>
          <p:cNvSpPr/>
          <p:nvPr/>
        </p:nvSpPr>
        <p:spPr>
          <a:xfrm>
            <a:off x="2455215" y="1920714"/>
            <a:ext cx="1156283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Fresh</a:t>
            </a:r>
            <a:r>
              <a:rPr lang="it-IT" sz="1600" dirty="0">
                <a:solidFill>
                  <a:schemeClr val="tx1"/>
                </a:solidFill>
              </a:rPr>
              <a:t> (?)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CA130-885E-1F64-1A29-4892405954BB}"/>
              </a:ext>
            </a:extLst>
          </p:cNvPr>
          <p:cNvSpPr/>
          <p:nvPr/>
        </p:nvSpPr>
        <p:spPr>
          <a:xfrm>
            <a:off x="2483179" y="3149701"/>
            <a:ext cx="1128319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Composted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EC1AA-18FC-1DE9-600F-405C11DAD398}"/>
              </a:ext>
            </a:extLst>
          </p:cNvPr>
          <p:cNvCxnSpPr>
            <a:cxnSpLocks/>
          </p:cNvCxnSpPr>
          <p:nvPr/>
        </p:nvCxnSpPr>
        <p:spPr>
          <a:xfrm>
            <a:off x="3846389" y="2214329"/>
            <a:ext cx="624980" cy="2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25BFDD-70B3-22FB-BFBF-85350D2C5D97}"/>
              </a:ext>
            </a:extLst>
          </p:cNvPr>
          <p:cNvCxnSpPr>
            <a:cxnSpLocks/>
          </p:cNvCxnSpPr>
          <p:nvPr/>
        </p:nvCxnSpPr>
        <p:spPr>
          <a:xfrm flipV="1">
            <a:off x="3846389" y="3049305"/>
            <a:ext cx="624980" cy="3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95EDB2A-9F8A-85BB-EC06-FE2FFB70B39A}"/>
              </a:ext>
            </a:extLst>
          </p:cNvPr>
          <p:cNvSpPr/>
          <p:nvPr/>
        </p:nvSpPr>
        <p:spPr>
          <a:xfrm>
            <a:off x="4758577" y="2483048"/>
            <a:ext cx="1379830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Waiting</a:t>
            </a:r>
            <a:r>
              <a:rPr lang="it-IT" sz="1600" dirty="0">
                <a:solidFill>
                  <a:schemeClr val="tx1"/>
                </a:solidFill>
              </a:rPr>
              <a:t> time (</a:t>
            </a:r>
            <a:r>
              <a:rPr lang="it-IT" sz="1600" dirty="0" err="1">
                <a:solidFill>
                  <a:schemeClr val="tx1"/>
                </a:solidFill>
              </a:rPr>
              <a:t>decay</a:t>
            </a:r>
            <a:r>
              <a:rPr lang="it-IT" sz="1600" dirty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8A45-2A45-143D-8A67-A553BA4B50CB}"/>
              </a:ext>
            </a:extLst>
          </p:cNvPr>
          <p:cNvSpPr txBox="1"/>
          <p:nvPr/>
        </p:nvSpPr>
        <p:spPr>
          <a:xfrm>
            <a:off x="5142158" y="2019176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High</a:t>
            </a:r>
            <a:endParaRPr lang="en-GB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753F9-EA9E-6A1E-5B77-D7306590B1E7}"/>
              </a:ext>
            </a:extLst>
          </p:cNvPr>
          <p:cNvSpPr txBox="1"/>
          <p:nvPr/>
        </p:nvSpPr>
        <p:spPr>
          <a:xfrm>
            <a:off x="5186337" y="3273438"/>
            <a:ext cx="5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Low</a:t>
            </a:r>
            <a:endParaRPr lang="en-GB" u="s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7EF375-A2AF-CC7A-80ED-AAFC6BABD4DE}"/>
              </a:ext>
            </a:extLst>
          </p:cNvPr>
          <p:cNvCxnSpPr>
            <a:cxnSpLocks/>
          </p:cNvCxnSpPr>
          <p:nvPr/>
        </p:nvCxnSpPr>
        <p:spPr>
          <a:xfrm>
            <a:off x="6273580" y="2759103"/>
            <a:ext cx="69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405DC-A930-897A-A2FA-1F6FA7C6EAA5}"/>
              </a:ext>
            </a:extLst>
          </p:cNvPr>
          <p:cNvSpPr/>
          <p:nvPr/>
        </p:nvSpPr>
        <p:spPr>
          <a:xfrm>
            <a:off x="7100516" y="2475974"/>
            <a:ext cx="1128319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Adhesion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lattuce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4AC8DE-48FF-856D-811D-77A8D6809C34}"/>
              </a:ext>
            </a:extLst>
          </p:cNvPr>
          <p:cNvCxnSpPr>
            <a:cxnSpLocks/>
          </p:cNvCxnSpPr>
          <p:nvPr/>
        </p:nvCxnSpPr>
        <p:spPr>
          <a:xfrm>
            <a:off x="7665058" y="3149701"/>
            <a:ext cx="0" cy="56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47395-A261-1A3F-B6BB-AAC37C718D24}"/>
              </a:ext>
            </a:extLst>
          </p:cNvPr>
          <p:cNvSpPr/>
          <p:nvPr/>
        </p:nvSpPr>
        <p:spPr>
          <a:xfrm>
            <a:off x="7100516" y="3842539"/>
            <a:ext cx="1128319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Decay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lattuce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71F50-FBAE-7BAC-98A4-2F75B9A2FA6F}"/>
              </a:ext>
            </a:extLst>
          </p:cNvPr>
          <p:cNvSpPr/>
          <p:nvPr/>
        </p:nvSpPr>
        <p:spPr>
          <a:xfrm>
            <a:off x="9011509" y="3785548"/>
            <a:ext cx="1067141" cy="680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Post </a:t>
            </a:r>
            <a:r>
              <a:rPr lang="it-IT" sz="1400" dirty="0" err="1">
                <a:solidFill>
                  <a:schemeClr val="tx1"/>
                </a:solidFill>
              </a:rPr>
              <a:t>harvest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reduction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EF3A13-B6AB-A5B0-944B-697B7DBF9A63}"/>
              </a:ext>
            </a:extLst>
          </p:cNvPr>
          <p:cNvCxnSpPr>
            <a:cxnSpLocks/>
          </p:cNvCxnSpPr>
          <p:nvPr/>
        </p:nvCxnSpPr>
        <p:spPr>
          <a:xfrm>
            <a:off x="8325016" y="4125667"/>
            <a:ext cx="485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B23D58-E2B8-A26B-BAC7-06346F1FF7CD}"/>
              </a:ext>
            </a:extLst>
          </p:cNvPr>
          <p:cNvCxnSpPr>
            <a:cxnSpLocks/>
          </p:cNvCxnSpPr>
          <p:nvPr/>
        </p:nvCxnSpPr>
        <p:spPr>
          <a:xfrm flipV="1">
            <a:off x="9545079" y="2942072"/>
            <a:ext cx="0" cy="64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D7B2949-F7A0-8310-5516-01D7D5ACE6EF}"/>
              </a:ext>
            </a:extLst>
          </p:cNvPr>
          <p:cNvSpPr/>
          <p:nvPr/>
        </p:nvSpPr>
        <p:spPr>
          <a:xfrm>
            <a:off x="8967575" y="2277054"/>
            <a:ext cx="1128319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Washing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at</a:t>
            </a:r>
            <a:r>
              <a:rPr lang="it-IT" sz="1600" dirty="0">
                <a:solidFill>
                  <a:schemeClr val="tx1"/>
                </a:solidFill>
              </a:rPr>
              <a:t> home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F24F46-960F-D5D1-D14C-4736EF9EEC1D}"/>
              </a:ext>
            </a:extLst>
          </p:cNvPr>
          <p:cNvCxnSpPr>
            <a:cxnSpLocks/>
          </p:cNvCxnSpPr>
          <p:nvPr/>
        </p:nvCxnSpPr>
        <p:spPr>
          <a:xfrm>
            <a:off x="10296939" y="2483048"/>
            <a:ext cx="349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904C17-0DFB-6ADD-685E-7C6A964DA118}"/>
              </a:ext>
            </a:extLst>
          </p:cNvPr>
          <p:cNvSpPr/>
          <p:nvPr/>
        </p:nvSpPr>
        <p:spPr>
          <a:xfrm>
            <a:off x="10847842" y="2241301"/>
            <a:ext cx="1128319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chemeClr val="tx1"/>
                </a:solidFill>
              </a:rPr>
              <a:t>Exposure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7E3D5-890D-A7F9-7B96-2E893ADB4E6B}"/>
              </a:ext>
            </a:extLst>
          </p:cNvPr>
          <p:cNvSpPr txBox="1"/>
          <p:nvPr/>
        </p:nvSpPr>
        <p:spPr>
          <a:xfrm>
            <a:off x="3888664" y="434249"/>
            <a:ext cx="4769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u="sng" dirty="0" err="1"/>
              <a:t>Environmental</a:t>
            </a:r>
            <a:r>
              <a:rPr lang="it-IT" sz="3200" b="1" u="sng" dirty="0"/>
              <a:t> model draft</a:t>
            </a:r>
            <a:endParaRPr lang="en-GB" sz="3200" b="1" u="sn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20A13-5F3E-27C4-9293-C846064C5E26}"/>
              </a:ext>
            </a:extLst>
          </p:cNvPr>
          <p:cNvSpPr/>
          <p:nvPr/>
        </p:nvSpPr>
        <p:spPr>
          <a:xfrm>
            <a:off x="4095262" y="4644338"/>
            <a:ext cx="1189802" cy="5662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Irrigation</a:t>
            </a:r>
            <a:r>
              <a:rPr lang="it-IT" sz="1600" dirty="0">
                <a:solidFill>
                  <a:schemeClr val="tx1"/>
                </a:solidFill>
              </a:rPr>
              <a:t> water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4D0AC0-CFC8-0E15-44D6-E22B9F244435}"/>
              </a:ext>
            </a:extLst>
          </p:cNvPr>
          <p:cNvCxnSpPr>
            <a:cxnSpLocks/>
          </p:cNvCxnSpPr>
          <p:nvPr/>
        </p:nvCxnSpPr>
        <p:spPr>
          <a:xfrm>
            <a:off x="1157717" y="3429000"/>
            <a:ext cx="2688672" cy="144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BB3DB1-219B-432A-06B4-4E26AC4E4EAD}"/>
              </a:ext>
            </a:extLst>
          </p:cNvPr>
          <p:cNvCxnSpPr>
            <a:cxnSpLocks/>
          </p:cNvCxnSpPr>
          <p:nvPr/>
        </p:nvCxnSpPr>
        <p:spPr>
          <a:xfrm flipV="1">
            <a:off x="5513427" y="3143845"/>
            <a:ext cx="1587089" cy="173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78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12F491-B261-8034-A0C4-8AD5F82B9E02}"/>
              </a:ext>
            </a:extLst>
          </p:cNvPr>
          <p:cNvSpPr/>
          <p:nvPr/>
        </p:nvSpPr>
        <p:spPr>
          <a:xfrm>
            <a:off x="2088895" y="3242345"/>
            <a:ext cx="1191200" cy="725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Manure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D1726-F6BD-9EB3-8B2C-BFB1A58B908E}"/>
              </a:ext>
            </a:extLst>
          </p:cNvPr>
          <p:cNvSpPr/>
          <p:nvPr/>
        </p:nvSpPr>
        <p:spPr>
          <a:xfrm>
            <a:off x="4616814" y="4774549"/>
            <a:ext cx="1448463" cy="3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Ground water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3739AA-41C0-7598-D954-9829925BD251}"/>
              </a:ext>
            </a:extLst>
          </p:cNvPr>
          <p:cNvCxnSpPr>
            <a:cxnSpLocks/>
          </p:cNvCxnSpPr>
          <p:nvPr/>
        </p:nvCxnSpPr>
        <p:spPr>
          <a:xfrm flipV="1">
            <a:off x="3354234" y="1988191"/>
            <a:ext cx="1150654" cy="118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DB413B4-0016-5FC2-ECEF-C526F99A8F08}"/>
              </a:ext>
            </a:extLst>
          </p:cNvPr>
          <p:cNvSpPr/>
          <p:nvPr/>
        </p:nvSpPr>
        <p:spPr>
          <a:xfrm>
            <a:off x="4602740" y="1763960"/>
            <a:ext cx="1448463" cy="3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Surface water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15C59A-A250-B9C0-950A-D36B94F43D5E}"/>
              </a:ext>
            </a:extLst>
          </p:cNvPr>
          <p:cNvCxnSpPr>
            <a:cxnSpLocks/>
          </p:cNvCxnSpPr>
          <p:nvPr/>
        </p:nvCxnSpPr>
        <p:spPr>
          <a:xfrm>
            <a:off x="3481431" y="3601489"/>
            <a:ext cx="901817" cy="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203B40-D0F0-8128-B642-722E050E4932}"/>
              </a:ext>
            </a:extLst>
          </p:cNvPr>
          <p:cNvCxnSpPr>
            <a:cxnSpLocks/>
          </p:cNvCxnSpPr>
          <p:nvPr/>
        </p:nvCxnSpPr>
        <p:spPr>
          <a:xfrm>
            <a:off x="6163129" y="1937857"/>
            <a:ext cx="1013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0B1BB-965C-2B5A-3686-CB81B51974E7}"/>
              </a:ext>
            </a:extLst>
          </p:cNvPr>
          <p:cNvSpPr/>
          <p:nvPr/>
        </p:nvSpPr>
        <p:spPr>
          <a:xfrm>
            <a:off x="7368311" y="1742987"/>
            <a:ext cx="1775689" cy="450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Recreational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swimming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310FF3-81CD-C216-27A8-51989390180B}"/>
              </a:ext>
            </a:extLst>
          </p:cNvPr>
          <p:cNvSpPr/>
          <p:nvPr/>
        </p:nvSpPr>
        <p:spPr>
          <a:xfrm>
            <a:off x="7526323" y="3404872"/>
            <a:ext cx="1448463" cy="3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Fresh</a:t>
            </a:r>
            <a:r>
              <a:rPr lang="it-IT" sz="1600" dirty="0">
                <a:solidFill>
                  <a:schemeClr val="tx1"/>
                </a:solidFill>
              </a:rPr>
              <a:t> produce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F1DD7C-175E-8C1A-6B66-0CE8444207E0}"/>
              </a:ext>
            </a:extLst>
          </p:cNvPr>
          <p:cNvCxnSpPr>
            <a:cxnSpLocks/>
          </p:cNvCxnSpPr>
          <p:nvPr/>
        </p:nvCxnSpPr>
        <p:spPr>
          <a:xfrm>
            <a:off x="6219046" y="3599741"/>
            <a:ext cx="1149265" cy="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061C0D-0C97-C5D4-5B3D-0C797659600F}"/>
              </a:ext>
            </a:extLst>
          </p:cNvPr>
          <p:cNvCxnSpPr>
            <a:cxnSpLocks/>
          </p:cNvCxnSpPr>
          <p:nvPr/>
        </p:nvCxnSpPr>
        <p:spPr>
          <a:xfrm>
            <a:off x="3354234" y="4125286"/>
            <a:ext cx="1150654" cy="80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74548BD-4E31-505D-9D12-DA8449118768}"/>
              </a:ext>
            </a:extLst>
          </p:cNvPr>
          <p:cNvSpPr/>
          <p:nvPr/>
        </p:nvSpPr>
        <p:spPr>
          <a:xfrm>
            <a:off x="4648878" y="3404872"/>
            <a:ext cx="1448463" cy="3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Soil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CF3C99-0F2B-AD2E-7432-07F1E0A02960}"/>
              </a:ext>
            </a:extLst>
          </p:cNvPr>
          <p:cNvCxnSpPr>
            <a:cxnSpLocks/>
          </p:cNvCxnSpPr>
          <p:nvPr/>
        </p:nvCxnSpPr>
        <p:spPr>
          <a:xfrm>
            <a:off x="6163129" y="2193231"/>
            <a:ext cx="1533770" cy="110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1AEEBB-0045-1BFB-0333-1943EFFA929A}"/>
              </a:ext>
            </a:extLst>
          </p:cNvPr>
          <p:cNvCxnSpPr>
            <a:cxnSpLocks/>
          </p:cNvCxnSpPr>
          <p:nvPr/>
        </p:nvCxnSpPr>
        <p:spPr>
          <a:xfrm flipV="1">
            <a:off x="6163129" y="3904357"/>
            <a:ext cx="1533770" cy="102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079C87-9BC2-62FD-8C7B-6FB4824A29B9}"/>
              </a:ext>
            </a:extLst>
          </p:cNvPr>
          <p:cNvCxnSpPr>
            <a:cxnSpLocks/>
          </p:cNvCxnSpPr>
          <p:nvPr/>
        </p:nvCxnSpPr>
        <p:spPr>
          <a:xfrm>
            <a:off x="5341045" y="2346575"/>
            <a:ext cx="0" cy="76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3B014-79A3-6FA6-53D1-30D1BF85C963}"/>
              </a:ext>
            </a:extLst>
          </p:cNvPr>
          <p:cNvCxnSpPr>
            <a:cxnSpLocks/>
          </p:cNvCxnSpPr>
          <p:nvPr/>
        </p:nvCxnSpPr>
        <p:spPr>
          <a:xfrm flipV="1">
            <a:off x="5341045" y="4001182"/>
            <a:ext cx="0" cy="6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F66A50-DA9A-AD1C-AE21-E00EA26A08EC}"/>
              </a:ext>
            </a:extLst>
          </p:cNvPr>
          <p:cNvCxnSpPr>
            <a:cxnSpLocks/>
          </p:cNvCxnSpPr>
          <p:nvPr/>
        </p:nvCxnSpPr>
        <p:spPr>
          <a:xfrm>
            <a:off x="6159642" y="5082844"/>
            <a:ext cx="1600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8AEBD74-AC41-DA11-1960-ECA7E5806038}"/>
              </a:ext>
            </a:extLst>
          </p:cNvPr>
          <p:cNvSpPr/>
          <p:nvPr/>
        </p:nvSpPr>
        <p:spPr>
          <a:xfrm>
            <a:off x="7854182" y="4887975"/>
            <a:ext cx="1448463" cy="3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Tap water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EDC99-CC3F-35FD-801E-262F960EF726}"/>
              </a:ext>
            </a:extLst>
          </p:cNvPr>
          <p:cNvSpPr txBox="1"/>
          <p:nvPr/>
        </p:nvSpPr>
        <p:spPr>
          <a:xfrm>
            <a:off x="403038" y="166826"/>
            <a:ext cx="4769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u="sng" dirty="0" err="1"/>
              <a:t>Environmental</a:t>
            </a:r>
            <a:r>
              <a:rPr lang="it-IT" sz="3200" b="1" u="sng" dirty="0"/>
              <a:t> model draft</a:t>
            </a:r>
            <a:endParaRPr lang="en-GB" sz="3200" b="1" u="sng" dirty="0"/>
          </a:p>
        </p:txBody>
      </p:sp>
    </p:spTree>
    <p:extLst>
      <p:ext uri="{BB962C8B-B14F-4D97-AF65-F5344CB8AC3E}">
        <p14:creationId xmlns:p14="http://schemas.microsoft.com/office/powerpoint/2010/main" val="6325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4A68-9D5A-6301-662E-B3F6BBD0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/>
          <a:lstStyle/>
          <a:p>
            <a:r>
              <a:rPr lang="it-IT" dirty="0"/>
              <a:t>Risk weight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B85234-74CE-02F1-A14B-3C66BF8C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1600"/>
              </p:ext>
            </p:extLst>
          </p:nvPr>
        </p:nvGraphicFramePr>
        <p:xfrm>
          <a:off x="1371680" y="1569568"/>
          <a:ext cx="9199137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6379">
                  <a:extLst>
                    <a:ext uri="{9D8B030D-6E8A-4147-A177-3AD203B41FA5}">
                      <a16:colId xmlns:a16="http://schemas.microsoft.com/office/drawing/2014/main" val="4248322300"/>
                    </a:ext>
                  </a:extLst>
                </a:gridCol>
                <a:gridCol w="3066379">
                  <a:extLst>
                    <a:ext uri="{9D8B030D-6E8A-4147-A177-3AD203B41FA5}">
                      <a16:colId xmlns:a16="http://schemas.microsoft.com/office/drawing/2014/main" val="3215230933"/>
                    </a:ext>
                  </a:extLst>
                </a:gridCol>
                <a:gridCol w="3066379">
                  <a:extLst>
                    <a:ext uri="{9D8B030D-6E8A-4147-A177-3AD203B41FA5}">
                      <a16:colId xmlns:a16="http://schemas.microsoft.com/office/drawing/2014/main" val="3423311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Pathway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Reference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1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Manure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soil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1 - Low</a:t>
                      </a:r>
                      <a:br>
                        <a:rPr lang="it-IT" dirty="0"/>
                      </a:br>
                      <a:r>
                        <a:rPr lang="it-IT" dirty="0"/>
                        <a:t>2 - 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1 - </a:t>
                      </a:r>
                      <a:r>
                        <a:rPr lang="it-IT" dirty="0" err="1"/>
                        <a:t>Subirats</a:t>
                      </a:r>
                      <a:r>
                        <a:rPr lang="it-IT" dirty="0"/>
                        <a:t> (2021), (</a:t>
                      </a:r>
                      <a:r>
                        <a:rPr lang="it-IT" dirty="0" err="1"/>
                        <a:t>Phang</a:t>
                      </a:r>
                      <a:r>
                        <a:rPr lang="it-IT" dirty="0"/>
                        <a:t> 2020), Sheng (2019), </a:t>
                      </a:r>
                      <a:r>
                        <a:rPr lang="it-IT" dirty="0" err="1"/>
                        <a:t>Ingham</a:t>
                      </a:r>
                      <a:r>
                        <a:rPr lang="it-IT" dirty="0"/>
                        <a:t> (2004)</a:t>
                      </a:r>
                      <a:br>
                        <a:rPr lang="it-IT" dirty="0"/>
                      </a:br>
                      <a:r>
                        <a:rPr lang="it-IT" dirty="0"/>
                        <a:t>2 - Van </a:t>
                      </a:r>
                      <a:r>
                        <a:rPr lang="it-IT" dirty="0" err="1"/>
                        <a:t>Overbeek</a:t>
                      </a:r>
                      <a:r>
                        <a:rPr lang="it-IT" dirty="0"/>
                        <a:t>  (2021), Zhang (2019)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5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Manure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soil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veggies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Subirats</a:t>
                      </a:r>
                      <a:r>
                        <a:rPr lang="en-GB" dirty="0"/>
                        <a:t> (2021), Zhang (2019), </a:t>
                      </a:r>
                      <a:r>
                        <a:rPr lang="en-GB" dirty="0" err="1"/>
                        <a:t>Habteselassie</a:t>
                      </a:r>
                      <a:r>
                        <a:rPr lang="en-GB" dirty="0"/>
                        <a:t> (2010)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Manure</a:t>
                      </a:r>
                      <a:r>
                        <a:rPr lang="it-IT" dirty="0"/>
                        <a:t> to </a:t>
                      </a:r>
                      <a:r>
                        <a:rPr lang="it-IT" dirty="0" err="1"/>
                        <a:t>groundwater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Hubbard (2020)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4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Manure</a:t>
                      </a:r>
                      <a:r>
                        <a:rPr lang="it-IT" dirty="0"/>
                        <a:t> to stream water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u="sng" dirty="0" err="1"/>
                        <a:t>Sowah</a:t>
                      </a:r>
                      <a:r>
                        <a:rPr lang="it-IT" b="1" u="sng" dirty="0"/>
                        <a:t> (2020), </a:t>
                      </a:r>
                      <a:r>
                        <a:rPr lang="it-IT" dirty="0"/>
                        <a:t>Hubbard (2020), Cook (2011)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9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Irrigation</a:t>
                      </a:r>
                      <a:r>
                        <a:rPr lang="it-IT" dirty="0"/>
                        <a:t> water to </a:t>
                      </a:r>
                      <a:r>
                        <a:rPr lang="it-IT" dirty="0" err="1"/>
                        <a:t>veggies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Islam (!) (2005), Islam (!) (2004)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8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Recreational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swimming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O'Flaherty (2019)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10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 Bold</vt:lpstr>
      <vt:lpstr>Open Sans Light Bold</vt:lpstr>
      <vt:lpstr>Office Theme</vt:lpstr>
      <vt:lpstr>PowerPoint Presentation</vt:lpstr>
      <vt:lpstr>PowerPoint Presentation</vt:lpstr>
      <vt:lpstr>PowerPoint Presentation</vt:lpstr>
      <vt:lpstr>Risk weight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dYpvOhXx2rQy3qzB</dc:creator>
  <cp:lastModifiedBy>Sarnino, Nunzio</cp:lastModifiedBy>
  <cp:revision>14</cp:revision>
  <dcterms:created xsi:type="dcterms:W3CDTF">2023-10-12T12:17:48Z</dcterms:created>
  <dcterms:modified xsi:type="dcterms:W3CDTF">2024-05-03T08:43:43Z</dcterms:modified>
</cp:coreProperties>
</file>