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30" d="100"/>
          <a:sy n="30" d="100"/>
        </p:scale>
        <p:origin x="1008" y="-34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879C-E2E7-41DD-8C48-B2C9A03F15D4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701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FD92-392A-4C1A-8748-FC54220BB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8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3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7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9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8CB8-11F8-4AAC-AB86-67A36E1B5295}" type="datetimeFigureOut">
              <a:rPr lang="fr-FR" smtClean="0"/>
              <a:t>04/10/2024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7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hyperlink" Target="mailto:subhasish.basak@anses.fr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31" Type="http://schemas.openxmlformats.org/officeDocument/2006/relationships/image" Target="../media/image29.pn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081365" y="1084521"/>
            <a:ext cx="28112484" cy="517064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QMRA model to assess the human exposure to ESBL </a:t>
            </a:r>
            <a:r>
              <a:rPr lang="en-US" sz="7200" b="1" i="1" dirty="0">
                <a:solidFill>
                  <a:schemeClr val="bg1"/>
                </a:solidFill>
              </a:rPr>
              <a:t>E. coli </a:t>
            </a:r>
            <a:r>
              <a:rPr lang="en-US" sz="7200" b="1" dirty="0">
                <a:solidFill>
                  <a:schemeClr val="bg1"/>
                </a:solidFill>
              </a:rPr>
              <a:t>from poultry production through </a:t>
            </a:r>
            <a:r>
              <a:rPr lang="en-US" sz="7200" b="1" dirty="0" smtClean="0">
                <a:solidFill>
                  <a:schemeClr val="bg1"/>
                </a:solidFill>
              </a:rPr>
              <a:t>different environmental </a:t>
            </a:r>
            <a:r>
              <a:rPr lang="en-US" sz="7200" b="1" dirty="0">
                <a:solidFill>
                  <a:schemeClr val="bg1"/>
                </a:solidFill>
              </a:rPr>
              <a:t>pathways</a:t>
            </a:r>
            <a:endParaRPr lang="fr-FR" sz="72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it-IT" sz="6000" u="sng" dirty="0">
                <a:solidFill>
                  <a:schemeClr val="bg1"/>
                </a:solidFill>
              </a:rPr>
              <a:t>Subhasish Basak</a:t>
            </a:r>
            <a:r>
              <a:rPr lang="it-IT" sz="3600" dirty="0">
                <a:solidFill>
                  <a:schemeClr val="bg1"/>
                </a:solidFill>
              </a:rPr>
              <a:t>1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6000" dirty="0" smtClean="0">
                <a:solidFill>
                  <a:schemeClr val="bg1"/>
                </a:solidFill>
              </a:rPr>
              <a:t>Nunzio </a:t>
            </a:r>
            <a:r>
              <a:rPr lang="it-IT" sz="6000" dirty="0">
                <a:solidFill>
                  <a:schemeClr val="bg1"/>
                </a:solidFill>
              </a:rPr>
              <a:t>Sarnino</a:t>
            </a:r>
            <a:r>
              <a:rPr lang="it-IT" sz="3600" dirty="0">
                <a:solidFill>
                  <a:schemeClr val="bg1"/>
                </a:solidFill>
              </a:rPr>
              <a:t>2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6000" dirty="0" smtClean="0">
                <a:solidFill>
                  <a:schemeClr val="bg1"/>
                </a:solidFill>
              </a:rPr>
              <a:t>Roswitha Merle</a:t>
            </a:r>
            <a:r>
              <a:rPr lang="it-IT" sz="3600" dirty="0" smtClean="0">
                <a:solidFill>
                  <a:schemeClr val="bg1"/>
                </a:solidFill>
              </a:rPr>
              <a:t>2</a:t>
            </a:r>
            <a:r>
              <a:rPr lang="it-IT" sz="6000" dirty="0" smtClean="0">
                <a:solidFill>
                  <a:schemeClr val="bg1"/>
                </a:solidFill>
              </a:rPr>
              <a:t>, Lucie Collineau</a:t>
            </a:r>
            <a:r>
              <a:rPr lang="it-IT" sz="3600" dirty="0" smtClean="0">
                <a:solidFill>
                  <a:schemeClr val="bg1"/>
                </a:solidFill>
              </a:rPr>
              <a:t>1</a:t>
            </a:r>
            <a:r>
              <a:rPr lang="it-IT" sz="1050" dirty="0">
                <a:solidFill>
                  <a:schemeClr val="bg1"/>
                </a:solidFill>
              </a:rPr>
              <a:t/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1. ANSES – Laboratoire de </a:t>
            </a:r>
            <a:r>
              <a:rPr lang="fr-FR" sz="4800" dirty="0" smtClean="0">
                <a:solidFill>
                  <a:schemeClr val="bg1"/>
                </a:solidFill>
              </a:rPr>
              <a:t>Lyon, France </a:t>
            </a:r>
            <a:r>
              <a:rPr lang="fr-FR" sz="4800" dirty="0">
                <a:solidFill>
                  <a:schemeClr val="bg1"/>
                </a:solidFill>
              </a:rPr>
              <a:t>2. Freie Universität </a:t>
            </a:r>
            <a:r>
              <a:rPr lang="fr-FR" sz="4800" dirty="0" smtClean="0">
                <a:solidFill>
                  <a:schemeClr val="bg1"/>
                </a:solidFill>
              </a:rPr>
              <a:t>Berlin, Germany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098153" y="6499339"/>
            <a:ext cx="973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CONTEXT</a:t>
            </a:r>
            <a:endParaRPr lang="fr-FR" sz="60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101317" y="13958651"/>
            <a:ext cx="28112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MATERIALS &amp; METHODS </a:t>
            </a:r>
            <a:r>
              <a:rPr lang="fr-FR" sz="3600" b="1" dirty="0" smtClean="0"/>
              <a:t> </a:t>
            </a:r>
            <a:r>
              <a:rPr lang="fr-FR" sz="3600" b="1" dirty="0" smtClean="0">
                <a:solidFill>
                  <a:srgbClr val="FF0000"/>
                </a:solidFill>
              </a:rPr>
              <a:t>ENVIRONMENTAL</a:t>
            </a:r>
            <a:r>
              <a:rPr lang="fr-FR" sz="3600" b="1" dirty="0" smtClean="0"/>
              <a:t> PATHWAYS</a:t>
            </a:r>
            <a:endParaRPr lang="fr-FR" sz="36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081365" y="30035627"/>
            <a:ext cx="21204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RESULTS &amp; PERSPECTIVES </a:t>
            </a:r>
            <a:endParaRPr lang="fr-FR" sz="3600" b="1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38" y="40240360"/>
            <a:ext cx="4597827" cy="2050382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06" y="40464584"/>
            <a:ext cx="4254103" cy="160193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6" y="40267814"/>
            <a:ext cx="1826302" cy="17683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38" y="40064734"/>
            <a:ext cx="5393563" cy="2200574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661" y="40406339"/>
            <a:ext cx="1663513" cy="165318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1268536" y="40317197"/>
            <a:ext cx="539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hlinkClick r:id="rId7"/>
              </a:rPr>
              <a:t>subhasish.basak@anses.fr</a:t>
            </a:r>
            <a:endParaRPr lang="fr-FR" sz="3600" dirty="0" smtClean="0"/>
          </a:p>
          <a:p>
            <a:pPr>
              <a:lnSpc>
                <a:spcPct val="150000"/>
              </a:lnSpc>
            </a:pPr>
            <a:r>
              <a:rPr lang="fr-FR" sz="3600" dirty="0" smtClean="0"/>
              <a:t>www.envire-project.de</a:t>
            </a:r>
            <a:endParaRPr lang="fr-FR" sz="3600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39" y="14076802"/>
            <a:ext cx="727780" cy="727780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19014016" y="20971690"/>
            <a:ext cx="5583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</a:rPr>
              <a:t>TRANSMISSION PATHWAYS</a:t>
            </a:r>
            <a:endParaRPr lang="fr-FR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8" name="Rectangle à coins arrondis 137"/>
          <p:cNvSpPr/>
          <p:nvPr/>
        </p:nvSpPr>
        <p:spPr>
          <a:xfrm>
            <a:off x="15226094" y="31423493"/>
            <a:ext cx="13865080" cy="4828115"/>
          </a:xfrm>
          <a:prstGeom prst="roundRect">
            <a:avLst>
              <a:gd name="adj" fmla="val 764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3600" b="1" dirty="0" smtClean="0">
              <a:solidFill>
                <a:schemeClr val="tx1"/>
              </a:solidFill>
            </a:endParaRPr>
          </a:p>
          <a:p>
            <a:endParaRPr lang="fr-FR" sz="3600" b="1" dirty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/>
            </a:r>
            <a:br>
              <a:rPr lang="fr-FR" sz="3600" b="1" dirty="0" smtClean="0">
                <a:solidFill>
                  <a:schemeClr val="tx1"/>
                </a:solidFill>
              </a:rPr>
            </a:br>
            <a:r>
              <a:rPr lang="fr-FR" sz="3600" b="1" dirty="0" smtClean="0">
                <a:solidFill>
                  <a:schemeClr val="tx1"/>
                </a:solidFill>
              </a:rPr>
              <a:t>Relative </a:t>
            </a:r>
            <a:r>
              <a:rPr lang="fr-FR" sz="3600" b="1" dirty="0" smtClean="0">
                <a:solidFill>
                  <a:schemeClr val="tx1"/>
                </a:solidFill>
              </a:rPr>
              <a:t>impact of </a:t>
            </a:r>
            <a:r>
              <a:rPr lang="fr-FR" sz="3600" b="1" dirty="0" smtClean="0">
                <a:solidFill>
                  <a:schemeClr val="tx1"/>
                </a:solidFill>
              </a:rPr>
              <a:t>different </a:t>
            </a:r>
            <a:r>
              <a:rPr lang="fr-FR" sz="3600" b="1" dirty="0" smtClean="0">
                <a:solidFill>
                  <a:schemeClr val="tx1"/>
                </a:solidFill>
              </a:rPr>
              <a:t>environmental pathways </a:t>
            </a:r>
            <a:endParaRPr lang="fr-FR" sz="3600" b="1" dirty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/>
            </a:r>
            <a:br>
              <a:rPr lang="fr-FR" sz="3600" b="1" dirty="0" smtClean="0">
                <a:solidFill>
                  <a:schemeClr val="tx1"/>
                </a:solidFill>
              </a:rPr>
            </a:br>
            <a:r>
              <a:rPr lang="fr-FR" sz="3600" b="1" dirty="0" smtClean="0">
                <a:solidFill>
                  <a:schemeClr val="tx1"/>
                </a:solidFill>
              </a:rPr>
              <a:t>1000</a:t>
            </a:r>
            <a:r>
              <a:rPr lang="fr-FR" sz="3600" dirty="0" smtClean="0">
                <a:solidFill>
                  <a:schemeClr val="tx1"/>
                </a:solidFill>
              </a:rPr>
              <a:t> Monte Carlo simulations estimated the different pathway exposure</a:t>
            </a:r>
            <a:endParaRPr lang="fr-FR" sz="36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Recreational swimming has </a:t>
            </a:r>
            <a:r>
              <a:rPr lang="fr-FR" sz="3600" dirty="0" smtClean="0">
                <a:solidFill>
                  <a:srgbClr val="FF0000"/>
                </a:solidFill>
              </a:rPr>
              <a:t>highest exposure </a:t>
            </a:r>
            <a:r>
              <a:rPr lang="fr-FR" sz="3600" dirty="0" smtClean="0">
                <a:solidFill>
                  <a:schemeClr val="tx1"/>
                </a:solidFill>
              </a:rPr>
              <a:t>among all 3 pathways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Tap water &amp; lettuce consumption has much </a:t>
            </a:r>
            <a:r>
              <a:rPr lang="fr-FR" sz="3600" dirty="0" smtClean="0">
                <a:solidFill>
                  <a:schemeClr val="accent6">
                    <a:lumMod val="75000"/>
                  </a:schemeClr>
                </a:solidFill>
              </a:rPr>
              <a:t>less exposure</a:t>
            </a:r>
          </a:p>
          <a:p>
            <a:r>
              <a:rPr lang="fr-FR" sz="3600" dirty="0">
                <a:solidFill>
                  <a:schemeClr val="tx1"/>
                </a:solidFill>
              </a:rPr>
              <a:t/>
            </a:r>
            <a:br>
              <a:rPr lang="fr-FR" sz="3600" dirty="0">
                <a:solidFill>
                  <a:schemeClr val="tx1"/>
                </a:solidFill>
              </a:rPr>
            </a:br>
            <a:r>
              <a:rPr lang="fr-FR" sz="3600" b="1" dirty="0" smtClean="0">
                <a:solidFill>
                  <a:schemeClr val="tx1"/>
                </a:solidFill>
              </a:rPr>
              <a:t>NB</a:t>
            </a:r>
            <a:r>
              <a:rPr lang="fr-FR" sz="3600" dirty="0">
                <a:solidFill>
                  <a:schemeClr val="tx1"/>
                </a:solidFill>
              </a:rPr>
              <a:t>: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b="1" dirty="0" smtClean="0">
                <a:solidFill>
                  <a:schemeClr val="tx1"/>
                </a:solidFill>
              </a:rPr>
              <a:t>Soil – watershed dynamics of ESBL </a:t>
            </a:r>
            <a:r>
              <a:rPr lang="fr-FR" sz="3600" b="1" i="1" dirty="0" smtClean="0">
                <a:solidFill>
                  <a:schemeClr val="tx1"/>
                </a:solidFill>
              </a:rPr>
              <a:t>E. coli </a:t>
            </a:r>
            <a:r>
              <a:rPr lang="fr-FR" sz="3600" b="1" dirty="0" smtClean="0">
                <a:solidFill>
                  <a:schemeClr val="tx1"/>
                </a:solidFill>
              </a:rPr>
              <a:t>uses</a:t>
            </a:r>
            <a:r>
              <a:rPr lang="fr-FR" sz="3600" b="1" i="1" dirty="0" smtClean="0">
                <a:solidFill>
                  <a:schemeClr val="tx1"/>
                </a:solidFill>
              </a:rPr>
              <a:t>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Sowah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et al. (2020) </a:t>
            </a:r>
            <a:r>
              <a:rPr lang="fr-FR" sz="3600" b="1" i="1" dirty="0" smtClean="0">
                <a:solidFill>
                  <a:schemeClr val="tx1"/>
                </a:solidFill>
              </a:rPr>
              <a:t/>
            </a:r>
            <a:br>
              <a:rPr lang="fr-FR" sz="3600" b="1" i="1" dirty="0" smtClean="0">
                <a:solidFill>
                  <a:schemeClr val="tx1"/>
                </a:solidFill>
              </a:rPr>
            </a:br>
            <a:r>
              <a:rPr lang="fr-FR" sz="3600" dirty="0" smtClean="0">
                <a:solidFill>
                  <a:schemeClr val="tx1"/>
                </a:solidFill>
              </a:rPr>
              <a:t>Based on a simplified version of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Neitsch et al. (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2011) </a:t>
            </a:r>
            <a:r>
              <a:rPr lang="fr-FR" sz="3600" dirty="0" smtClean="0">
                <a:solidFill>
                  <a:schemeClr val="tx1"/>
                </a:solidFill>
              </a:rPr>
              <a:t>SWAT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sz="3600" dirty="0" smtClean="0">
                <a:solidFill>
                  <a:schemeClr val="tx1"/>
                </a:solidFill>
              </a:rPr>
              <a:t>model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endParaRPr lang="fr-FR" sz="3600" b="1" dirty="0" smtClean="0">
              <a:solidFill>
                <a:schemeClr val="tx1"/>
              </a:solidFill>
            </a:endParaRPr>
          </a:p>
          <a:p>
            <a:pPr algn="ctr"/>
            <a:endParaRPr lang="fr-FR" sz="3600" dirty="0"/>
          </a:p>
        </p:txBody>
      </p:sp>
      <p:sp>
        <p:nvSpPr>
          <p:cNvPr id="139" name="Rectangle à coins arrondis 138"/>
          <p:cNvSpPr/>
          <p:nvPr/>
        </p:nvSpPr>
        <p:spPr>
          <a:xfrm>
            <a:off x="15247129" y="36767049"/>
            <a:ext cx="13844045" cy="3161159"/>
          </a:xfrm>
          <a:prstGeom prst="roundRect">
            <a:avLst>
              <a:gd name="adj" fmla="val 764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QRA module </a:t>
            </a:r>
            <a:r>
              <a:rPr lang="fr-FR" sz="3600" b="1" dirty="0" smtClean="0">
                <a:solidFill>
                  <a:schemeClr val="tx1"/>
                </a:solidFill>
              </a:rPr>
              <a:t>perspectives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Validation: </a:t>
            </a:r>
            <a:r>
              <a:rPr lang="fr-FR" sz="3600" dirty="0" smtClean="0">
                <a:solidFill>
                  <a:schemeClr val="tx1"/>
                </a:solidFill>
              </a:rPr>
              <a:t>Compare to existing literature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O’Flaherty et al. (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2018, 2019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sz="3600" b="1" dirty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>Robustness: </a:t>
            </a:r>
            <a:r>
              <a:rPr lang="fr-FR" sz="3600" dirty="0" smtClean="0">
                <a:solidFill>
                  <a:schemeClr val="tx1"/>
                </a:solidFill>
              </a:rPr>
              <a:t>Application </a:t>
            </a:r>
            <a:r>
              <a:rPr lang="fr-FR" sz="3600" dirty="0">
                <a:solidFill>
                  <a:schemeClr val="tx1"/>
                </a:solidFill>
              </a:rPr>
              <a:t>of a </a:t>
            </a:r>
            <a:r>
              <a:rPr lang="fr-FR" sz="3600" b="1" dirty="0">
                <a:solidFill>
                  <a:srgbClr val="0070C0"/>
                </a:solidFill>
              </a:rPr>
              <a:t>SWAT</a:t>
            </a:r>
            <a:r>
              <a:rPr lang="fr-FR" sz="3600" dirty="0">
                <a:solidFill>
                  <a:schemeClr val="tx1"/>
                </a:solidFill>
              </a:rPr>
              <a:t> model for user defined geography </a:t>
            </a:r>
            <a:endParaRPr lang="fr-FR" sz="3600" dirty="0" smtClean="0">
              <a:solidFill>
                <a:schemeClr val="tx1"/>
              </a:solidFill>
            </a:endParaRPr>
          </a:p>
          <a:p>
            <a:r>
              <a:rPr lang="fr-FR" sz="3600" b="1" dirty="0" smtClean="0">
                <a:solidFill>
                  <a:schemeClr val="tx1"/>
                </a:solidFill>
              </a:rPr>
              <a:t>Future work</a:t>
            </a:r>
            <a:r>
              <a:rPr lang="fr-FR" sz="3600" dirty="0" smtClean="0">
                <a:solidFill>
                  <a:schemeClr val="tx1"/>
                </a:solidFill>
              </a:rPr>
              <a:t>: Integration of </a:t>
            </a:r>
            <a:r>
              <a:rPr lang="en-US" sz="3600" dirty="0" smtClean="0">
                <a:solidFill>
                  <a:srgbClr val="FF0000"/>
                </a:solidFill>
              </a:rPr>
              <a:t>anaerobic </a:t>
            </a:r>
            <a:r>
              <a:rPr lang="en-US" sz="3600" dirty="0">
                <a:solidFill>
                  <a:srgbClr val="FF0000"/>
                </a:solidFill>
              </a:rPr>
              <a:t>digestion </a:t>
            </a:r>
            <a:r>
              <a:rPr lang="fr-FR" sz="3600" dirty="0" smtClean="0">
                <a:solidFill>
                  <a:schemeClr val="tx1"/>
                </a:solidFill>
              </a:rPr>
              <a:t>experimental data </a:t>
            </a:r>
            <a:endParaRPr lang="fr-FR" sz="3600" dirty="0" smtClean="0">
              <a:solidFill>
                <a:schemeClr val="tx1"/>
              </a:solidFill>
            </a:endParaRPr>
          </a:p>
          <a:p>
            <a:pPr algn="ctr"/>
            <a:endParaRPr lang="fr-FR" sz="3600" dirty="0"/>
          </a:p>
        </p:txBody>
      </p:sp>
      <p:grpSp>
        <p:nvGrpSpPr>
          <p:cNvPr id="18" name="Groupe 17"/>
          <p:cNvGrpSpPr/>
          <p:nvPr/>
        </p:nvGrpSpPr>
        <p:grpSpPr>
          <a:xfrm>
            <a:off x="1128701" y="7778704"/>
            <a:ext cx="27962475" cy="6000270"/>
            <a:chOff x="1111654" y="7794686"/>
            <a:chExt cx="27962475" cy="6000270"/>
          </a:xfrm>
        </p:grpSpPr>
        <p:pic>
          <p:nvPicPr>
            <p:cNvPr id="110" name="Image 10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19194" y="10477348"/>
              <a:ext cx="727780" cy="727780"/>
            </a:xfrm>
            <a:prstGeom prst="rect">
              <a:avLst/>
            </a:prstGeom>
          </p:spPr>
        </p:pic>
        <p:grpSp>
          <p:nvGrpSpPr>
            <p:cNvPr id="12" name="Groupe 11"/>
            <p:cNvGrpSpPr/>
            <p:nvPr/>
          </p:nvGrpSpPr>
          <p:grpSpPr>
            <a:xfrm>
              <a:off x="1111654" y="7794686"/>
              <a:ext cx="27962475" cy="6000270"/>
              <a:chOff x="1081364" y="7987081"/>
              <a:chExt cx="27962475" cy="6000270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19325681" y="7987081"/>
                <a:ext cx="9718158" cy="5762662"/>
              </a:xfrm>
              <a:prstGeom prst="roundRect">
                <a:avLst>
                  <a:gd name="adj" fmla="val 5309"/>
                </a:avLst>
              </a:prstGeom>
              <a:solidFill>
                <a:srgbClr val="5B9BD5">
                  <a:alpha val="0"/>
                </a:srgbClr>
              </a:solidFill>
              <a:ln w="38100" cmpd="dbl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3" name="Groupe 32"/>
              <p:cNvGrpSpPr/>
              <p:nvPr/>
            </p:nvGrpSpPr>
            <p:grpSpPr>
              <a:xfrm>
                <a:off x="19601645" y="8078041"/>
                <a:ext cx="9405669" cy="5909310"/>
                <a:chOff x="19841459" y="8078041"/>
                <a:chExt cx="9405669" cy="5909310"/>
              </a:xfrm>
            </p:grpSpPr>
            <p:sp>
              <p:nvSpPr>
                <p:cNvPr id="24" name="ZoneTexte 23"/>
                <p:cNvSpPr txBox="1"/>
                <p:nvPr/>
              </p:nvSpPr>
              <p:spPr>
                <a:xfrm>
                  <a:off x="19841459" y="8078041"/>
                  <a:ext cx="9405669" cy="590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 smtClean="0"/>
                    <a:t>WORKFLOW – WP 3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/>
                    <a:t>Quantitative Risk </a:t>
                  </a:r>
                  <a:r>
                    <a:rPr lang="fr-FR" sz="3600" dirty="0" smtClean="0"/>
                    <a:t>Assessment with pathways: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 err="1" smtClean="0"/>
                    <a:t>Incorporate</a:t>
                  </a:r>
                  <a:r>
                    <a:rPr lang="fr-FR" sz="3600" dirty="0" smtClean="0"/>
                    <a:t> on-</a:t>
                  </a:r>
                  <a:r>
                    <a:rPr lang="fr-FR" sz="3600" dirty="0" err="1" smtClean="0"/>
                    <a:t>farm</a:t>
                  </a:r>
                  <a:r>
                    <a:rPr lang="fr-FR" sz="3600" dirty="0" smtClean="0"/>
                    <a:t> intervention </a:t>
                  </a:r>
                  <a:r>
                    <a:rPr lang="fr-FR" sz="3600" dirty="0" err="1" smtClean="0"/>
                    <a:t>measures</a:t>
                  </a:r>
                  <a:endParaRPr lang="fr-FR" sz="3600" dirty="0" smtClean="0"/>
                </a:p>
                <a:p>
                  <a:pPr marL="571500" indent="-571500" algn="ctr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</p:txBody>
            </p:sp>
            <p:grpSp>
              <p:nvGrpSpPr>
                <p:cNvPr id="29" name="Groupe 28"/>
                <p:cNvGrpSpPr/>
                <p:nvPr/>
              </p:nvGrpSpPr>
              <p:grpSpPr>
                <a:xfrm>
                  <a:off x="21358589" y="9667497"/>
                  <a:ext cx="6613452" cy="2872755"/>
                  <a:chOff x="19206492" y="9824303"/>
                  <a:chExt cx="6613452" cy="2872755"/>
                </a:xfrm>
              </p:grpSpPr>
              <p:sp>
                <p:nvSpPr>
                  <p:cNvPr id="25" name="Rectangle à coins arrondis 24"/>
                  <p:cNvSpPr/>
                  <p:nvPr/>
                </p:nvSpPr>
                <p:spPr>
                  <a:xfrm>
                    <a:off x="19206492" y="98243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FOOD-BORNE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à coins arrondis 25"/>
                  <p:cNvSpPr/>
                  <p:nvPr/>
                </p:nvSpPr>
                <p:spPr>
                  <a:xfrm>
                    <a:off x="19206492" y="10831365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ENVIRONMENTAL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à coins arrondis 26"/>
                  <p:cNvSpPr/>
                  <p:nvPr/>
                </p:nvSpPr>
                <p:spPr>
                  <a:xfrm>
                    <a:off x="19206493" y="118788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OCCUPATIONAL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Flèche droite 30"/>
              <p:cNvSpPr/>
              <p:nvPr/>
            </p:nvSpPr>
            <p:spPr>
              <a:xfrm>
                <a:off x="17392529" y="10375389"/>
                <a:ext cx="1382232" cy="89959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1081364" y="7987081"/>
                <a:ext cx="15555472" cy="5740062"/>
              </a:xfrm>
              <a:prstGeom prst="roundRect">
                <a:avLst>
                  <a:gd name="adj" fmla="val 48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PROJECT ENVIRE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CONSORTIUM AND FUNDING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tx1"/>
                    </a:solidFill>
                  </a:rPr>
                  <a:t>Project duration: 2022-2025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Germany, France, Lithuania, Poland, Tunisia</a:t>
                </a:r>
                <a:endParaRPr lang="fr-FR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Funded by the European Transnational Programme - </a:t>
                </a:r>
                <a:r>
                  <a:rPr lang="fr-FR" sz="3600" dirty="0">
                    <a:solidFill>
                      <a:srgbClr val="FF0000"/>
                    </a:solidFill>
                  </a:rPr>
                  <a:t>JPIAMR-ACTION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fr-FR" sz="3600" b="1" dirty="0">
                    <a:solidFill>
                      <a:schemeClr val="tx1"/>
                    </a:solidFill>
                  </a:rPr>
                  <a:t>OBJECTIVES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antimicrobial-resistant (</a:t>
                </a:r>
                <a:r>
                  <a:rPr lang="en-US" sz="3600" dirty="0">
                    <a:solidFill>
                      <a:srgbClr val="FF0000"/>
                    </a:solidFill>
                  </a:rPr>
                  <a:t>AMR</a:t>
                </a:r>
                <a:r>
                  <a:rPr lang="en-US" sz="3600" dirty="0">
                    <a:solidFill>
                      <a:schemeClr val="tx1"/>
                    </a:solidFill>
                  </a:rPr>
                  <a:t>) bacteria spread from broiler chickens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Investigate the potential of various on-farm </a:t>
                </a:r>
                <a:r>
                  <a:rPr lang="en-US" sz="3600" dirty="0">
                    <a:solidFill>
                      <a:srgbClr val="FF0000"/>
                    </a:solidFill>
                  </a:rPr>
                  <a:t>intervention</a:t>
                </a:r>
                <a:r>
                  <a:rPr lang="en-US" sz="3600" dirty="0">
                    <a:solidFill>
                      <a:schemeClr val="tx1"/>
                    </a:solidFill>
                  </a:rPr>
                  <a:t> measures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transmission and human exposure to ESBL 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E. </a:t>
                </a:r>
                <a:r>
                  <a:rPr lang="en-US" sz="3600" i="1" dirty="0" smtClean="0">
                    <a:solidFill>
                      <a:schemeClr val="tx1"/>
                    </a:solidFill>
                  </a:rPr>
                  <a:t>coli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from broiler chicken</a:t>
                </a:r>
              </a:p>
              <a:p>
                <a:pPr algn="ctr"/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ZoneTexte 64"/>
          <p:cNvSpPr txBox="1"/>
          <p:nvPr/>
        </p:nvSpPr>
        <p:spPr>
          <a:xfrm>
            <a:off x="14683563" y="20946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grpSp>
        <p:nvGrpSpPr>
          <p:cNvPr id="119" name="Groupe 118"/>
          <p:cNvGrpSpPr/>
          <p:nvPr/>
        </p:nvGrpSpPr>
        <p:grpSpPr>
          <a:xfrm>
            <a:off x="1128701" y="31465408"/>
            <a:ext cx="13840457" cy="8462800"/>
            <a:chOff x="1094743" y="27530432"/>
            <a:chExt cx="13840457" cy="8462800"/>
          </a:xfrm>
        </p:grpSpPr>
        <p:pic>
          <p:nvPicPr>
            <p:cNvPr id="99" name="Image 9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99" y="27653542"/>
              <a:ext cx="13792401" cy="8285364"/>
            </a:xfrm>
            <a:prstGeom prst="rect">
              <a:avLst/>
            </a:prstGeom>
          </p:spPr>
        </p:pic>
        <p:sp>
          <p:nvSpPr>
            <p:cNvPr id="21" name="Rectangle à coins arrondis 20"/>
            <p:cNvSpPr/>
            <p:nvPr/>
          </p:nvSpPr>
          <p:spPr>
            <a:xfrm>
              <a:off x="1094743" y="27530432"/>
              <a:ext cx="13614410" cy="8462800"/>
            </a:xfrm>
            <a:prstGeom prst="roundRect">
              <a:avLst>
                <a:gd name="adj" fmla="val 3777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7" name="Rectangle à coins arrondis 76"/>
          <p:cNvSpPr/>
          <p:nvPr/>
        </p:nvSpPr>
        <p:spPr>
          <a:xfrm>
            <a:off x="13690625" y="15386405"/>
            <a:ext cx="15400549" cy="5304692"/>
          </a:xfrm>
          <a:prstGeom prst="roundRect">
            <a:avLst>
              <a:gd name="adj" fmla="val 3700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e bas 29"/>
          <p:cNvSpPr/>
          <p:nvPr/>
        </p:nvSpPr>
        <p:spPr>
          <a:xfrm>
            <a:off x="2100664" y="16735805"/>
            <a:ext cx="479368" cy="899608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59" y="17343268"/>
            <a:ext cx="1615829" cy="158381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3" y="15552243"/>
            <a:ext cx="959220" cy="959220"/>
          </a:xfrm>
          <a:prstGeom prst="rect">
            <a:avLst/>
          </a:prstGeom>
        </p:spPr>
      </p:pic>
      <p:sp>
        <p:nvSpPr>
          <p:cNvPr id="131" name="Flèche vers le bas 130"/>
          <p:cNvSpPr/>
          <p:nvPr/>
        </p:nvSpPr>
        <p:spPr>
          <a:xfrm rot="10800000">
            <a:off x="5452338" y="16590893"/>
            <a:ext cx="475620" cy="107667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lèche vers le bas 131"/>
          <p:cNvSpPr/>
          <p:nvPr/>
        </p:nvSpPr>
        <p:spPr>
          <a:xfrm rot="16200000">
            <a:off x="8856805" y="17561970"/>
            <a:ext cx="478100" cy="12017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421" y="17546008"/>
            <a:ext cx="844058" cy="845710"/>
          </a:xfrm>
          <a:prstGeom prst="rect">
            <a:avLst/>
          </a:prstGeom>
        </p:spPr>
      </p:pic>
      <p:pic>
        <p:nvPicPr>
          <p:cNvPr id="134" name="Image 1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22" y="17626149"/>
            <a:ext cx="839710" cy="842178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493" y="17118395"/>
            <a:ext cx="802684" cy="802684"/>
          </a:xfrm>
          <a:prstGeom prst="rect">
            <a:avLst/>
          </a:prstGeom>
        </p:spPr>
      </p:pic>
      <p:grpSp>
        <p:nvGrpSpPr>
          <p:cNvPr id="127" name="Groupe 126"/>
          <p:cNvGrpSpPr/>
          <p:nvPr/>
        </p:nvGrpSpPr>
        <p:grpSpPr>
          <a:xfrm>
            <a:off x="13468688" y="15467992"/>
            <a:ext cx="15281547" cy="5138329"/>
            <a:chOff x="11578626" y="15468517"/>
            <a:chExt cx="15281547" cy="5138329"/>
          </a:xfrm>
        </p:grpSpPr>
        <p:pic>
          <p:nvPicPr>
            <p:cNvPr id="160" name="Image 15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37212" y="17477000"/>
              <a:ext cx="839710" cy="842178"/>
            </a:xfrm>
            <a:prstGeom prst="rect">
              <a:avLst/>
            </a:prstGeom>
          </p:spPr>
        </p:pic>
        <p:pic>
          <p:nvPicPr>
            <p:cNvPr id="162" name="Image 16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4726" y="17452261"/>
              <a:ext cx="839710" cy="842178"/>
            </a:xfrm>
            <a:prstGeom prst="rect">
              <a:avLst/>
            </a:prstGeom>
          </p:spPr>
        </p:pic>
        <p:pic>
          <p:nvPicPr>
            <p:cNvPr id="172" name="Image 17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68744" y="17772641"/>
              <a:ext cx="839710" cy="842178"/>
            </a:xfrm>
            <a:prstGeom prst="rect">
              <a:avLst/>
            </a:prstGeom>
          </p:spPr>
        </p:pic>
        <p:grpSp>
          <p:nvGrpSpPr>
            <p:cNvPr id="123" name="Groupe 122"/>
            <p:cNvGrpSpPr/>
            <p:nvPr/>
          </p:nvGrpSpPr>
          <p:grpSpPr>
            <a:xfrm>
              <a:off x="11578626" y="15468517"/>
              <a:ext cx="15281547" cy="5138329"/>
              <a:chOff x="11578626" y="15468517"/>
              <a:chExt cx="15281547" cy="5138329"/>
            </a:xfrm>
          </p:grpSpPr>
          <p:sp>
            <p:nvSpPr>
              <p:cNvPr id="153" name="ZoneTexte 152"/>
              <p:cNvSpPr txBox="1"/>
              <p:nvPr/>
            </p:nvSpPr>
            <p:spPr>
              <a:xfrm>
                <a:off x="11578626" y="19366421"/>
                <a:ext cx="323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Decay</a:t>
                </a:r>
                <a:endParaRPr lang="fr-FR" sz="3600" dirty="0"/>
              </a:p>
            </p:txBody>
          </p:sp>
          <p:sp>
            <p:nvSpPr>
              <p:cNvPr id="154" name="Flèche courbée vers le bas 153"/>
              <p:cNvSpPr/>
              <p:nvPr/>
            </p:nvSpPr>
            <p:spPr>
              <a:xfrm rot="10800000">
                <a:off x="12454908" y="18768318"/>
                <a:ext cx="1478067" cy="631883"/>
              </a:xfrm>
              <a:prstGeom prst="curved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  <p:pic>
            <p:nvPicPr>
              <p:cNvPr id="155" name="Image 15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37831" y="17635895"/>
                <a:ext cx="844058" cy="845710"/>
              </a:xfrm>
              <a:prstGeom prst="rect">
                <a:avLst/>
              </a:prstGeom>
            </p:spPr>
          </p:pic>
          <p:pic>
            <p:nvPicPr>
              <p:cNvPr id="164" name="Image 16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26566" y="17786532"/>
                <a:ext cx="839710" cy="842178"/>
              </a:xfrm>
              <a:prstGeom prst="rect">
                <a:avLst/>
              </a:prstGeom>
            </p:spPr>
          </p:pic>
          <p:grpSp>
            <p:nvGrpSpPr>
              <p:cNvPr id="78" name="Groupe 77"/>
              <p:cNvGrpSpPr/>
              <p:nvPr/>
            </p:nvGrpSpPr>
            <p:grpSpPr>
              <a:xfrm>
                <a:off x="20529730" y="15554813"/>
                <a:ext cx="4635077" cy="5013929"/>
                <a:chOff x="16948099" y="15339052"/>
                <a:chExt cx="4635077" cy="5013929"/>
              </a:xfrm>
            </p:grpSpPr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22599" y="15339052"/>
                  <a:ext cx="992220" cy="1311326"/>
                </a:xfrm>
                <a:prstGeom prst="rect">
                  <a:avLst/>
                </a:prstGeom>
              </p:spPr>
            </p:pic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22599" y="16944709"/>
                  <a:ext cx="1460577" cy="1460577"/>
                </a:xfrm>
                <a:prstGeom prst="rect">
                  <a:avLst/>
                </a:prstGeom>
              </p:spPr>
            </p:pic>
            <p:pic>
              <p:nvPicPr>
                <p:cNvPr id="173" name="Image 17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65657" y="17438625"/>
                  <a:ext cx="839710" cy="842178"/>
                </a:xfrm>
                <a:prstGeom prst="rect">
                  <a:avLst/>
                </a:prstGeom>
              </p:spPr>
            </p:pic>
            <p:pic>
              <p:nvPicPr>
                <p:cNvPr id="174" name="Image 173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21599" y="17414050"/>
                  <a:ext cx="844058" cy="845710"/>
                </a:xfrm>
                <a:prstGeom prst="rect">
                  <a:avLst/>
                </a:prstGeom>
              </p:spPr>
            </p:pic>
            <p:pic>
              <p:nvPicPr>
                <p:cNvPr id="74" name="Image 73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48099" y="15545345"/>
                  <a:ext cx="939387" cy="897680"/>
                </a:xfrm>
                <a:prstGeom prst="rect">
                  <a:avLst/>
                </a:prstGeom>
              </p:spPr>
            </p:pic>
            <p:pic>
              <p:nvPicPr>
                <p:cNvPr id="175" name="Image 174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87486" y="15544606"/>
                  <a:ext cx="839710" cy="842178"/>
                </a:xfrm>
                <a:prstGeom prst="rect">
                  <a:avLst/>
                </a:prstGeom>
              </p:spPr>
            </p:pic>
            <p:sp>
              <p:nvSpPr>
                <p:cNvPr id="176" name="Flèche vers le bas 175"/>
                <p:cNvSpPr/>
                <p:nvPr/>
              </p:nvSpPr>
              <p:spPr>
                <a:xfrm rot="16200000">
                  <a:off x="19197681" y="17479954"/>
                  <a:ext cx="470876" cy="786792"/>
                </a:xfrm>
                <a:prstGeom prst="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7" name="Flèche vers le bas 176"/>
                <p:cNvSpPr/>
                <p:nvPr/>
              </p:nvSpPr>
              <p:spPr>
                <a:xfrm rot="16200000">
                  <a:off x="19219510" y="15561900"/>
                  <a:ext cx="470876" cy="786792"/>
                </a:xfrm>
                <a:prstGeom prst="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6" name="Image 75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1491" y="19284159"/>
                  <a:ext cx="1049545" cy="1068822"/>
                </a:xfrm>
                <a:prstGeom prst="rect">
                  <a:avLst/>
                </a:prstGeom>
              </p:spPr>
            </p:pic>
            <p:pic>
              <p:nvPicPr>
                <p:cNvPr id="178" name="Image 177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86471" y="19420705"/>
                  <a:ext cx="839710" cy="842178"/>
                </a:xfrm>
                <a:prstGeom prst="rect">
                  <a:avLst/>
                </a:prstGeom>
              </p:spPr>
            </p:pic>
            <p:sp>
              <p:nvSpPr>
                <p:cNvPr id="180" name="Flèche vers le bas 179"/>
                <p:cNvSpPr/>
                <p:nvPr/>
              </p:nvSpPr>
              <p:spPr>
                <a:xfrm rot="16200000">
                  <a:off x="19218495" y="19462034"/>
                  <a:ext cx="470876" cy="786792"/>
                </a:xfrm>
                <a:prstGeom prst="downArrow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181" name="Image 18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02870" y="15612239"/>
                <a:ext cx="994262" cy="1077947"/>
              </a:xfrm>
              <a:prstGeom prst="rect">
                <a:avLst/>
              </a:prstGeom>
            </p:spPr>
          </p:pic>
          <p:sp>
            <p:nvSpPr>
              <p:cNvPr id="183" name="Flèche vers le bas 182"/>
              <p:cNvSpPr/>
              <p:nvPr/>
            </p:nvSpPr>
            <p:spPr>
              <a:xfrm rot="16200000">
                <a:off x="15225546" y="17423751"/>
                <a:ext cx="458791" cy="1383831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5" name="Flèche vers le bas 184"/>
              <p:cNvSpPr/>
              <p:nvPr/>
            </p:nvSpPr>
            <p:spPr>
              <a:xfrm rot="18538211">
                <a:off x="14955368" y="18189167"/>
                <a:ext cx="492336" cy="1424987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7" name="ZoneTexte 186"/>
              <p:cNvSpPr txBox="1"/>
              <p:nvPr/>
            </p:nvSpPr>
            <p:spPr>
              <a:xfrm>
                <a:off x="16291838" y="17792012"/>
                <a:ext cx="323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Bathing site</a:t>
                </a:r>
                <a:endParaRPr lang="fr-FR" sz="3600" dirty="0"/>
              </a:p>
            </p:txBody>
          </p:sp>
          <p:sp>
            <p:nvSpPr>
              <p:cNvPr id="188" name="ZoneTexte 187"/>
              <p:cNvSpPr txBox="1"/>
              <p:nvPr/>
            </p:nvSpPr>
            <p:spPr>
              <a:xfrm>
                <a:off x="14552352" y="15552768"/>
                <a:ext cx="352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Drinking Water Treatement Plant</a:t>
                </a:r>
                <a:endParaRPr lang="fr-FR" sz="3600" dirty="0"/>
              </a:p>
            </p:txBody>
          </p:sp>
          <p:sp>
            <p:nvSpPr>
              <p:cNvPr id="189" name="Flèche vers le bas 188"/>
              <p:cNvSpPr/>
              <p:nvPr/>
            </p:nvSpPr>
            <p:spPr>
              <a:xfrm rot="16200000">
                <a:off x="19684900" y="15816550"/>
                <a:ext cx="470876" cy="786792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0" name="Flèche vers le bas 189"/>
              <p:cNvSpPr/>
              <p:nvPr/>
            </p:nvSpPr>
            <p:spPr>
              <a:xfrm rot="16200000">
                <a:off x="19680427" y="17720202"/>
                <a:ext cx="470876" cy="786792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1" name="Flèche vers le bas 190"/>
              <p:cNvSpPr/>
              <p:nvPr/>
            </p:nvSpPr>
            <p:spPr>
              <a:xfrm rot="13689078">
                <a:off x="14914209" y="16653871"/>
                <a:ext cx="488585" cy="1402103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2" name="ZoneTexte 191"/>
              <p:cNvSpPr txBox="1"/>
              <p:nvPr/>
            </p:nvSpPr>
            <p:spPr>
              <a:xfrm>
                <a:off x="15094041" y="19401283"/>
                <a:ext cx="35272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 smtClean="0"/>
                  <a:t>Agricultural</a:t>
                </a:r>
              </a:p>
              <a:p>
                <a:pPr algn="ctr"/>
                <a:r>
                  <a:rPr lang="fr-FR" sz="3600" b="1" dirty="0"/>
                  <a:t>i</a:t>
                </a:r>
                <a:r>
                  <a:rPr lang="fr-FR" sz="3600" b="1" dirty="0" smtClean="0"/>
                  <a:t>rrigation</a:t>
                </a:r>
                <a:endParaRPr lang="fr-FR" sz="3600" dirty="0"/>
              </a:p>
            </p:txBody>
          </p:sp>
          <p:sp>
            <p:nvSpPr>
              <p:cNvPr id="193" name="Flèche vers le bas 192"/>
              <p:cNvSpPr/>
              <p:nvPr/>
            </p:nvSpPr>
            <p:spPr>
              <a:xfrm rot="16200000">
                <a:off x="19680427" y="19682072"/>
                <a:ext cx="470876" cy="786792"/>
              </a:xfrm>
              <a:prstGeom prst="downArrow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4" name="Image 193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64418" y="19609104"/>
                <a:ext cx="893569" cy="865646"/>
              </a:xfrm>
              <a:prstGeom prst="rect">
                <a:avLst/>
              </a:prstGeom>
            </p:spPr>
          </p:pic>
          <p:sp>
            <p:nvSpPr>
              <p:cNvPr id="122" name="Rectangle 121"/>
              <p:cNvSpPr/>
              <p:nvPr/>
            </p:nvSpPr>
            <p:spPr>
              <a:xfrm>
                <a:off x="26029148" y="15468517"/>
                <a:ext cx="831025" cy="513832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H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U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M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A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N</a:t>
                </a:r>
              </a:p>
              <a:p>
                <a:pPr algn="ctr"/>
                <a:endParaRPr lang="fr-FR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E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X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P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O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U</a:t>
                </a:r>
              </a:p>
              <a:p>
                <a:pPr algn="ctr"/>
                <a:r>
                  <a:rPr lang="fr-FR" sz="2400" b="1" dirty="0" smtClean="0">
                    <a:solidFill>
                      <a:schemeClr val="bg1"/>
                    </a:solidFill>
                  </a:rPr>
                  <a:t>R</a:t>
                </a:r>
              </a:p>
              <a:p>
                <a:pPr algn="ctr"/>
                <a:r>
                  <a:rPr lang="fr-FR" sz="2400" b="1" dirty="0">
                    <a:solidFill>
                      <a:schemeClr val="bg1"/>
                    </a:solidFill>
                  </a:rPr>
                  <a:t>E</a:t>
                </a:r>
              </a:p>
            </p:txBody>
          </p:sp>
        </p:grpSp>
      </p:grpSp>
      <p:sp>
        <p:nvSpPr>
          <p:cNvPr id="201" name="Flèche droite 200"/>
          <p:cNvSpPr/>
          <p:nvPr/>
        </p:nvSpPr>
        <p:spPr>
          <a:xfrm>
            <a:off x="12086456" y="17586713"/>
            <a:ext cx="1382232" cy="899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4" name="Image 20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29" y="23506384"/>
            <a:ext cx="557290" cy="557290"/>
          </a:xfrm>
          <a:prstGeom prst="rect">
            <a:avLst/>
          </a:prstGeom>
        </p:spPr>
      </p:pic>
      <p:pic>
        <p:nvPicPr>
          <p:cNvPr id="205" name="Image 20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7" y="22817139"/>
            <a:ext cx="597732" cy="584890"/>
          </a:xfrm>
          <a:prstGeom prst="rect">
            <a:avLst/>
          </a:prstGeom>
        </p:spPr>
      </p:pic>
      <p:pic>
        <p:nvPicPr>
          <p:cNvPr id="206" name="Image 20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056" y="22706167"/>
            <a:ext cx="654328" cy="654328"/>
          </a:xfrm>
          <a:prstGeom prst="rect">
            <a:avLst/>
          </a:prstGeom>
        </p:spPr>
      </p:pic>
      <p:pic>
        <p:nvPicPr>
          <p:cNvPr id="207" name="Image 206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565" y="23470110"/>
            <a:ext cx="479960" cy="480899"/>
          </a:xfrm>
          <a:prstGeom prst="rect">
            <a:avLst/>
          </a:prstGeom>
        </p:spPr>
      </p:pic>
      <p:sp>
        <p:nvSpPr>
          <p:cNvPr id="210" name="Flèche vers le bas 209"/>
          <p:cNvSpPr/>
          <p:nvPr/>
        </p:nvSpPr>
        <p:spPr>
          <a:xfrm rot="16200000">
            <a:off x="3516584" y="17504521"/>
            <a:ext cx="478100" cy="1201770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ZoneTexte 215"/>
          <p:cNvSpPr txBox="1"/>
          <p:nvPr/>
        </p:nvSpPr>
        <p:spPr>
          <a:xfrm>
            <a:off x="6177917" y="17827103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Decay</a:t>
            </a:r>
            <a:endParaRPr lang="fr-FR" sz="3600" dirty="0"/>
          </a:p>
        </p:txBody>
      </p:sp>
      <p:grpSp>
        <p:nvGrpSpPr>
          <p:cNvPr id="232" name="Groupe 231"/>
          <p:cNvGrpSpPr/>
          <p:nvPr/>
        </p:nvGrpSpPr>
        <p:grpSpPr>
          <a:xfrm>
            <a:off x="1081365" y="15398216"/>
            <a:ext cx="28009809" cy="14135143"/>
            <a:chOff x="1081365" y="15398216"/>
            <a:chExt cx="28009809" cy="14135143"/>
          </a:xfrm>
        </p:grpSpPr>
        <p:grpSp>
          <p:nvGrpSpPr>
            <p:cNvPr id="10" name="Groupe 9"/>
            <p:cNvGrpSpPr/>
            <p:nvPr/>
          </p:nvGrpSpPr>
          <p:grpSpPr>
            <a:xfrm>
              <a:off x="1081365" y="15398216"/>
              <a:ext cx="28009809" cy="14135143"/>
              <a:chOff x="1079800" y="16260634"/>
              <a:chExt cx="28009809" cy="14135143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1127136" y="16260634"/>
                <a:ext cx="10621912" cy="6210924"/>
                <a:chOff x="1127136" y="16260634"/>
                <a:chExt cx="10621912" cy="6210924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1127136" y="16260634"/>
                  <a:ext cx="10621912" cy="6210924"/>
                  <a:chOff x="1086322" y="16360885"/>
                  <a:chExt cx="10621912" cy="6210924"/>
                </a:xfrm>
              </p:grpSpPr>
              <p:grpSp>
                <p:nvGrpSpPr>
                  <p:cNvPr id="93" name="Groupe 92"/>
                  <p:cNvGrpSpPr/>
                  <p:nvPr/>
                </p:nvGrpSpPr>
                <p:grpSpPr>
                  <a:xfrm>
                    <a:off x="1086322" y="16360885"/>
                    <a:ext cx="10621912" cy="6210924"/>
                    <a:chOff x="1081364" y="17531909"/>
                    <a:chExt cx="10621912" cy="6210924"/>
                  </a:xfrm>
                </p:grpSpPr>
                <p:sp>
                  <p:nvSpPr>
                    <p:cNvPr id="36" name="Rectangle à coins arrondis 35"/>
                    <p:cNvSpPr/>
                    <p:nvPr/>
                  </p:nvSpPr>
                  <p:spPr>
                    <a:xfrm>
                      <a:off x="1081364" y="17531909"/>
                      <a:ext cx="10621912" cy="5273449"/>
                    </a:xfrm>
                    <a:prstGeom prst="roundRect">
                      <a:avLst>
                        <a:gd name="adj" fmla="val 4135"/>
                      </a:avLst>
                    </a:pr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pic>
                  <p:nvPicPr>
                    <p:cNvPr id="70" name="Image 69"/>
                    <p:cNvPicPr>
                      <a:picLocks noChangeAspect="1"/>
                    </p:cNvPicPr>
                    <p:nvPr/>
                  </p:nvPicPr>
                  <p:blipFill>
                    <a:blip r:embed="rId2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16378" y="17929810"/>
                      <a:ext cx="801193" cy="78398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3" name="Image 72"/>
                    <p:cNvPicPr>
                      <a:picLocks noChangeAspect="1"/>
                    </p:cNvPicPr>
                    <p:nvPr/>
                  </p:nvPicPr>
                  <p:blipFill>
                    <a:blip r:embed="rId2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28882" y="17891006"/>
                      <a:ext cx="857723" cy="83929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" name="Image 74"/>
                    <p:cNvPicPr>
                      <a:picLocks noChangeAspect="1"/>
                    </p:cNvPicPr>
                    <p:nvPr/>
                  </p:nvPicPr>
                  <p:blipFill>
                    <a:blip r:embed="rId2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167106" y="19853760"/>
                      <a:ext cx="789759" cy="78975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Image 79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31192" y="19862419"/>
                      <a:ext cx="839710" cy="84217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8" name="ZoneTexte 87"/>
                    <p:cNvSpPr txBox="1"/>
                    <p:nvPr/>
                  </p:nvSpPr>
                  <p:spPr>
                    <a:xfrm>
                      <a:off x="3285866" y="23096502"/>
                      <a:ext cx="621290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WATERSHED </a:t>
                      </a:r>
                      <a:r>
                        <a:rPr lang="fr-FR" sz="3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CONTAMINATION</a:t>
                      </a:r>
                    </a:p>
                  </p:txBody>
                </p:sp>
              </p:grpSp>
              <p:sp>
                <p:nvSpPr>
                  <p:cNvPr id="96" name="Flèche courbée vers le bas 95"/>
                  <p:cNvSpPr/>
                  <p:nvPr/>
                </p:nvSpPr>
                <p:spPr>
                  <a:xfrm rot="5400000">
                    <a:off x="6205047" y="18818562"/>
                    <a:ext cx="1138142" cy="625364"/>
                  </a:xfrm>
                  <a:prstGeom prst="curvedDownArrow">
                    <a:avLst>
                      <a:gd name="adj1" fmla="val 25000"/>
                      <a:gd name="adj2" fmla="val 62567"/>
                      <a:gd name="adj3" fmla="val 34333"/>
                    </a:avLst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3" name="Image 2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54343" y="16424150"/>
                  <a:ext cx="893569" cy="865646"/>
                </a:xfrm>
                <a:prstGeom prst="rect">
                  <a:avLst/>
                </a:prstGeom>
              </p:spPr>
            </p:pic>
          </p:grpSp>
          <p:sp>
            <p:nvSpPr>
              <p:cNvPr id="4" name="Rectangle à coins arrondis 3"/>
              <p:cNvSpPr/>
              <p:nvPr/>
            </p:nvSpPr>
            <p:spPr>
              <a:xfrm>
                <a:off x="1079800" y="22761177"/>
                <a:ext cx="12268558" cy="4042306"/>
              </a:xfrm>
              <a:prstGeom prst="roundRect">
                <a:avLst>
                  <a:gd name="adj" fmla="val 7644"/>
                </a:avLst>
              </a:prstGeom>
              <a:solidFill>
                <a:schemeClr val="bg1"/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DYNAMICS of ESBL </a:t>
                </a:r>
                <a:r>
                  <a:rPr lang="fr-FR" sz="3600" b="1" i="1" dirty="0">
                    <a:solidFill>
                      <a:schemeClr val="tx1"/>
                    </a:solidFill>
                  </a:rPr>
                  <a:t>E. coli</a:t>
                </a:r>
                <a:r>
                  <a:rPr lang="fr-FR" sz="3600" b="1" dirty="0">
                    <a:solidFill>
                      <a:schemeClr val="tx1"/>
                    </a:solidFill>
                  </a:rPr>
                  <a:t> 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in environment</a:t>
                </a:r>
                <a:endParaRPr lang="fr-FR" sz="36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      Poultry manure            is used in agricultural lands</a:t>
                </a:r>
                <a:endParaRPr lang="fr-F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      Ranifall carries ESBL 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E. coli       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to nearby watershed</a:t>
                </a: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Contamination of watershed </a:t>
                </a:r>
                <a:r>
                  <a:rPr lang="fr-FR" sz="36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Sowah et al. (2020)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from manure</a:t>
                </a:r>
              </a:p>
              <a:p>
                <a:r>
                  <a:rPr lang="fr-FR" sz="3600" dirty="0" smtClean="0">
                    <a:solidFill>
                      <a:srgbClr val="FF0000"/>
                    </a:solidFill>
                  </a:rPr>
                  <a:t>NO evidence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soil to fresh harvest               contamination </a:t>
                </a:r>
              </a:p>
              <a:p>
                <a:r>
                  <a:rPr lang="fr-FR" sz="3600" dirty="0" smtClean="0">
                    <a:solidFill>
                      <a:srgbClr val="FF0000"/>
                    </a:solidFill>
                  </a:rPr>
                  <a:t>NO evidence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soil to ground water            contamination</a:t>
                </a:r>
              </a:p>
              <a:p>
                <a:pPr algn="ctr"/>
                <a:endParaRPr lang="fr-FR" sz="3600" dirty="0"/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13689060" y="26499779"/>
                <a:ext cx="6817276" cy="3895997"/>
              </a:xfrm>
              <a:prstGeom prst="roundRect">
                <a:avLst>
                  <a:gd name="adj" fmla="val 65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Transmission pathways: 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c.f. </a:t>
                </a:r>
                <a:r>
                  <a:rPr lang="fr-FR" sz="3600" dirty="0">
                    <a:solidFill>
                      <a:schemeClr val="accent1">
                        <a:lumMod val="75000"/>
                      </a:schemeClr>
                    </a:solidFill>
                  </a:rPr>
                  <a:t>O’Flaherty et al. (2018, 2019)</a:t>
                </a:r>
                <a:endParaRPr lang="fr-FR" sz="3600" b="1" dirty="0" smtClean="0">
                  <a:solidFill>
                    <a:schemeClr val="tx1"/>
                  </a:solidFill>
                </a:endParaRPr>
              </a:p>
              <a:p>
                <a:pPr marL="742950" indent="-7429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Drinkng water treatement 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Swimming in bathing sites</a:t>
                </a:r>
              </a:p>
              <a:p>
                <a:pPr marL="742950" indent="-742950">
                  <a:buFont typeface="+mj-lt"/>
                  <a:buAutoNum type="arabicPeriod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Agricultural harvest irrigation</a:t>
                </a:r>
                <a:br>
                  <a:rPr lang="fr-FR" sz="3600" dirty="0" smtClean="0">
                    <a:solidFill>
                      <a:schemeClr val="tx1"/>
                    </a:solidFill>
                  </a:rPr>
                </a:br>
                <a:endParaRPr lang="fr-FR" sz="3600" dirty="0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20847039" y="26499781"/>
                <a:ext cx="8242570" cy="3895996"/>
              </a:xfrm>
              <a:prstGeom prst="roundRect">
                <a:avLst>
                  <a:gd name="adj" fmla="val 519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Human exposure to ESBL </a:t>
                </a:r>
                <a:r>
                  <a:rPr lang="fr-FR" sz="3600" b="1" i="1" dirty="0">
                    <a:solidFill>
                      <a:schemeClr val="tx1"/>
                    </a:solidFill>
                  </a:rPr>
                  <a:t>E. </a:t>
                </a:r>
                <a:r>
                  <a:rPr lang="fr-FR" sz="3600" b="1" i="1" dirty="0" smtClean="0">
                    <a:solidFill>
                      <a:schemeClr val="tx1"/>
                    </a:solidFill>
                  </a:rPr>
                  <a:t>coli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100 ml of tap water consumption</a:t>
                </a:r>
                <a:endParaRPr lang="fr-FR" sz="3600" dirty="0" smtClean="0">
                  <a:solidFill>
                    <a:srgbClr val="FF0000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1h of swimming (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accidental ingestion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 smtClean="0">
                    <a:solidFill>
                      <a:schemeClr val="tx1"/>
                    </a:solidFill>
                  </a:rPr>
                  <a:t>100 </a:t>
                </a:r>
                <a:r>
                  <a:rPr lang="fr-FR" sz="3600" dirty="0">
                    <a:solidFill>
                      <a:schemeClr val="tx1"/>
                    </a:solidFill>
                  </a:rPr>
                  <a:t>g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of fresh </a:t>
                </a:r>
                <a:r>
                  <a:rPr lang="fr-FR" sz="3600" dirty="0">
                    <a:solidFill>
                      <a:schemeClr val="tx1"/>
                    </a:solidFill>
                  </a:rPr>
                  <a:t>lettuce consumption</a:t>
                </a:r>
                <a:endParaRPr lang="fr-FR" sz="3600" dirty="0" smtClean="0">
                  <a:solidFill>
                    <a:schemeClr val="tx1"/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Probability of human ESBL </a:t>
                </a:r>
                <a:r>
                  <a:rPr lang="fr-FR" sz="3600" i="1" dirty="0" smtClean="0">
                    <a:solidFill>
                      <a:schemeClr val="tx1"/>
                    </a:solidFill>
                  </a:rPr>
                  <a:t>E. coli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carriage</a:t>
                </a:r>
                <a:endParaRPr lang="fr-FR" sz="3600" i="1" dirty="0" smtClean="0">
                  <a:solidFill>
                    <a:schemeClr val="tx1"/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P</a:t>
                </a:r>
                <a:r>
                  <a:rPr lang="fr-FR" sz="2800" dirty="0" smtClean="0">
                    <a:solidFill>
                      <a:schemeClr val="tx1"/>
                    </a:solidFill>
                  </a:rPr>
                  <a:t>DR</a:t>
                </a:r>
                <a:r>
                  <a:rPr lang="fr-FR" sz="3600" dirty="0">
                    <a:solidFill>
                      <a:schemeClr val="tx1"/>
                    </a:solidFill>
                  </a:rPr>
                  <a:t>: </a:t>
                </a:r>
                <a:r>
                  <a:rPr lang="fr-FR" sz="3600" dirty="0" smtClean="0">
                    <a:solidFill>
                      <a:srgbClr val="FF0000"/>
                    </a:solidFill>
                  </a:rPr>
                  <a:t>Dose-response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3600" dirty="0">
                    <a:solidFill>
                      <a:schemeClr val="accent1">
                        <a:lumMod val="75000"/>
                      </a:schemeClr>
                    </a:solidFill>
                  </a:rPr>
                  <a:t>Furusawa et al. (2024)</a:t>
                </a:r>
              </a:p>
              <a:p>
                <a:pPr algn="ctr"/>
                <a:endParaRPr lang="fr-FR" sz="3600" dirty="0"/>
              </a:p>
            </p:txBody>
          </p:sp>
        </p:grpSp>
        <p:sp>
          <p:nvSpPr>
            <p:cNvPr id="215" name="Flèche vers le bas 214"/>
            <p:cNvSpPr/>
            <p:nvPr/>
          </p:nvSpPr>
          <p:spPr>
            <a:xfrm>
              <a:off x="5434924" y="18644469"/>
              <a:ext cx="506576" cy="1017300"/>
            </a:xfrm>
            <a:prstGeom prst="down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6" name="Groupe 225"/>
            <p:cNvGrpSpPr/>
            <p:nvPr/>
          </p:nvGrpSpPr>
          <p:grpSpPr>
            <a:xfrm>
              <a:off x="4875794" y="19664763"/>
              <a:ext cx="1828977" cy="919719"/>
              <a:chOff x="4875794" y="19664763"/>
              <a:chExt cx="1828977" cy="919719"/>
            </a:xfrm>
          </p:grpSpPr>
          <p:pic>
            <p:nvPicPr>
              <p:cNvPr id="217" name="Image 216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0713" y="19674767"/>
                <a:ext cx="844058" cy="845710"/>
              </a:xfrm>
              <a:prstGeom prst="rect">
                <a:avLst/>
              </a:prstGeom>
            </p:spPr>
          </p:pic>
          <p:pic>
            <p:nvPicPr>
              <p:cNvPr id="218" name="Image 217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5794" y="19664763"/>
                <a:ext cx="919719" cy="919719"/>
              </a:xfrm>
              <a:prstGeom prst="rect">
                <a:avLst/>
              </a:prstGeom>
            </p:spPr>
          </p:pic>
        </p:grpSp>
        <p:sp>
          <p:nvSpPr>
            <p:cNvPr id="52" name="Multiplication 51"/>
            <p:cNvSpPr/>
            <p:nvPr/>
          </p:nvSpPr>
          <p:spPr>
            <a:xfrm>
              <a:off x="5090112" y="18450721"/>
              <a:ext cx="1194841" cy="1123285"/>
            </a:xfrm>
            <a:prstGeom prst="mathMultiply">
              <a:avLst>
                <a:gd name="adj1" fmla="val 13376"/>
              </a:avLst>
            </a:prstGeom>
            <a:solidFill>
              <a:srgbClr val="FF33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Multiplication 218"/>
            <p:cNvSpPr/>
            <p:nvPr/>
          </p:nvSpPr>
          <p:spPr>
            <a:xfrm>
              <a:off x="5077009" y="16638408"/>
              <a:ext cx="1194841" cy="1123285"/>
            </a:xfrm>
            <a:prstGeom prst="mathMultiply">
              <a:avLst>
                <a:gd name="adj1" fmla="val 13376"/>
              </a:avLst>
            </a:prstGeom>
            <a:solidFill>
              <a:srgbClr val="FF33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0" name="Groupe 229"/>
          <p:cNvGrpSpPr/>
          <p:nvPr/>
        </p:nvGrpSpPr>
        <p:grpSpPr>
          <a:xfrm>
            <a:off x="7674827" y="24429264"/>
            <a:ext cx="1371805" cy="700326"/>
            <a:chOff x="5143396" y="24557232"/>
            <a:chExt cx="1371805" cy="700326"/>
          </a:xfrm>
        </p:grpSpPr>
        <p:pic>
          <p:nvPicPr>
            <p:cNvPr id="224" name="Image 223"/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4875" y="24557232"/>
              <a:ext cx="700326" cy="700326"/>
            </a:xfrm>
            <a:prstGeom prst="rect">
              <a:avLst/>
            </a:prstGeom>
          </p:spPr>
        </p:pic>
        <p:pic>
          <p:nvPicPr>
            <p:cNvPr id="225" name="Image 224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396" y="24557232"/>
              <a:ext cx="653276" cy="632862"/>
            </a:xfrm>
            <a:prstGeom prst="rect">
              <a:avLst/>
            </a:prstGeom>
          </p:spPr>
        </p:pic>
      </p:grpSp>
      <p:grpSp>
        <p:nvGrpSpPr>
          <p:cNvPr id="227" name="Groupe 226"/>
          <p:cNvGrpSpPr/>
          <p:nvPr/>
        </p:nvGrpSpPr>
        <p:grpSpPr>
          <a:xfrm>
            <a:off x="7634945" y="25129590"/>
            <a:ext cx="1087727" cy="547186"/>
            <a:chOff x="4875794" y="19664763"/>
            <a:chExt cx="1828977" cy="919719"/>
          </a:xfrm>
        </p:grpSpPr>
        <p:pic>
          <p:nvPicPr>
            <p:cNvPr id="228" name="Image 227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713" y="19674767"/>
              <a:ext cx="844058" cy="845710"/>
            </a:xfrm>
            <a:prstGeom prst="rect">
              <a:avLst/>
            </a:prstGeom>
          </p:spPr>
        </p:pic>
        <p:pic>
          <p:nvPicPr>
            <p:cNvPr id="229" name="Image 228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5794" y="19664763"/>
              <a:ext cx="919719" cy="919719"/>
            </a:xfrm>
            <a:prstGeom prst="rect">
              <a:avLst/>
            </a:prstGeom>
          </p:spPr>
        </p:pic>
      </p:grpSp>
      <p:pic>
        <p:nvPicPr>
          <p:cNvPr id="231" name="Image 2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27" y="17703808"/>
            <a:ext cx="839710" cy="842178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77" y="23365486"/>
            <a:ext cx="597733" cy="597733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44" y="22677798"/>
            <a:ext cx="600892" cy="587982"/>
          </a:xfrm>
          <a:prstGeom prst="rect">
            <a:avLst/>
          </a:prstGeom>
        </p:spPr>
      </p:pic>
      <p:pic>
        <p:nvPicPr>
          <p:cNvPr id="121" name="Image 12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501" y="23319239"/>
            <a:ext cx="501977" cy="503154"/>
          </a:xfrm>
          <a:prstGeom prst="rect">
            <a:avLst/>
          </a:prstGeom>
        </p:spPr>
      </p:pic>
      <p:pic>
        <p:nvPicPr>
          <p:cNvPr id="124" name="Image 123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427" y="22558338"/>
            <a:ext cx="700326" cy="700326"/>
          </a:xfrm>
          <a:prstGeom prst="rect">
            <a:avLst/>
          </a:prstGeom>
        </p:spPr>
      </p:pic>
      <p:sp>
        <p:nvSpPr>
          <p:cNvPr id="125" name="ZoneTexte 124"/>
          <p:cNvSpPr txBox="1"/>
          <p:nvPr/>
        </p:nvSpPr>
        <p:spPr>
          <a:xfrm>
            <a:off x="6703118" y="19900594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Ground water</a:t>
            </a:r>
            <a:endParaRPr lang="fr-FR" sz="3600" dirty="0"/>
          </a:p>
        </p:txBody>
      </p:sp>
      <p:sp>
        <p:nvSpPr>
          <p:cNvPr id="126" name="ZoneTexte 125"/>
          <p:cNvSpPr txBox="1"/>
          <p:nvPr/>
        </p:nvSpPr>
        <p:spPr>
          <a:xfrm>
            <a:off x="6703117" y="15593165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Fresh harvest</a:t>
            </a:r>
            <a:endParaRPr lang="fr-FR" sz="36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13708886" y="21898759"/>
            <a:ext cx="15364026" cy="3385457"/>
          </a:xfrm>
          <a:prstGeom prst="roundRect">
            <a:avLst>
              <a:gd name="adj" fmla="val 6079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 smtClean="0">
                <a:solidFill>
                  <a:srgbClr val="FF0000"/>
                </a:solidFill>
              </a:rPr>
              <a:t>Source of ESBL </a:t>
            </a:r>
            <a:r>
              <a:rPr lang="fr-FR" sz="3600" i="1" dirty="0" smtClean="0">
                <a:solidFill>
                  <a:srgbClr val="FF0000"/>
                </a:solidFill>
              </a:rPr>
              <a:t>E. coli</a:t>
            </a:r>
            <a:r>
              <a:rPr lang="fr-FR" sz="3600" b="1" dirty="0" smtClean="0">
                <a:solidFill>
                  <a:schemeClr val="tx1"/>
                </a:solidFill>
              </a:rPr>
              <a:t>: </a:t>
            </a:r>
            <a:r>
              <a:rPr lang="fr-FR" sz="3600" dirty="0">
                <a:solidFill>
                  <a:schemeClr val="tx1"/>
                </a:solidFill>
              </a:rPr>
              <a:t>Contaminated </a:t>
            </a:r>
            <a:r>
              <a:rPr lang="fr-FR" sz="3600" dirty="0" smtClean="0">
                <a:solidFill>
                  <a:schemeClr val="tx1"/>
                </a:solidFill>
              </a:rPr>
              <a:t>watershed adjacant to agricultural land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Decay in ESBL </a:t>
            </a:r>
            <a:r>
              <a:rPr lang="fr-FR" sz="3600" i="1" dirty="0" smtClean="0">
                <a:solidFill>
                  <a:schemeClr val="tx1"/>
                </a:solidFill>
              </a:rPr>
              <a:t>E. coli </a:t>
            </a:r>
            <a:r>
              <a:rPr lang="fr-FR" sz="3600" dirty="0" smtClean="0">
                <a:solidFill>
                  <a:schemeClr val="tx1"/>
                </a:solidFill>
              </a:rPr>
              <a:t>population due to environmental factors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Mancini (1978)</a:t>
            </a:r>
          </a:p>
          <a:p>
            <a:r>
              <a:rPr lang="fr-FR" sz="3600" dirty="0" smtClean="0">
                <a:solidFill>
                  <a:schemeClr val="tx1"/>
                </a:solidFill>
              </a:rPr>
              <a:t/>
            </a:r>
            <a:br>
              <a:rPr lang="fr-FR" sz="3600" dirty="0" smtClean="0">
                <a:solidFill>
                  <a:schemeClr val="tx1"/>
                </a:solidFill>
              </a:rPr>
            </a:br>
            <a:r>
              <a:rPr lang="fr-FR" sz="3600" dirty="0" smtClean="0">
                <a:solidFill>
                  <a:schemeClr val="tx1"/>
                </a:solidFill>
              </a:rPr>
              <a:t>Decay rate </a:t>
            </a:r>
            <a:r>
              <a:rPr lang="fr-FR" sz="3600" dirty="0" smtClean="0">
                <a:solidFill>
                  <a:srgbClr val="FF0000"/>
                </a:solidFill>
              </a:rPr>
              <a:t>k</a:t>
            </a:r>
            <a:r>
              <a:rPr lang="fr-FR" sz="3600" dirty="0" smtClean="0">
                <a:solidFill>
                  <a:schemeClr val="tx1"/>
                </a:solidFill>
              </a:rPr>
              <a:t> := </a:t>
            </a:r>
            <a:r>
              <a:rPr lang="fr-FR" sz="3600" b="1" i="1" dirty="0" smtClean="0">
                <a:solidFill>
                  <a:schemeClr val="tx1"/>
                </a:solidFill>
              </a:rPr>
              <a:t>f</a:t>
            </a:r>
            <a:r>
              <a:rPr lang="fr-FR" sz="3600" i="1" dirty="0" smtClean="0">
                <a:solidFill>
                  <a:schemeClr val="tx1"/>
                </a:solidFill>
              </a:rPr>
              <a:t> </a:t>
            </a:r>
            <a:r>
              <a:rPr lang="fr-FR" sz="3600" dirty="0" smtClean="0">
                <a:solidFill>
                  <a:schemeClr val="tx1"/>
                </a:solidFill>
              </a:rPr>
              <a:t>(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temperature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radiation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salinity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light extinction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water depth </a:t>
            </a:r>
            <a:r>
              <a:rPr lang="fr-FR" sz="3600" dirty="0" smtClean="0">
                <a:solidFill>
                  <a:schemeClr val="tx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600" dirty="0" smtClean="0">
                <a:solidFill>
                  <a:schemeClr val="tx1"/>
                </a:solidFill>
              </a:rPr>
              <a:t>Final </a:t>
            </a:r>
            <a:r>
              <a:rPr lang="fr-FR" sz="3600" i="1" dirty="0" smtClean="0">
                <a:solidFill>
                  <a:schemeClr val="tx1"/>
                </a:solidFill>
              </a:rPr>
              <a:t>E. coli </a:t>
            </a:r>
            <a:r>
              <a:rPr lang="fr-FR" sz="3600" dirty="0" smtClean="0">
                <a:solidFill>
                  <a:schemeClr val="tx1"/>
                </a:solidFill>
              </a:rPr>
              <a:t>concentration is based on time elasped before water treatement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787762" y="18570904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Farm</a:t>
            </a:r>
            <a:endParaRPr lang="fr-FR" sz="3600" dirty="0"/>
          </a:p>
        </p:txBody>
      </p:sp>
      <p:sp>
        <p:nvSpPr>
          <p:cNvPr id="133" name="Flèche droite 132"/>
          <p:cNvSpPr/>
          <p:nvPr/>
        </p:nvSpPr>
        <p:spPr>
          <a:xfrm rot="5400000">
            <a:off x="19087539" y="25264235"/>
            <a:ext cx="1382232" cy="8995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5" name="Image 13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8933" y="23333531"/>
            <a:ext cx="659706" cy="661645"/>
          </a:xfrm>
          <a:prstGeom prst="rect">
            <a:avLst/>
          </a:prstGeom>
        </p:spPr>
      </p:pic>
      <p:pic>
        <p:nvPicPr>
          <p:cNvPr id="136" name="Image 135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987" y="23340385"/>
            <a:ext cx="566207" cy="567315"/>
          </a:xfrm>
          <a:prstGeom prst="rect">
            <a:avLst/>
          </a:prstGeom>
        </p:spPr>
      </p:pic>
      <p:pic>
        <p:nvPicPr>
          <p:cNvPr id="137" name="Image 13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652" y="19634175"/>
            <a:ext cx="844058" cy="84571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102294" y="26328685"/>
            <a:ext cx="12247628" cy="3204673"/>
          </a:xfrm>
          <a:prstGeom prst="roundRect">
            <a:avLst>
              <a:gd name="adj" fmla="val 7514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b="1" dirty="0">
                <a:solidFill>
                  <a:schemeClr val="tx1"/>
                </a:solidFill>
              </a:rPr>
              <a:t>DYNAMICS of ESBL </a:t>
            </a:r>
            <a:r>
              <a:rPr lang="fr-FR" sz="3600" b="1" i="1" dirty="0">
                <a:solidFill>
                  <a:schemeClr val="tx1"/>
                </a:solidFill>
              </a:rPr>
              <a:t>E. coli</a:t>
            </a:r>
            <a:r>
              <a:rPr lang="fr-FR" sz="3600" b="1" dirty="0">
                <a:solidFill>
                  <a:schemeClr val="tx1"/>
                </a:solidFill>
              </a:rPr>
              <a:t> </a:t>
            </a:r>
            <a:r>
              <a:rPr lang="fr-FR" sz="3600" b="1" dirty="0" smtClean="0">
                <a:solidFill>
                  <a:schemeClr val="tx1"/>
                </a:solidFill>
              </a:rPr>
              <a:t>in </a:t>
            </a:r>
            <a:r>
              <a:rPr lang="fr-FR" sz="3600" b="1" dirty="0" smtClean="0">
                <a:solidFill>
                  <a:schemeClr val="accent2">
                    <a:lumMod val="75000"/>
                  </a:schemeClr>
                </a:solidFill>
              </a:rPr>
              <a:t>manure</a:t>
            </a:r>
            <a:r>
              <a:rPr lang="fr-FR" sz="3600" b="1" dirty="0" smtClean="0">
                <a:solidFill>
                  <a:schemeClr val="tx1"/>
                </a:solidFill>
              </a:rPr>
              <a:t>       </a:t>
            </a:r>
            <a:r>
              <a:rPr lang="fr-FR" sz="3600" b="1" dirty="0" smtClean="0">
                <a:solidFill>
                  <a:schemeClr val="accent4">
                    <a:lumMod val="75000"/>
                  </a:schemeClr>
                </a:solidFill>
              </a:rPr>
              <a:t>soil</a:t>
            </a:r>
            <a:r>
              <a:rPr lang="fr-FR" sz="3600" b="1" dirty="0" smtClean="0">
                <a:solidFill>
                  <a:schemeClr val="tx1"/>
                </a:solidFill>
              </a:rPr>
              <a:t>       </a:t>
            </a:r>
            <a:r>
              <a:rPr lang="fr-FR" sz="3600" b="1" dirty="0" smtClean="0">
                <a:solidFill>
                  <a:schemeClr val="accent1">
                    <a:lumMod val="75000"/>
                  </a:schemeClr>
                </a:solidFill>
              </a:rPr>
              <a:t>watershed</a:t>
            </a:r>
            <a:r>
              <a:rPr lang="fr-FR" sz="3600" b="1" dirty="0" smtClean="0">
                <a:solidFill>
                  <a:schemeClr val="tx1"/>
                </a:solidFill>
              </a:rPr>
              <a:t/>
            </a:r>
            <a:br>
              <a:rPr lang="fr-FR" sz="3600" b="1" dirty="0" smtClean="0">
                <a:solidFill>
                  <a:schemeClr val="tx1"/>
                </a:solidFill>
              </a:rPr>
            </a:br>
            <a:endParaRPr lang="fr-FR" sz="3600" b="1" dirty="0" smtClean="0">
              <a:solidFill>
                <a:schemeClr val="tx1"/>
              </a:solidFill>
            </a:endParaRPr>
          </a:p>
          <a:p>
            <a:r>
              <a:rPr lang="fr-FR" sz="3600" dirty="0" smtClean="0">
                <a:solidFill>
                  <a:schemeClr val="tx1"/>
                </a:solidFill>
              </a:rPr>
              <a:t>Decay in soil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Merchant et al. (2012)</a:t>
            </a:r>
            <a:r>
              <a:rPr lang="fr-FR" sz="3600" dirty="0" smtClean="0">
                <a:solidFill>
                  <a:schemeClr val="tx1"/>
                </a:solidFill>
              </a:rPr>
              <a:t>, 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Phang et al. (2020)</a:t>
            </a:r>
            <a:r>
              <a:rPr lang="fr-FR" sz="3600" dirty="0" smtClean="0">
                <a:solidFill>
                  <a:schemeClr val="tx1"/>
                </a:solidFill>
              </a:rPr>
              <a:t>, …</a:t>
            </a:r>
          </a:p>
          <a:p>
            <a:r>
              <a:rPr lang="fr-FR" sz="3600" dirty="0">
                <a:solidFill>
                  <a:schemeClr val="tx1"/>
                </a:solidFill>
              </a:rPr>
              <a:t>Bacteria transport from soil to watershed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Neitsch et al</a:t>
            </a:r>
            <a:r>
              <a:rPr lang="fr-FR" sz="3600" dirty="0" smtClean="0">
                <a:solidFill>
                  <a:schemeClr val="accent1">
                    <a:lumMod val="75000"/>
                  </a:schemeClr>
                </a:solidFill>
              </a:rPr>
              <a:t>. (2011)</a:t>
            </a:r>
            <a:endParaRPr lang="fr-FR" sz="36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3600" b="1" dirty="0" smtClean="0">
                <a:solidFill>
                  <a:srgbClr val="FF0000"/>
                </a:solidFill>
              </a:rPr>
              <a:t>	  Work </a:t>
            </a:r>
            <a:r>
              <a:rPr lang="fr-FR" sz="3600" b="1" dirty="0">
                <a:solidFill>
                  <a:srgbClr val="FF0000"/>
                </a:solidFill>
              </a:rPr>
              <a:t>in </a:t>
            </a:r>
            <a:r>
              <a:rPr lang="fr-FR" sz="3600" b="1" dirty="0" smtClean="0">
                <a:solidFill>
                  <a:srgbClr val="FF0000"/>
                </a:solidFill>
              </a:rPr>
              <a:t>Progress: </a:t>
            </a:r>
            <a:r>
              <a:rPr lang="en-US" sz="3600" dirty="0">
                <a:solidFill>
                  <a:schemeClr val="tx1"/>
                </a:solidFill>
              </a:rPr>
              <a:t>Anaerobic </a:t>
            </a:r>
            <a:r>
              <a:rPr lang="en-US" sz="3600" dirty="0" smtClean="0">
                <a:solidFill>
                  <a:schemeClr val="tx1"/>
                </a:solidFill>
              </a:rPr>
              <a:t>digestion of poultry manure</a:t>
            </a:r>
            <a:endParaRPr lang="fr-FR" sz="3600" dirty="0" smtClean="0">
              <a:solidFill>
                <a:schemeClr val="tx1"/>
              </a:solidFill>
            </a:endParaRPr>
          </a:p>
        </p:txBody>
      </p:sp>
      <p:pic>
        <p:nvPicPr>
          <p:cNvPr id="140" name="Image 139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36" y="22392203"/>
            <a:ext cx="1173205" cy="1149963"/>
          </a:xfrm>
          <a:prstGeom prst="rect">
            <a:avLst/>
          </a:prstGeom>
        </p:spPr>
      </p:pic>
      <p:pic>
        <p:nvPicPr>
          <p:cNvPr id="141" name="Image 140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533" y="23283879"/>
            <a:ext cx="600692" cy="602457"/>
          </a:xfrm>
          <a:prstGeom prst="rect">
            <a:avLst/>
          </a:prstGeom>
        </p:spPr>
      </p:pic>
      <p:sp>
        <p:nvSpPr>
          <p:cNvPr id="143" name="ZoneTexte 142"/>
          <p:cNvSpPr txBox="1"/>
          <p:nvPr/>
        </p:nvSpPr>
        <p:spPr>
          <a:xfrm>
            <a:off x="8942211" y="18518698"/>
            <a:ext cx="323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Watershed</a:t>
            </a:r>
            <a:endParaRPr lang="fr-FR" sz="3600" dirty="0"/>
          </a:p>
        </p:txBody>
      </p:sp>
      <p:pic>
        <p:nvPicPr>
          <p:cNvPr id="128" name="Image 127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16" y="26913863"/>
            <a:ext cx="1088601" cy="1067035"/>
          </a:xfrm>
          <a:prstGeom prst="rect">
            <a:avLst/>
          </a:prstGeom>
        </p:spPr>
      </p:pic>
      <p:pic>
        <p:nvPicPr>
          <p:cNvPr id="130" name="Image 129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401" y="27143075"/>
            <a:ext cx="545648" cy="547251"/>
          </a:xfrm>
          <a:prstGeom prst="rect">
            <a:avLst/>
          </a:prstGeom>
        </p:spPr>
      </p:pic>
      <p:sp>
        <p:nvSpPr>
          <p:cNvPr id="11" name="Flèche droite 10"/>
          <p:cNvSpPr/>
          <p:nvPr/>
        </p:nvSpPr>
        <p:spPr>
          <a:xfrm>
            <a:off x="8166928" y="26643603"/>
            <a:ext cx="529541" cy="455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 droite 143"/>
          <p:cNvSpPr/>
          <p:nvPr/>
        </p:nvSpPr>
        <p:spPr>
          <a:xfrm>
            <a:off x="9546111" y="26643603"/>
            <a:ext cx="529541" cy="455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29" y="28714630"/>
            <a:ext cx="589959" cy="539260"/>
          </a:xfrm>
          <a:prstGeom prst="rect">
            <a:avLst/>
          </a:prstGeom>
        </p:spPr>
      </p:pic>
      <p:sp>
        <p:nvSpPr>
          <p:cNvPr id="145" name="Flèche droite 144"/>
          <p:cNvSpPr/>
          <p:nvPr/>
        </p:nvSpPr>
        <p:spPr>
          <a:xfrm>
            <a:off x="14344969" y="32041827"/>
            <a:ext cx="1137314" cy="8995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Flèche droite 145"/>
          <p:cNvSpPr/>
          <p:nvPr/>
        </p:nvSpPr>
        <p:spPr>
          <a:xfrm rot="5400000">
            <a:off x="12003985" y="25827892"/>
            <a:ext cx="1382232" cy="8995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Flèche droite 146"/>
          <p:cNvSpPr/>
          <p:nvPr/>
        </p:nvSpPr>
        <p:spPr>
          <a:xfrm>
            <a:off x="20154479" y="27135560"/>
            <a:ext cx="893569" cy="8995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1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5808</TotalTime>
  <Words>514</Words>
  <Application>Microsoft Office PowerPoint</Application>
  <PresentationFormat>Personnalisé</PresentationFormat>
  <Paragraphs>90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human exposure to antimicrobial resistant E. coli using a farm-to-fork model in broiler chicken production.  1Subhasish Basak, 2Nunzio Sarnino, 2Roswitha Merle, 1Lucie Collineau 1. ANSES – Laboratoire de Lyon 2. Freie Universität Berlin</dc:title>
  <dc:creator>BASAK Subhasish</dc:creator>
  <cp:lastModifiedBy>BASAK Subhasish</cp:lastModifiedBy>
  <cp:revision>183</cp:revision>
  <dcterms:created xsi:type="dcterms:W3CDTF">2024-07-30T08:11:08Z</dcterms:created>
  <dcterms:modified xsi:type="dcterms:W3CDTF">2024-10-04T10:58:15Z</dcterms:modified>
</cp:coreProperties>
</file>