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36"/>
  </p:notesMasterIdLst>
  <p:handoutMasterIdLst>
    <p:handoutMasterId r:id="rId37"/>
  </p:handoutMasterIdLst>
  <p:sldIdLst>
    <p:sldId id="345" r:id="rId5"/>
    <p:sldId id="340" r:id="rId6"/>
    <p:sldId id="348" r:id="rId7"/>
    <p:sldId id="352" r:id="rId8"/>
    <p:sldId id="351" r:id="rId9"/>
    <p:sldId id="349" r:id="rId10"/>
    <p:sldId id="350" r:id="rId11"/>
    <p:sldId id="341" r:id="rId12"/>
    <p:sldId id="353" r:id="rId13"/>
    <p:sldId id="354" r:id="rId14"/>
    <p:sldId id="356" r:id="rId15"/>
    <p:sldId id="355" r:id="rId16"/>
    <p:sldId id="370" r:id="rId17"/>
    <p:sldId id="371" r:id="rId18"/>
    <p:sldId id="372" r:id="rId19"/>
    <p:sldId id="364" r:id="rId20"/>
    <p:sldId id="365" r:id="rId21"/>
    <p:sldId id="366" r:id="rId22"/>
    <p:sldId id="343" r:id="rId23"/>
    <p:sldId id="362" r:id="rId24"/>
    <p:sldId id="363" r:id="rId25"/>
    <p:sldId id="342" r:id="rId26"/>
    <p:sldId id="358" r:id="rId27"/>
    <p:sldId id="357" r:id="rId28"/>
    <p:sldId id="359" r:id="rId29"/>
    <p:sldId id="360" r:id="rId30"/>
    <p:sldId id="361" r:id="rId31"/>
    <p:sldId id="367" r:id="rId32"/>
    <p:sldId id="368" r:id="rId33"/>
    <p:sldId id="369" r:id="rId34"/>
    <p:sldId id="373" r:id="rId35"/>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1000F"/>
    <a:srgbClr val="FFE800"/>
    <a:srgbClr val="262626"/>
    <a:srgbClr val="FF9940"/>
    <a:srgbClr val="00AC8C"/>
    <a:srgbClr val="5770BE"/>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6" autoAdjust="0"/>
    <p:restoredTop sz="94660"/>
  </p:normalViewPr>
  <p:slideViewPr>
    <p:cSldViewPr showGuides="1">
      <p:cViewPr varScale="1">
        <p:scale>
          <a:sx n="84" d="100"/>
          <a:sy n="84" d="100"/>
        </p:scale>
        <p:origin x="84" y="324"/>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20/02/2024</a:t>
            </a:fld>
            <a:endParaRPr lang="fr-FR"/>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20/02/2024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err="1" smtClean="0">
                <a:solidFill>
                  <a:schemeClr val="tx2"/>
                </a:solidFill>
                <a:latin typeface="+mn-lt"/>
                <a:ea typeface="+mn-ea"/>
                <a:cs typeface="+mn-cs"/>
              </a:rPr>
              <a:t>Investigate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evaluate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protect</a:t>
            </a:r>
            <a:endParaRPr lang="fr-FR" sz="1460" b="1" kern="1200" cap="all" baseline="0" dirty="0" smtClean="0">
              <a:solidFill>
                <a:schemeClr val="tx2"/>
              </a:solidFill>
              <a:latin typeface="+mn-lt"/>
              <a:ea typeface="+mn-ea"/>
              <a:cs typeface="+mn-cs"/>
            </a:endParaRP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r>
              <a:rPr lang="fr-FR" dirty="0" err="1" smtClean="0"/>
              <a:t>Farm</a:t>
            </a:r>
            <a:r>
              <a:rPr lang="fr-FR" dirty="0" smtClean="0"/>
              <a:t> module</a:t>
            </a:r>
          </a:p>
          <a:p>
            <a:endParaRPr lang="fr-FR" dirty="0"/>
          </a:p>
          <a:p>
            <a:r>
              <a:rPr lang="fr-FR" sz="1800" dirty="0" smtClean="0"/>
              <a:t>Structure &amp; </a:t>
            </a:r>
            <a:r>
              <a:rPr lang="fr-FR" sz="1800" dirty="0" err="1" smtClean="0"/>
              <a:t>Hypotheses</a:t>
            </a:r>
            <a:r>
              <a:rPr lang="fr-FR" sz="1800" dirty="0" smtClean="0"/>
              <a:t> </a:t>
            </a:r>
          </a:p>
        </p:txBody>
      </p:sp>
      <p:sp>
        <p:nvSpPr>
          <p:cNvPr id="4" name="Espace réservé de la date 3"/>
          <p:cNvSpPr>
            <a:spLocks noGrp="1"/>
          </p:cNvSpPr>
          <p:nvPr>
            <p:ph type="dt" sz="half" idx="15"/>
          </p:nvPr>
        </p:nvSpPr>
        <p:spPr/>
        <p:txBody>
          <a:bodyPr/>
          <a:lstStyle/>
          <a:p>
            <a:pPr algn="r"/>
            <a:r>
              <a:rPr lang="fr-FR" cap="all" dirty="0" smtClean="0"/>
              <a:t>19/02/2024</a:t>
            </a:r>
            <a:endParaRPr lang="fr-FR" cap="all"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10</a:t>
            </a:fld>
            <a:endParaRPr lang="fr-FR" dirty="0"/>
          </a:p>
        </p:txBody>
      </p:sp>
      <p:sp>
        <p:nvSpPr>
          <p:cNvPr id="3" name="Titre 2"/>
          <p:cNvSpPr>
            <a:spLocks noGrp="1"/>
          </p:cNvSpPr>
          <p:nvPr>
            <p:ph type="title"/>
          </p:nvPr>
        </p:nvSpPr>
        <p:spPr/>
        <p:txBody>
          <a:bodyPr/>
          <a:lstStyle/>
          <a:p>
            <a:r>
              <a:rPr lang="fr-FR" dirty="0" err="1" smtClean="0"/>
              <a:t>Proposed</a:t>
            </a:r>
            <a:r>
              <a:rPr lang="fr-FR" dirty="0" smtClean="0"/>
              <a:t> </a:t>
            </a:r>
            <a:r>
              <a:rPr lang="fr-FR" dirty="0" err="1" smtClean="0"/>
              <a:t>Chronology</a:t>
            </a:r>
            <a:r>
              <a:rPr lang="fr-FR" dirty="0" smtClean="0"/>
              <a:t> </a:t>
            </a:r>
            <a:endParaRPr lang="fr-FR" dirty="0"/>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Excretion</a:t>
            </a:r>
          </a:p>
        </p:txBody>
      </p:sp>
      <p:sp>
        <p:nvSpPr>
          <p:cNvPr id="6" name="ZoneTexte 5"/>
          <p:cNvSpPr txBox="1"/>
          <p:nvPr/>
        </p:nvSpPr>
        <p:spPr>
          <a:xfrm>
            <a:off x="275431" y="1176494"/>
            <a:ext cx="8529716" cy="369332"/>
          </a:xfrm>
          <a:prstGeom prst="rect">
            <a:avLst/>
          </a:prstGeom>
          <a:noFill/>
        </p:spPr>
        <p:txBody>
          <a:bodyPr wrap="square" rtlCol="0">
            <a:spAutoFit/>
          </a:bodyPr>
          <a:lstStyle/>
          <a:p>
            <a:r>
              <a:rPr lang="fr-FR" b="1" dirty="0" err="1" smtClean="0"/>
              <a:t>Hypothesis</a:t>
            </a:r>
            <a:r>
              <a:rPr lang="fr-FR" dirty="0" smtClean="0"/>
              <a:t> </a:t>
            </a:r>
            <a:r>
              <a:rPr lang="fr-FR" b="1" dirty="0" smtClean="0"/>
              <a:t>1</a:t>
            </a:r>
            <a:r>
              <a:rPr lang="fr-FR" dirty="0" smtClean="0"/>
              <a:t>: Due to </a:t>
            </a:r>
            <a:r>
              <a:rPr lang="fr-FR" dirty="0" err="1" smtClean="0">
                <a:solidFill>
                  <a:schemeClr val="accent3"/>
                </a:solidFill>
              </a:rPr>
              <a:t>modeling</a:t>
            </a:r>
            <a:r>
              <a:rPr lang="fr-FR" dirty="0" smtClean="0">
                <a:solidFill>
                  <a:schemeClr val="accent3"/>
                </a:solidFill>
              </a:rPr>
              <a:t> </a:t>
            </a:r>
            <a:r>
              <a:rPr lang="fr-FR" dirty="0" err="1" smtClean="0">
                <a:solidFill>
                  <a:schemeClr val="accent3"/>
                </a:solidFill>
              </a:rPr>
              <a:t>constraint</a:t>
            </a:r>
            <a:r>
              <a:rPr lang="fr-FR" dirty="0" smtClean="0">
                <a:solidFill>
                  <a:schemeClr val="accent3"/>
                </a:solidFill>
              </a:rPr>
              <a:t> </a:t>
            </a:r>
            <a:r>
              <a:rPr lang="fr-FR" dirty="0" err="1" smtClean="0"/>
              <a:t>we</a:t>
            </a:r>
            <a:r>
              <a:rPr lang="fr-FR" dirty="0" smtClean="0"/>
              <a:t> propose a </a:t>
            </a:r>
            <a:r>
              <a:rPr lang="fr-FR" dirty="0" err="1" smtClean="0">
                <a:solidFill>
                  <a:schemeClr val="bg2">
                    <a:lumMod val="75000"/>
                  </a:schemeClr>
                </a:solidFill>
              </a:rPr>
              <a:t>Discrete</a:t>
            </a:r>
            <a:r>
              <a:rPr lang="fr-FR" dirty="0" smtClean="0">
                <a:solidFill>
                  <a:schemeClr val="bg2">
                    <a:lumMod val="75000"/>
                  </a:schemeClr>
                </a:solidFill>
              </a:rPr>
              <a:t> </a:t>
            </a:r>
            <a:r>
              <a:rPr lang="fr-FR" dirty="0" err="1" smtClean="0">
                <a:solidFill>
                  <a:schemeClr val="bg2">
                    <a:lumMod val="75000"/>
                  </a:schemeClr>
                </a:solidFill>
              </a:rPr>
              <a:t>framework</a:t>
            </a:r>
            <a:endParaRPr lang="fr-FR" dirty="0">
              <a:solidFill>
                <a:schemeClr val="bg2">
                  <a:lumMod val="75000"/>
                </a:schemeClr>
              </a:solidFill>
            </a:endParaRP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ZoneTexte 6"/>
          <p:cNvSpPr txBox="1"/>
          <p:nvPr/>
        </p:nvSpPr>
        <p:spPr>
          <a:xfrm>
            <a:off x="2483768" y="3715389"/>
            <a:ext cx="4248472" cy="369332"/>
          </a:xfrm>
          <a:prstGeom prst="rect">
            <a:avLst/>
          </a:prstGeom>
          <a:noFill/>
        </p:spPr>
        <p:txBody>
          <a:bodyPr wrap="square" rtlCol="0">
            <a:spAutoFit/>
          </a:bodyPr>
          <a:lstStyle/>
          <a:p>
            <a:r>
              <a:rPr lang="fr-FR" dirty="0" err="1" smtClean="0"/>
              <a:t>Each</a:t>
            </a:r>
            <a:r>
              <a:rPr lang="fr-FR" dirty="0" smtClean="0"/>
              <a:t> </a:t>
            </a:r>
            <a:r>
              <a:rPr lang="fr-FR" dirty="0" err="1" smtClean="0"/>
              <a:t>step</a:t>
            </a:r>
            <a:r>
              <a:rPr lang="fr-FR" dirty="0" smtClean="0"/>
              <a:t> </a:t>
            </a:r>
            <a:r>
              <a:rPr lang="fr-FR" dirty="0" err="1" smtClean="0"/>
              <a:t>is</a:t>
            </a:r>
            <a:r>
              <a:rPr lang="fr-FR" dirty="0" smtClean="0"/>
              <a:t> </a:t>
            </a:r>
            <a:r>
              <a:rPr lang="fr-FR" dirty="0" err="1" smtClean="0"/>
              <a:t>executed</a:t>
            </a:r>
            <a:r>
              <a:rPr lang="fr-FR" dirty="0" smtClean="0"/>
              <a:t> </a:t>
            </a:r>
            <a:r>
              <a:rPr lang="fr-FR" dirty="0" smtClean="0">
                <a:solidFill>
                  <a:schemeClr val="accent3"/>
                </a:solidFill>
              </a:rPr>
              <a:t>once</a:t>
            </a:r>
            <a:r>
              <a:rPr lang="fr-FR" dirty="0" smtClean="0"/>
              <a:t> per </a:t>
            </a:r>
            <a:r>
              <a:rPr lang="fr-FR" dirty="0" err="1" smtClean="0"/>
              <a:t>day</a:t>
            </a:r>
            <a:r>
              <a:rPr lang="fr-FR" dirty="0"/>
              <a:t>!</a:t>
            </a:r>
          </a:p>
        </p:txBody>
      </p:sp>
    </p:spTree>
    <p:extLst>
      <p:ext uri="{BB962C8B-B14F-4D97-AF65-F5344CB8AC3E}">
        <p14:creationId xmlns:p14="http://schemas.microsoft.com/office/powerpoint/2010/main" val="1230335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11</a:t>
            </a:fld>
            <a:endParaRPr lang="fr-FR" dirty="0"/>
          </a:p>
        </p:txBody>
      </p:sp>
      <p:sp>
        <p:nvSpPr>
          <p:cNvPr id="3" name="Titre 2"/>
          <p:cNvSpPr>
            <a:spLocks noGrp="1"/>
          </p:cNvSpPr>
          <p:nvPr>
            <p:ph type="title"/>
          </p:nvPr>
        </p:nvSpPr>
        <p:spPr/>
        <p:txBody>
          <a:bodyPr/>
          <a:lstStyle/>
          <a:p>
            <a:r>
              <a:rPr lang="fr-FR" dirty="0" err="1" smtClean="0"/>
              <a:t>Two</a:t>
            </a:r>
            <a:r>
              <a:rPr lang="fr-FR" dirty="0" smtClean="0"/>
              <a:t> </a:t>
            </a:r>
            <a:r>
              <a:rPr lang="fr-FR" dirty="0" err="1" smtClean="0"/>
              <a:t>principle</a:t>
            </a:r>
            <a:r>
              <a:rPr lang="fr-FR" dirty="0" smtClean="0"/>
              <a:t> variables – </a:t>
            </a:r>
            <a:r>
              <a:rPr lang="fr-FR" dirty="0" smtClean="0">
                <a:solidFill>
                  <a:srgbClr val="FF0000"/>
                </a:solidFill>
              </a:rPr>
              <a:t>INITIALIZES </a:t>
            </a:r>
            <a:r>
              <a:rPr lang="fr-FR" dirty="0" err="1" smtClean="0">
                <a:solidFill>
                  <a:schemeClr val="tx1"/>
                </a:solidFill>
              </a:rPr>
              <a:t>with</a:t>
            </a:r>
            <a:r>
              <a:rPr lang="fr-FR" dirty="0" smtClean="0"/>
              <a:t> values </a:t>
            </a:r>
            <a:r>
              <a:rPr lang="fr-FR" dirty="0" err="1" smtClean="0"/>
              <a:t>from</a:t>
            </a:r>
            <a:r>
              <a:rPr lang="fr-FR" dirty="0" smtClean="0"/>
              <a:t> </a:t>
            </a:r>
            <a:r>
              <a:rPr lang="fr-FR" dirty="0" err="1" smtClean="0"/>
              <a:t>day</a:t>
            </a:r>
            <a:r>
              <a:rPr lang="fr-FR" dirty="0" smtClean="0"/>
              <a:t> d</a:t>
            </a:r>
            <a:endParaRPr lang="fr-FR" dirty="0"/>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Excretion</a:t>
            </a:r>
          </a:p>
        </p:txBody>
      </p:sp>
      <p:sp>
        <p:nvSpPr>
          <p:cNvPr id="6" name="ZoneTexte 5"/>
          <p:cNvSpPr txBox="1"/>
          <p:nvPr/>
        </p:nvSpPr>
        <p:spPr>
          <a:xfrm>
            <a:off x="275431" y="1176494"/>
            <a:ext cx="8529716" cy="369332"/>
          </a:xfrm>
          <a:prstGeom prst="rect">
            <a:avLst/>
          </a:prstGeom>
          <a:noFill/>
        </p:spPr>
        <p:txBody>
          <a:bodyPr wrap="square" rtlCol="0">
            <a:spAutoFit/>
          </a:bodyPr>
          <a:lstStyle/>
          <a:p>
            <a:r>
              <a:rPr lang="fr-FR" dirty="0" err="1" smtClean="0"/>
              <a:t>These</a:t>
            </a:r>
            <a:r>
              <a:rPr lang="fr-FR" dirty="0" smtClean="0"/>
              <a:t> </a:t>
            </a:r>
            <a:r>
              <a:rPr lang="fr-FR" dirty="0" err="1" smtClean="0"/>
              <a:t>two</a:t>
            </a:r>
            <a:r>
              <a:rPr lang="fr-FR" dirty="0" smtClean="0"/>
              <a:t> variables are </a:t>
            </a:r>
            <a:r>
              <a:rPr lang="fr-FR" dirty="0" smtClean="0">
                <a:solidFill>
                  <a:schemeClr val="accent3"/>
                </a:solidFill>
              </a:rPr>
              <a:t>UPDATED</a:t>
            </a:r>
            <a:r>
              <a:rPr lang="fr-FR" dirty="0" smtClean="0"/>
              <a:t> </a:t>
            </a:r>
            <a:r>
              <a:rPr lang="fr-FR" dirty="0" err="1" smtClean="0"/>
              <a:t>throughout</a:t>
            </a:r>
            <a:r>
              <a:rPr lang="fr-FR" dirty="0" smtClean="0"/>
              <a:t> </a:t>
            </a:r>
            <a:r>
              <a:rPr lang="fr-FR" dirty="0" err="1" smtClean="0"/>
              <a:t>these</a:t>
            </a:r>
            <a:r>
              <a:rPr lang="fr-FR" dirty="0" smtClean="0"/>
              <a:t> </a:t>
            </a:r>
            <a:r>
              <a:rPr lang="fr-FR" dirty="0" err="1" smtClean="0"/>
              <a:t>steps</a:t>
            </a:r>
            <a:r>
              <a:rPr lang="fr-FR" dirty="0" smtClean="0"/>
              <a:t> </a:t>
            </a:r>
            <a:r>
              <a:rPr lang="fr-FR" dirty="0" err="1" smtClean="0"/>
              <a:t>during</a:t>
            </a:r>
            <a:r>
              <a:rPr lang="fr-FR" dirty="0" smtClean="0"/>
              <a:t> one </a:t>
            </a:r>
            <a:r>
              <a:rPr lang="fr-FR" dirty="0" err="1" smtClean="0"/>
              <a:t>day</a:t>
            </a:r>
            <a:r>
              <a:rPr lang="fr-FR" dirty="0" smtClean="0"/>
              <a:t> </a:t>
            </a:r>
            <a:endParaRPr lang="fr-FR" dirty="0">
              <a:solidFill>
                <a:schemeClr val="bg2">
                  <a:lumMod val="75000"/>
                </a:schemeClr>
              </a:solidFill>
            </a:endParaRP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755577" y="3417736"/>
            <a:ext cx="7272808" cy="923330"/>
          </a:xfrm>
          <a:prstGeom prst="rect">
            <a:avLst/>
          </a:prstGeom>
          <a:noFill/>
        </p:spPr>
        <p:txBody>
          <a:bodyPr wrap="square" rtlCol="0">
            <a:spAutoFit/>
          </a:bodyPr>
          <a:lstStyle/>
          <a:p>
            <a:r>
              <a:rPr lang="fr-FR" b="1" dirty="0" err="1" smtClean="0">
                <a:solidFill>
                  <a:schemeClr val="accent4">
                    <a:lumMod val="75000"/>
                  </a:schemeClr>
                </a:solidFill>
              </a:rPr>
              <a:t>C_gut_i_d</a:t>
            </a:r>
            <a:r>
              <a:rPr lang="fr-FR" dirty="0" smtClean="0"/>
              <a:t>: total CFU of ESBL E. coli in </a:t>
            </a:r>
            <a:r>
              <a:rPr lang="fr-FR" dirty="0" err="1" smtClean="0"/>
              <a:t>gut</a:t>
            </a:r>
            <a:r>
              <a:rPr lang="fr-FR" dirty="0" smtClean="0"/>
              <a:t> of </a:t>
            </a:r>
            <a:r>
              <a:rPr lang="fr-FR" dirty="0" err="1" smtClean="0"/>
              <a:t>broiler</a:t>
            </a:r>
            <a:r>
              <a:rPr lang="fr-FR" dirty="0" smtClean="0"/>
              <a:t> </a:t>
            </a:r>
            <a:r>
              <a:rPr lang="fr-FR" b="1" dirty="0" smtClean="0">
                <a:solidFill>
                  <a:schemeClr val="accent4">
                    <a:lumMod val="75000"/>
                  </a:schemeClr>
                </a:solidFill>
              </a:rPr>
              <a:t>i</a:t>
            </a:r>
            <a:r>
              <a:rPr lang="fr-FR" dirty="0" smtClean="0"/>
              <a:t> on </a:t>
            </a:r>
            <a:r>
              <a:rPr lang="fr-FR" dirty="0" err="1" smtClean="0"/>
              <a:t>day</a:t>
            </a:r>
            <a:r>
              <a:rPr lang="fr-FR" dirty="0" smtClean="0"/>
              <a:t> </a:t>
            </a:r>
            <a:r>
              <a:rPr lang="fr-FR" b="1" dirty="0">
                <a:solidFill>
                  <a:schemeClr val="accent4">
                    <a:lumMod val="75000"/>
                  </a:schemeClr>
                </a:solidFill>
              </a:rPr>
              <a:t>d</a:t>
            </a:r>
            <a:endParaRPr lang="fr-FR" b="1" dirty="0" smtClean="0">
              <a:solidFill>
                <a:schemeClr val="accent4">
                  <a:lumMod val="75000"/>
                </a:schemeClr>
              </a:solidFill>
            </a:endParaRPr>
          </a:p>
          <a:p>
            <a:endParaRPr lang="fr-FR" dirty="0"/>
          </a:p>
          <a:p>
            <a:r>
              <a:rPr lang="fr-FR" b="1" dirty="0" err="1" smtClean="0">
                <a:solidFill>
                  <a:srgbClr val="7030A0"/>
                </a:solidFill>
              </a:rPr>
              <a:t>C_env_d</a:t>
            </a:r>
            <a:r>
              <a:rPr lang="fr-FR" dirty="0" smtClean="0"/>
              <a:t>: total CFU of ESBL E. coli in </a:t>
            </a:r>
            <a:r>
              <a:rPr lang="fr-FR" dirty="0" err="1" smtClean="0"/>
              <a:t>farm</a:t>
            </a:r>
            <a:r>
              <a:rPr lang="fr-FR" dirty="0" smtClean="0"/>
              <a:t> </a:t>
            </a:r>
            <a:r>
              <a:rPr lang="fr-FR" dirty="0" err="1" smtClean="0"/>
              <a:t>environment</a:t>
            </a:r>
            <a:r>
              <a:rPr lang="fr-FR" dirty="0" smtClean="0"/>
              <a:t> on </a:t>
            </a:r>
            <a:r>
              <a:rPr lang="fr-FR" dirty="0" err="1" smtClean="0"/>
              <a:t>day</a:t>
            </a:r>
            <a:r>
              <a:rPr lang="fr-FR" dirty="0" smtClean="0"/>
              <a:t> </a:t>
            </a:r>
            <a:r>
              <a:rPr lang="fr-FR" b="1" dirty="0">
                <a:solidFill>
                  <a:srgbClr val="7030A0"/>
                </a:solidFill>
              </a:rPr>
              <a:t>d</a:t>
            </a:r>
          </a:p>
        </p:txBody>
      </p:sp>
    </p:spTree>
    <p:extLst>
      <p:ext uri="{BB962C8B-B14F-4D97-AF65-F5344CB8AC3E}">
        <p14:creationId xmlns:p14="http://schemas.microsoft.com/office/powerpoint/2010/main" val="3358199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12</a:t>
            </a:fld>
            <a:endParaRPr lang="fr-FR" dirty="0"/>
          </a:p>
        </p:txBody>
      </p:sp>
      <p:sp>
        <p:nvSpPr>
          <p:cNvPr id="3" name="Titre 2"/>
          <p:cNvSpPr>
            <a:spLocks noGrp="1"/>
          </p:cNvSpPr>
          <p:nvPr>
            <p:ph type="title"/>
          </p:nvPr>
        </p:nvSpPr>
        <p:spPr/>
        <p:txBody>
          <a:bodyPr/>
          <a:lstStyle/>
          <a:p>
            <a:r>
              <a:rPr lang="fr-FR" dirty="0" smtClean="0"/>
              <a:t>More variables – </a:t>
            </a:r>
            <a:r>
              <a:rPr lang="fr-FR" dirty="0" smtClean="0">
                <a:solidFill>
                  <a:schemeClr val="accent3"/>
                </a:solidFill>
              </a:rPr>
              <a:t>FIXED</a:t>
            </a:r>
            <a:r>
              <a:rPr lang="fr-FR" dirty="0" smtClean="0"/>
              <a:t> for the </a:t>
            </a:r>
            <a:r>
              <a:rPr lang="fr-FR" dirty="0" err="1" smtClean="0"/>
              <a:t>day</a:t>
            </a:r>
            <a:endParaRPr lang="fr-FR" dirty="0"/>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Excretion</a:t>
            </a: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755577" y="3417736"/>
            <a:ext cx="7272808" cy="923330"/>
          </a:xfrm>
          <a:prstGeom prst="rect">
            <a:avLst/>
          </a:prstGeom>
          <a:noFill/>
        </p:spPr>
        <p:txBody>
          <a:bodyPr wrap="square" rtlCol="0">
            <a:spAutoFit/>
          </a:bodyPr>
          <a:lstStyle/>
          <a:p>
            <a:r>
              <a:rPr lang="fr-FR" b="1" dirty="0" err="1" smtClean="0">
                <a:solidFill>
                  <a:schemeClr val="bg1">
                    <a:lumMod val="75000"/>
                  </a:schemeClr>
                </a:solidFill>
              </a:rPr>
              <a:t>C_gut_i_d</a:t>
            </a:r>
            <a:r>
              <a:rPr lang="fr-FR" dirty="0" smtClean="0">
                <a:solidFill>
                  <a:schemeClr val="bg1">
                    <a:lumMod val="75000"/>
                  </a:schemeClr>
                </a:solidFill>
              </a:rPr>
              <a:t>: total CFU of ESBL E. coli in </a:t>
            </a:r>
            <a:r>
              <a:rPr lang="fr-FR" dirty="0" err="1" smtClean="0">
                <a:solidFill>
                  <a:schemeClr val="bg1">
                    <a:lumMod val="75000"/>
                  </a:schemeClr>
                </a:solidFill>
              </a:rPr>
              <a:t>gut</a:t>
            </a:r>
            <a:r>
              <a:rPr lang="fr-FR" dirty="0" smtClean="0">
                <a:solidFill>
                  <a:schemeClr val="bg1">
                    <a:lumMod val="75000"/>
                  </a:schemeClr>
                </a:solidFill>
              </a:rPr>
              <a:t> of </a:t>
            </a:r>
            <a:r>
              <a:rPr lang="fr-FR" dirty="0" err="1" smtClean="0">
                <a:solidFill>
                  <a:schemeClr val="bg1">
                    <a:lumMod val="75000"/>
                  </a:schemeClr>
                </a:solidFill>
              </a:rPr>
              <a:t>broiler</a:t>
            </a:r>
            <a:r>
              <a:rPr lang="fr-FR" dirty="0" smtClean="0">
                <a:solidFill>
                  <a:schemeClr val="bg1">
                    <a:lumMod val="75000"/>
                  </a:schemeClr>
                </a:solidFill>
              </a:rPr>
              <a:t> </a:t>
            </a:r>
            <a:r>
              <a:rPr lang="fr-FR" b="1" dirty="0" smtClean="0">
                <a:solidFill>
                  <a:schemeClr val="bg1">
                    <a:lumMod val="75000"/>
                  </a:schemeClr>
                </a:solidFill>
              </a:rPr>
              <a:t>i</a:t>
            </a:r>
            <a:r>
              <a:rPr lang="fr-FR" dirty="0" smtClean="0">
                <a:solidFill>
                  <a:schemeClr val="bg1">
                    <a:lumMod val="75000"/>
                  </a:schemeClr>
                </a:solidFill>
              </a:rPr>
              <a:t> on </a:t>
            </a:r>
            <a:r>
              <a:rPr lang="fr-FR" dirty="0" err="1" smtClean="0">
                <a:solidFill>
                  <a:schemeClr val="bg1">
                    <a:lumMod val="75000"/>
                  </a:schemeClr>
                </a:solidFill>
              </a:rPr>
              <a:t>day</a:t>
            </a:r>
            <a:r>
              <a:rPr lang="fr-FR" dirty="0" smtClean="0">
                <a:solidFill>
                  <a:schemeClr val="bg1">
                    <a:lumMod val="75000"/>
                  </a:schemeClr>
                </a:solidFill>
              </a:rPr>
              <a:t> </a:t>
            </a:r>
            <a:r>
              <a:rPr lang="fr-FR" b="1" dirty="0">
                <a:solidFill>
                  <a:schemeClr val="bg1">
                    <a:lumMod val="75000"/>
                  </a:schemeClr>
                </a:solidFill>
              </a:rPr>
              <a:t>d</a:t>
            </a:r>
            <a:endParaRPr lang="fr-FR" b="1" dirty="0" smtClean="0">
              <a:solidFill>
                <a:schemeClr val="bg1">
                  <a:lumMod val="75000"/>
                </a:schemeClr>
              </a:solidFill>
            </a:endParaRPr>
          </a:p>
          <a:p>
            <a:endParaRPr lang="fr-FR" dirty="0">
              <a:solidFill>
                <a:schemeClr val="bg1">
                  <a:lumMod val="75000"/>
                </a:schemeClr>
              </a:solidFill>
            </a:endParaRPr>
          </a:p>
          <a:p>
            <a:r>
              <a:rPr lang="fr-FR" b="1" dirty="0" err="1" smtClean="0">
                <a:solidFill>
                  <a:schemeClr val="bg1">
                    <a:lumMod val="75000"/>
                  </a:schemeClr>
                </a:solidFill>
              </a:rPr>
              <a:t>C_env_d</a:t>
            </a:r>
            <a:r>
              <a:rPr lang="fr-FR" dirty="0" smtClean="0">
                <a:solidFill>
                  <a:schemeClr val="bg1">
                    <a:lumMod val="75000"/>
                  </a:schemeClr>
                </a:solidFill>
              </a:rPr>
              <a:t>: total CFU of ESBL E. coli in </a:t>
            </a:r>
            <a:r>
              <a:rPr lang="fr-FR" dirty="0" err="1" smtClean="0">
                <a:solidFill>
                  <a:schemeClr val="bg1">
                    <a:lumMod val="75000"/>
                  </a:schemeClr>
                </a:solidFill>
              </a:rPr>
              <a:t>farm</a:t>
            </a:r>
            <a:r>
              <a:rPr lang="fr-FR" dirty="0" smtClean="0">
                <a:solidFill>
                  <a:schemeClr val="bg1">
                    <a:lumMod val="75000"/>
                  </a:schemeClr>
                </a:solidFill>
              </a:rPr>
              <a:t> </a:t>
            </a:r>
            <a:r>
              <a:rPr lang="fr-FR" dirty="0" err="1" smtClean="0">
                <a:solidFill>
                  <a:schemeClr val="bg1">
                    <a:lumMod val="75000"/>
                  </a:schemeClr>
                </a:solidFill>
              </a:rPr>
              <a:t>environment</a:t>
            </a:r>
            <a:r>
              <a:rPr lang="fr-FR" dirty="0" smtClean="0">
                <a:solidFill>
                  <a:schemeClr val="bg1">
                    <a:lumMod val="75000"/>
                  </a:schemeClr>
                </a:solidFill>
              </a:rPr>
              <a:t> on </a:t>
            </a:r>
            <a:r>
              <a:rPr lang="fr-FR" dirty="0" err="1" smtClean="0">
                <a:solidFill>
                  <a:schemeClr val="bg1">
                    <a:lumMod val="75000"/>
                  </a:schemeClr>
                </a:solidFill>
              </a:rPr>
              <a:t>day</a:t>
            </a:r>
            <a:r>
              <a:rPr lang="fr-FR" dirty="0" smtClean="0">
                <a:solidFill>
                  <a:schemeClr val="bg1">
                    <a:lumMod val="75000"/>
                  </a:schemeClr>
                </a:solidFill>
              </a:rPr>
              <a:t> </a:t>
            </a:r>
            <a:r>
              <a:rPr lang="fr-FR" b="1" dirty="0">
                <a:solidFill>
                  <a:schemeClr val="bg1">
                    <a:lumMod val="75000"/>
                  </a:schemeClr>
                </a:solidFill>
              </a:rPr>
              <a:t>d</a:t>
            </a:r>
          </a:p>
        </p:txBody>
      </p:sp>
      <p:sp>
        <p:nvSpPr>
          <p:cNvPr id="16" name="ZoneTexte 15"/>
          <p:cNvSpPr txBox="1"/>
          <p:nvPr/>
        </p:nvSpPr>
        <p:spPr>
          <a:xfrm>
            <a:off x="539552" y="824934"/>
            <a:ext cx="8136904" cy="1477328"/>
          </a:xfrm>
          <a:prstGeom prst="rect">
            <a:avLst/>
          </a:prstGeom>
          <a:noFill/>
        </p:spPr>
        <p:txBody>
          <a:bodyPr wrap="square" rtlCol="0">
            <a:spAutoFit/>
          </a:bodyPr>
          <a:lstStyle/>
          <a:p>
            <a:r>
              <a:rPr lang="fr-FR" b="1" dirty="0" err="1" smtClean="0">
                <a:solidFill>
                  <a:schemeClr val="tx2">
                    <a:lumMod val="75000"/>
                  </a:schemeClr>
                </a:solidFill>
              </a:rPr>
              <a:t>F</a:t>
            </a:r>
            <a:r>
              <a:rPr lang="fr-FR" b="1" dirty="0" err="1" smtClean="0">
                <a:solidFill>
                  <a:schemeClr val="accent4">
                    <a:lumMod val="75000"/>
                  </a:schemeClr>
                </a:solidFill>
              </a:rPr>
              <a:t>_ingest_i_d</a:t>
            </a:r>
            <a:r>
              <a:rPr lang="fr-FR" dirty="0" smtClean="0"/>
              <a:t>: total </a:t>
            </a:r>
            <a:r>
              <a:rPr lang="fr-FR" dirty="0" err="1" smtClean="0">
                <a:solidFill>
                  <a:schemeClr val="accent3"/>
                </a:solidFill>
              </a:rPr>
              <a:t>F</a:t>
            </a:r>
            <a:r>
              <a:rPr lang="fr-FR" dirty="0" err="1" smtClean="0"/>
              <a:t>eces</a:t>
            </a:r>
            <a:r>
              <a:rPr lang="fr-FR" dirty="0" smtClean="0"/>
              <a:t> (g) </a:t>
            </a:r>
            <a:r>
              <a:rPr lang="fr-FR" dirty="0" err="1" smtClean="0">
                <a:solidFill>
                  <a:schemeClr val="accent3"/>
                </a:solidFill>
              </a:rPr>
              <a:t>ingested</a:t>
            </a:r>
            <a:r>
              <a:rPr lang="fr-FR" dirty="0" smtClean="0"/>
              <a:t> by </a:t>
            </a:r>
            <a:r>
              <a:rPr lang="fr-FR" dirty="0" err="1" smtClean="0"/>
              <a:t>broiler</a:t>
            </a:r>
            <a:r>
              <a:rPr lang="fr-FR" dirty="0" smtClean="0"/>
              <a:t> </a:t>
            </a:r>
            <a:r>
              <a:rPr lang="fr-FR" b="1" dirty="0" smtClean="0">
                <a:solidFill>
                  <a:schemeClr val="accent4">
                    <a:lumMod val="75000"/>
                  </a:schemeClr>
                </a:solidFill>
              </a:rPr>
              <a:t>i</a:t>
            </a:r>
            <a:r>
              <a:rPr lang="fr-FR" dirty="0" smtClean="0"/>
              <a:t> on </a:t>
            </a:r>
            <a:r>
              <a:rPr lang="fr-FR" dirty="0" err="1" smtClean="0"/>
              <a:t>day</a:t>
            </a:r>
            <a:r>
              <a:rPr lang="fr-FR" dirty="0" smtClean="0"/>
              <a:t> </a:t>
            </a:r>
            <a:r>
              <a:rPr lang="fr-FR" b="1" dirty="0" smtClean="0">
                <a:solidFill>
                  <a:schemeClr val="accent4">
                    <a:lumMod val="75000"/>
                  </a:schemeClr>
                </a:solidFill>
              </a:rPr>
              <a:t>d</a:t>
            </a:r>
          </a:p>
          <a:p>
            <a:r>
              <a:rPr lang="fr-FR" b="1" dirty="0" err="1" smtClean="0">
                <a:solidFill>
                  <a:schemeClr val="tx2">
                    <a:lumMod val="75000"/>
                  </a:schemeClr>
                </a:solidFill>
              </a:rPr>
              <a:t>F_gut_i_d</a:t>
            </a:r>
            <a:r>
              <a:rPr lang="fr-FR" dirty="0" smtClean="0"/>
              <a:t> </a:t>
            </a:r>
            <a:r>
              <a:rPr lang="fr-FR" dirty="0"/>
              <a:t>:= </a:t>
            </a:r>
            <a:r>
              <a:rPr lang="fr-FR" dirty="0" err="1" smtClean="0">
                <a:solidFill>
                  <a:schemeClr val="accent3"/>
                </a:solidFill>
              </a:rPr>
              <a:t>F</a:t>
            </a:r>
            <a:r>
              <a:rPr lang="fr-FR" dirty="0" err="1" smtClean="0"/>
              <a:t>eces</a:t>
            </a:r>
            <a:r>
              <a:rPr lang="fr-FR" dirty="0" smtClean="0"/>
              <a:t> </a:t>
            </a:r>
            <a:r>
              <a:rPr lang="fr-FR" dirty="0" err="1" smtClean="0">
                <a:solidFill>
                  <a:schemeClr val="accent3"/>
                </a:solidFill>
              </a:rPr>
              <a:t>produced</a:t>
            </a:r>
            <a:r>
              <a:rPr lang="fr-FR" dirty="0" smtClean="0">
                <a:solidFill>
                  <a:schemeClr val="accent3"/>
                </a:solidFill>
              </a:rPr>
              <a:t> </a:t>
            </a:r>
            <a:r>
              <a:rPr lang="fr-FR" dirty="0" smtClean="0"/>
              <a:t>(g) </a:t>
            </a:r>
            <a:r>
              <a:rPr lang="fr-FR" dirty="0"/>
              <a:t>by </a:t>
            </a:r>
            <a:r>
              <a:rPr lang="fr-FR" dirty="0" err="1"/>
              <a:t>broiler</a:t>
            </a:r>
            <a:r>
              <a:rPr lang="fr-FR" dirty="0"/>
              <a:t> </a:t>
            </a:r>
            <a:r>
              <a:rPr lang="fr-FR" b="1" dirty="0">
                <a:solidFill>
                  <a:schemeClr val="tx2">
                    <a:lumMod val="75000"/>
                  </a:schemeClr>
                </a:solidFill>
              </a:rPr>
              <a:t>i</a:t>
            </a:r>
            <a:r>
              <a:rPr lang="fr-FR" dirty="0"/>
              <a:t> on </a:t>
            </a:r>
            <a:r>
              <a:rPr lang="fr-FR" dirty="0" err="1"/>
              <a:t>day</a:t>
            </a:r>
            <a:r>
              <a:rPr lang="fr-FR" dirty="0"/>
              <a:t> </a:t>
            </a:r>
            <a:r>
              <a:rPr lang="fr-FR" b="1" dirty="0" smtClean="0">
                <a:solidFill>
                  <a:schemeClr val="tx2">
                    <a:lumMod val="75000"/>
                  </a:schemeClr>
                </a:solidFill>
              </a:rPr>
              <a:t>d</a:t>
            </a:r>
            <a:endParaRPr lang="fr-FR" b="1" dirty="0">
              <a:solidFill>
                <a:schemeClr val="tx2">
                  <a:lumMod val="75000"/>
                </a:schemeClr>
              </a:solidFill>
            </a:endParaRPr>
          </a:p>
          <a:p>
            <a:r>
              <a:rPr lang="fr-FR" b="1" dirty="0" err="1" smtClean="0">
                <a:solidFill>
                  <a:srgbClr val="7030A0"/>
                </a:solidFill>
              </a:rPr>
              <a:t>F_env_d</a:t>
            </a:r>
            <a:r>
              <a:rPr lang="fr-FR" dirty="0" smtClean="0"/>
              <a:t>: total </a:t>
            </a:r>
            <a:r>
              <a:rPr lang="fr-FR" dirty="0" err="1" smtClean="0">
                <a:solidFill>
                  <a:schemeClr val="accent3"/>
                </a:solidFill>
              </a:rPr>
              <a:t>F</a:t>
            </a:r>
            <a:r>
              <a:rPr lang="fr-FR" dirty="0" err="1" smtClean="0"/>
              <a:t>eces</a:t>
            </a:r>
            <a:r>
              <a:rPr lang="fr-FR" dirty="0" smtClean="0"/>
              <a:t> (g) in </a:t>
            </a:r>
            <a:r>
              <a:rPr lang="fr-FR" dirty="0" err="1" smtClean="0"/>
              <a:t>farm</a:t>
            </a:r>
            <a:r>
              <a:rPr lang="fr-FR" dirty="0" smtClean="0"/>
              <a:t> </a:t>
            </a:r>
            <a:r>
              <a:rPr lang="fr-FR" dirty="0" err="1" smtClean="0"/>
              <a:t>environment</a:t>
            </a:r>
            <a:r>
              <a:rPr lang="fr-FR" dirty="0" smtClean="0"/>
              <a:t> on </a:t>
            </a:r>
            <a:r>
              <a:rPr lang="fr-FR" dirty="0" err="1" smtClean="0"/>
              <a:t>day</a:t>
            </a:r>
            <a:r>
              <a:rPr lang="fr-FR" dirty="0" smtClean="0"/>
              <a:t> </a:t>
            </a:r>
            <a:r>
              <a:rPr lang="fr-FR" b="1" dirty="0" smtClean="0">
                <a:solidFill>
                  <a:srgbClr val="7030A0"/>
                </a:solidFill>
              </a:rPr>
              <a:t>d</a:t>
            </a:r>
          </a:p>
          <a:p>
            <a:r>
              <a:rPr lang="fr-FR" b="1" dirty="0" smtClean="0">
                <a:solidFill>
                  <a:srgbClr val="7030A0"/>
                </a:solidFill>
              </a:rPr>
              <a:t>F_env_inf_d</a:t>
            </a:r>
            <a:r>
              <a:rPr lang="fr-FR" dirty="0"/>
              <a:t>: total </a:t>
            </a:r>
            <a:r>
              <a:rPr lang="fr-FR" dirty="0" smtClean="0">
                <a:solidFill>
                  <a:schemeClr val="accent3"/>
                </a:solidFill>
              </a:rPr>
              <a:t>contaminated</a:t>
            </a:r>
            <a:r>
              <a:rPr lang="fr-FR" dirty="0" smtClean="0"/>
              <a:t> </a:t>
            </a:r>
            <a:r>
              <a:rPr lang="fr-FR" dirty="0" smtClean="0">
                <a:solidFill>
                  <a:schemeClr val="accent3"/>
                </a:solidFill>
              </a:rPr>
              <a:t>F</a:t>
            </a:r>
            <a:r>
              <a:rPr lang="fr-FR" dirty="0" smtClean="0"/>
              <a:t>eces </a:t>
            </a:r>
            <a:r>
              <a:rPr lang="fr-FR" dirty="0"/>
              <a:t>(g) in farm environment </a:t>
            </a:r>
            <a:r>
              <a:rPr lang="fr-FR" dirty="0" smtClean="0"/>
              <a:t>on </a:t>
            </a:r>
            <a:r>
              <a:rPr lang="fr-FR" dirty="0"/>
              <a:t>day </a:t>
            </a:r>
            <a:r>
              <a:rPr lang="fr-FR" b="1" dirty="0">
                <a:solidFill>
                  <a:srgbClr val="7030A0"/>
                </a:solidFill>
              </a:rPr>
              <a:t>d</a:t>
            </a:r>
          </a:p>
          <a:p>
            <a:endParaRPr lang="fr-FR" b="1" dirty="0">
              <a:solidFill>
                <a:srgbClr val="7030A0"/>
              </a:solidFill>
            </a:endParaRPr>
          </a:p>
        </p:txBody>
      </p:sp>
    </p:spTree>
    <p:extLst>
      <p:ext uri="{BB962C8B-B14F-4D97-AF65-F5344CB8AC3E}">
        <p14:creationId xmlns:p14="http://schemas.microsoft.com/office/powerpoint/2010/main" val="1284398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13</a:t>
            </a:fld>
            <a:endParaRPr lang="fr-FR" dirty="0"/>
          </a:p>
        </p:txBody>
      </p:sp>
      <p:sp>
        <p:nvSpPr>
          <p:cNvPr id="3" name="Titre 2"/>
          <p:cNvSpPr>
            <a:spLocks noGrp="1"/>
          </p:cNvSpPr>
          <p:nvPr>
            <p:ph type="title"/>
          </p:nvPr>
        </p:nvSpPr>
        <p:spPr/>
        <p:txBody>
          <a:bodyPr/>
          <a:lstStyle/>
          <a:p>
            <a:r>
              <a:rPr lang="fr-FR" dirty="0" smtClean="0"/>
              <a:t>Variables – </a:t>
            </a:r>
            <a:r>
              <a:rPr lang="fr-FR" dirty="0" smtClean="0">
                <a:solidFill>
                  <a:schemeClr val="accent3"/>
                </a:solidFill>
              </a:rPr>
              <a:t>initial </a:t>
            </a:r>
            <a:r>
              <a:rPr lang="fr-FR" dirty="0" smtClean="0">
                <a:solidFill>
                  <a:schemeClr val="tx1"/>
                </a:solidFill>
              </a:rPr>
              <a:t>values for day 0</a:t>
            </a:r>
            <a:endParaRPr lang="fr-FR" dirty="0">
              <a:solidFill>
                <a:schemeClr val="tx1"/>
              </a:solidFill>
            </a:endParaRPr>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Excretion</a:t>
            </a: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ZoneTexte 15"/>
          <p:cNvSpPr txBox="1"/>
          <p:nvPr/>
        </p:nvSpPr>
        <p:spPr>
          <a:xfrm>
            <a:off x="539552" y="824934"/>
            <a:ext cx="8136904" cy="1477328"/>
          </a:xfrm>
          <a:prstGeom prst="rect">
            <a:avLst/>
          </a:prstGeom>
          <a:noFill/>
        </p:spPr>
        <p:txBody>
          <a:bodyPr wrap="square" rtlCol="0">
            <a:spAutoFit/>
          </a:bodyPr>
          <a:lstStyle/>
          <a:p>
            <a:r>
              <a:rPr lang="fr-FR" b="1" dirty="0" smtClean="0">
                <a:solidFill>
                  <a:schemeClr val="tx2">
                    <a:lumMod val="75000"/>
                  </a:schemeClr>
                </a:solidFill>
              </a:rPr>
              <a:t>F</a:t>
            </a:r>
            <a:r>
              <a:rPr lang="fr-FR" b="1" dirty="0" smtClean="0">
                <a:solidFill>
                  <a:schemeClr val="accent4">
                    <a:lumMod val="75000"/>
                  </a:schemeClr>
                </a:solidFill>
              </a:rPr>
              <a:t>_ingest_i_0</a:t>
            </a:r>
            <a:r>
              <a:rPr lang="fr-FR" dirty="0"/>
              <a:t> </a:t>
            </a:r>
            <a:r>
              <a:rPr lang="fr-FR" dirty="0" smtClean="0"/>
              <a:t> = 0</a:t>
            </a:r>
            <a:endParaRPr lang="fr-FR" b="1" dirty="0" smtClean="0">
              <a:solidFill>
                <a:schemeClr val="accent4">
                  <a:lumMod val="75000"/>
                </a:schemeClr>
              </a:solidFill>
            </a:endParaRPr>
          </a:p>
          <a:p>
            <a:r>
              <a:rPr lang="fr-FR" b="1" dirty="0" smtClean="0">
                <a:solidFill>
                  <a:schemeClr val="tx2">
                    <a:lumMod val="75000"/>
                  </a:schemeClr>
                </a:solidFill>
              </a:rPr>
              <a:t>F_gut_i_0</a:t>
            </a:r>
            <a:r>
              <a:rPr lang="fr-FR" dirty="0" smtClean="0"/>
              <a:t>       = 0</a:t>
            </a:r>
            <a:endParaRPr lang="fr-FR" b="1" dirty="0"/>
          </a:p>
          <a:p>
            <a:r>
              <a:rPr lang="fr-FR" b="1" dirty="0" smtClean="0">
                <a:solidFill>
                  <a:srgbClr val="7030A0"/>
                </a:solidFill>
              </a:rPr>
              <a:t>F_env_0</a:t>
            </a:r>
            <a:r>
              <a:rPr lang="fr-FR" dirty="0"/>
              <a:t> </a:t>
            </a:r>
            <a:r>
              <a:rPr lang="fr-FR" dirty="0" smtClean="0"/>
              <a:t>        = 0</a:t>
            </a:r>
            <a:endParaRPr lang="fr-FR" b="1" dirty="0" smtClean="0">
              <a:solidFill>
                <a:srgbClr val="7030A0"/>
              </a:solidFill>
            </a:endParaRPr>
          </a:p>
          <a:p>
            <a:r>
              <a:rPr lang="fr-FR" b="1" dirty="0" smtClean="0">
                <a:solidFill>
                  <a:srgbClr val="7030A0"/>
                </a:solidFill>
              </a:rPr>
              <a:t>F_env_inf_0</a:t>
            </a:r>
            <a:r>
              <a:rPr lang="fr-FR" dirty="0"/>
              <a:t> </a:t>
            </a:r>
            <a:r>
              <a:rPr lang="fr-FR" dirty="0" smtClean="0"/>
              <a:t> = 0</a:t>
            </a:r>
            <a:endParaRPr lang="fr-FR" b="1" dirty="0">
              <a:solidFill>
                <a:srgbClr val="7030A0"/>
              </a:solidFill>
            </a:endParaRPr>
          </a:p>
          <a:p>
            <a:endParaRPr lang="fr-FR" b="1" dirty="0">
              <a:solidFill>
                <a:srgbClr val="7030A0"/>
              </a:solidFill>
            </a:endParaRPr>
          </a:p>
        </p:txBody>
      </p:sp>
      <mc:AlternateContent xmlns:mc="http://schemas.openxmlformats.org/markup-compatibility/2006" xmlns:a14="http://schemas.microsoft.com/office/drawing/2010/main">
        <mc:Choice Requires="a14">
          <p:sp>
            <p:nvSpPr>
              <p:cNvPr id="17" name="ZoneTexte 16"/>
              <p:cNvSpPr txBox="1"/>
              <p:nvPr/>
            </p:nvSpPr>
            <p:spPr>
              <a:xfrm>
                <a:off x="755577" y="3417736"/>
                <a:ext cx="7272808" cy="1200329"/>
              </a:xfrm>
              <a:prstGeom prst="rect">
                <a:avLst/>
              </a:prstGeom>
              <a:noFill/>
            </p:spPr>
            <p:txBody>
              <a:bodyPr wrap="square" rtlCol="0">
                <a:spAutoFit/>
              </a:bodyPr>
              <a:lstStyle/>
              <a:p>
                <a:r>
                  <a:rPr lang="fr-FR" b="1" dirty="0" smtClean="0">
                    <a:solidFill>
                      <a:schemeClr val="accent4">
                        <a:lumMod val="75000"/>
                      </a:schemeClr>
                    </a:solidFill>
                  </a:rPr>
                  <a:t>C_gut_i_0</a:t>
                </a:r>
                <a:r>
                  <a:rPr lang="fr-FR" dirty="0"/>
                  <a:t> </a:t>
                </a:r>
                <a:r>
                  <a:rPr lang="fr-FR" dirty="0" smtClean="0"/>
                  <a:t>= 100 for i </a:t>
                </a:r>
                <a14:m>
                  <m:oMath xmlns:m="http://schemas.openxmlformats.org/officeDocument/2006/math">
                    <m:r>
                      <a:rPr lang="fr-FR" i="1" smtClean="0">
                        <a:latin typeface="Cambria Math" panose="02040503050406030204" pitchFamily="18" charset="0"/>
                      </a:rPr>
                      <m:t>∈</m:t>
                    </m:r>
                  </m:oMath>
                </a14:m>
                <a:r>
                  <a:rPr lang="fr-FR" b="1" dirty="0" smtClean="0">
                    <a:solidFill>
                      <a:schemeClr val="accent4">
                        <a:lumMod val="75000"/>
                      </a:schemeClr>
                    </a:solidFill>
                  </a:rPr>
                  <a:t> </a:t>
                </a:r>
                <a:r>
                  <a:rPr lang="fr-FR" b="1" dirty="0" smtClean="0">
                    <a:solidFill>
                      <a:schemeClr val="accent3"/>
                    </a:solidFill>
                  </a:rPr>
                  <a:t>infected</a:t>
                </a:r>
                <a:endParaRPr lang="fr-FR" b="1" dirty="0">
                  <a:solidFill>
                    <a:schemeClr val="accent3"/>
                  </a:solidFill>
                </a:endParaRPr>
              </a:p>
              <a:p>
                <a:r>
                  <a:rPr lang="fr-FR" b="1" dirty="0" smtClean="0">
                    <a:solidFill>
                      <a:schemeClr val="accent4">
                        <a:lumMod val="75000"/>
                      </a:schemeClr>
                    </a:solidFill>
                  </a:rPr>
                  <a:t>C_gut_i_0</a:t>
                </a:r>
                <a:r>
                  <a:rPr lang="fr-FR" dirty="0"/>
                  <a:t> </a:t>
                </a:r>
                <a:r>
                  <a:rPr lang="fr-FR" dirty="0" smtClean="0"/>
                  <a:t>= 0 </a:t>
                </a:r>
                <a:r>
                  <a:rPr lang="fr-FR" dirty="0"/>
                  <a:t>for i </a:t>
                </a:r>
                <a14:m>
                  <m:oMath xmlns:m="http://schemas.openxmlformats.org/officeDocument/2006/math">
                    <m:r>
                      <a:rPr lang="fr-FR" i="1">
                        <a:latin typeface="Cambria Math" panose="02040503050406030204" pitchFamily="18" charset="0"/>
                      </a:rPr>
                      <m:t>∈</m:t>
                    </m:r>
                  </m:oMath>
                </a14:m>
                <a:r>
                  <a:rPr lang="fr-FR" b="1" dirty="0">
                    <a:solidFill>
                      <a:schemeClr val="accent4">
                        <a:lumMod val="75000"/>
                      </a:schemeClr>
                    </a:solidFill>
                  </a:rPr>
                  <a:t> </a:t>
                </a:r>
                <a:r>
                  <a:rPr lang="fr-FR" b="1" dirty="0" smtClean="0">
                    <a:solidFill>
                      <a:srgbClr val="00B050"/>
                    </a:solidFill>
                  </a:rPr>
                  <a:t>non infected</a:t>
                </a:r>
                <a:endParaRPr lang="fr-FR" dirty="0" smtClean="0">
                  <a:solidFill>
                    <a:srgbClr val="00B050"/>
                  </a:solidFill>
                </a:endParaRPr>
              </a:p>
              <a:p>
                <a:endParaRPr lang="fr-FR" b="1" dirty="0" smtClean="0">
                  <a:solidFill>
                    <a:srgbClr val="7030A0"/>
                  </a:solidFill>
                </a:endParaRPr>
              </a:p>
              <a:p>
                <a:r>
                  <a:rPr lang="fr-FR" b="1" dirty="0" smtClean="0">
                    <a:solidFill>
                      <a:srgbClr val="7030A0"/>
                    </a:solidFill>
                  </a:rPr>
                  <a:t>C_env_0</a:t>
                </a:r>
                <a:r>
                  <a:rPr lang="fr-FR" dirty="0"/>
                  <a:t> </a:t>
                </a:r>
                <a:r>
                  <a:rPr lang="fr-FR" dirty="0" smtClean="0"/>
                  <a:t>= 0</a:t>
                </a:r>
                <a:endParaRPr lang="fr-FR" b="1" dirty="0">
                  <a:solidFill>
                    <a:srgbClr val="7030A0"/>
                  </a:solidFill>
                </a:endParaRPr>
              </a:p>
            </p:txBody>
          </p:sp>
        </mc:Choice>
        <mc:Fallback xmlns="">
          <p:sp>
            <p:nvSpPr>
              <p:cNvPr id="17" name="ZoneTexte 16"/>
              <p:cNvSpPr txBox="1">
                <a:spLocks noRot="1" noChangeAspect="1" noMove="1" noResize="1" noEditPoints="1" noAdjustHandles="1" noChangeArrowheads="1" noChangeShapeType="1" noTextEdit="1"/>
              </p:cNvSpPr>
              <p:nvPr/>
            </p:nvSpPr>
            <p:spPr>
              <a:xfrm>
                <a:off x="755577" y="3417736"/>
                <a:ext cx="7272808" cy="1200329"/>
              </a:xfrm>
              <a:prstGeom prst="rect">
                <a:avLst/>
              </a:prstGeom>
              <a:blipFill>
                <a:blip r:embed="rId2"/>
                <a:stretch>
                  <a:fillRect l="-754" t="-2538" b="-7614"/>
                </a:stretch>
              </a:blipFill>
            </p:spPr>
            <p:txBody>
              <a:bodyPr/>
              <a:lstStyle/>
              <a:p>
                <a:r>
                  <a:rPr lang="fr-FR">
                    <a:noFill/>
                  </a:rPr>
                  <a:t> </a:t>
                </a:r>
              </a:p>
            </p:txBody>
          </p:sp>
        </mc:Fallback>
      </mc:AlternateContent>
    </p:spTree>
    <p:extLst>
      <p:ext uri="{BB962C8B-B14F-4D97-AF65-F5344CB8AC3E}">
        <p14:creationId xmlns:p14="http://schemas.microsoft.com/office/powerpoint/2010/main" val="2912223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a:xfrm>
            <a:off x="359999" y="738000"/>
            <a:ext cx="8424000" cy="4046400"/>
          </a:xfrm>
        </p:spPr>
        <p:txBody>
          <a:bodyPr/>
          <a:lstStyle/>
          <a:p>
            <a:r>
              <a:rPr lang="fr-FR" dirty="0" smtClean="0"/>
              <a:t>2.05 </a:t>
            </a:r>
            <a:r>
              <a:rPr lang="fr-FR" dirty="0"/>
              <a:t>— </a:t>
            </a:r>
            <a:r>
              <a:rPr lang="fr-FR" dirty="0" smtClean="0"/>
              <a:t>Fixed variables</a:t>
            </a:r>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a:xfrm>
            <a:off x="7699725" y="4659675"/>
            <a:ext cx="1170000" cy="211929"/>
          </a:xfrm>
        </p:spPr>
        <p:txBody>
          <a:bodyPr/>
          <a:lstStyle/>
          <a:p>
            <a:r>
              <a:rPr lang="fr-FR"/>
              <a:t>XX/XX/XXXX</a:t>
            </a:r>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r>
              <a:rPr lang="fr-FR"/>
              <a:t>Titre de la présentation</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14</a:t>
            </a:fld>
            <a:endParaRPr lang="fr-FR" dirty="0"/>
          </a:p>
        </p:txBody>
      </p:sp>
    </p:spTree>
    <p:extLst>
      <p:ext uri="{BB962C8B-B14F-4D97-AF65-F5344CB8AC3E}">
        <p14:creationId xmlns:p14="http://schemas.microsoft.com/office/powerpoint/2010/main" val="2437624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15</a:t>
            </a:fld>
            <a:endParaRPr lang="fr-FR" dirty="0"/>
          </a:p>
        </p:txBody>
      </p:sp>
      <p:sp>
        <p:nvSpPr>
          <p:cNvPr id="3" name="Titre 2"/>
          <p:cNvSpPr>
            <a:spLocks noGrp="1"/>
          </p:cNvSpPr>
          <p:nvPr>
            <p:ph type="title"/>
          </p:nvPr>
        </p:nvSpPr>
        <p:spPr/>
        <p:txBody>
          <a:bodyPr/>
          <a:lstStyle/>
          <a:p>
            <a:r>
              <a:rPr lang="fr-FR" dirty="0" smtClean="0"/>
              <a:t>Variables </a:t>
            </a:r>
            <a:r>
              <a:rPr lang="fr-FR" dirty="0" smtClean="0"/>
              <a:t>– simulated </a:t>
            </a:r>
            <a:r>
              <a:rPr lang="fr-FR" dirty="0" smtClean="0">
                <a:solidFill>
                  <a:schemeClr val="tx1"/>
                </a:solidFill>
              </a:rPr>
              <a:t>values </a:t>
            </a:r>
            <a:r>
              <a:rPr lang="fr-FR" dirty="0" smtClean="0">
                <a:solidFill>
                  <a:schemeClr val="tx1"/>
                </a:solidFill>
              </a:rPr>
              <a:t>for day </a:t>
            </a:r>
            <a:r>
              <a:rPr lang="fr-FR" dirty="0" smtClean="0">
                <a:solidFill>
                  <a:schemeClr val="tx1"/>
                </a:solidFill>
              </a:rPr>
              <a:t>d</a:t>
            </a:r>
            <a:endParaRPr lang="fr-FR" dirty="0">
              <a:solidFill>
                <a:schemeClr val="tx1"/>
              </a:solidFill>
            </a:endParaRPr>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Excretion</a:t>
            </a: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ZoneTexte 15"/>
          <p:cNvSpPr txBox="1"/>
          <p:nvPr/>
        </p:nvSpPr>
        <p:spPr>
          <a:xfrm>
            <a:off x="539552" y="824934"/>
            <a:ext cx="8136904" cy="1477328"/>
          </a:xfrm>
          <a:prstGeom prst="rect">
            <a:avLst/>
          </a:prstGeom>
          <a:noFill/>
        </p:spPr>
        <p:txBody>
          <a:bodyPr wrap="square" rtlCol="0">
            <a:spAutoFit/>
          </a:bodyPr>
          <a:lstStyle/>
          <a:p>
            <a:r>
              <a:rPr lang="fr-FR" b="1" dirty="0" smtClean="0">
                <a:solidFill>
                  <a:schemeClr val="tx2">
                    <a:lumMod val="75000"/>
                  </a:schemeClr>
                </a:solidFill>
              </a:rPr>
              <a:t>F</a:t>
            </a:r>
            <a:r>
              <a:rPr lang="fr-FR" b="1" dirty="0" smtClean="0">
                <a:solidFill>
                  <a:schemeClr val="accent4">
                    <a:lumMod val="75000"/>
                  </a:schemeClr>
                </a:solidFill>
              </a:rPr>
              <a:t>_ingest_i_d</a:t>
            </a:r>
            <a:r>
              <a:rPr lang="fr-FR" dirty="0" smtClean="0"/>
              <a:t>  </a:t>
            </a:r>
            <a:r>
              <a:rPr lang="fr-FR" dirty="0" smtClean="0"/>
              <a:t>is simulated as Becker et al. (2019) for all </a:t>
            </a:r>
            <a:r>
              <a:rPr lang="fr-FR" b="1" dirty="0" smtClean="0">
                <a:solidFill>
                  <a:schemeClr val="tx2">
                    <a:lumMod val="75000"/>
                  </a:schemeClr>
                </a:solidFill>
              </a:rPr>
              <a:t>i </a:t>
            </a:r>
            <a:r>
              <a:rPr lang="fr-FR" dirty="0" smtClean="0"/>
              <a:t>for </a:t>
            </a:r>
            <a:r>
              <a:rPr lang="fr-FR" b="1" dirty="0" smtClean="0">
                <a:solidFill>
                  <a:schemeClr val="tx2">
                    <a:lumMod val="75000"/>
                  </a:schemeClr>
                </a:solidFill>
              </a:rPr>
              <a:t>d</a:t>
            </a:r>
            <a:endParaRPr lang="fr-FR" b="1" dirty="0" smtClean="0">
              <a:solidFill>
                <a:schemeClr val="tx2">
                  <a:lumMod val="75000"/>
                </a:schemeClr>
              </a:solidFill>
            </a:endParaRPr>
          </a:p>
          <a:p>
            <a:r>
              <a:rPr lang="fr-FR" b="1" dirty="0" smtClean="0">
                <a:solidFill>
                  <a:schemeClr val="tx2">
                    <a:lumMod val="75000"/>
                  </a:schemeClr>
                </a:solidFill>
              </a:rPr>
              <a:t>F_gut_i_d</a:t>
            </a:r>
            <a:r>
              <a:rPr lang="fr-FR" dirty="0" smtClean="0"/>
              <a:t>       </a:t>
            </a:r>
            <a:r>
              <a:rPr lang="fr-FR" dirty="0" smtClean="0"/>
              <a:t>is simulated using Ross 308 feeding </a:t>
            </a:r>
            <a:r>
              <a:rPr lang="fr-FR" dirty="0"/>
              <a:t>data for all </a:t>
            </a:r>
            <a:r>
              <a:rPr lang="fr-FR" b="1" dirty="0">
                <a:solidFill>
                  <a:schemeClr val="tx2">
                    <a:lumMod val="75000"/>
                  </a:schemeClr>
                </a:solidFill>
              </a:rPr>
              <a:t>i </a:t>
            </a:r>
            <a:r>
              <a:rPr lang="fr-FR" dirty="0"/>
              <a:t>for </a:t>
            </a:r>
            <a:r>
              <a:rPr lang="fr-FR" b="1" dirty="0" smtClean="0">
                <a:solidFill>
                  <a:schemeClr val="tx2">
                    <a:lumMod val="75000"/>
                  </a:schemeClr>
                </a:solidFill>
              </a:rPr>
              <a:t>d</a:t>
            </a:r>
            <a:endParaRPr lang="fr-FR" dirty="0">
              <a:solidFill>
                <a:schemeClr val="tx2">
                  <a:lumMod val="75000"/>
                </a:schemeClr>
              </a:solidFill>
            </a:endParaRPr>
          </a:p>
          <a:p>
            <a:r>
              <a:rPr lang="fr-FR" b="1" dirty="0" smtClean="0">
                <a:solidFill>
                  <a:srgbClr val="7030A0"/>
                </a:solidFill>
              </a:rPr>
              <a:t>F_env_0</a:t>
            </a:r>
            <a:r>
              <a:rPr lang="fr-FR" dirty="0"/>
              <a:t> </a:t>
            </a:r>
            <a:r>
              <a:rPr lang="fr-FR" dirty="0" smtClean="0"/>
              <a:t>        = 0</a:t>
            </a:r>
            <a:endParaRPr lang="fr-FR" b="1" dirty="0" smtClean="0">
              <a:solidFill>
                <a:srgbClr val="7030A0"/>
              </a:solidFill>
            </a:endParaRPr>
          </a:p>
          <a:p>
            <a:r>
              <a:rPr lang="fr-FR" b="1" dirty="0" smtClean="0">
                <a:solidFill>
                  <a:srgbClr val="7030A0"/>
                </a:solidFill>
              </a:rPr>
              <a:t>F_env_inf_0</a:t>
            </a:r>
            <a:r>
              <a:rPr lang="fr-FR" dirty="0"/>
              <a:t> </a:t>
            </a:r>
            <a:r>
              <a:rPr lang="fr-FR" dirty="0" smtClean="0"/>
              <a:t> = 0</a:t>
            </a:r>
            <a:endParaRPr lang="fr-FR" b="1" dirty="0">
              <a:solidFill>
                <a:srgbClr val="7030A0"/>
              </a:solidFill>
            </a:endParaRPr>
          </a:p>
          <a:p>
            <a:endParaRPr lang="fr-FR" b="1" dirty="0">
              <a:solidFill>
                <a:srgbClr val="7030A0"/>
              </a:solidFill>
            </a:endParaRPr>
          </a:p>
        </p:txBody>
      </p:sp>
      <mc:AlternateContent xmlns:mc="http://schemas.openxmlformats.org/markup-compatibility/2006" xmlns:a14="http://schemas.microsoft.com/office/drawing/2010/main">
        <mc:Choice Requires="a14">
          <p:sp>
            <p:nvSpPr>
              <p:cNvPr id="17" name="ZoneTexte 16"/>
              <p:cNvSpPr txBox="1"/>
              <p:nvPr/>
            </p:nvSpPr>
            <p:spPr>
              <a:xfrm>
                <a:off x="755577" y="3417736"/>
                <a:ext cx="7272808" cy="1200329"/>
              </a:xfrm>
              <a:prstGeom prst="rect">
                <a:avLst/>
              </a:prstGeom>
              <a:noFill/>
            </p:spPr>
            <p:txBody>
              <a:bodyPr wrap="square" rtlCol="0">
                <a:spAutoFit/>
              </a:bodyPr>
              <a:lstStyle/>
              <a:p>
                <a:r>
                  <a:rPr lang="fr-FR" b="1" dirty="0" smtClean="0">
                    <a:solidFill>
                      <a:schemeClr val="accent4">
                        <a:lumMod val="75000"/>
                      </a:schemeClr>
                    </a:solidFill>
                  </a:rPr>
                  <a:t>C_gut_i_0</a:t>
                </a:r>
                <a:r>
                  <a:rPr lang="fr-FR" dirty="0"/>
                  <a:t> </a:t>
                </a:r>
                <a:r>
                  <a:rPr lang="fr-FR" dirty="0" smtClean="0"/>
                  <a:t>= 100 for i </a:t>
                </a:r>
                <a14:m>
                  <m:oMath xmlns:m="http://schemas.openxmlformats.org/officeDocument/2006/math">
                    <m:r>
                      <a:rPr lang="fr-FR" i="1" smtClean="0">
                        <a:latin typeface="Cambria Math" panose="02040503050406030204" pitchFamily="18" charset="0"/>
                      </a:rPr>
                      <m:t>∈</m:t>
                    </m:r>
                  </m:oMath>
                </a14:m>
                <a:r>
                  <a:rPr lang="fr-FR" b="1" dirty="0" smtClean="0">
                    <a:solidFill>
                      <a:schemeClr val="accent4">
                        <a:lumMod val="75000"/>
                      </a:schemeClr>
                    </a:solidFill>
                  </a:rPr>
                  <a:t> </a:t>
                </a:r>
                <a:r>
                  <a:rPr lang="fr-FR" b="1" dirty="0" smtClean="0">
                    <a:solidFill>
                      <a:schemeClr val="accent3"/>
                    </a:solidFill>
                  </a:rPr>
                  <a:t>infected</a:t>
                </a:r>
                <a:endParaRPr lang="fr-FR" b="1" dirty="0">
                  <a:solidFill>
                    <a:schemeClr val="accent3"/>
                  </a:solidFill>
                </a:endParaRPr>
              </a:p>
              <a:p>
                <a:r>
                  <a:rPr lang="fr-FR" b="1" dirty="0" smtClean="0">
                    <a:solidFill>
                      <a:schemeClr val="accent4">
                        <a:lumMod val="75000"/>
                      </a:schemeClr>
                    </a:solidFill>
                  </a:rPr>
                  <a:t>C_gut_i_0</a:t>
                </a:r>
                <a:r>
                  <a:rPr lang="fr-FR" dirty="0"/>
                  <a:t> </a:t>
                </a:r>
                <a:r>
                  <a:rPr lang="fr-FR" dirty="0" smtClean="0"/>
                  <a:t>= 0 </a:t>
                </a:r>
                <a:r>
                  <a:rPr lang="fr-FR" dirty="0"/>
                  <a:t>for i </a:t>
                </a:r>
                <a14:m>
                  <m:oMath xmlns:m="http://schemas.openxmlformats.org/officeDocument/2006/math">
                    <m:r>
                      <a:rPr lang="fr-FR" i="1">
                        <a:latin typeface="Cambria Math" panose="02040503050406030204" pitchFamily="18" charset="0"/>
                      </a:rPr>
                      <m:t>∈</m:t>
                    </m:r>
                  </m:oMath>
                </a14:m>
                <a:r>
                  <a:rPr lang="fr-FR" b="1" dirty="0">
                    <a:solidFill>
                      <a:schemeClr val="accent4">
                        <a:lumMod val="75000"/>
                      </a:schemeClr>
                    </a:solidFill>
                  </a:rPr>
                  <a:t> </a:t>
                </a:r>
                <a:r>
                  <a:rPr lang="fr-FR" b="1" dirty="0" smtClean="0">
                    <a:solidFill>
                      <a:srgbClr val="00B050"/>
                    </a:solidFill>
                  </a:rPr>
                  <a:t>non infected</a:t>
                </a:r>
                <a:endParaRPr lang="fr-FR" dirty="0" smtClean="0">
                  <a:solidFill>
                    <a:srgbClr val="00B050"/>
                  </a:solidFill>
                </a:endParaRPr>
              </a:p>
              <a:p>
                <a:endParaRPr lang="fr-FR" b="1" dirty="0" smtClean="0">
                  <a:solidFill>
                    <a:srgbClr val="7030A0"/>
                  </a:solidFill>
                </a:endParaRPr>
              </a:p>
              <a:p>
                <a:r>
                  <a:rPr lang="fr-FR" b="1" dirty="0" smtClean="0">
                    <a:solidFill>
                      <a:srgbClr val="7030A0"/>
                    </a:solidFill>
                  </a:rPr>
                  <a:t>C_env_0</a:t>
                </a:r>
                <a:r>
                  <a:rPr lang="fr-FR" dirty="0"/>
                  <a:t> </a:t>
                </a:r>
                <a:r>
                  <a:rPr lang="fr-FR" dirty="0" smtClean="0"/>
                  <a:t>= 0</a:t>
                </a:r>
                <a:endParaRPr lang="fr-FR" b="1" dirty="0">
                  <a:solidFill>
                    <a:srgbClr val="7030A0"/>
                  </a:solidFill>
                </a:endParaRPr>
              </a:p>
            </p:txBody>
          </p:sp>
        </mc:Choice>
        <mc:Fallback xmlns="">
          <p:sp>
            <p:nvSpPr>
              <p:cNvPr id="17" name="ZoneTexte 16"/>
              <p:cNvSpPr txBox="1">
                <a:spLocks noRot="1" noChangeAspect="1" noMove="1" noResize="1" noEditPoints="1" noAdjustHandles="1" noChangeArrowheads="1" noChangeShapeType="1" noTextEdit="1"/>
              </p:cNvSpPr>
              <p:nvPr/>
            </p:nvSpPr>
            <p:spPr>
              <a:xfrm>
                <a:off x="755577" y="3417736"/>
                <a:ext cx="7272808" cy="1200329"/>
              </a:xfrm>
              <a:prstGeom prst="rect">
                <a:avLst/>
              </a:prstGeom>
              <a:blipFill>
                <a:blip r:embed="rId2"/>
                <a:stretch>
                  <a:fillRect l="-754" t="-2538" b="-7614"/>
                </a:stretch>
              </a:blipFill>
            </p:spPr>
            <p:txBody>
              <a:bodyPr/>
              <a:lstStyle/>
              <a:p>
                <a:r>
                  <a:rPr lang="fr-FR">
                    <a:noFill/>
                  </a:rPr>
                  <a:t> </a:t>
                </a:r>
              </a:p>
            </p:txBody>
          </p:sp>
        </mc:Fallback>
      </mc:AlternateContent>
    </p:spTree>
    <p:extLst>
      <p:ext uri="{BB962C8B-B14F-4D97-AF65-F5344CB8AC3E}">
        <p14:creationId xmlns:p14="http://schemas.microsoft.com/office/powerpoint/2010/main" val="3010550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16</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2.1 </a:t>
            </a:r>
            <a:r>
              <a:rPr lang="fr-FR" dirty="0"/>
              <a:t>— </a:t>
            </a:r>
            <a:r>
              <a:rPr lang="fr-FR" dirty="0" smtClean="0"/>
              <a:t>Excretion</a:t>
            </a:r>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p:txBody>
          <a:bodyPr/>
          <a:lstStyle/>
          <a:p>
            <a:pPr algn="r"/>
            <a:r>
              <a:rPr lang="fr-FR" cap="all" dirty="0"/>
              <a:t>19/02/2024</a:t>
            </a:r>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err="1"/>
              <a:t>Farm</a:t>
            </a:r>
            <a:r>
              <a:rPr lang="fr-FR" dirty="0"/>
              <a:t> module</a:t>
            </a:r>
          </a:p>
        </p:txBody>
      </p:sp>
    </p:spTree>
    <p:extLst>
      <p:ext uri="{BB962C8B-B14F-4D97-AF65-F5344CB8AC3E}">
        <p14:creationId xmlns:p14="http://schemas.microsoft.com/office/powerpoint/2010/main" val="3571661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17</a:t>
            </a:fld>
            <a:endParaRPr lang="fr-FR" dirty="0"/>
          </a:p>
        </p:txBody>
      </p:sp>
      <p:sp>
        <p:nvSpPr>
          <p:cNvPr id="3" name="Titre 2"/>
          <p:cNvSpPr>
            <a:spLocks noGrp="1"/>
          </p:cNvSpPr>
          <p:nvPr>
            <p:ph type="title"/>
          </p:nvPr>
        </p:nvSpPr>
        <p:spPr/>
        <p:txBody>
          <a:bodyPr/>
          <a:lstStyle/>
          <a:p>
            <a:r>
              <a:rPr lang="fr-FR" dirty="0" err="1" smtClean="0"/>
              <a:t>Excretion</a:t>
            </a:r>
            <a:r>
              <a:rPr lang="fr-FR" dirty="0" smtClean="0"/>
              <a:t> (in </a:t>
            </a:r>
            <a:r>
              <a:rPr lang="fr-FR" dirty="0" err="1" smtClean="0"/>
              <a:t>broilers</a:t>
            </a:r>
            <a:r>
              <a:rPr lang="fr-FR" dirty="0" smtClean="0"/>
              <a:t> </a:t>
            </a:r>
            <a:r>
              <a:rPr lang="fr-FR" dirty="0" err="1"/>
              <a:t>gut</a:t>
            </a:r>
            <a:r>
              <a:rPr lang="fr-FR" dirty="0" smtClean="0"/>
              <a:t>)</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Excretion</a:t>
            </a: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5" name="ZoneTexte 14"/>
              <p:cNvSpPr txBox="1"/>
              <p:nvPr/>
            </p:nvSpPr>
            <p:spPr>
              <a:xfrm>
                <a:off x="375780" y="3481117"/>
                <a:ext cx="8329017" cy="1477328"/>
              </a:xfrm>
              <a:prstGeom prst="rect">
                <a:avLst/>
              </a:prstGeom>
              <a:noFill/>
            </p:spPr>
            <p:txBody>
              <a:bodyPr wrap="square" rtlCol="0">
                <a:spAutoFit/>
              </a:bodyPr>
              <a:lstStyle/>
              <a:p>
                <a:r>
                  <a:rPr lang="fr-FR" dirty="0" smtClean="0"/>
                  <a:t>       Total </a:t>
                </a:r>
                <a:r>
                  <a:rPr lang="fr-FR" dirty="0"/>
                  <a:t>CFU in </a:t>
                </a:r>
                <a:r>
                  <a:rPr lang="fr-FR" dirty="0" err="1"/>
                  <a:t>gut</a:t>
                </a:r>
                <a:r>
                  <a:rPr lang="fr-FR" dirty="0"/>
                  <a:t> of </a:t>
                </a:r>
                <a:r>
                  <a:rPr lang="fr-FR" b="1" dirty="0" smtClean="0">
                    <a:solidFill>
                      <a:srgbClr val="FF0000"/>
                    </a:solidFill>
                  </a:rPr>
                  <a:t>a </a:t>
                </a:r>
                <a:r>
                  <a:rPr lang="fr-FR" b="1" dirty="0" err="1" smtClean="0">
                    <a:solidFill>
                      <a:srgbClr val="FF0000"/>
                    </a:solidFill>
                  </a:rPr>
                  <a:t>infected</a:t>
                </a:r>
                <a:r>
                  <a:rPr lang="fr-FR" b="1" dirty="0" smtClean="0">
                    <a:solidFill>
                      <a:srgbClr val="FF0000"/>
                    </a:solidFill>
                  </a:rPr>
                  <a:t> </a:t>
                </a:r>
                <a:r>
                  <a:rPr lang="fr-FR" b="1" dirty="0" err="1">
                    <a:solidFill>
                      <a:srgbClr val="FF0000"/>
                    </a:solidFill>
                  </a:rPr>
                  <a:t>broiler</a:t>
                </a:r>
                <a:r>
                  <a:rPr lang="fr-FR" b="1" dirty="0"/>
                  <a:t> i</a:t>
                </a:r>
                <a:r>
                  <a:rPr lang="fr-FR" dirty="0"/>
                  <a:t> on </a:t>
                </a:r>
                <a:r>
                  <a:rPr lang="fr-FR" dirty="0" err="1"/>
                  <a:t>day</a:t>
                </a:r>
                <a:r>
                  <a:rPr lang="fr-FR" dirty="0"/>
                  <a:t> </a:t>
                </a:r>
                <a:r>
                  <a:rPr lang="fr-FR" b="1" dirty="0"/>
                  <a:t>d+1 </a:t>
                </a:r>
                <a:r>
                  <a:rPr lang="fr-FR" dirty="0" err="1"/>
                  <a:t>after</a:t>
                </a:r>
                <a:r>
                  <a:rPr lang="fr-FR" dirty="0"/>
                  <a:t> </a:t>
                </a:r>
                <a:r>
                  <a:rPr lang="fr-FR" b="1" dirty="0" err="1" smtClean="0">
                    <a:solidFill>
                      <a:schemeClr val="bg2"/>
                    </a:solidFill>
                  </a:rPr>
                  <a:t>excretion</a:t>
                </a:r>
                <a:endParaRPr lang="fr-FR" b="1" dirty="0" smtClean="0">
                  <a:solidFill>
                    <a:schemeClr val="bg2"/>
                  </a:solidFill>
                </a:endParaRPr>
              </a:p>
              <a:p>
                <a:endParaRPr lang="fr-FR" b="1" dirty="0">
                  <a:solidFill>
                    <a:schemeClr val="accent4">
                      <a:lumMod val="75000"/>
                    </a:schemeClr>
                  </a:solidFill>
                </a:endParaRPr>
              </a:p>
              <a:p>
                <a:r>
                  <a:rPr lang="fr-FR" b="1" dirty="0">
                    <a:solidFill>
                      <a:schemeClr val="accent4">
                        <a:lumMod val="75000"/>
                      </a:schemeClr>
                    </a:solidFill>
                  </a:rPr>
                  <a:t> </a:t>
                </a:r>
                <a:r>
                  <a:rPr lang="fr-FR" b="1" dirty="0" smtClean="0">
                    <a:solidFill>
                      <a:schemeClr val="accent4">
                        <a:lumMod val="75000"/>
                      </a:schemeClr>
                    </a:solidFill>
                  </a:rPr>
                  <a:t>                C_gut_i_(d+1).excretion</a:t>
                </a:r>
                <a:r>
                  <a:rPr lang="fr-FR" dirty="0" smtClean="0">
                    <a:solidFill>
                      <a:schemeClr val="bg1">
                        <a:lumMod val="75000"/>
                      </a:schemeClr>
                    </a:solidFill>
                  </a:rPr>
                  <a:t> </a:t>
                </a:r>
                <a:r>
                  <a:rPr lang="fr-FR" dirty="0" smtClean="0">
                    <a:solidFill>
                      <a:schemeClr val="accent4">
                        <a:lumMod val="75000"/>
                      </a:schemeClr>
                    </a:solidFill>
                  </a:rPr>
                  <a:t>=</a:t>
                </a:r>
                <a:r>
                  <a:rPr lang="fr-FR" dirty="0" smtClean="0"/>
                  <a:t> </a:t>
                </a:r>
                <a:r>
                  <a:rPr lang="fr-FR" b="1" dirty="0" smtClean="0">
                    <a:solidFill>
                      <a:schemeClr val="accent4">
                        <a:lumMod val="75000"/>
                      </a:schemeClr>
                    </a:solidFill>
                  </a:rPr>
                  <a:t>C_gut_i_d * (1 - r</a:t>
                </a:r>
                <a:r>
                  <a:rPr lang="fr-FR" sz="1100" b="1" dirty="0" smtClean="0">
                    <a:solidFill>
                      <a:schemeClr val="accent4">
                        <a:lumMod val="75000"/>
                      </a:schemeClr>
                    </a:solidFill>
                  </a:rPr>
                  <a:t>excretion</a:t>
                </a:r>
                <a:r>
                  <a:rPr lang="fr-FR" b="1" dirty="0" smtClean="0">
                    <a:solidFill>
                      <a:schemeClr val="accent4">
                        <a:lumMod val="75000"/>
                      </a:schemeClr>
                    </a:solidFill>
                  </a:rPr>
                  <a:t>)</a:t>
                </a:r>
                <a:r>
                  <a:rPr lang="fr-FR" dirty="0" smtClean="0">
                    <a:solidFill>
                      <a:schemeClr val="bg1">
                        <a:lumMod val="75000"/>
                      </a:schemeClr>
                    </a:solidFill>
                  </a:rPr>
                  <a:t> </a:t>
                </a:r>
              </a:p>
              <a:p>
                <a:endParaRPr lang="fr-FR" b="1" dirty="0">
                  <a:solidFill>
                    <a:schemeClr val="bg1">
                      <a:lumMod val="75000"/>
                    </a:schemeClr>
                  </a:solidFill>
                </a:endParaRPr>
              </a:p>
              <a:p>
                <a:pPr/>
                <a14:m>
                  <m:oMathPara xmlns:m="http://schemas.openxmlformats.org/officeDocument/2006/math">
                    <m:oMathParaPr>
                      <m:jc m:val="centerGroup"/>
                    </m:oMathParaPr>
                    <m:oMath xmlns:m="http://schemas.openxmlformats.org/officeDocument/2006/math">
                      <m:r>
                        <a:rPr lang="fr-FR" b="1" i="1">
                          <a:solidFill>
                            <a:schemeClr val="accent4">
                              <a:lumMod val="75000"/>
                            </a:schemeClr>
                          </a:solidFill>
                          <a:latin typeface="Cambria Math" panose="02040503050406030204" pitchFamily="18" charset="0"/>
                        </a:rPr>
                        <m:t>ⅈ</m:t>
                      </m:r>
                      <m:r>
                        <a:rPr lang="fr-FR" b="1" i="1">
                          <a:solidFill>
                            <a:srgbClr val="7030A0"/>
                          </a:solidFill>
                          <a:latin typeface="Cambria Math" panose="02040503050406030204" pitchFamily="18" charset="0"/>
                        </a:rPr>
                        <m:t>∈</m:t>
                      </m:r>
                      <m:r>
                        <a:rPr lang="fr-FR" b="1" i="1">
                          <a:solidFill>
                            <a:schemeClr val="accent3"/>
                          </a:solidFill>
                          <a:latin typeface="Cambria Math" panose="02040503050406030204" pitchFamily="18" charset="0"/>
                        </a:rPr>
                        <m:t>𝒊𝒏𝒇𝒆𝒄𝒕𝒆𝒅</m:t>
                      </m:r>
                    </m:oMath>
                  </m:oMathPara>
                </a14:m>
                <a:endParaRPr lang="fr-FR" b="1" dirty="0" smtClean="0">
                  <a:solidFill>
                    <a:schemeClr val="accent4">
                      <a:lumMod val="75000"/>
                    </a:schemeClr>
                  </a:solidFill>
                </a:endParaRPr>
              </a:p>
            </p:txBody>
          </p:sp>
        </mc:Choice>
        <mc:Fallback xmlns="">
          <p:sp>
            <p:nvSpPr>
              <p:cNvPr id="15" name="ZoneTexte 14"/>
              <p:cNvSpPr txBox="1">
                <a:spLocks noRot="1" noChangeAspect="1" noMove="1" noResize="1" noEditPoints="1" noAdjustHandles="1" noChangeArrowheads="1" noChangeShapeType="1" noTextEdit="1"/>
              </p:cNvSpPr>
              <p:nvPr/>
            </p:nvSpPr>
            <p:spPr>
              <a:xfrm>
                <a:off x="375780" y="3481117"/>
                <a:ext cx="8329017" cy="1477328"/>
              </a:xfrm>
              <a:prstGeom prst="rect">
                <a:avLst/>
              </a:prstGeom>
              <a:blipFill>
                <a:blip r:embed="rId2"/>
                <a:stretch>
                  <a:fillRect t="-1653" b="-3719"/>
                </a:stretch>
              </a:blipFill>
            </p:spPr>
            <p:txBody>
              <a:bodyPr/>
              <a:lstStyle/>
              <a:p>
                <a:r>
                  <a:rPr lang="fr-FR">
                    <a:noFill/>
                  </a:rPr>
                  <a:t> </a:t>
                </a:r>
              </a:p>
            </p:txBody>
          </p:sp>
        </mc:Fallback>
      </mc:AlternateContent>
      <p:sp>
        <p:nvSpPr>
          <p:cNvPr id="6" name="ZoneTexte 5"/>
          <p:cNvSpPr txBox="1"/>
          <p:nvPr/>
        </p:nvSpPr>
        <p:spPr>
          <a:xfrm>
            <a:off x="1293942" y="1169336"/>
            <a:ext cx="6120680" cy="646331"/>
          </a:xfrm>
          <a:prstGeom prst="rect">
            <a:avLst/>
          </a:prstGeom>
          <a:noFill/>
        </p:spPr>
        <p:txBody>
          <a:bodyPr wrap="square" rtlCol="0">
            <a:spAutoFit/>
          </a:bodyPr>
          <a:lstStyle/>
          <a:p>
            <a:r>
              <a:rPr lang="fr-FR" dirty="0" err="1">
                <a:solidFill>
                  <a:schemeClr val="accent4">
                    <a:lumMod val="75000"/>
                  </a:schemeClr>
                </a:solidFill>
              </a:rPr>
              <a:t>r</a:t>
            </a:r>
            <a:r>
              <a:rPr lang="fr-FR" sz="1100" dirty="0" err="1" smtClean="0">
                <a:solidFill>
                  <a:schemeClr val="accent4">
                    <a:lumMod val="75000"/>
                  </a:schemeClr>
                </a:solidFill>
              </a:rPr>
              <a:t>excretion</a:t>
            </a:r>
            <a:r>
              <a:rPr lang="fr-FR" dirty="0" smtClean="0"/>
              <a:t>:=</a:t>
            </a:r>
            <a:r>
              <a:rPr lang="fr-FR" dirty="0" smtClean="0">
                <a:solidFill>
                  <a:schemeClr val="accent4">
                    <a:lumMod val="75000"/>
                  </a:schemeClr>
                </a:solidFill>
              </a:rPr>
              <a:t> </a:t>
            </a:r>
            <a:r>
              <a:rPr lang="fr-FR" dirty="0" err="1" smtClean="0"/>
              <a:t>Excretion</a:t>
            </a:r>
            <a:r>
              <a:rPr lang="fr-FR" dirty="0" smtClean="0"/>
              <a:t> rate =  30% </a:t>
            </a:r>
            <a:r>
              <a:rPr lang="fr-FR" dirty="0"/>
              <a:t>(Becker et al. (2022))</a:t>
            </a:r>
          </a:p>
          <a:p>
            <a:r>
              <a:rPr lang="fr-FR" dirty="0" smtClean="0"/>
              <a:t> </a:t>
            </a:r>
            <a:endParaRPr lang="fr-FR" dirty="0"/>
          </a:p>
        </p:txBody>
      </p:sp>
    </p:spTree>
    <p:extLst>
      <p:ext uri="{BB962C8B-B14F-4D97-AF65-F5344CB8AC3E}">
        <p14:creationId xmlns:p14="http://schemas.microsoft.com/office/powerpoint/2010/main" val="1894919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18</a:t>
            </a:fld>
            <a:endParaRPr lang="fr-FR" dirty="0"/>
          </a:p>
        </p:txBody>
      </p:sp>
      <p:sp>
        <p:nvSpPr>
          <p:cNvPr id="3" name="Titre 2"/>
          <p:cNvSpPr>
            <a:spLocks noGrp="1"/>
          </p:cNvSpPr>
          <p:nvPr>
            <p:ph type="title"/>
          </p:nvPr>
        </p:nvSpPr>
        <p:spPr/>
        <p:txBody>
          <a:bodyPr/>
          <a:lstStyle/>
          <a:p>
            <a:r>
              <a:rPr lang="fr-FR" dirty="0" err="1" smtClean="0"/>
              <a:t>Excretion</a:t>
            </a:r>
            <a:r>
              <a:rPr lang="fr-FR" dirty="0" smtClean="0"/>
              <a:t> (in </a:t>
            </a:r>
            <a:r>
              <a:rPr lang="fr-FR" dirty="0" err="1" smtClean="0"/>
              <a:t>farm</a:t>
            </a:r>
            <a:r>
              <a:rPr lang="fr-FR" dirty="0" smtClean="0"/>
              <a:t> </a:t>
            </a:r>
            <a:r>
              <a:rPr lang="fr-FR" dirty="0" err="1" smtClean="0"/>
              <a:t>environment</a:t>
            </a:r>
            <a:r>
              <a:rPr lang="fr-FR" dirty="0" smtClean="0"/>
              <a:t>)</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Excretion</a:t>
            </a: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8" name="ZoneTexte 17"/>
              <p:cNvSpPr txBox="1"/>
              <p:nvPr/>
            </p:nvSpPr>
            <p:spPr>
              <a:xfrm>
                <a:off x="395536" y="3075806"/>
                <a:ext cx="8196231" cy="2176109"/>
              </a:xfrm>
              <a:prstGeom prst="rect">
                <a:avLst/>
              </a:prstGeom>
              <a:noFill/>
            </p:spPr>
            <p:txBody>
              <a:bodyPr wrap="square" rtlCol="0">
                <a:spAutoFit/>
              </a:bodyPr>
              <a:lstStyle/>
              <a:p>
                <a:pPr algn="ctr"/>
                <a:r>
                  <a:rPr lang="fr-FR" dirty="0" smtClean="0"/>
                  <a:t>Total </a:t>
                </a:r>
                <a:r>
                  <a:rPr lang="fr-FR" dirty="0"/>
                  <a:t>CFU in </a:t>
                </a:r>
                <a:r>
                  <a:rPr lang="fr-FR" dirty="0" err="1" smtClean="0"/>
                  <a:t>farm</a:t>
                </a:r>
                <a:r>
                  <a:rPr lang="fr-FR" dirty="0" smtClean="0"/>
                  <a:t> </a:t>
                </a:r>
                <a:r>
                  <a:rPr lang="fr-FR" dirty="0" err="1" smtClean="0"/>
                  <a:t>environment</a:t>
                </a:r>
                <a:r>
                  <a:rPr lang="fr-FR" dirty="0" smtClean="0"/>
                  <a:t> on </a:t>
                </a:r>
                <a:r>
                  <a:rPr lang="fr-FR" dirty="0" err="1"/>
                  <a:t>day</a:t>
                </a:r>
                <a:r>
                  <a:rPr lang="fr-FR" dirty="0"/>
                  <a:t> </a:t>
                </a:r>
                <a:r>
                  <a:rPr lang="fr-FR" b="1" dirty="0"/>
                  <a:t>d+1 </a:t>
                </a:r>
                <a:r>
                  <a:rPr lang="fr-FR" dirty="0" err="1"/>
                  <a:t>after</a:t>
                </a:r>
                <a:r>
                  <a:rPr lang="fr-FR" dirty="0"/>
                  <a:t> </a:t>
                </a:r>
                <a:r>
                  <a:rPr lang="fr-FR" b="1" dirty="0" err="1" smtClean="0">
                    <a:solidFill>
                      <a:schemeClr val="bg2"/>
                    </a:solidFill>
                  </a:rPr>
                  <a:t>excretion</a:t>
                </a:r>
                <a:endParaRPr lang="fr-FR" b="1" dirty="0" smtClean="0">
                  <a:solidFill>
                    <a:schemeClr val="bg2"/>
                  </a:solidFill>
                </a:endParaRPr>
              </a:p>
              <a:p>
                <a:pPr algn="ctr"/>
                <a:endParaRPr lang="fr-FR" b="1" dirty="0" smtClean="0">
                  <a:solidFill>
                    <a:schemeClr val="accent4">
                      <a:lumMod val="75000"/>
                    </a:schemeClr>
                  </a:solidFill>
                </a:endParaRPr>
              </a:p>
              <a:p>
                <a:pPr algn="ctr"/>
                <a:r>
                  <a:rPr lang="fr-FR" b="1" dirty="0" smtClean="0">
                    <a:solidFill>
                      <a:srgbClr val="7030A0"/>
                    </a:solidFill>
                  </a:rPr>
                  <a:t>C_env_(d+1).excretion</a:t>
                </a:r>
                <a:r>
                  <a:rPr lang="fr-FR" dirty="0" smtClean="0">
                    <a:solidFill>
                      <a:srgbClr val="7030A0"/>
                    </a:solidFill>
                  </a:rPr>
                  <a:t> =</a:t>
                </a:r>
                <a:r>
                  <a:rPr lang="fr-FR" dirty="0" smtClean="0"/>
                  <a:t> </a:t>
                </a:r>
                <a:r>
                  <a:rPr lang="fr-FR" b="1" dirty="0" smtClean="0">
                    <a:solidFill>
                      <a:srgbClr val="7030A0"/>
                    </a:solidFill>
                  </a:rPr>
                  <a:t>C_env_d</a:t>
                </a:r>
                <a:r>
                  <a:rPr lang="fr-FR" dirty="0" smtClean="0">
                    <a:solidFill>
                      <a:srgbClr val="7030A0"/>
                    </a:solidFill>
                  </a:rPr>
                  <a:t> + </a:t>
                </a:r>
                <a:r>
                  <a:rPr lang="fr-FR" b="1" dirty="0" smtClean="0">
                    <a:solidFill>
                      <a:schemeClr val="accent4">
                        <a:lumMod val="75000"/>
                      </a:schemeClr>
                    </a:solidFill>
                  </a:rPr>
                  <a:t>C_excreted_(</a:t>
                </a:r>
                <a:r>
                  <a:rPr lang="fr-FR" b="1" dirty="0">
                    <a:solidFill>
                      <a:schemeClr val="accent4">
                        <a:lumMod val="75000"/>
                      </a:schemeClr>
                    </a:solidFill>
                  </a:rPr>
                  <a:t>d+1</a:t>
                </a:r>
                <a:r>
                  <a:rPr lang="fr-FR" b="1" dirty="0" smtClean="0">
                    <a:solidFill>
                      <a:schemeClr val="accent4">
                        <a:lumMod val="75000"/>
                      </a:schemeClr>
                    </a:solidFill>
                  </a:rPr>
                  <a:t>)</a:t>
                </a:r>
              </a:p>
              <a:p>
                <a:pPr algn="ctr"/>
                <a:endParaRPr lang="fr-FR" b="1" dirty="0" smtClean="0">
                  <a:solidFill>
                    <a:schemeClr val="accent4">
                      <a:lumMod val="75000"/>
                    </a:schemeClr>
                  </a:solidFill>
                </a:endParaRPr>
              </a:p>
              <a:p>
                <a:r>
                  <a:rPr lang="fr-FR" b="1" dirty="0" smtClean="0">
                    <a:solidFill>
                      <a:schemeClr val="accent4">
                        <a:lumMod val="75000"/>
                      </a:schemeClr>
                    </a:solidFill>
                  </a:rPr>
                  <a:t>                    </a:t>
                </a:r>
                <a:r>
                  <a:rPr lang="fr-FR" b="1" dirty="0" smtClean="0">
                    <a:solidFill>
                      <a:srgbClr val="7030A0"/>
                    </a:solidFill>
                  </a:rPr>
                  <a:t>F_env_(d+1) = F_env_d + </a:t>
                </a:r>
                <a14:m>
                  <m:oMath xmlns:m="http://schemas.openxmlformats.org/officeDocument/2006/math">
                    <m:nary>
                      <m:naryPr>
                        <m:chr m:val="∑"/>
                        <m:limLoc m:val="undOvr"/>
                        <m:grow m:val="on"/>
                        <m:supHide m:val="on"/>
                        <m:ctrlPr>
                          <a:rPr lang="fr-FR" b="1" i="1" smtClean="0">
                            <a:solidFill>
                              <a:srgbClr val="7030A0"/>
                            </a:solidFill>
                            <a:latin typeface="Cambria Math" panose="02040503050406030204" pitchFamily="18" charset="0"/>
                          </a:rPr>
                        </m:ctrlPr>
                      </m:naryPr>
                      <m:sub>
                        <m:r>
                          <a:rPr lang="fr-FR" b="1" i="1" smtClean="0">
                            <a:solidFill>
                              <a:srgbClr val="7030A0"/>
                            </a:solidFill>
                            <a:latin typeface="Cambria Math" panose="02040503050406030204" pitchFamily="18" charset="0"/>
                          </a:rPr>
                          <m:t>ⅈ∈</m:t>
                        </m:r>
                        <m:r>
                          <a:rPr lang="fr-FR" b="1" i="1" smtClean="0">
                            <a:solidFill>
                              <a:srgbClr val="7030A0"/>
                            </a:solidFill>
                            <a:latin typeface="Cambria Math" panose="02040503050406030204" pitchFamily="18" charset="0"/>
                          </a:rPr>
                          <m:t>𝒂𝒍𝒍</m:t>
                        </m:r>
                      </m:sub>
                      <m:sup/>
                      <m:e>
                        <m:r>
                          <m:rPr>
                            <m:nor/>
                          </m:rPr>
                          <a:rPr lang="fr-FR" b="1" dirty="0">
                            <a:solidFill>
                              <a:schemeClr val="tx2">
                                <a:lumMod val="75000"/>
                              </a:schemeClr>
                            </a:solidFill>
                          </a:rPr>
                          <m:t>F</m:t>
                        </m:r>
                        <m:r>
                          <m:rPr>
                            <m:nor/>
                          </m:rPr>
                          <a:rPr lang="fr-FR" b="1" dirty="0">
                            <a:solidFill>
                              <a:schemeClr val="accent4">
                                <a:lumMod val="75000"/>
                              </a:schemeClr>
                            </a:solidFill>
                          </a:rPr>
                          <m:t>_</m:t>
                        </m:r>
                        <m:r>
                          <m:rPr>
                            <m:nor/>
                          </m:rPr>
                          <a:rPr lang="fr-FR" b="1" dirty="0">
                            <a:solidFill>
                              <a:schemeClr val="accent4">
                                <a:lumMod val="75000"/>
                              </a:schemeClr>
                            </a:solidFill>
                          </a:rPr>
                          <m:t>gut</m:t>
                        </m:r>
                        <m:r>
                          <m:rPr>
                            <m:nor/>
                          </m:rPr>
                          <a:rPr lang="fr-FR" b="1" dirty="0">
                            <a:solidFill>
                              <a:schemeClr val="accent4">
                                <a:lumMod val="75000"/>
                              </a:schemeClr>
                            </a:solidFill>
                          </a:rPr>
                          <m:t>_</m:t>
                        </m:r>
                        <m:r>
                          <m:rPr>
                            <m:nor/>
                          </m:rPr>
                          <a:rPr lang="fr-FR" b="1" dirty="0">
                            <a:solidFill>
                              <a:schemeClr val="accent4">
                                <a:lumMod val="75000"/>
                              </a:schemeClr>
                            </a:solidFill>
                          </a:rPr>
                          <m:t>i</m:t>
                        </m:r>
                        <m:r>
                          <m:rPr>
                            <m:nor/>
                          </m:rPr>
                          <a:rPr lang="fr-FR" b="1" dirty="0">
                            <a:solidFill>
                              <a:schemeClr val="accent4">
                                <a:lumMod val="75000"/>
                              </a:schemeClr>
                            </a:solidFill>
                          </a:rPr>
                          <m:t>_(</m:t>
                        </m:r>
                        <m:r>
                          <m:rPr>
                            <m:nor/>
                          </m:rPr>
                          <a:rPr lang="fr-FR" b="1" dirty="0">
                            <a:solidFill>
                              <a:schemeClr val="accent4">
                                <a:lumMod val="75000"/>
                              </a:schemeClr>
                            </a:solidFill>
                          </a:rPr>
                          <m:t>d</m:t>
                        </m:r>
                        <m:r>
                          <m:rPr>
                            <m:nor/>
                          </m:rPr>
                          <a:rPr lang="fr-FR" b="1" i="0" dirty="0" smtClean="0">
                            <a:solidFill>
                              <a:schemeClr val="accent4">
                                <a:lumMod val="75000"/>
                              </a:schemeClr>
                            </a:solidFill>
                          </a:rPr>
                          <m:t>+1)</m:t>
                        </m:r>
                      </m:e>
                    </m:nary>
                  </m:oMath>
                </a14:m>
                <a:endParaRPr lang="fr-FR" b="1" dirty="0" smtClean="0">
                  <a:solidFill>
                    <a:schemeClr val="accent4">
                      <a:lumMod val="75000"/>
                    </a:schemeClr>
                  </a:solidFill>
                </a:endParaRPr>
              </a:p>
              <a:p>
                <a:r>
                  <a:rPr lang="fr-FR" b="1" dirty="0" smtClean="0">
                    <a:solidFill>
                      <a:srgbClr val="7030A0"/>
                    </a:solidFill>
                  </a:rPr>
                  <a:t>          F_env_inf_(d+1</a:t>
                </a:r>
                <a:r>
                  <a:rPr lang="fr-FR" b="1" dirty="0">
                    <a:solidFill>
                      <a:srgbClr val="7030A0"/>
                    </a:solidFill>
                  </a:rPr>
                  <a:t>) = </a:t>
                </a:r>
                <a:r>
                  <a:rPr lang="fr-FR" b="1" dirty="0" smtClean="0">
                    <a:solidFill>
                      <a:srgbClr val="7030A0"/>
                    </a:solidFill>
                  </a:rPr>
                  <a:t>F_env_inf_d </a:t>
                </a:r>
                <a:r>
                  <a:rPr lang="fr-FR" b="1" dirty="0">
                    <a:solidFill>
                      <a:srgbClr val="7030A0"/>
                    </a:solidFill>
                  </a:rPr>
                  <a:t>+ </a:t>
                </a:r>
                <a14:m>
                  <m:oMath xmlns:m="http://schemas.openxmlformats.org/officeDocument/2006/math">
                    <m:nary>
                      <m:naryPr>
                        <m:chr m:val="∑"/>
                        <m:limLoc m:val="undOvr"/>
                        <m:grow m:val="on"/>
                        <m:supHide m:val="on"/>
                        <m:ctrlPr>
                          <a:rPr lang="fr-FR" b="1" i="1">
                            <a:solidFill>
                              <a:srgbClr val="7030A0"/>
                            </a:solidFill>
                            <a:latin typeface="Cambria Math" panose="02040503050406030204" pitchFamily="18" charset="0"/>
                          </a:rPr>
                        </m:ctrlPr>
                      </m:naryPr>
                      <m:sub>
                        <m:r>
                          <a:rPr lang="fr-FR" b="1" i="1">
                            <a:solidFill>
                              <a:srgbClr val="7030A0"/>
                            </a:solidFill>
                            <a:latin typeface="Cambria Math" panose="02040503050406030204" pitchFamily="18" charset="0"/>
                          </a:rPr>
                          <m:t>ⅈ∈</m:t>
                        </m:r>
                        <m:r>
                          <a:rPr lang="fr-FR" b="1" i="1" smtClean="0">
                            <a:solidFill>
                              <a:schemeClr val="accent3"/>
                            </a:solidFill>
                            <a:latin typeface="Cambria Math" panose="02040503050406030204" pitchFamily="18" charset="0"/>
                          </a:rPr>
                          <m:t>𝒊𝒏𝒇𝒆𝒄𝒕𝒆𝒅</m:t>
                        </m:r>
                        <m:r>
                          <a:rPr lang="fr-FR" b="1" i="1">
                            <a:solidFill>
                              <a:srgbClr val="7030A0"/>
                            </a:solidFill>
                            <a:latin typeface="Cambria Math" panose="02040503050406030204" pitchFamily="18" charset="0"/>
                          </a:rPr>
                          <m:t> </m:t>
                        </m:r>
                      </m:sub>
                      <m:sup/>
                      <m:e>
                        <m:r>
                          <m:rPr>
                            <m:nor/>
                          </m:rPr>
                          <a:rPr lang="fr-FR" b="1" dirty="0">
                            <a:solidFill>
                              <a:schemeClr val="tx2">
                                <a:lumMod val="75000"/>
                              </a:schemeClr>
                            </a:solidFill>
                          </a:rPr>
                          <m:t>F</m:t>
                        </m:r>
                        <m:r>
                          <m:rPr>
                            <m:nor/>
                          </m:rPr>
                          <a:rPr lang="fr-FR" b="1" dirty="0">
                            <a:solidFill>
                              <a:schemeClr val="accent4">
                                <a:lumMod val="75000"/>
                              </a:schemeClr>
                            </a:solidFill>
                          </a:rPr>
                          <m:t>_</m:t>
                        </m:r>
                        <m:r>
                          <m:rPr>
                            <m:nor/>
                          </m:rPr>
                          <a:rPr lang="fr-FR" b="1" dirty="0">
                            <a:solidFill>
                              <a:schemeClr val="accent4">
                                <a:lumMod val="75000"/>
                              </a:schemeClr>
                            </a:solidFill>
                          </a:rPr>
                          <m:t>gut</m:t>
                        </m:r>
                        <m:r>
                          <m:rPr>
                            <m:nor/>
                          </m:rPr>
                          <a:rPr lang="fr-FR" b="1" dirty="0">
                            <a:solidFill>
                              <a:schemeClr val="accent4">
                                <a:lumMod val="75000"/>
                              </a:schemeClr>
                            </a:solidFill>
                          </a:rPr>
                          <m:t>_</m:t>
                        </m:r>
                        <m:r>
                          <m:rPr>
                            <m:nor/>
                          </m:rPr>
                          <a:rPr lang="fr-FR" b="1" dirty="0">
                            <a:solidFill>
                              <a:schemeClr val="accent4">
                                <a:lumMod val="75000"/>
                              </a:schemeClr>
                            </a:solidFill>
                          </a:rPr>
                          <m:t>i</m:t>
                        </m:r>
                        <m:r>
                          <m:rPr>
                            <m:nor/>
                          </m:rPr>
                          <a:rPr lang="fr-FR" b="1" dirty="0">
                            <a:solidFill>
                              <a:schemeClr val="accent4">
                                <a:lumMod val="75000"/>
                              </a:schemeClr>
                            </a:solidFill>
                          </a:rPr>
                          <m:t>_(</m:t>
                        </m:r>
                        <m:r>
                          <m:rPr>
                            <m:nor/>
                          </m:rPr>
                          <a:rPr lang="fr-FR" b="1" dirty="0">
                            <a:solidFill>
                              <a:schemeClr val="accent4">
                                <a:lumMod val="75000"/>
                              </a:schemeClr>
                            </a:solidFill>
                          </a:rPr>
                          <m:t>d</m:t>
                        </m:r>
                        <m:r>
                          <m:rPr>
                            <m:nor/>
                          </m:rPr>
                          <a:rPr lang="fr-FR" b="1" i="0" dirty="0" smtClean="0">
                            <a:solidFill>
                              <a:schemeClr val="accent4">
                                <a:lumMod val="75000"/>
                              </a:schemeClr>
                            </a:solidFill>
                          </a:rPr>
                          <m:t>+1)</m:t>
                        </m:r>
                      </m:e>
                    </m:nary>
                  </m:oMath>
                </a14:m>
                <a:endParaRPr lang="fr-FR" b="1" dirty="0">
                  <a:solidFill>
                    <a:schemeClr val="accent4">
                      <a:lumMod val="75000"/>
                    </a:schemeClr>
                  </a:solidFill>
                </a:endParaRPr>
              </a:p>
              <a:p>
                <a:pPr algn="ctr"/>
                <a:endParaRPr lang="fr-FR" b="1" dirty="0" smtClean="0">
                  <a:solidFill>
                    <a:schemeClr val="accent4">
                      <a:lumMod val="75000"/>
                    </a:schemeClr>
                  </a:solidFill>
                </a:endParaRPr>
              </a:p>
            </p:txBody>
          </p:sp>
        </mc:Choice>
        <mc:Fallback xmlns="">
          <p:sp>
            <p:nvSpPr>
              <p:cNvPr id="18" name="ZoneTexte 17"/>
              <p:cNvSpPr txBox="1">
                <a:spLocks noRot="1" noChangeAspect="1" noMove="1" noResize="1" noEditPoints="1" noAdjustHandles="1" noChangeArrowheads="1" noChangeShapeType="1" noTextEdit="1"/>
              </p:cNvSpPr>
              <p:nvPr/>
            </p:nvSpPr>
            <p:spPr>
              <a:xfrm>
                <a:off x="395536" y="3075806"/>
                <a:ext cx="8196231" cy="2176109"/>
              </a:xfrm>
              <a:prstGeom prst="rect">
                <a:avLst/>
              </a:prstGeom>
              <a:blipFill>
                <a:blip r:embed="rId2"/>
                <a:stretch>
                  <a:fillRect t="-1401" b="-2352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ZoneTexte 5"/>
              <p:cNvSpPr txBox="1"/>
              <p:nvPr/>
            </p:nvSpPr>
            <p:spPr>
              <a:xfrm>
                <a:off x="755576" y="1074816"/>
                <a:ext cx="7272808" cy="1013419"/>
              </a:xfrm>
              <a:prstGeom prst="rect">
                <a:avLst/>
              </a:prstGeom>
              <a:noFill/>
            </p:spPr>
            <p:txBody>
              <a:bodyPr wrap="square" rtlCol="0">
                <a:spAutoFit/>
              </a:bodyPr>
              <a:lstStyle/>
              <a:p>
                <a:pPr algn="ctr"/>
                <a:r>
                  <a:rPr lang="fr-FR" dirty="0" smtClean="0"/>
                  <a:t>The total amont if ESBL E. coli </a:t>
                </a:r>
                <a:r>
                  <a:rPr lang="fr-FR" dirty="0" err="1" smtClean="0"/>
                  <a:t>excreted</a:t>
                </a:r>
                <a:endParaRPr lang="fr-FR" dirty="0" smtClean="0"/>
              </a:p>
              <a:p>
                <a:pPr algn="ctr"/>
                <a:endParaRPr lang="fr-FR" dirty="0"/>
              </a:p>
              <a:p>
                <a:pPr algn="ctr"/>
                <a:r>
                  <a:rPr lang="fr-FR" b="1" dirty="0" err="1" smtClean="0">
                    <a:solidFill>
                      <a:schemeClr val="accent4">
                        <a:lumMod val="75000"/>
                      </a:schemeClr>
                    </a:solidFill>
                  </a:rPr>
                  <a:t>C_excreted</a:t>
                </a:r>
                <a:r>
                  <a:rPr lang="fr-FR" b="1" dirty="0">
                    <a:solidFill>
                      <a:schemeClr val="accent4">
                        <a:lumMod val="75000"/>
                      </a:schemeClr>
                    </a:solidFill>
                  </a:rPr>
                  <a:t>_</a:t>
                </a:r>
                <a:r>
                  <a:rPr lang="fr-FR" b="1" dirty="0" smtClean="0">
                    <a:solidFill>
                      <a:schemeClr val="accent4">
                        <a:lumMod val="75000"/>
                      </a:schemeClr>
                    </a:solidFill>
                  </a:rPr>
                  <a:t>(d+1) = </a:t>
                </a:r>
                <a14:m>
                  <m:oMath xmlns:m="http://schemas.openxmlformats.org/officeDocument/2006/math">
                    <m:nary>
                      <m:naryPr>
                        <m:chr m:val="∑"/>
                        <m:limLoc m:val="undOvr"/>
                        <m:grow m:val="on"/>
                        <m:supHide m:val="on"/>
                        <m:ctrlPr>
                          <a:rPr lang="fr-FR" b="1" i="1" smtClean="0">
                            <a:solidFill>
                              <a:schemeClr val="accent4">
                                <a:lumMod val="75000"/>
                              </a:schemeClr>
                            </a:solidFill>
                            <a:latin typeface="Cambria Math" panose="02040503050406030204" pitchFamily="18" charset="0"/>
                          </a:rPr>
                        </m:ctrlPr>
                      </m:naryPr>
                      <m:sub>
                        <m:r>
                          <a:rPr lang="fr-FR" b="1" i="1" smtClean="0">
                            <a:solidFill>
                              <a:schemeClr val="accent4">
                                <a:lumMod val="75000"/>
                              </a:schemeClr>
                            </a:solidFill>
                            <a:latin typeface="Cambria Math" panose="02040503050406030204" pitchFamily="18" charset="0"/>
                          </a:rPr>
                          <m:t>ⅈ</m:t>
                        </m:r>
                        <m:r>
                          <a:rPr lang="fr-FR" b="1" i="1">
                            <a:solidFill>
                              <a:srgbClr val="7030A0"/>
                            </a:solidFill>
                            <a:latin typeface="Cambria Math" panose="02040503050406030204" pitchFamily="18" charset="0"/>
                          </a:rPr>
                          <m:t>∈</m:t>
                        </m:r>
                        <m:r>
                          <a:rPr lang="fr-FR" b="1" i="1">
                            <a:solidFill>
                              <a:schemeClr val="accent3"/>
                            </a:solidFill>
                            <a:latin typeface="Cambria Math" panose="02040503050406030204" pitchFamily="18" charset="0"/>
                          </a:rPr>
                          <m:t>𝒊𝒏𝒇𝒆𝒄𝒕𝒆𝒅</m:t>
                        </m:r>
                      </m:sub>
                      <m:sup/>
                      <m:e>
                        <m:r>
                          <m:rPr>
                            <m:nor/>
                          </m:rPr>
                          <a:rPr lang="fr-FR" b="1" dirty="0">
                            <a:solidFill>
                              <a:schemeClr val="accent4">
                                <a:lumMod val="75000"/>
                              </a:schemeClr>
                            </a:solidFill>
                          </a:rPr>
                          <m:t>C</m:t>
                        </m:r>
                        <m:r>
                          <m:rPr>
                            <m:nor/>
                          </m:rPr>
                          <a:rPr lang="fr-FR" b="1" dirty="0">
                            <a:solidFill>
                              <a:schemeClr val="accent4">
                                <a:lumMod val="75000"/>
                              </a:schemeClr>
                            </a:solidFill>
                          </a:rPr>
                          <m:t>_</m:t>
                        </m:r>
                        <m:r>
                          <m:rPr>
                            <m:nor/>
                          </m:rPr>
                          <a:rPr lang="fr-FR" b="1" dirty="0">
                            <a:solidFill>
                              <a:schemeClr val="accent4">
                                <a:lumMod val="75000"/>
                              </a:schemeClr>
                            </a:solidFill>
                          </a:rPr>
                          <m:t>gut</m:t>
                        </m:r>
                        <m:r>
                          <m:rPr>
                            <m:nor/>
                          </m:rPr>
                          <a:rPr lang="fr-FR" b="1" dirty="0">
                            <a:solidFill>
                              <a:schemeClr val="accent4">
                                <a:lumMod val="75000"/>
                              </a:schemeClr>
                            </a:solidFill>
                          </a:rPr>
                          <m:t>_</m:t>
                        </m:r>
                        <m:r>
                          <m:rPr>
                            <m:nor/>
                          </m:rPr>
                          <a:rPr lang="fr-FR" b="1" dirty="0">
                            <a:solidFill>
                              <a:schemeClr val="accent4">
                                <a:lumMod val="75000"/>
                              </a:schemeClr>
                            </a:solidFill>
                          </a:rPr>
                          <m:t>i</m:t>
                        </m:r>
                        <m:r>
                          <m:rPr>
                            <m:nor/>
                          </m:rPr>
                          <a:rPr lang="fr-FR" b="1" dirty="0">
                            <a:solidFill>
                              <a:schemeClr val="accent4">
                                <a:lumMod val="75000"/>
                              </a:schemeClr>
                            </a:solidFill>
                          </a:rPr>
                          <m:t>_</m:t>
                        </m:r>
                        <m:r>
                          <m:rPr>
                            <m:nor/>
                          </m:rPr>
                          <a:rPr lang="fr-FR" b="1" dirty="0">
                            <a:solidFill>
                              <a:schemeClr val="accent4">
                                <a:lumMod val="75000"/>
                              </a:schemeClr>
                            </a:solidFill>
                          </a:rPr>
                          <m:t>d</m:t>
                        </m:r>
                        <m:r>
                          <m:rPr>
                            <m:nor/>
                          </m:rPr>
                          <a:rPr lang="fr-FR" b="1" dirty="0">
                            <a:solidFill>
                              <a:schemeClr val="accent4">
                                <a:lumMod val="75000"/>
                              </a:schemeClr>
                            </a:solidFill>
                          </a:rPr>
                          <m:t>∗ </m:t>
                        </m:r>
                        <m:r>
                          <m:rPr>
                            <m:nor/>
                          </m:rPr>
                          <a:rPr lang="fr-FR" b="1" dirty="0">
                            <a:solidFill>
                              <a:schemeClr val="accent4">
                                <a:lumMod val="75000"/>
                              </a:schemeClr>
                            </a:solidFill>
                          </a:rPr>
                          <m:t>r</m:t>
                        </m:r>
                        <m:r>
                          <m:rPr>
                            <m:nor/>
                          </m:rPr>
                          <a:rPr lang="fr-FR" sz="1100" b="1" dirty="0">
                            <a:solidFill>
                              <a:schemeClr val="accent4">
                                <a:lumMod val="75000"/>
                              </a:schemeClr>
                            </a:solidFill>
                          </a:rPr>
                          <m:t>excretion</m:t>
                        </m:r>
                      </m:e>
                    </m:nary>
                  </m:oMath>
                </a14:m>
                <a:endParaRPr lang="fr-FR" dirty="0"/>
              </a:p>
            </p:txBody>
          </p:sp>
        </mc:Choice>
        <mc:Fallback xmlns="">
          <p:sp>
            <p:nvSpPr>
              <p:cNvPr id="6" name="ZoneTexte 5"/>
              <p:cNvSpPr txBox="1">
                <a:spLocks noRot="1" noChangeAspect="1" noMove="1" noResize="1" noEditPoints="1" noAdjustHandles="1" noChangeArrowheads="1" noChangeShapeType="1" noTextEdit="1"/>
              </p:cNvSpPr>
              <p:nvPr/>
            </p:nvSpPr>
            <p:spPr>
              <a:xfrm>
                <a:off x="755576" y="1074816"/>
                <a:ext cx="7272808" cy="1013419"/>
              </a:xfrm>
              <a:prstGeom prst="rect">
                <a:avLst/>
              </a:prstGeom>
              <a:blipFill>
                <a:blip r:embed="rId3"/>
                <a:stretch>
                  <a:fillRect t="-2994" b="-77844"/>
                </a:stretch>
              </a:blipFill>
            </p:spPr>
            <p:txBody>
              <a:bodyPr/>
              <a:lstStyle/>
              <a:p>
                <a:r>
                  <a:rPr lang="fr-FR">
                    <a:noFill/>
                  </a:rPr>
                  <a:t> </a:t>
                </a:r>
              </a:p>
            </p:txBody>
          </p:sp>
        </mc:Fallback>
      </mc:AlternateContent>
    </p:spTree>
    <p:extLst>
      <p:ext uri="{BB962C8B-B14F-4D97-AF65-F5344CB8AC3E}">
        <p14:creationId xmlns:p14="http://schemas.microsoft.com/office/powerpoint/2010/main" val="39938245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a:xfrm>
            <a:off x="359999" y="738000"/>
            <a:ext cx="8424000" cy="4046400"/>
          </a:xfrm>
        </p:spPr>
        <p:txBody>
          <a:bodyPr/>
          <a:lstStyle/>
          <a:p>
            <a:r>
              <a:rPr lang="fr-FR" dirty="0" smtClean="0"/>
              <a:t>2.2 </a:t>
            </a:r>
            <a:r>
              <a:rPr lang="fr-FR" dirty="0"/>
              <a:t>— </a:t>
            </a:r>
            <a:r>
              <a:rPr lang="fr-FR" dirty="0" err="1" smtClean="0"/>
              <a:t>Growth</a:t>
            </a:r>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a:xfrm>
            <a:off x="7699725" y="4659675"/>
            <a:ext cx="1170000" cy="211929"/>
          </a:xfrm>
        </p:spPr>
        <p:txBody>
          <a:bodyPr/>
          <a:lstStyle/>
          <a:p>
            <a:r>
              <a:rPr lang="fr-FR"/>
              <a:t>XX/XX/XXXX</a:t>
            </a:r>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r>
              <a:rPr lang="fr-FR"/>
              <a:t>Titre de la présentation</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19</a:t>
            </a:fld>
            <a:endParaRPr lang="fr-FR" dirty="0"/>
          </a:p>
        </p:txBody>
      </p:sp>
    </p:spTree>
    <p:extLst>
      <p:ext uri="{BB962C8B-B14F-4D97-AF65-F5344CB8AC3E}">
        <p14:creationId xmlns:p14="http://schemas.microsoft.com/office/powerpoint/2010/main" val="3290739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a:t>1 — </a:t>
            </a:r>
            <a:r>
              <a:rPr lang="fr-FR" dirty="0" smtClean="0"/>
              <a:t>Structure</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a:t>
            </a:fld>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p:txBody>
          <a:bodyPr/>
          <a:lstStyle/>
          <a:p>
            <a:r>
              <a:rPr lang="fr-FR" dirty="0" smtClean="0"/>
              <a:t>19/02/2024</a:t>
            </a:r>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err="1"/>
              <a:t>Farm</a:t>
            </a:r>
            <a:r>
              <a:rPr lang="fr-FR" dirty="0"/>
              <a:t> module</a:t>
            </a:r>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20</a:t>
            </a:fld>
            <a:endParaRPr lang="fr-FR" dirty="0"/>
          </a:p>
        </p:txBody>
      </p:sp>
      <p:sp>
        <p:nvSpPr>
          <p:cNvPr id="3" name="Titre 2"/>
          <p:cNvSpPr>
            <a:spLocks noGrp="1"/>
          </p:cNvSpPr>
          <p:nvPr>
            <p:ph type="title"/>
          </p:nvPr>
        </p:nvSpPr>
        <p:spPr/>
        <p:txBody>
          <a:bodyPr/>
          <a:lstStyle/>
          <a:p>
            <a:r>
              <a:rPr lang="fr-FR" dirty="0" err="1" smtClean="0"/>
              <a:t>Growth</a:t>
            </a:r>
            <a:r>
              <a:rPr lang="fr-FR" dirty="0" smtClean="0"/>
              <a:t> (</a:t>
            </a:r>
            <a:r>
              <a:rPr lang="fr-FR" dirty="0" err="1" smtClean="0"/>
              <a:t>inside</a:t>
            </a:r>
            <a:r>
              <a:rPr lang="fr-FR" dirty="0" smtClean="0"/>
              <a:t> </a:t>
            </a:r>
            <a:r>
              <a:rPr lang="fr-FR" dirty="0" smtClean="0">
                <a:solidFill>
                  <a:schemeClr val="accent3"/>
                </a:solidFill>
              </a:rPr>
              <a:t>ALL </a:t>
            </a:r>
            <a:r>
              <a:rPr lang="fr-FR" dirty="0" err="1" smtClean="0">
                <a:solidFill>
                  <a:schemeClr val="accent3"/>
                </a:solidFill>
              </a:rPr>
              <a:t>infected</a:t>
            </a:r>
            <a:r>
              <a:rPr lang="fr-FR" dirty="0" smtClean="0">
                <a:solidFill>
                  <a:schemeClr val="accent3"/>
                </a:solidFill>
              </a:rPr>
              <a:t> </a:t>
            </a:r>
            <a:r>
              <a:rPr lang="fr-FR" dirty="0" err="1" smtClean="0"/>
              <a:t>broilers</a:t>
            </a:r>
            <a:r>
              <a:rPr lang="fr-FR" dirty="0" smtClean="0"/>
              <a:t> </a:t>
            </a:r>
            <a:r>
              <a:rPr lang="fr-FR" dirty="0" err="1" smtClean="0"/>
              <a:t>gut</a:t>
            </a:r>
            <a:r>
              <a:rPr lang="fr-FR" dirty="0" smtClean="0"/>
              <a:t>)</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Excretion</a:t>
            </a:r>
          </a:p>
        </p:txBody>
      </p:sp>
      <p:sp>
        <p:nvSpPr>
          <p:cNvPr id="10" name="Rectangle 9"/>
          <p:cNvSpPr/>
          <p:nvPr/>
        </p:nvSpPr>
        <p:spPr>
          <a:xfrm>
            <a:off x="2567731" y="2211710"/>
            <a:ext cx="1652814" cy="792088"/>
          </a:xfrm>
          <a:prstGeom prst="rect">
            <a:avLst/>
          </a:prstGeom>
          <a:solidFill>
            <a:srgbClr val="FFE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5" name="ZoneTexte 14"/>
              <p:cNvSpPr txBox="1"/>
              <p:nvPr/>
            </p:nvSpPr>
            <p:spPr>
              <a:xfrm>
                <a:off x="467544" y="3219822"/>
                <a:ext cx="8064896" cy="1227387"/>
              </a:xfrm>
              <a:prstGeom prst="rect">
                <a:avLst/>
              </a:prstGeom>
              <a:noFill/>
            </p:spPr>
            <p:txBody>
              <a:bodyPr wrap="square" rtlCol="0">
                <a:spAutoFit/>
              </a:bodyPr>
              <a:lstStyle/>
              <a:p>
                <a:r>
                  <a:rPr lang="fr-FR" dirty="0" smtClean="0"/>
                  <a:t>Total CFU in </a:t>
                </a:r>
                <a:r>
                  <a:rPr lang="fr-FR" dirty="0" err="1"/>
                  <a:t>gut</a:t>
                </a:r>
                <a:r>
                  <a:rPr lang="fr-FR" dirty="0"/>
                  <a:t> of </a:t>
                </a:r>
                <a:r>
                  <a:rPr lang="fr-FR" b="1" dirty="0" err="1" smtClean="0">
                    <a:solidFill>
                      <a:srgbClr val="FF0000"/>
                    </a:solidFill>
                  </a:rPr>
                  <a:t>infected</a:t>
                </a:r>
                <a:r>
                  <a:rPr lang="fr-FR" b="1" dirty="0" smtClean="0">
                    <a:solidFill>
                      <a:srgbClr val="FF0000"/>
                    </a:solidFill>
                  </a:rPr>
                  <a:t> </a:t>
                </a:r>
                <a:r>
                  <a:rPr lang="fr-FR" b="1" dirty="0" err="1">
                    <a:solidFill>
                      <a:srgbClr val="FF0000"/>
                    </a:solidFill>
                  </a:rPr>
                  <a:t>broiler</a:t>
                </a:r>
                <a:r>
                  <a:rPr lang="fr-FR" b="1" dirty="0"/>
                  <a:t> i</a:t>
                </a:r>
                <a:r>
                  <a:rPr lang="fr-FR" dirty="0"/>
                  <a:t> on </a:t>
                </a:r>
                <a:r>
                  <a:rPr lang="fr-FR" dirty="0" err="1"/>
                  <a:t>day</a:t>
                </a:r>
                <a:r>
                  <a:rPr lang="fr-FR" dirty="0"/>
                  <a:t> </a:t>
                </a:r>
                <a:r>
                  <a:rPr lang="fr-FR" b="1" dirty="0"/>
                  <a:t>d+1 </a:t>
                </a:r>
                <a:r>
                  <a:rPr lang="fr-FR" dirty="0" err="1"/>
                  <a:t>after</a:t>
                </a:r>
                <a:r>
                  <a:rPr lang="fr-FR" dirty="0"/>
                  <a:t> </a:t>
                </a:r>
                <a:r>
                  <a:rPr lang="fr-FR" b="1" dirty="0" err="1" smtClean="0">
                    <a:solidFill>
                      <a:schemeClr val="accent4">
                        <a:lumMod val="75000"/>
                      </a:schemeClr>
                    </a:solidFill>
                  </a:rPr>
                  <a:t>growth</a:t>
                </a:r>
                <a:endParaRPr lang="fr-FR" b="1" dirty="0">
                  <a:solidFill>
                    <a:schemeClr val="accent4">
                      <a:lumMod val="75000"/>
                    </a:schemeClr>
                  </a:solidFill>
                </a:endParaRPr>
              </a:p>
              <a:p>
                <a:endParaRPr lang="fr-FR" dirty="0" smtClean="0"/>
              </a:p>
              <a:p>
                <a:pPr lvl="1"/>
                <a:r>
                  <a:rPr lang="fr-FR" dirty="0"/>
                  <a:t>	</a:t>
                </a:r>
                <a:r>
                  <a:rPr lang="fr-FR" b="1" dirty="0">
                    <a:solidFill>
                      <a:schemeClr val="accent4">
                        <a:lumMod val="75000"/>
                      </a:schemeClr>
                    </a:solidFill>
                  </a:rPr>
                  <a:t> </a:t>
                </a:r>
                <a:r>
                  <a:rPr lang="fr-FR" b="1" dirty="0" err="1">
                    <a:solidFill>
                      <a:schemeClr val="accent4">
                        <a:lumMod val="75000"/>
                      </a:schemeClr>
                    </a:solidFill>
                  </a:rPr>
                  <a:t>C_gut_i</a:t>
                </a:r>
                <a:r>
                  <a:rPr lang="fr-FR" b="1" dirty="0">
                    <a:solidFill>
                      <a:schemeClr val="accent4">
                        <a:lumMod val="75000"/>
                      </a:schemeClr>
                    </a:solidFill>
                  </a:rPr>
                  <a:t>_(d+1</a:t>
                </a:r>
                <a:r>
                  <a:rPr lang="fr-FR" b="1" dirty="0" smtClean="0">
                    <a:solidFill>
                      <a:schemeClr val="accent4">
                        <a:lumMod val="75000"/>
                      </a:schemeClr>
                    </a:solidFill>
                  </a:rPr>
                  <a:t>).</a:t>
                </a:r>
                <a:r>
                  <a:rPr lang="fr-FR" b="1" dirty="0" err="1" smtClean="0">
                    <a:solidFill>
                      <a:schemeClr val="accent4">
                        <a:lumMod val="75000"/>
                      </a:schemeClr>
                    </a:solidFill>
                  </a:rPr>
                  <a:t>growth</a:t>
                </a:r>
                <a:r>
                  <a:rPr lang="fr-FR" dirty="0" smtClean="0">
                    <a:solidFill>
                      <a:schemeClr val="bg1">
                        <a:lumMod val="75000"/>
                      </a:schemeClr>
                    </a:solidFill>
                  </a:rPr>
                  <a:t> </a:t>
                </a:r>
                <a:r>
                  <a:rPr lang="fr-FR" dirty="0" smtClean="0"/>
                  <a:t>= </a:t>
                </a:r>
                <a14:m>
                  <m:oMath xmlns:m="http://schemas.openxmlformats.org/officeDocument/2006/math">
                    <m:f>
                      <m:fPr>
                        <m:ctrlPr>
                          <a:rPr lang="fr-FR" sz="1400" i="1" smtClean="0">
                            <a:latin typeface="Cambria Math" panose="02040503050406030204" pitchFamily="18" charset="0"/>
                          </a:rPr>
                        </m:ctrlPr>
                      </m:fPr>
                      <m:num>
                        <m:r>
                          <a:rPr lang="fr-FR" sz="1400" b="0" i="1" smtClean="0">
                            <a:latin typeface="Cambria Math" panose="02040503050406030204" pitchFamily="18" charset="0"/>
                          </a:rPr>
                          <m:t>𝐾</m:t>
                        </m:r>
                      </m:num>
                      <m:den>
                        <m:r>
                          <a:rPr lang="fr-FR" sz="1400" b="0" i="1" smtClean="0">
                            <a:latin typeface="Cambria Math" panose="02040503050406030204" pitchFamily="18" charset="0"/>
                          </a:rPr>
                          <m:t>1+</m:t>
                        </m:r>
                        <m:d>
                          <m:dPr>
                            <m:ctrlPr>
                              <a:rPr lang="fr-FR" sz="1400" b="0" i="1" smtClean="0">
                                <a:latin typeface="Cambria Math" panose="02040503050406030204" pitchFamily="18" charset="0"/>
                              </a:rPr>
                            </m:ctrlPr>
                          </m:dPr>
                          <m:e>
                            <m:f>
                              <m:fPr>
                                <m:ctrlPr>
                                  <a:rPr lang="fr-FR" sz="1400" b="0" i="1" smtClean="0">
                                    <a:latin typeface="Cambria Math" panose="02040503050406030204" pitchFamily="18" charset="0"/>
                                  </a:rPr>
                                </m:ctrlPr>
                              </m:fPr>
                              <m:num>
                                <m:r>
                                  <a:rPr lang="fr-FR" sz="1400" b="0" i="1" smtClean="0">
                                    <a:latin typeface="Cambria Math" panose="02040503050406030204" pitchFamily="18" charset="0"/>
                                  </a:rPr>
                                  <m:t>𝐾</m:t>
                                </m:r>
                                <m:r>
                                  <a:rPr lang="fr-FR" sz="1400" b="0" i="1" smtClean="0">
                                    <a:latin typeface="Cambria Math" panose="02040503050406030204" pitchFamily="18" charset="0"/>
                                  </a:rPr>
                                  <m:t>−</m:t>
                                </m:r>
                                <m:r>
                                  <m:rPr>
                                    <m:nor/>
                                  </m:rPr>
                                  <a:rPr lang="fr-FR" sz="1400" b="1" dirty="0" smtClean="0">
                                    <a:solidFill>
                                      <a:schemeClr val="accent4">
                                        <a:lumMod val="75000"/>
                                      </a:schemeClr>
                                    </a:solidFill>
                                  </a:rPr>
                                  <m:t>C</m:t>
                                </m:r>
                                <m:r>
                                  <m:rPr>
                                    <m:nor/>
                                  </m:rPr>
                                  <a:rPr lang="fr-FR" sz="1400" b="1" dirty="0" smtClean="0">
                                    <a:solidFill>
                                      <a:schemeClr val="accent4">
                                        <a:lumMod val="75000"/>
                                      </a:schemeClr>
                                    </a:solidFill>
                                  </a:rPr>
                                  <m:t>_</m:t>
                                </m:r>
                                <m:r>
                                  <m:rPr>
                                    <m:nor/>
                                  </m:rPr>
                                  <a:rPr lang="fr-FR" sz="1400" b="1" dirty="0" smtClean="0">
                                    <a:solidFill>
                                      <a:schemeClr val="accent4">
                                        <a:lumMod val="75000"/>
                                      </a:schemeClr>
                                    </a:solidFill>
                                  </a:rPr>
                                  <m:t>gut</m:t>
                                </m:r>
                                <m:r>
                                  <m:rPr>
                                    <m:nor/>
                                  </m:rPr>
                                  <a:rPr lang="fr-FR" sz="1400" b="1" dirty="0" smtClean="0">
                                    <a:solidFill>
                                      <a:schemeClr val="accent4">
                                        <a:lumMod val="75000"/>
                                      </a:schemeClr>
                                    </a:solidFill>
                                  </a:rPr>
                                  <m:t>_</m:t>
                                </m:r>
                                <m:r>
                                  <m:rPr>
                                    <m:nor/>
                                  </m:rPr>
                                  <a:rPr lang="fr-FR" sz="1400" b="1" dirty="0" smtClean="0">
                                    <a:solidFill>
                                      <a:schemeClr val="accent4">
                                        <a:lumMod val="75000"/>
                                      </a:schemeClr>
                                    </a:solidFill>
                                  </a:rPr>
                                  <m:t>i</m:t>
                                </m:r>
                                <m:r>
                                  <m:rPr>
                                    <m:nor/>
                                  </m:rPr>
                                  <a:rPr lang="fr-FR" sz="1400" b="1" dirty="0" smtClean="0">
                                    <a:solidFill>
                                      <a:schemeClr val="accent4">
                                        <a:lumMod val="75000"/>
                                      </a:schemeClr>
                                    </a:solidFill>
                                  </a:rPr>
                                  <m:t>_(</m:t>
                                </m:r>
                                <m:r>
                                  <m:rPr>
                                    <m:nor/>
                                  </m:rPr>
                                  <a:rPr lang="fr-FR" sz="1400" b="1" dirty="0" smtClean="0">
                                    <a:solidFill>
                                      <a:schemeClr val="accent4">
                                        <a:lumMod val="75000"/>
                                      </a:schemeClr>
                                    </a:solidFill>
                                  </a:rPr>
                                  <m:t>d</m:t>
                                </m:r>
                                <m:r>
                                  <m:rPr>
                                    <m:nor/>
                                  </m:rPr>
                                  <a:rPr lang="fr-FR" sz="1400" b="1" dirty="0" smtClean="0">
                                    <a:solidFill>
                                      <a:schemeClr val="accent4">
                                        <a:lumMod val="75000"/>
                                      </a:schemeClr>
                                    </a:solidFill>
                                  </a:rPr>
                                  <m:t>+1).</m:t>
                                </m:r>
                                <m:r>
                                  <m:rPr>
                                    <m:nor/>
                                  </m:rPr>
                                  <a:rPr lang="fr-FR" sz="1400" b="1" i="0" dirty="0" smtClean="0">
                                    <a:solidFill>
                                      <a:schemeClr val="accent4">
                                        <a:lumMod val="75000"/>
                                      </a:schemeClr>
                                    </a:solidFill>
                                  </a:rPr>
                                  <m:t>excretion</m:t>
                                </m:r>
                              </m:num>
                              <m:den>
                                <m:r>
                                  <m:rPr>
                                    <m:nor/>
                                  </m:rPr>
                                  <a:rPr lang="fr-FR" sz="1400" b="1" dirty="0">
                                    <a:solidFill>
                                      <a:schemeClr val="accent4">
                                        <a:lumMod val="75000"/>
                                      </a:schemeClr>
                                    </a:solidFill>
                                  </a:rPr>
                                  <m:t>C</m:t>
                                </m:r>
                                <m:r>
                                  <m:rPr>
                                    <m:nor/>
                                  </m:rPr>
                                  <a:rPr lang="fr-FR" sz="1400" b="1" dirty="0">
                                    <a:solidFill>
                                      <a:schemeClr val="accent4">
                                        <a:lumMod val="75000"/>
                                      </a:schemeClr>
                                    </a:solidFill>
                                  </a:rPr>
                                  <m:t>_</m:t>
                                </m:r>
                                <m:r>
                                  <m:rPr>
                                    <m:nor/>
                                  </m:rPr>
                                  <a:rPr lang="fr-FR" sz="1400" b="1" dirty="0">
                                    <a:solidFill>
                                      <a:schemeClr val="accent4">
                                        <a:lumMod val="75000"/>
                                      </a:schemeClr>
                                    </a:solidFill>
                                  </a:rPr>
                                  <m:t>gut</m:t>
                                </m:r>
                                <m:r>
                                  <m:rPr>
                                    <m:nor/>
                                  </m:rPr>
                                  <a:rPr lang="fr-FR" sz="1400" b="1" dirty="0">
                                    <a:solidFill>
                                      <a:schemeClr val="accent4">
                                        <a:lumMod val="75000"/>
                                      </a:schemeClr>
                                    </a:solidFill>
                                  </a:rPr>
                                  <m:t>_</m:t>
                                </m:r>
                                <m:r>
                                  <m:rPr>
                                    <m:nor/>
                                  </m:rPr>
                                  <a:rPr lang="fr-FR" sz="1400" b="1" dirty="0">
                                    <a:solidFill>
                                      <a:schemeClr val="accent4">
                                        <a:lumMod val="75000"/>
                                      </a:schemeClr>
                                    </a:solidFill>
                                  </a:rPr>
                                  <m:t>i</m:t>
                                </m:r>
                                <m:r>
                                  <m:rPr>
                                    <m:nor/>
                                  </m:rPr>
                                  <a:rPr lang="fr-FR" sz="1400" b="1" dirty="0">
                                    <a:solidFill>
                                      <a:schemeClr val="accent4">
                                        <a:lumMod val="75000"/>
                                      </a:schemeClr>
                                    </a:solidFill>
                                  </a:rPr>
                                  <m:t>_(</m:t>
                                </m:r>
                                <m:r>
                                  <m:rPr>
                                    <m:nor/>
                                  </m:rPr>
                                  <a:rPr lang="fr-FR" sz="1400" b="1" dirty="0">
                                    <a:solidFill>
                                      <a:schemeClr val="accent4">
                                        <a:lumMod val="75000"/>
                                      </a:schemeClr>
                                    </a:solidFill>
                                  </a:rPr>
                                  <m:t>d</m:t>
                                </m:r>
                                <m:r>
                                  <m:rPr>
                                    <m:nor/>
                                  </m:rPr>
                                  <a:rPr lang="fr-FR" sz="1400" b="1" dirty="0">
                                    <a:solidFill>
                                      <a:schemeClr val="accent4">
                                        <a:lumMod val="75000"/>
                                      </a:schemeClr>
                                    </a:solidFill>
                                  </a:rPr>
                                  <m:t>+1).</m:t>
                                </m:r>
                                <m:r>
                                  <m:rPr>
                                    <m:nor/>
                                  </m:rPr>
                                  <a:rPr lang="fr-FR" sz="1400" b="1" i="0" dirty="0" smtClean="0">
                                    <a:solidFill>
                                      <a:schemeClr val="accent4">
                                        <a:lumMod val="75000"/>
                                      </a:schemeClr>
                                    </a:solidFill>
                                  </a:rPr>
                                  <m:t>excretion</m:t>
                                </m:r>
                              </m:den>
                            </m:f>
                          </m:e>
                        </m:d>
                        <m:r>
                          <a:rPr lang="fr-FR" sz="1400" b="0" i="1" smtClean="0">
                            <a:latin typeface="Cambria Math" panose="02040503050406030204" pitchFamily="18" charset="0"/>
                          </a:rPr>
                          <m:t>∗</m:t>
                        </m:r>
                        <m:sSup>
                          <m:sSupPr>
                            <m:ctrlPr>
                              <a:rPr lang="fr-FR" sz="1400" i="1">
                                <a:latin typeface="Cambria Math" panose="02040503050406030204" pitchFamily="18" charset="0"/>
                              </a:rPr>
                            </m:ctrlPr>
                          </m:sSupPr>
                          <m:e>
                            <m:r>
                              <a:rPr lang="fr-FR" sz="1400" b="0" i="1" smtClean="0">
                                <a:latin typeface="Cambria Math" panose="02040503050406030204" pitchFamily="18" charset="0"/>
                              </a:rPr>
                              <m:t>𝑒</m:t>
                            </m:r>
                          </m:e>
                          <m:sup>
                            <m:r>
                              <a:rPr lang="fr-FR" sz="1400" b="0" i="1" smtClean="0">
                                <a:latin typeface="Cambria Math" panose="02040503050406030204" pitchFamily="18" charset="0"/>
                              </a:rPr>
                              <m:t>−</m:t>
                            </m:r>
                            <m:r>
                              <a:rPr lang="fr-FR" sz="1400" b="0" i="1" smtClean="0">
                                <a:latin typeface="Cambria Math" panose="02040503050406030204" pitchFamily="18" charset="0"/>
                              </a:rPr>
                              <m:t>𝑟</m:t>
                            </m:r>
                          </m:sup>
                        </m:sSup>
                      </m:den>
                    </m:f>
                  </m:oMath>
                </a14:m>
                <a:endParaRPr lang="fr-FR" dirty="0" smtClean="0"/>
              </a:p>
            </p:txBody>
          </p:sp>
        </mc:Choice>
        <mc:Fallback xmlns="">
          <p:sp>
            <p:nvSpPr>
              <p:cNvPr id="15" name="ZoneTexte 14"/>
              <p:cNvSpPr txBox="1">
                <a:spLocks noRot="1" noChangeAspect="1" noMove="1" noResize="1" noEditPoints="1" noAdjustHandles="1" noChangeArrowheads="1" noChangeShapeType="1" noTextEdit="1"/>
              </p:cNvSpPr>
              <p:nvPr/>
            </p:nvSpPr>
            <p:spPr>
              <a:xfrm>
                <a:off x="467544" y="3219822"/>
                <a:ext cx="8064896" cy="1227387"/>
              </a:xfrm>
              <a:prstGeom prst="rect">
                <a:avLst/>
              </a:prstGeom>
              <a:blipFill>
                <a:blip r:embed="rId2"/>
                <a:stretch>
                  <a:fillRect l="-680" t="-1980" b="-2475"/>
                </a:stretch>
              </a:blipFill>
            </p:spPr>
            <p:txBody>
              <a:bodyPr/>
              <a:lstStyle/>
              <a:p>
                <a:r>
                  <a:rPr lang="fr-FR">
                    <a:noFill/>
                  </a:rPr>
                  <a:t> </a:t>
                </a:r>
              </a:p>
            </p:txBody>
          </p:sp>
        </mc:Fallback>
      </mc:AlternateContent>
      <p:sp>
        <p:nvSpPr>
          <p:cNvPr id="16" name="ZoneTexte 15"/>
          <p:cNvSpPr txBox="1"/>
          <p:nvPr/>
        </p:nvSpPr>
        <p:spPr>
          <a:xfrm>
            <a:off x="863588" y="743088"/>
            <a:ext cx="7272808" cy="1477328"/>
          </a:xfrm>
          <a:prstGeom prst="rect">
            <a:avLst/>
          </a:prstGeom>
          <a:noFill/>
        </p:spPr>
        <p:txBody>
          <a:bodyPr wrap="square" rtlCol="0">
            <a:spAutoFit/>
          </a:bodyPr>
          <a:lstStyle/>
          <a:p>
            <a:r>
              <a:rPr lang="fr-FR" b="1" dirty="0" smtClean="0"/>
              <a:t>Hypothesis </a:t>
            </a:r>
            <a:r>
              <a:rPr lang="fr-FR" b="1" dirty="0" smtClean="0"/>
              <a:t>1</a:t>
            </a:r>
            <a:r>
              <a:rPr lang="fr-FR" dirty="0" smtClean="0"/>
              <a:t>: </a:t>
            </a:r>
            <a:r>
              <a:rPr lang="fr-FR" dirty="0" smtClean="0"/>
              <a:t>The growth is modeled using a logistic model</a:t>
            </a:r>
          </a:p>
          <a:p>
            <a:endParaRPr lang="fr-FR" dirty="0"/>
          </a:p>
          <a:p>
            <a:r>
              <a:rPr lang="fr-FR" dirty="0" err="1" smtClean="0">
                <a:solidFill>
                  <a:schemeClr val="bg2">
                    <a:lumMod val="75000"/>
                  </a:schemeClr>
                </a:solidFill>
              </a:rPr>
              <a:t>Growth</a:t>
            </a:r>
            <a:r>
              <a:rPr lang="fr-FR" dirty="0" smtClean="0">
                <a:solidFill>
                  <a:schemeClr val="bg2">
                    <a:lumMod val="75000"/>
                  </a:schemeClr>
                </a:solidFill>
              </a:rPr>
              <a:t> rate </a:t>
            </a:r>
            <a:r>
              <a:rPr lang="fr-FR" dirty="0" smtClean="0"/>
              <a:t>(r): Uniform(0, 5) log10 CFU (</a:t>
            </a:r>
            <a:r>
              <a:rPr lang="fr-FR" dirty="0"/>
              <a:t>Becker et al. (2022</a:t>
            </a:r>
            <a:r>
              <a:rPr lang="fr-FR" dirty="0" smtClean="0"/>
              <a:t>))</a:t>
            </a:r>
          </a:p>
          <a:p>
            <a:r>
              <a:rPr lang="fr-FR" dirty="0" smtClean="0">
                <a:solidFill>
                  <a:schemeClr val="bg2">
                    <a:lumMod val="75000"/>
                  </a:schemeClr>
                </a:solidFill>
              </a:rPr>
              <a:t>Maximum </a:t>
            </a:r>
            <a:r>
              <a:rPr lang="fr-FR" dirty="0" err="1" smtClean="0">
                <a:solidFill>
                  <a:schemeClr val="bg2">
                    <a:lumMod val="75000"/>
                  </a:schemeClr>
                </a:solidFill>
              </a:rPr>
              <a:t>carrying</a:t>
            </a:r>
            <a:r>
              <a:rPr lang="fr-FR" dirty="0" smtClean="0">
                <a:solidFill>
                  <a:schemeClr val="bg2">
                    <a:lumMod val="75000"/>
                  </a:schemeClr>
                </a:solidFill>
              </a:rPr>
              <a:t> </a:t>
            </a:r>
            <a:r>
              <a:rPr lang="fr-FR" dirty="0" err="1" smtClean="0">
                <a:solidFill>
                  <a:schemeClr val="bg2">
                    <a:lumMod val="75000"/>
                  </a:schemeClr>
                </a:solidFill>
              </a:rPr>
              <a:t>capacity</a:t>
            </a:r>
            <a:r>
              <a:rPr lang="fr-FR" dirty="0" smtClean="0">
                <a:solidFill>
                  <a:schemeClr val="bg2">
                    <a:lumMod val="75000"/>
                  </a:schemeClr>
                </a:solidFill>
              </a:rPr>
              <a:t> </a:t>
            </a:r>
            <a:r>
              <a:rPr lang="fr-FR" dirty="0" smtClean="0"/>
              <a:t>(K): 1e10 * </a:t>
            </a:r>
            <a:r>
              <a:rPr lang="fr-FR" b="1" dirty="0" err="1" smtClean="0">
                <a:solidFill>
                  <a:schemeClr val="tx2">
                    <a:lumMod val="75000"/>
                  </a:schemeClr>
                </a:solidFill>
              </a:rPr>
              <a:t>F_gut_i</a:t>
            </a:r>
            <a:r>
              <a:rPr lang="fr-FR" b="1" dirty="0" smtClean="0">
                <a:solidFill>
                  <a:schemeClr val="tx2">
                    <a:lumMod val="75000"/>
                  </a:schemeClr>
                </a:solidFill>
              </a:rPr>
              <a:t>_(d+1)</a:t>
            </a:r>
            <a:r>
              <a:rPr lang="fr-FR" dirty="0" smtClean="0"/>
              <a:t>  </a:t>
            </a:r>
          </a:p>
          <a:p>
            <a:pPr marL="285750" indent="-285750">
              <a:buFont typeface="Arial" panose="020B0604020202020204" pitchFamily="34" charset="0"/>
              <a:buChar char="•"/>
            </a:pPr>
            <a:endParaRPr lang="fr-FR" dirty="0" smtClean="0"/>
          </a:p>
        </p:txBody>
      </p:sp>
    </p:spTree>
    <p:extLst>
      <p:ext uri="{BB962C8B-B14F-4D97-AF65-F5344CB8AC3E}">
        <p14:creationId xmlns:p14="http://schemas.microsoft.com/office/powerpoint/2010/main" val="1361164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21</a:t>
            </a:fld>
            <a:endParaRPr lang="fr-FR" dirty="0"/>
          </a:p>
        </p:txBody>
      </p:sp>
      <p:sp>
        <p:nvSpPr>
          <p:cNvPr id="3" name="Titre 2"/>
          <p:cNvSpPr>
            <a:spLocks noGrp="1"/>
          </p:cNvSpPr>
          <p:nvPr>
            <p:ph type="title"/>
          </p:nvPr>
        </p:nvSpPr>
        <p:spPr/>
        <p:txBody>
          <a:bodyPr/>
          <a:lstStyle/>
          <a:p>
            <a:r>
              <a:rPr lang="fr-FR" dirty="0" err="1" smtClean="0"/>
              <a:t>Growth</a:t>
            </a:r>
            <a:r>
              <a:rPr lang="fr-FR" dirty="0" smtClean="0"/>
              <a:t> (in the </a:t>
            </a:r>
            <a:r>
              <a:rPr lang="fr-FR" dirty="0" err="1" smtClean="0"/>
              <a:t>farm</a:t>
            </a:r>
            <a:r>
              <a:rPr lang="fr-FR" dirty="0" smtClean="0"/>
              <a:t> </a:t>
            </a:r>
            <a:r>
              <a:rPr lang="fr-FR" dirty="0" err="1" smtClean="0"/>
              <a:t>environment</a:t>
            </a:r>
            <a:r>
              <a:rPr lang="fr-FR" dirty="0" smtClean="0"/>
              <a:t>)</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Excretion</a:t>
            </a:r>
          </a:p>
        </p:txBody>
      </p:sp>
      <p:sp>
        <p:nvSpPr>
          <p:cNvPr id="10" name="Rectangle 9"/>
          <p:cNvSpPr/>
          <p:nvPr/>
        </p:nvSpPr>
        <p:spPr>
          <a:xfrm>
            <a:off x="2567731" y="2211710"/>
            <a:ext cx="1652814" cy="792088"/>
          </a:xfrm>
          <a:prstGeom prst="rect">
            <a:avLst/>
          </a:prstGeom>
          <a:solidFill>
            <a:srgbClr val="FFE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ZoneTexte 15"/>
          <p:cNvSpPr txBox="1"/>
          <p:nvPr/>
        </p:nvSpPr>
        <p:spPr>
          <a:xfrm>
            <a:off x="1011917" y="1270920"/>
            <a:ext cx="7272808" cy="369332"/>
          </a:xfrm>
          <a:prstGeom prst="rect">
            <a:avLst/>
          </a:prstGeom>
          <a:noFill/>
        </p:spPr>
        <p:txBody>
          <a:bodyPr wrap="square" rtlCol="0">
            <a:spAutoFit/>
          </a:bodyPr>
          <a:lstStyle/>
          <a:p>
            <a:r>
              <a:rPr lang="fr-FR" b="1" dirty="0" smtClean="0"/>
              <a:t>No change </a:t>
            </a:r>
            <a:r>
              <a:rPr lang="fr-FR" dirty="0" smtClean="0"/>
              <a:t>in ESBL E. coli concentration in </a:t>
            </a:r>
            <a:r>
              <a:rPr lang="fr-FR" dirty="0" err="1" smtClean="0"/>
              <a:t>farm</a:t>
            </a:r>
            <a:r>
              <a:rPr lang="fr-FR" dirty="0" smtClean="0"/>
              <a:t> </a:t>
            </a:r>
            <a:r>
              <a:rPr lang="fr-FR" dirty="0" err="1" smtClean="0"/>
              <a:t>environment</a:t>
            </a:r>
            <a:endParaRPr lang="fr-FR" dirty="0" smtClean="0"/>
          </a:p>
        </p:txBody>
      </p:sp>
      <p:sp>
        <p:nvSpPr>
          <p:cNvPr id="18" name="ZoneTexte 17"/>
          <p:cNvSpPr txBox="1"/>
          <p:nvPr/>
        </p:nvSpPr>
        <p:spPr>
          <a:xfrm>
            <a:off x="375906" y="3328685"/>
            <a:ext cx="8525285" cy="923330"/>
          </a:xfrm>
          <a:prstGeom prst="rect">
            <a:avLst/>
          </a:prstGeom>
          <a:noFill/>
        </p:spPr>
        <p:txBody>
          <a:bodyPr wrap="square" rtlCol="0">
            <a:spAutoFit/>
          </a:bodyPr>
          <a:lstStyle/>
          <a:p>
            <a:r>
              <a:rPr lang="fr-FR" dirty="0" smtClean="0"/>
              <a:t>            Total </a:t>
            </a:r>
            <a:r>
              <a:rPr lang="fr-FR" dirty="0"/>
              <a:t>CFU in </a:t>
            </a:r>
            <a:r>
              <a:rPr lang="fr-FR" dirty="0" err="1" smtClean="0"/>
              <a:t>farm</a:t>
            </a:r>
            <a:r>
              <a:rPr lang="fr-FR" dirty="0" smtClean="0"/>
              <a:t> </a:t>
            </a:r>
            <a:r>
              <a:rPr lang="fr-FR" dirty="0" err="1" smtClean="0"/>
              <a:t>environment</a:t>
            </a:r>
            <a:r>
              <a:rPr lang="fr-FR" dirty="0" smtClean="0"/>
              <a:t> on </a:t>
            </a:r>
            <a:r>
              <a:rPr lang="fr-FR" dirty="0" err="1"/>
              <a:t>day</a:t>
            </a:r>
            <a:r>
              <a:rPr lang="fr-FR" dirty="0"/>
              <a:t> </a:t>
            </a:r>
            <a:r>
              <a:rPr lang="fr-FR" b="1" dirty="0"/>
              <a:t>d+1 </a:t>
            </a:r>
            <a:r>
              <a:rPr lang="fr-FR" dirty="0" err="1"/>
              <a:t>after</a:t>
            </a:r>
            <a:r>
              <a:rPr lang="fr-FR" dirty="0"/>
              <a:t> </a:t>
            </a:r>
            <a:r>
              <a:rPr lang="fr-FR" b="1" dirty="0" err="1" smtClean="0">
                <a:solidFill>
                  <a:schemeClr val="bg2"/>
                </a:solidFill>
              </a:rPr>
              <a:t>growth</a:t>
            </a:r>
            <a:endParaRPr lang="fr-FR" b="1" dirty="0" smtClean="0">
              <a:solidFill>
                <a:schemeClr val="bg2"/>
              </a:solidFill>
            </a:endParaRPr>
          </a:p>
          <a:p>
            <a:endParaRPr lang="fr-FR" b="1" dirty="0">
              <a:solidFill>
                <a:schemeClr val="accent4">
                  <a:lumMod val="75000"/>
                </a:schemeClr>
              </a:solidFill>
            </a:endParaRPr>
          </a:p>
          <a:p>
            <a:r>
              <a:rPr lang="fr-FR" b="1" dirty="0" smtClean="0">
                <a:solidFill>
                  <a:srgbClr val="7030A0"/>
                </a:solidFill>
              </a:rPr>
              <a:t>	     C_env_(d+1).growth</a:t>
            </a:r>
            <a:r>
              <a:rPr lang="fr-FR" dirty="0" smtClean="0">
                <a:solidFill>
                  <a:srgbClr val="7030A0"/>
                </a:solidFill>
              </a:rPr>
              <a:t> =</a:t>
            </a:r>
            <a:r>
              <a:rPr lang="fr-FR" dirty="0" smtClean="0"/>
              <a:t> </a:t>
            </a:r>
            <a:r>
              <a:rPr lang="fr-FR" b="1" dirty="0">
                <a:solidFill>
                  <a:srgbClr val="7030A0"/>
                </a:solidFill>
              </a:rPr>
              <a:t>C_env_(d+1</a:t>
            </a:r>
            <a:r>
              <a:rPr lang="fr-FR" b="1" dirty="0" smtClean="0">
                <a:solidFill>
                  <a:srgbClr val="7030A0"/>
                </a:solidFill>
              </a:rPr>
              <a:t>).excretion</a:t>
            </a:r>
            <a:r>
              <a:rPr lang="fr-FR" dirty="0" smtClean="0">
                <a:solidFill>
                  <a:srgbClr val="7030A0"/>
                </a:solidFill>
              </a:rPr>
              <a:t> </a:t>
            </a:r>
            <a:endParaRPr lang="fr-FR" b="1" dirty="0" smtClean="0">
              <a:solidFill>
                <a:schemeClr val="accent4">
                  <a:lumMod val="75000"/>
                </a:schemeClr>
              </a:solidFill>
            </a:endParaRPr>
          </a:p>
        </p:txBody>
      </p:sp>
    </p:spTree>
    <p:extLst>
      <p:ext uri="{BB962C8B-B14F-4D97-AF65-F5344CB8AC3E}">
        <p14:creationId xmlns:p14="http://schemas.microsoft.com/office/powerpoint/2010/main" val="1414178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22</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2.3 </a:t>
            </a:r>
            <a:r>
              <a:rPr lang="fr-FR" dirty="0"/>
              <a:t>— </a:t>
            </a:r>
            <a:r>
              <a:rPr lang="fr-FR" dirty="0" smtClean="0"/>
              <a:t>Transmission</a:t>
            </a:r>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p:txBody>
          <a:bodyPr/>
          <a:lstStyle/>
          <a:p>
            <a:pPr algn="r"/>
            <a:r>
              <a:rPr lang="fr-FR" cap="all" dirty="0"/>
              <a:t>19/02/2024</a:t>
            </a:r>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err="1"/>
              <a:t>Farm</a:t>
            </a:r>
            <a:r>
              <a:rPr lang="fr-FR" dirty="0"/>
              <a:t> module</a:t>
            </a:r>
          </a:p>
        </p:txBody>
      </p:sp>
    </p:spTree>
    <p:extLst>
      <p:ext uri="{BB962C8B-B14F-4D97-AF65-F5344CB8AC3E}">
        <p14:creationId xmlns:p14="http://schemas.microsoft.com/office/powerpoint/2010/main" val="3456912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23</a:t>
            </a:fld>
            <a:endParaRPr lang="fr-FR" dirty="0"/>
          </a:p>
        </p:txBody>
      </p:sp>
      <p:sp>
        <p:nvSpPr>
          <p:cNvPr id="3" name="Titre 2"/>
          <p:cNvSpPr>
            <a:spLocks noGrp="1"/>
          </p:cNvSpPr>
          <p:nvPr>
            <p:ph type="title"/>
          </p:nvPr>
        </p:nvSpPr>
        <p:spPr/>
        <p:txBody>
          <a:bodyPr/>
          <a:lstStyle/>
          <a:p>
            <a:r>
              <a:rPr lang="fr-FR" dirty="0" smtClean="0"/>
              <a:t>Transmission</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75000"/>
                  </a:schemeClr>
                </a:solidFill>
              </a:rPr>
              <a:t>Excretion</a:t>
            </a: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683568" y="3197672"/>
            <a:ext cx="7632847" cy="923330"/>
          </a:xfrm>
          <a:prstGeom prst="rect">
            <a:avLst/>
          </a:prstGeom>
          <a:noFill/>
        </p:spPr>
        <p:txBody>
          <a:bodyPr wrap="square" rtlCol="0">
            <a:spAutoFit/>
          </a:bodyPr>
          <a:lstStyle/>
          <a:p>
            <a:pPr marL="285750" indent="-285750">
              <a:buFont typeface="Arial" panose="020B0604020202020204" pitchFamily="34" charset="0"/>
              <a:buChar char="•"/>
            </a:pPr>
            <a:r>
              <a:rPr lang="fr-FR" dirty="0" err="1" smtClean="0"/>
              <a:t>Number</a:t>
            </a:r>
            <a:r>
              <a:rPr lang="fr-FR" dirty="0" smtClean="0"/>
              <a:t> of </a:t>
            </a:r>
            <a:r>
              <a:rPr lang="fr-FR" b="1" dirty="0" err="1" smtClean="0">
                <a:solidFill>
                  <a:schemeClr val="accent3"/>
                </a:solidFill>
              </a:rPr>
              <a:t>Newly</a:t>
            </a:r>
            <a:r>
              <a:rPr lang="fr-FR" b="1" dirty="0" smtClean="0">
                <a:solidFill>
                  <a:schemeClr val="accent3"/>
                </a:solidFill>
              </a:rPr>
              <a:t> </a:t>
            </a:r>
            <a:r>
              <a:rPr lang="fr-FR" b="1" dirty="0" err="1">
                <a:solidFill>
                  <a:schemeClr val="accent3"/>
                </a:solidFill>
              </a:rPr>
              <a:t>infected</a:t>
            </a:r>
            <a:r>
              <a:rPr lang="fr-FR" b="1" dirty="0">
                <a:solidFill>
                  <a:schemeClr val="accent3"/>
                </a:solidFill>
              </a:rPr>
              <a:t> </a:t>
            </a:r>
            <a:r>
              <a:rPr lang="fr-FR" b="1" dirty="0" err="1">
                <a:solidFill>
                  <a:schemeClr val="accent3"/>
                </a:solidFill>
              </a:rPr>
              <a:t>broilers</a:t>
            </a:r>
            <a:r>
              <a:rPr lang="fr-FR" b="1" dirty="0">
                <a:solidFill>
                  <a:schemeClr val="accent3"/>
                </a:solidFill>
              </a:rPr>
              <a:t> </a:t>
            </a:r>
            <a:r>
              <a:rPr lang="fr-FR" dirty="0"/>
              <a:t>(Dame-</a:t>
            </a:r>
            <a:r>
              <a:rPr lang="fr-FR" dirty="0" err="1"/>
              <a:t>Korevaar</a:t>
            </a:r>
            <a:r>
              <a:rPr lang="fr-FR" dirty="0"/>
              <a:t> et al (2019</a:t>
            </a:r>
            <a:r>
              <a:rPr lang="fr-FR" dirty="0" smtClean="0"/>
              <a:t>))</a:t>
            </a:r>
          </a:p>
          <a:p>
            <a:endParaRPr lang="fr-FR" dirty="0" smtClean="0"/>
          </a:p>
          <a:p>
            <a:pPr lvl="1"/>
            <a:r>
              <a:rPr lang="fr-FR" dirty="0"/>
              <a:t>	</a:t>
            </a:r>
            <a:r>
              <a:rPr lang="fr-FR" dirty="0" smtClean="0"/>
              <a:t>   E(</a:t>
            </a:r>
            <a:r>
              <a:rPr lang="fr-FR" dirty="0" err="1" smtClean="0"/>
              <a:t>N</a:t>
            </a:r>
            <a:r>
              <a:rPr lang="fr-FR" sz="1200" dirty="0" err="1" smtClean="0">
                <a:solidFill>
                  <a:srgbClr val="FF0000"/>
                </a:solidFill>
              </a:rPr>
              <a:t>new</a:t>
            </a:r>
            <a:r>
              <a:rPr lang="fr-FR" sz="1200" dirty="0" smtClean="0">
                <a:solidFill>
                  <a:srgbClr val="FF0000"/>
                </a:solidFill>
              </a:rPr>
              <a:t> infected</a:t>
            </a:r>
            <a:r>
              <a:rPr lang="fr-FR" sz="1200" dirty="0" smtClean="0"/>
              <a:t>_d+1</a:t>
            </a:r>
            <a:r>
              <a:rPr lang="fr-FR" dirty="0" smtClean="0"/>
              <a:t>) = </a:t>
            </a:r>
            <a:r>
              <a:rPr lang="fr-FR" dirty="0" err="1" smtClean="0"/>
              <a:t>N</a:t>
            </a:r>
            <a:r>
              <a:rPr lang="fr-FR" sz="1200" dirty="0" err="1" smtClean="0">
                <a:solidFill>
                  <a:srgbClr val="00B050"/>
                </a:solidFill>
              </a:rPr>
              <a:t>susceptible</a:t>
            </a:r>
            <a:r>
              <a:rPr lang="fr-FR" sz="1200" dirty="0" err="1" smtClean="0"/>
              <a:t>_d</a:t>
            </a:r>
            <a:r>
              <a:rPr lang="fr-FR" sz="1200" dirty="0" smtClean="0"/>
              <a:t> </a:t>
            </a:r>
            <a:r>
              <a:rPr lang="fr-FR" dirty="0" smtClean="0"/>
              <a:t>* (1 - </a:t>
            </a:r>
            <a:r>
              <a:rPr lang="fr-FR" dirty="0" err="1" smtClean="0"/>
              <a:t>exp</a:t>
            </a:r>
            <a:r>
              <a:rPr lang="fr-FR" dirty="0" smtClean="0"/>
              <a:t>(-</a:t>
            </a:r>
            <a:r>
              <a:rPr lang="fr-FR" b="1" dirty="0" smtClean="0">
                <a:solidFill>
                  <a:srgbClr val="7030A0"/>
                </a:solidFill>
              </a:rPr>
              <a:t>foi_(d+1)</a:t>
            </a:r>
            <a:r>
              <a:rPr lang="fr-FR" dirty="0" smtClean="0"/>
              <a:t>))</a:t>
            </a:r>
          </a:p>
        </p:txBody>
      </p:sp>
      <p:sp>
        <p:nvSpPr>
          <p:cNvPr id="16" name="ZoneTexte 15"/>
          <p:cNvSpPr txBox="1"/>
          <p:nvPr/>
        </p:nvSpPr>
        <p:spPr>
          <a:xfrm>
            <a:off x="755577" y="924376"/>
            <a:ext cx="7272808" cy="1200329"/>
          </a:xfrm>
          <a:prstGeom prst="rect">
            <a:avLst/>
          </a:prstGeom>
          <a:noFill/>
        </p:spPr>
        <p:txBody>
          <a:bodyPr wrap="square" rtlCol="0">
            <a:spAutoFit/>
          </a:bodyPr>
          <a:lstStyle/>
          <a:p>
            <a:pPr marL="285750" indent="-285750">
              <a:buFont typeface="Arial" panose="020B0604020202020204" pitchFamily="34" charset="0"/>
              <a:buChar char="•"/>
            </a:pPr>
            <a:r>
              <a:rPr lang="fr-FR" dirty="0" smtClean="0"/>
              <a:t>All broilers ingest some feces </a:t>
            </a:r>
            <a:r>
              <a:rPr lang="fr-FR" b="1" dirty="0" smtClean="0">
                <a:solidFill>
                  <a:schemeClr val="tx2">
                    <a:lumMod val="75000"/>
                  </a:schemeClr>
                </a:solidFill>
              </a:rPr>
              <a:t>F</a:t>
            </a:r>
            <a:r>
              <a:rPr lang="fr-FR" b="1" dirty="0" smtClean="0">
                <a:solidFill>
                  <a:schemeClr val="accent4">
                    <a:lumMod val="75000"/>
                  </a:schemeClr>
                </a:solidFill>
              </a:rPr>
              <a:t>_ingest_i_(d+1) </a:t>
            </a:r>
            <a:endParaRPr lang="fr-FR" dirty="0" smtClean="0"/>
          </a:p>
          <a:p>
            <a:pPr marL="285750" indent="-285750">
              <a:buFont typeface="Arial" panose="020B0604020202020204" pitchFamily="34" charset="0"/>
              <a:buChar char="•"/>
            </a:pPr>
            <a:r>
              <a:rPr lang="fr-FR" dirty="0" err="1" smtClean="0"/>
              <a:t>Ingested</a:t>
            </a:r>
            <a:r>
              <a:rPr lang="fr-FR" dirty="0" smtClean="0"/>
              <a:t> </a:t>
            </a:r>
            <a:r>
              <a:rPr lang="fr-FR" dirty="0" err="1" smtClean="0"/>
              <a:t>feces</a:t>
            </a:r>
            <a:r>
              <a:rPr lang="fr-FR" dirty="0" smtClean="0"/>
              <a:t> </a:t>
            </a:r>
            <a:r>
              <a:rPr lang="fr-FR" dirty="0" err="1" smtClean="0"/>
              <a:t>can</a:t>
            </a:r>
            <a:r>
              <a:rPr lang="fr-FR" dirty="0" smtClean="0"/>
              <a:t> </a:t>
            </a:r>
            <a:r>
              <a:rPr lang="fr-FR" dirty="0" err="1" smtClean="0"/>
              <a:t>be</a:t>
            </a:r>
            <a:r>
              <a:rPr lang="fr-FR" dirty="0" smtClean="0"/>
              <a:t> </a:t>
            </a:r>
            <a:r>
              <a:rPr lang="fr-FR" dirty="0" err="1" smtClean="0">
                <a:solidFill>
                  <a:srgbClr val="FF0000"/>
                </a:solidFill>
              </a:rPr>
              <a:t>contaminated</a:t>
            </a:r>
            <a:r>
              <a:rPr lang="fr-FR" dirty="0" smtClean="0"/>
              <a:t> </a:t>
            </a:r>
            <a:r>
              <a:rPr lang="fr-FR" dirty="0"/>
              <a:t>or </a:t>
            </a:r>
            <a:r>
              <a:rPr lang="fr-FR" dirty="0">
                <a:solidFill>
                  <a:srgbClr val="00B050"/>
                </a:solidFill>
              </a:rPr>
              <a:t>non </a:t>
            </a:r>
            <a:r>
              <a:rPr lang="fr-FR" dirty="0" err="1" smtClean="0">
                <a:solidFill>
                  <a:srgbClr val="00B050"/>
                </a:solidFill>
              </a:rPr>
              <a:t>contaminated</a:t>
            </a:r>
            <a:endParaRPr lang="fr-FR" dirty="0" smtClean="0"/>
          </a:p>
          <a:p>
            <a:pPr marL="285750" indent="-285750">
              <a:buFont typeface="Arial" panose="020B0604020202020204" pitchFamily="34" charset="0"/>
              <a:buChar char="•"/>
            </a:pPr>
            <a:r>
              <a:rPr lang="fr-FR" dirty="0" err="1" smtClean="0"/>
              <a:t>Broilers</a:t>
            </a:r>
            <a:r>
              <a:rPr lang="fr-FR" dirty="0" smtClean="0"/>
              <a:t> </a:t>
            </a:r>
            <a:r>
              <a:rPr lang="fr-FR" dirty="0" err="1" smtClean="0"/>
              <a:t>ingesting</a:t>
            </a:r>
            <a:r>
              <a:rPr lang="fr-FR" dirty="0" smtClean="0"/>
              <a:t> </a:t>
            </a:r>
            <a:r>
              <a:rPr lang="fr-FR" dirty="0" err="1" smtClean="0">
                <a:solidFill>
                  <a:srgbClr val="FF0000"/>
                </a:solidFill>
              </a:rPr>
              <a:t>contaminated</a:t>
            </a:r>
            <a:r>
              <a:rPr lang="fr-FR" dirty="0" smtClean="0">
                <a:solidFill>
                  <a:srgbClr val="FF0000"/>
                </a:solidFill>
              </a:rPr>
              <a:t> </a:t>
            </a:r>
            <a:r>
              <a:rPr lang="fr-FR" dirty="0" err="1" smtClean="0">
                <a:solidFill>
                  <a:srgbClr val="FF0000"/>
                </a:solidFill>
              </a:rPr>
              <a:t>feces</a:t>
            </a:r>
            <a:r>
              <a:rPr lang="fr-FR" dirty="0" smtClean="0"/>
              <a:t> </a:t>
            </a:r>
            <a:r>
              <a:rPr lang="fr-FR" dirty="0" err="1" smtClean="0"/>
              <a:t>gets</a:t>
            </a:r>
            <a:r>
              <a:rPr lang="fr-FR" dirty="0" smtClean="0"/>
              <a:t> </a:t>
            </a:r>
            <a:r>
              <a:rPr lang="fr-FR" dirty="0" err="1" smtClean="0"/>
              <a:t>infected</a:t>
            </a:r>
            <a:r>
              <a:rPr lang="fr-FR" dirty="0" smtClean="0"/>
              <a:t>  </a:t>
            </a:r>
          </a:p>
          <a:p>
            <a:pPr marL="285750" indent="-285750">
              <a:buFont typeface="Arial" panose="020B0604020202020204" pitchFamily="34" charset="0"/>
              <a:buChar char="•"/>
            </a:pPr>
            <a:endParaRPr lang="fr-FR" dirty="0" smtClean="0"/>
          </a:p>
        </p:txBody>
      </p:sp>
      <p:sp>
        <p:nvSpPr>
          <p:cNvPr id="6" name="ZoneTexte 5"/>
          <p:cNvSpPr txBox="1"/>
          <p:nvPr/>
        </p:nvSpPr>
        <p:spPr>
          <a:xfrm>
            <a:off x="107504" y="4225273"/>
            <a:ext cx="8805147" cy="923330"/>
          </a:xfrm>
          <a:prstGeom prst="rect">
            <a:avLst/>
          </a:prstGeom>
          <a:noFill/>
        </p:spPr>
        <p:txBody>
          <a:bodyPr wrap="square" rtlCol="0">
            <a:spAutoFit/>
          </a:bodyPr>
          <a:lstStyle/>
          <a:p>
            <a:pPr algn="ctr"/>
            <a:r>
              <a:rPr lang="fr-FR" b="1" dirty="0">
                <a:solidFill>
                  <a:srgbClr val="7030A0"/>
                </a:solidFill>
              </a:rPr>
              <a:t>foi</a:t>
            </a:r>
            <a:r>
              <a:rPr lang="fr-FR" b="1" dirty="0" smtClean="0">
                <a:solidFill>
                  <a:srgbClr val="7030A0"/>
                </a:solidFill>
              </a:rPr>
              <a:t>_(d+1)</a:t>
            </a:r>
            <a:r>
              <a:rPr lang="fr-FR" dirty="0" smtClean="0"/>
              <a:t> </a:t>
            </a:r>
            <a:r>
              <a:rPr lang="fr-FR" dirty="0"/>
              <a:t>:= force of infection on day </a:t>
            </a:r>
            <a:r>
              <a:rPr lang="fr-FR" b="1" dirty="0" smtClean="0">
                <a:solidFill>
                  <a:srgbClr val="7030A0"/>
                </a:solidFill>
              </a:rPr>
              <a:t>d+1</a:t>
            </a:r>
            <a:r>
              <a:rPr lang="fr-FR" dirty="0" smtClean="0"/>
              <a:t> </a:t>
            </a:r>
            <a:r>
              <a:rPr lang="fr-FR" dirty="0"/>
              <a:t>depends </a:t>
            </a:r>
            <a:r>
              <a:rPr lang="fr-FR" dirty="0" smtClean="0"/>
              <a:t>on</a:t>
            </a:r>
          </a:p>
          <a:p>
            <a:pPr algn="ctr"/>
            <a:r>
              <a:rPr lang="fr-FR" dirty="0" smtClean="0"/>
              <a:t> </a:t>
            </a:r>
            <a:r>
              <a:rPr lang="fr-FR" b="1" dirty="0">
                <a:solidFill>
                  <a:srgbClr val="7030A0"/>
                </a:solidFill>
              </a:rPr>
              <a:t>(C_env_(d+1).growth</a:t>
            </a:r>
            <a:r>
              <a:rPr lang="fr-FR" dirty="0">
                <a:solidFill>
                  <a:srgbClr val="7030A0"/>
                </a:solidFill>
              </a:rPr>
              <a:t> </a:t>
            </a:r>
            <a:r>
              <a:rPr lang="fr-FR" b="1" dirty="0">
                <a:solidFill>
                  <a:srgbClr val="7030A0"/>
                </a:solidFill>
              </a:rPr>
              <a:t>/ F_env_inf_(d+1</a:t>
            </a:r>
            <a:r>
              <a:rPr lang="fr-FR" b="1" dirty="0" smtClean="0">
                <a:solidFill>
                  <a:srgbClr val="7030A0"/>
                </a:solidFill>
              </a:rPr>
              <a:t>)) </a:t>
            </a:r>
            <a:endParaRPr lang="fr-FR" dirty="0"/>
          </a:p>
          <a:p>
            <a:endParaRPr lang="fr-FR" dirty="0"/>
          </a:p>
        </p:txBody>
      </p:sp>
    </p:spTree>
    <p:extLst>
      <p:ext uri="{BB962C8B-B14F-4D97-AF65-F5344CB8AC3E}">
        <p14:creationId xmlns:p14="http://schemas.microsoft.com/office/powerpoint/2010/main" val="42094548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24</a:t>
            </a:fld>
            <a:endParaRPr lang="fr-FR" dirty="0"/>
          </a:p>
        </p:txBody>
      </p:sp>
      <p:sp>
        <p:nvSpPr>
          <p:cNvPr id="3" name="Titre 2"/>
          <p:cNvSpPr>
            <a:spLocks noGrp="1"/>
          </p:cNvSpPr>
          <p:nvPr>
            <p:ph type="title"/>
          </p:nvPr>
        </p:nvSpPr>
        <p:spPr/>
        <p:txBody>
          <a:bodyPr/>
          <a:lstStyle/>
          <a:p>
            <a:r>
              <a:rPr lang="fr-FR" dirty="0" smtClean="0"/>
              <a:t>Day d+1 – </a:t>
            </a:r>
            <a:r>
              <a:rPr lang="fr-FR" dirty="0" err="1" smtClean="0">
                <a:solidFill>
                  <a:schemeClr val="accent3"/>
                </a:solidFill>
              </a:rPr>
              <a:t>Newly</a:t>
            </a:r>
            <a:r>
              <a:rPr lang="fr-FR" dirty="0" smtClean="0">
                <a:solidFill>
                  <a:schemeClr val="accent3"/>
                </a:solidFill>
              </a:rPr>
              <a:t> </a:t>
            </a:r>
            <a:r>
              <a:rPr lang="fr-FR" dirty="0" err="1" smtClean="0">
                <a:solidFill>
                  <a:schemeClr val="accent3"/>
                </a:solidFill>
              </a:rPr>
              <a:t>infected</a:t>
            </a:r>
            <a:r>
              <a:rPr lang="fr-FR" dirty="0" smtClean="0"/>
              <a:t> </a:t>
            </a:r>
            <a:r>
              <a:rPr lang="fr-FR" dirty="0" err="1" smtClean="0"/>
              <a:t>broilers</a:t>
            </a:r>
            <a:r>
              <a:rPr lang="fr-FR" dirty="0" smtClean="0"/>
              <a:t> </a:t>
            </a:r>
            <a:r>
              <a:rPr lang="fr-FR" dirty="0" err="1" smtClean="0"/>
              <a:t>gut</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75000"/>
                  </a:schemeClr>
                </a:solidFill>
              </a:rPr>
              <a:t>Excretion</a:t>
            </a: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35496" y="3214034"/>
            <a:ext cx="9108504" cy="1477328"/>
          </a:xfrm>
          <a:prstGeom prst="rect">
            <a:avLst/>
          </a:prstGeom>
          <a:noFill/>
        </p:spPr>
        <p:txBody>
          <a:bodyPr wrap="square" rtlCol="0">
            <a:spAutoFit/>
          </a:bodyPr>
          <a:lstStyle/>
          <a:p>
            <a:r>
              <a:rPr lang="fr-FR" dirty="0"/>
              <a:t> </a:t>
            </a:r>
            <a:r>
              <a:rPr lang="fr-FR" dirty="0" smtClean="0"/>
              <a:t>  Total </a:t>
            </a:r>
            <a:r>
              <a:rPr lang="fr-FR" dirty="0"/>
              <a:t>CFU in gut of </a:t>
            </a:r>
            <a:r>
              <a:rPr lang="fr-FR" b="1" dirty="0" smtClean="0">
                <a:solidFill>
                  <a:srgbClr val="FF0000"/>
                </a:solidFill>
              </a:rPr>
              <a:t>Newly infected </a:t>
            </a:r>
            <a:r>
              <a:rPr lang="fr-FR" b="1" dirty="0">
                <a:solidFill>
                  <a:srgbClr val="FF0000"/>
                </a:solidFill>
              </a:rPr>
              <a:t>broiler</a:t>
            </a:r>
            <a:r>
              <a:rPr lang="fr-FR" b="1" dirty="0"/>
              <a:t> i</a:t>
            </a:r>
            <a:r>
              <a:rPr lang="fr-FR" dirty="0"/>
              <a:t> on day </a:t>
            </a:r>
            <a:r>
              <a:rPr lang="fr-FR" b="1" dirty="0"/>
              <a:t>d+1 </a:t>
            </a:r>
            <a:r>
              <a:rPr lang="fr-FR" dirty="0"/>
              <a:t>after </a:t>
            </a:r>
            <a:r>
              <a:rPr lang="fr-FR" b="1" dirty="0">
                <a:solidFill>
                  <a:schemeClr val="accent5"/>
                </a:solidFill>
              </a:rPr>
              <a:t>transmission</a:t>
            </a:r>
            <a:endParaRPr lang="fr-FR" b="1" dirty="0" smtClean="0">
              <a:solidFill>
                <a:schemeClr val="accent5"/>
              </a:solidFill>
            </a:endParaRPr>
          </a:p>
          <a:p>
            <a:endParaRPr lang="fr-FR" b="1" dirty="0">
              <a:solidFill>
                <a:schemeClr val="accent4">
                  <a:lumMod val="75000"/>
                </a:schemeClr>
              </a:solidFill>
            </a:endParaRPr>
          </a:p>
          <a:p>
            <a:pPr algn="ctr">
              <a:lnSpc>
                <a:spcPct val="150000"/>
              </a:lnSpc>
            </a:pPr>
            <a:r>
              <a:rPr lang="fr-FR" b="1" dirty="0" smtClean="0">
                <a:solidFill>
                  <a:schemeClr val="accent4">
                    <a:lumMod val="75000"/>
                  </a:schemeClr>
                </a:solidFill>
              </a:rPr>
              <a:t>C_gut_i_(</a:t>
            </a:r>
            <a:r>
              <a:rPr lang="fr-FR" b="1" dirty="0" smtClean="0">
                <a:solidFill>
                  <a:schemeClr val="accent4">
                    <a:lumMod val="75000"/>
                  </a:schemeClr>
                </a:solidFill>
              </a:rPr>
              <a:t>d+1).transmission </a:t>
            </a:r>
            <a:r>
              <a:rPr lang="fr-FR" dirty="0" smtClean="0">
                <a:solidFill>
                  <a:schemeClr val="accent4">
                    <a:lumMod val="75000"/>
                  </a:schemeClr>
                </a:solidFill>
              </a:rPr>
              <a:t>=</a:t>
            </a:r>
            <a:r>
              <a:rPr lang="fr-FR" dirty="0" smtClean="0"/>
              <a:t> </a:t>
            </a:r>
            <a:r>
              <a:rPr lang="fr-FR" b="1" dirty="0">
                <a:solidFill>
                  <a:schemeClr val="accent4">
                    <a:lumMod val="75000"/>
                  </a:schemeClr>
                </a:solidFill>
              </a:rPr>
              <a:t>C_gut_i</a:t>
            </a:r>
            <a:r>
              <a:rPr lang="fr-FR" b="1" dirty="0" smtClean="0">
                <a:solidFill>
                  <a:schemeClr val="accent4">
                    <a:lumMod val="75000"/>
                  </a:schemeClr>
                </a:solidFill>
              </a:rPr>
              <a:t>_(d+1).growth</a:t>
            </a:r>
          </a:p>
          <a:p>
            <a:pPr algn="ctr">
              <a:lnSpc>
                <a:spcPct val="150000"/>
              </a:lnSpc>
            </a:pPr>
            <a:r>
              <a:rPr lang="fr-FR" b="1" dirty="0" smtClean="0">
                <a:solidFill>
                  <a:schemeClr val="accent4">
                    <a:lumMod val="75000"/>
                  </a:schemeClr>
                </a:solidFill>
              </a:rPr>
              <a:t> +  </a:t>
            </a:r>
            <a:r>
              <a:rPr lang="fr-FR" b="1" dirty="0" smtClean="0">
                <a:solidFill>
                  <a:schemeClr val="tx2">
                    <a:lumMod val="75000"/>
                  </a:schemeClr>
                </a:solidFill>
              </a:rPr>
              <a:t>F</a:t>
            </a:r>
            <a:r>
              <a:rPr lang="fr-FR" b="1" dirty="0" smtClean="0">
                <a:solidFill>
                  <a:schemeClr val="accent4">
                    <a:lumMod val="75000"/>
                  </a:schemeClr>
                </a:solidFill>
              </a:rPr>
              <a:t>_ingest_i_(d+1) * </a:t>
            </a:r>
            <a:r>
              <a:rPr lang="fr-FR" b="1" dirty="0">
                <a:solidFill>
                  <a:srgbClr val="7030A0"/>
                </a:solidFill>
              </a:rPr>
              <a:t>(C_env_(d+1).growth</a:t>
            </a:r>
            <a:r>
              <a:rPr lang="fr-FR" dirty="0">
                <a:solidFill>
                  <a:srgbClr val="7030A0"/>
                </a:solidFill>
              </a:rPr>
              <a:t> </a:t>
            </a:r>
            <a:r>
              <a:rPr lang="fr-FR" b="1" dirty="0">
                <a:solidFill>
                  <a:srgbClr val="7030A0"/>
                </a:solidFill>
              </a:rPr>
              <a:t>/ F_env_inf_(d+1)) </a:t>
            </a:r>
            <a:endParaRPr lang="fr-FR" b="1" dirty="0" smtClean="0">
              <a:solidFill>
                <a:schemeClr val="accent4">
                  <a:lumMod val="75000"/>
                </a:schemeClr>
              </a:solidFill>
            </a:endParaRPr>
          </a:p>
        </p:txBody>
      </p:sp>
      <p:sp>
        <p:nvSpPr>
          <p:cNvPr id="6" name="Rectangle 5"/>
          <p:cNvSpPr/>
          <p:nvPr/>
        </p:nvSpPr>
        <p:spPr>
          <a:xfrm>
            <a:off x="1547664" y="4278807"/>
            <a:ext cx="6408712" cy="38086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1475656" y="839059"/>
            <a:ext cx="5851461" cy="369332"/>
          </a:xfrm>
          <a:prstGeom prst="rect">
            <a:avLst/>
          </a:prstGeom>
          <a:noFill/>
        </p:spPr>
        <p:txBody>
          <a:bodyPr wrap="square" rtlCol="0">
            <a:spAutoFit/>
          </a:bodyPr>
          <a:lstStyle/>
          <a:p>
            <a:r>
              <a:rPr lang="fr-FR" b="1" dirty="0" err="1" smtClean="0">
                <a:solidFill>
                  <a:schemeClr val="accent3"/>
                </a:solidFill>
              </a:rPr>
              <a:t>Newly</a:t>
            </a:r>
            <a:r>
              <a:rPr lang="fr-FR" b="1" dirty="0" smtClean="0">
                <a:solidFill>
                  <a:schemeClr val="accent3"/>
                </a:solidFill>
              </a:rPr>
              <a:t> </a:t>
            </a:r>
            <a:r>
              <a:rPr lang="fr-FR" b="1" dirty="0" err="1" smtClean="0">
                <a:solidFill>
                  <a:schemeClr val="accent3"/>
                </a:solidFill>
              </a:rPr>
              <a:t>infected</a:t>
            </a:r>
            <a:r>
              <a:rPr lang="fr-FR" b="1" dirty="0" smtClean="0">
                <a:solidFill>
                  <a:srgbClr val="00B050"/>
                </a:solidFill>
              </a:rPr>
              <a:t> </a:t>
            </a:r>
            <a:r>
              <a:rPr lang="fr-FR" dirty="0" err="1" smtClean="0"/>
              <a:t>broilers</a:t>
            </a:r>
            <a:r>
              <a:rPr lang="fr-FR" dirty="0" smtClean="0"/>
              <a:t> </a:t>
            </a:r>
            <a:r>
              <a:rPr lang="fr-FR" dirty="0" err="1" smtClean="0"/>
              <a:t>ingest</a:t>
            </a:r>
            <a:r>
              <a:rPr lang="fr-FR" dirty="0" smtClean="0"/>
              <a:t> </a:t>
            </a:r>
            <a:r>
              <a:rPr lang="fr-FR" dirty="0" err="1" smtClean="0">
                <a:solidFill>
                  <a:schemeClr val="accent3"/>
                </a:solidFill>
              </a:rPr>
              <a:t>contaminated</a:t>
            </a:r>
            <a:r>
              <a:rPr lang="fr-FR" dirty="0" smtClean="0">
                <a:solidFill>
                  <a:srgbClr val="00B050"/>
                </a:solidFill>
              </a:rPr>
              <a:t> </a:t>
            </a:r>
            <a:r>
              <a:rPr lang="fr-FR" dirty="0" err="1" smtClean="0"/>
              <a:t>feces</a:t>
            </a:r>
            <a:r>
              <a:rPr lang="fr-FR" b="1" dirty="0" smtClean="0">
                <a:solidFill>
                  <a:srgbClr val="00B050"/>
                </a:solidFill>
              </a:rPr>
              <a:t> </a:t>
            </a:r>
            <a:endParaRPr lang="fr-FR" b="1" dirty="0">
              <a:solidFill>
                <a:srgbClr val="00B050"/>
              </a:solidFill>
            </a:endParaRPr>
          </a:p>
        </p:txBody>
      </p:sp>
      <p:sp>
        <p:nvSpPr>
          <p:cNvPr id="18" name="ZoneTexte 17"/>
          <p:cNvSpPr txBox="1"/>
          <p:nvPr/>
        </p:nvSpPr>
        <p:spPr>
          <a:xfrm>
            <a:off x="282287" y="1355143"/>
            <a:ext cx="8529716" cy="646331"/>
          </a:xfrm>
          <a:prstGeom prst="rect">
            <a:avLst/>
          </a:prstGeom>
          <a:noFill/>
        </p:spPr>
        <p:txBody>
          <a:bodyPr wrap="square" rtlCol="0">
            <a:spAutoFit/>
          </a:bodyPr>
          <a:lstStyle/>
          <a:p>
            <a:r>
              <a:rPr lang="fr-FR" b="1" dirty="0" err="1" smtClean="0"/>
              <a:t>Hypothesis</a:t>
            </a:r>
            <a:r>
              <a:rPr lang="fr-FR" dirty="0" smtClean="0"/>
              <a:t> </a:t>
            </a:r>
            <a:r>
              <a:rPr lang="fr-FR" b="1" dirty="0"/>
              <a:t>2</a:t>
            </a:r>
            <a:r>
              <a:rPr lang="fr-FR" dirty="0" smtClean="0"/>
              <a:t>: </a:t>
            </a:r>
            <a:r>
              <a:rPr lang="fr-FR" dirty="0" err="1" smtClean="0"/>
              <a:t>Ingested</a:t>
            </a:r>
            <a:r>
              <a:rPr lang="fr-FR" dirty="0" smtClean="0"/>
              <a:t> </a:t>
            </a:r>
            <a:r>
              <a:rPr lang="fr-FR" dirty="0" err="1" smtClean="0"/>
              <a:t>feces</a:t>
            </a:r>
            <a:r>
              <a:rPr lang="fr-FR" dirty="0" smtClean="0"/>
              <a:t> </a:t>
            </a:r>
            <a:r>
              <a:rPr lang="fr-FR" dirty="0" err="1" smtClean="0"/>
              <a:t>amount</a:t>
            </a:r>
            <a:r>
              <a:rPr lang="fr-FR" dirty="0" smtClean="0"/>
              <a:t> </a:t>
            </a:r>
            <a:r>
              <a:rPr lang="fr-FR" dirty="0" err="1" smtClean="0"/>
              <a:t>is</a:t>
            </a:r>
            <a:r>
              <a:rPr lang="fr-FR" dirty="0" smtClean="0"/>
              <a:t> not </a:t>
            </a:r>
            <a:r>
              <a:rPr lang="fr-FR" dirty="0" err="1" smtClean="0"/>
              <a:t>added</a:t>
            </a:r>
            <a:r>
              <a:rPr lang="fr-FR" dirty="0" smtClean="0"/>
              <a:t> </a:t>
            </a:r>
            <a:r>
              <a:rPr lang="fr-FR" dirty="0" err="1" smtClean="0"/>
              <a:t>with</a:t>
            </a:r>
            <a:r>
              <a:rPr lang="fr-FR" dirty="0" smtClean="0"/>
              <a:t> </a:t>
            </a:r>
            <a:r>
              <a:rPr lang="fr-FR" dirty="0" err="1" smtClean="0"/>
              <a:t>gut</a:t>
            </a:r>
            <a:r>
              <a:rPr lang="fr-FR" dirty="0" smtClean="0"/>
              <a:t> </a:t>
            </a:r>
            <a:r>
              <a:rPr lang="fr-FR" dirty="0" err="1" smtClean="0"/>
              <a:t>feces</a:t>
            </a:r>
            <a:r>
              <a:rPr lang="fr-FR" dirty="0" smtClean="0"/>
              <a:t> due to </a:t>
            </a:r>
            <a:r>
              <a:rPr lang="fr-FR" dirty="0" err="1" smtClean="0"/>
              <a:t>small</a:t>
            </a:r>
            <a:r>
              <a:rPr lang="fr-FR" dirty="0" smtClean="0"/>
              <a:t> </a:t>
            </a:r>
            <a:r>
              <a:rPr lang="fr-FR" dirty="0" err="1" smtClean="0"/>
              <a:t>quantity</a:t>
            </a:r>
            <a:r>
              <a:rPr lang="fr-FR" dirty="0" smtClean="0"/>
              <a:t> of ingestion (for all </a:t>
            </a:r>
            <a:r>
              <a:rPr lang="fr-FR" dirty="0" err="1" smtClean="0"/>
              <a:t>broilers</a:t>
            </a:r>
            <a:r>
              <a:rPr lang="fr-FR" dirty="0" smtClean="0"/>
              <a:t>)</a:t>
            </a:r>
            <a:endParaRPr lang="fr-FR" dirty="0">
              <a:solidFill>
                <a:schemeClr val="bg2">
                  <a:lumMod val="75000"/>
                </a:schemeClr>
              </a:solidFill>
            </a:endParaRPr>
          </a:p>
        </p:txBody>
      </p:sp>
    </p:spTree>
    <p:extLst>
      <p:ext uri="{BB962C8B-B14F-4D97-AF65-F5344CB8AC3E}">
        <p14:creationId xmlns:p14="http://schemas.microsoft.com/office/powerpoint/2010/main" val="24919607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25</a:t>
            </a:fld>
            <a:endParaRPr lang="fr-FR" dirty="0"/>
          </a:p>
        </p:txBody>
      </p:sp>
      <p:sp>
        <p:nvSpPr>
          <p:cNvPr id="3" name="Titre 2"/>
          <p:cNvSpPr>
            <a:spLocks noGrp="1"/>
          </p:cNvSpPr>
          <p:nvPr>
            <p:ph type="title"/>
          </p:nvPr>
        </p:nvSpPr>
        <p:spPr/>
        <p:txBody>
          <a:bodyPr/>
          <a:lstStyle/>
          <a:p>
            <a:r>
              <a:rPr lang="fr-FR" dirty="0" smtClean="0"/>
              <a:t>Day d+1 – </a:t>
            </a:r>
            <a:r>
              <a:rPr lang="fr-FR" dirty="0" err="1" smtClean="0">
                <a:solidFill>
                  <a:schemeClr val="accent3"/>
                </a:solidFill>
              </a:rPr>
              <a:t>Previously</a:t>
            </a:r>
            <a:r>
              <a:rPr lang="fr-FR" dirty="0" smtClean="0">
                <a:solidFill>
                  <a:schemeClr val="accent3"/>
                </a:solidFill>
              </a:rPr>
              <a:t> </a:t>
            </a:r>
            <a:r>
              <a:rPr lang="fr-FR" dirty="0" err="1" smtClean="0">
                <a:solidFill>
                  <a:schemeClr val="accent3"/>
                </a:solidFill>
              </a:rPr>
              <a:t>infected</a:t>
            </a:r>
            <a:r>
              <a:rPr lang="fr-FR" dirty="0" smtClean="0"/>
              <a:t> </a:t>
            </a:r>
            <a:r>
              <a:rPr lang="fr-FR" dirty="0" err="1" smtClean="0"/>
              <a:t>broilers</a:t>
            </a:r>
            <a:r>
              <a:rPr lang="fr-FR" dirty="0" smtClean="0"/>
              <a:t> </a:t>
            </a:r>
            <a:r>
              <a:rPr lang="fr-FR" dirty="0" err="1" smtClean="0"/>
              <a:t>gut</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75000"/>
                  </a:schemeClr>
                </a:solidFill>
              </a:rPr>
              <a:t>Excretion</a:t>
            </a: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rgbClr val="FFE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275431" y="3481117"/>
            <a:ext cx="8689057" cy="1200329"/>
          </a:xfrm>
          <a:prstGeom prst="rect">
            <a:avLst/>
          </a:prstGeom>
          <a:noFill/>
        </p:spPr>
        <p:txBody>
          <a:bodyPr wrap="square" rtlCol="0">
            <a:spAutoFit/>
          </a:bodyPr>
          <a:lstStyle/>
          <a:p>
            <a:r>
              <a:rPr lang="fr-FR" dirty="0" smtClean="0"/>
              <a:t>Total </a:t>
            </a:r>
            <a:r>
              <a:rPr lang="fr-FR" dirty="0"/>
              <a:t>CFU in gut of </a:t>
            </a:r>
            <a:r>
              <a:rPr lang="fr-FR" b="1" dirty="0" smtClean="0">
                <a:solidFill>
                  <a:srgbClr val="FF0000"/>
                </a:solidFill>
              </a:rPr>
              <a:t>Previously infected </a:t>
            </a:r>
            <a:r>
              <a:rPr lang="fr-FR" b="1" dirty="0">
                <a:solidFill>
                  <a:srgbClr val="FF0000"/>
                </a:solidFill>
              </a:rPr>
              <a:t>broiler</a:t>
            </a:r>
            <a:r>
              <a:rPr lang="fr-FR" b="1" dirty="0"/>
              <a:t> i</a:t>
            </a:r>
            <a:r>
              <a:rPr lang="fr-FR" dirty="0"/>
              <a:t> on day </a:t>
            </a:r>
            <a:r>
              <a:rPr lang="fr-FR" b="1" dirty="0"/>
              <a:t>d+1 </a:t>
            </a:r>
            <a:r>
              <a:rPr lang="fr-FR" dirty="0"/>
              <a:t>after </a:t>
            </a:r>
            <a:r>
              <a:rPr lang="fr-FR" b="1" dirty="0">
                <a:solidFill>
                  <a:schemeClr val="accent5"/>
                </a:solidFill>
              </a:rPr>
              <a:t>transmission</a:t>
            </a:r>
            <a:endParaRPr lang="fr-FR" b="1" dirty="0" smtClean="0">
              <a:solidFill>
                <a:schemeClr val="accent5"/>
              </a:solidFill>
            </a:endParaRPr>
          </a:p>
          <a:p>
            <a:endParaRPr lang="fr-FR" b="1" dirty="0">
              <a:solidFill>
                <a:schemeClr val="accent4">
                  <a:lumMod val="75000"/>
                </a:schemeClr>
              </a:solidFill>
            </a:endParaRPr>
          </a:p>
          <a:p>
            <a:r>
              <a:rPr lang="fr-FR" b="1" dirty="0" smtClean="0">
                <a:solidFill>
                  <a:schemeClr val="accent4">
                    <a:lumMod val="75000"/>
                  </a:schemeClr>
                </a:solidFill>
              </a:rPr>
              <a:t>	     C_gut_i_(d+1</a:t>
            </a:r>
            <a:r>
              <a:rPr lang="fr-FR" b="1" dirty="0" smtClean="0">
                <a:solidFill>
                  <a:schemeClr val="accent4">
                    <a:lumMod val="75000"/>
                  </a:schemeClr>
                </a:solidFill>
              </a:rPr>
              <a:t>).transmission</a:t>
            </a:r>
            <a:r>
              <a:rPr lang="fr-FR" dirty="0" smtClean="0">
                <a:solidFill>
                  <a:schemeClr val="bg1">
                    <a:lumMod val="75000"/>
                  </a:schemeClr>
                </a:solidFill>
              </a:rPr>
              <a:t> </a:t>
            </a:r>
            <a:r>
              <a:rPr lang="fr-FR" dirty="0" smtClean="0">
                <a:solidFill>
                  <a:schemeClr val="accent4">
                    <a:lumMod val="75000"/>
                  </a:schemeClr>
                </a:solidFill>
              </a:rPr>
              <a:t>=</a:t>
            </a:r>
            <a:r>
              <a:rPr lang="fr-FR" dirty="0" smtClean="0"/>
              <a:t> </a:t>
            </a:r>
            <a:r>
              <a:rPr lang="fr-FR" b="1" dirty="0">
                <a:solidFill>
                  <a:schemeClr val="accent4">
                    <a:lumMod val="75000"/>
                  </a:schemeClr>
                </a:solidFill>
              </a:rPr>
              <a:t>C_gut_i_(d+1</a:t>
            </a:r>
            <a:r>
              <a:rPr lang="fr-FR" b="1" dirty="0" smtClean="0">
                <a:solidFill>
                  <a:schemeClr val="accent4">
                    <a:lumMod val="75000"/>
                  </a:schemeClr>
                </a:solidFill>
              </a:rPr>
              <a:t>).growth</a:t>
            </a:r>
            <a:endParaRPr lang="fr-FR" b="1" dirty="0">
              <a:solidFill>
                <a:schemeClr val="accent4">
                  <a:lumMod val="75000"/>
                </a:schemeClr>
              </a:solidFill>
            </a:endParaRPr>
          </a:p>
          <a:p>
            <a:endParaRPr lang="fr-FR" b="1" dirty="0" smtClean="0">
              <a:solidFill>
                <a:schemeClr val="accent4">
                  <a:lumMod val="75000"/>
                </a:schemeClr>
              </a:solidFill>
            </a:endParaRPr>
          </a:p>
        </p:txBody>
      </p:sp>
      <p:sp>
        <p:nvSpPr>
          <p:cNvPr id="16" name="ZoneTexte 15"/>
          <p:cNvSpPr txBox="1"/>
          <p:nvPr/>
        </p:nvSpPr>
        <p:spPr>
          <a:xfrm>
            <a:off x="755577" y="924376"/>
            <a:ext cx="7272808" cy="1200329"/>
          </a:xfrm>
          <a:prstGeom prst="rect">
            <a:avLst/>
          </a:prstGeom>
          <a:noFill/>
        </p:spPr>
        <p:txBody>
          <a:bodyPr wrap="square" rtlCol="0">
            <a:spAutoFit/>
          </a:bodyPr>
          <a:lstStyle/>
          <a:p>
            <a:r>
              <a:rPr lang="fr-FR" b="1" dirty="0" err="1" smtClean="0"/>
              <a:t>Hypothesis</a:t>
            </a:r>
            <a:r>
              <a:rPr lang="fr-FR" b="1" dirty="0" smtClean="0"/>
              <a:t> 3: </a:t>
            </a:r>
            <a:r>
              <a:rPr lang="fr-FR" dirty="0" err="1" smtClean="0"/>
              <a:t>Some</a:t>
            </a:r>
            <a:r>
              <a:rPr lang="fr-FR" dirty="0" smtClean="0"/>
              <a:t> of </a:t>
            </a:r>
            <a:r>
              <a:rPr lang="fr-FR" dirty="0" err="1" smtClean="0"/>
              <a:t>them</a:t>
            </a:r>
            <a:r>
              <a:rPr lang="fr-FR" dirty="0" smtClean="0"/>
              <a:t> </a:t>
            </a:r>
            <a:r>
              <a:rPr lang="fr-FR" dirty="0" err="1" smtClean="0"/>
              <a:t>might</a:t>
            </a:r>
            <a:r>
              <a:rPr lang="fr-FR" dirty="0" smtClean="0"/>
              <a:t> </a:t>
            </a:r>
            <a:r>
              <a:rPr lang="fr-FR" dirty="0" err="1" smtClean="0"/>
              <a:t>ingest</a:t>
            </a:r>
            <a:r>
              <a:rPr lang="fr-FR" dirty="0" smtClean="0"/>
              <a:t> </a:t>
            </a:r>
            <a:r>
              <a:rPr lang="fr-FR" dirty="0" err="1" smtClean="0"/>
              <a:t>contaminated</a:t>
            </a:r>
            <a:r>
              <a:rPr lang="fr-FR" dirty="0" smtClean="0"/>
              <a:t> </a:t>
            </a:r>
            <a:r>
              <a:rPr lang="fr-FR" dirty="0" err="1" smtClean="0"/>
              <a:t>feces</a:t>
            </a:r>
            <a:r>
              <a:rPr lang="fr-FR" dirty="0" smtClean="0"/>
              <a:t> but the </a:t>
            </a:r>
            <a:r>
              <a:rPr lang="fr-FR" dirty="0" err="1" smtClean="0"/>
              <a:t>ingested</a:t>
            </a:r>
            <a:r>
              <a:rPr lang="fr-FR" dirty="0" smtClean="0"/>
              <a:t> </a:t>
            </a:r>
            <a:r>
              <a:rPr lang="fr-FR" dirty="0" err="1" smtClean="0"/>
              <a:t>quantity</a:t>
            </a:r>
            <a:r>
              <a:rPr lang="fr-FR" dirty="0" smtClean="0"/>
              <a:t> of ESBL </a:t>
            </a:r>
            <a:r>
              <a:rPr lang="fr-FR" dirty="0" err="1" smtClean="0"/>
              <a:t>E.coli</a:t>
            </a:r>
            <a:r>
              <a:rPr lang="fr-FR" dirty="0" smtClean="0"/>
              <a:t> </a:t>
            </a:r>
            <a:r>
              <a:rPr lang="fr-FR" dirty="0" err="1" smtClean="0"/>
              <a:t>is</a:t>
            </a:r>
            <a:r>
              <a:rPr lang="fr-FR" dirty="0" smtClean="0"/>
              <a:t> </a:t>
            </a:r>
            <a:r>
              <a:rPr lang="fr-FR" dirty="0" err="1" smtClean="0"/>
              <a:t>ignored</a:t>
            </a:r>
            <a:r>
              <a:rPr lang="fr-FR" dirty="0" smtClean="0"/>
              <a:t>, </a:t>
            </a:r>
            <a:r>
              <a:rPr lang="fr-FR" dirty="0" err="1" smtClean="0"/>
              <a:t>compared</a:t>
            </a:r>
            <a:r>
              <a:rPr lang="fr-FR" dirty="0" smtClean="0"/>
              <a:t> to the </a:t>
            </a:r>
            <a:r>
              <a:rPr lang="fr-FR" dirty="0" err="1" smtClean="0"/>
              <a:t>quantity</a:t>
            </a:r>
            <a:r>
              <a:rPr lang="fr-FR" dirty="0" smtClean="0"/>
              <a:t> of ESBL </a:t>
            </a:r>
            <a:r>
              <a:rPr lang="fr-FR" dirty="0" err="1" smtClean="0"/>
              <a:t>E.coli</a:t>
            </a:r>
            <a:r>
              <a:rPr lang="fr-FR" dirty="0" smtClean="0"/>
              <a:t> </a:t>
            </a:r>
            <a:r>
              <a:rPr lang="fr-FR" dirty="0" err="1" smtClean="0"/>
              <a:t>already</a:t>
            </a:r>
            <a:r>
              <a:rPr lang="fr-FR" dirty="0" smtClean="0"/>
              <a:t> </a:t>
            </a:r>
            <a:r>
              <a:rPr lang="fr-FR" dirty="0" err="1" smtClean="0"/>
              <a:t>present</a:t>
            </a:r>
            <a:r>
              <a:rPr lang="fr-FR" dirty="0" smtClean="0"/>
              <a:t> in </a:t>
            </a:r>
            <a:r>
              <a:rPr lang="fr-FR" dirty="0" err="1" smtClean="0"/>
              <a:t>their</a:t>
            </a:r>
            <a:r>
              <a:rPr lang="fr-FR" dirty="0" smtClean="0"/>
              <a:t> </a:t>
            </a:r>
            <a:r>
              <a:rPr lang="fr-FR" dirty="0" err="1" smtClean="0"/>
              <a:t>gut</a:t>
            </a:r>
            <a:r>
              <a:rPr lang="fr-FR" dirty="0" smtClean="0"/>
              <a:t>.</a:t>
            </a:r>
          </a:p>
          <a:p>
            <a:r>
              <a:rPr lang="fr-FR" b="1" dirty="0" smtClean="0"/>
              <a:t>            UNDERESTIMATION of </a:t>
            </a:r>
            <a:r>
              <a:rPr lang="fr-FR" b="1" dirty="0">
                <a:solidFill>
                  <a:schemeClr val="accent4">
                    <a:lumMod val="75000"/>
                  </a:schemeClr>
                </a:solidFill>
              </a:rPr>
              <a:t>C_gut_i_(d+1</a:t>
            </a:r>
            <a:r>
              <a:rPr lang="fr-FR" b="1" dirty="0" smtClean="0">
                <a:solidFill>
                  <a:schemeClr val="accent4">
                    <a:lumMod val="75000"/>
                  </a:schemeClr>
                </a:solidFill>
              </a:rPr>
              <a:t>).transmission</a:t>
            </a:r>
            <a:r>
              <a:rPr lang="fr-FR" dirty="0" smtClean="0">
                <a:solidFill>
                  <a:schemeClr val="bg1">
                    <a:lumMod val="75000"/>
                  </a:schemeClr>
                </a:solidFill>
              </a:rPr>
              <a:t> </a:t>
            </a:r>
            <a:endParaRPr lang="fr-FR" b="1" dirty="0"/>
          </a:p>
        </p:txBody>
      </p:sp>
    </p:spTree>
    <p:extLst>
      <p:ext uri="{BB962C8B-B14F-4D97-AF65-F5344CB8AC3E}">
        <p14:creationId xmlns:p14="http://schemas.microsoft.com/office/powerpoint/2010/main" val="1254306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26</a:t>
            </a:fld>
            <a:endParaRPr lang="fr-FR" dirty="0"/>
          </a:p>
        </p:txBody>
      </p:sp>
      <p:sp>
        <p:nvSpPr>
          <p:cNvPr id="3" name="Titre 2"/>
          <p:cNvSpPr>
            <a:spLocks noGrp="1"/>
          </p:cNvSpPr>
          <p:nvPr>
            <p:ph type="title"/>
          </p:nvPr>
        </p:nvSpPr>
        <p:spPr/>
        <p:txBody>
          <a:bodyPr/>
          <a:lstStyle/>
          <a:p>
            <a:r>
              <a:rPr lang="fr-FR" dirty="0" smtClean="0"/>
              <a:t>Day d+1 – </a:t>
            </a:r>
            <a:r>
              <a:rPr lang="fr-FR" dirty="0">
                <a:solidFill>
                  <a:srgbClr val="00B050"/>
                </a:solidFill>
              </a:rPr>
              <a:t>N</a:t>
            </a:r>
            <a:r>
              <a:rPr lang="fr-FR" dirty="0" smtClean="0">
                <a:solidFill>
                  <a:srgbClr val="00B050"/>
                </a:solidFill>
              </a:rPr>
              <a:t>on </a:t>
            </a:r>
            <a:r>
              <a:rPr lang="fr-FR" dirty="0" err="1" smtClean="0">
                <a:solidFill>
                  <a:srgbClr val="00B050"/>
                </a:solidFill>
              </a:rPr>
              <a:t>infected</a:t>
            </a:r>
            <a:r>
              <a:rPr lang="fr-FR" dirty="0" smtClean="0"/>
              <a:t> </a:t>
            </a:r>
            <a:r>
              <a:rPr lang="fr-FR" dirty="0" err="1" smtClean="0"/>
              <a:t>broilers</a:t>
            </a:r>
            <a:r>
              <a:rPr lang="fr-FR" dirty="0" smtClean="0"/>
              <a:t> </a:t>
            </a:r>
            <a:r>
              <a:rPr lang="fr-FR" dirty="0" err="1" smtClean="0"/>
              <a:t>gut</a:t>
            </a:r>
            <a:endParaRPr lang="fr-FR"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75000"/>
                  </a:schemeClr>
                </a:solidFill>
              </a:rPr>
              <a:t>Excretion</a:t>
            </a: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rgbClr val="FFE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375780" y="3481117"/>
            <a:ext cx="8329017" cy="923330"/>
          </a:xfrm>
          <a:prstGeom prst="rect">
            <a:avLst/>
          </a:prstGeom>
          <a:noFill/>
        </p:spPr>
        <p:txBody>
          <a:bodyPr wrap="square" rtlCol="0">
            <a:spAutoFit/>
          </a:bodyPr>
          <a:lstStyle/>
          <a:p>
            <a:r>
              <a:rPr lang="fr-FR" dirty="0" smtClean="0"/>
              <a:t>Total </a:t>
            </a:r>
            <a:r>
              <a:rPr lang="fr-FR" dirty="0"/>
              <a:t>CFU in gut of </a:t>
            </a:r>
            <a:r>
              <a:rPr lang="fr-FR" b="1" dirty="0">
                <a:solidFill>
                  <a:srgbClr val="00B050"/>
                </a:solidFill>
              </a:rPr>
              <a:t>N</a:t>
            </a:r>
            <a:r>
              <a:rPr lang="fr-FR" b="1" dirty="0" smtClean="0">
                <a:solidFill>
                  <a:srgbClr val="00B050"/>
                </a:solidFill>
              </a:rPr>
              <a:t>on infected </a:t>
            </a:r>
            <a:r>
              <a:rPr lang="fr-FR" b="1" dirty="0">
                <a:solidFill>
                  <a:srgbClr val="00B050"/>
                </a:solidFill>
              </a:rPr>
              <a:t>broiler</a:t>
            </a:r>
            <a:r>
              <a:rPr lang="fr-FR" b="1" dirty="0"/>
              <a:t> i</a:t>
            </a:r>
            <a:r>
              <a:rPr lang="fr-FR" dirty="0"/>
              <a:t> on day </a:t>
            </a:r>
            <a:r>
              <a:rPr lang="fr-FR" b="1" dirty="0"/>
              <a:t>d+1 </a:t>
            </a:r>
            <a:r>
              <a:rPr lang="fr-FR" dirty="0"/>
              <a:t>after </a:t>
            </a:r>
            <a:r>
              <a:rPr lang="fr-FR" b="1" dirty="0">
                <a:solidFill>
                  <a:schemeClr val="accent5"/>
                </a:solidFill>
              </a:rPr>
              <a:t>transmission</a:t>
            </a:r>
            <a:endParaRPr lang="fr-FR" b="1" dirty="0" smtClean="0">
              <a:solidFill>
                <a:schemeClr val="accent5"/>
              </a:solidFill>
            </a:endParaRPr>
          </a:p>
          <a:p>
            <a:endParaRPr lang="fr-FR" b="1" dirty="0">
              <a:solidFill>
                <a:schemeClr val="accent4">
                  <a:lumMod val="75000"/>
                </a:schemeClr>
              </a:solidFill>
            </a:endParaRPr>
          </a:p>
          <a:p>
            <a:r>
              <a:rPr lang="fr-FR" b="1" dirty="0">
                <a:solidFill>
                  <a:schemeClr val="accent4">
                    <a:lumMod val="75000"/>
                  </a:schemeClr>
                </a:solidFill>
              </a:rPr>
              <a:t> </a:t>
            </a:r>
            <a:r>
              <a:rPr lang="fr-FR" b="1" dirty="0" smtClean="0">
                <a:solidFill>
                  <a:schemeClr val="accent4">
                    <a:lumMod val="75000"/>
                  </a:schemeClr>
                </a:solidFill>
              </a:rPr>
              <a:t>                 </a:t>
            </a:r>
            <a:r>
              <a:rPr lang="fr-FR" b="1" dirty="0" smtClean="0">
                <a:solidFill>
                  <a:schemeClr val="accent4">
                    <a:lumMod val="75000"/>
                  </a:schemeClr>
                </a:solidFill>
              </a:rPr>
              <a:t>C_gut_i</a:t>
            </a:r>
            <a:r>
              <a:rPr lang="fr-FR" b="1" dirty="0" smtClean="0">
                <a:solidFill>
                  <a:schemeClr val="accent4">
                    <a:lumMod val="75000"/>
                  </a:schemeClr>
                </a:solidFill>
              </a:rPr>
              <a:t>_(d+1</a:t>
            </a:r>
            <a:r>
              <a:rPr lang="fr-FR" b="1" dirty="0">
                <a:solidFill>
                  <a:schemeClr val="accent4">
                    <a:lumMod val="75000"/>
                  </a:schemeClr>
                </a:solidFill>
              </a:rPr>
              <a:t>). transmission</a:t>
            </a:r>
            <a:r>
              <a:rPr lang="fr-FR" dirty="0" smtClean="0">
                <a:solidFill>
                  <a:schemeClr val="bg1">
                    <a:lumMod val="75000"/>
                  </a:schemeClr>
                </a:solidFill>
              </a:rPr>
              <a:t> </a:t>
            </a:r>
            <a:r>
              <a:rPr lang="fr-FR" dirty="0" smtClean="0">
                <a:solidFill>
                  <a:schemeClr val="accent4">
                    <a:lumMod val="75000"/>
                  </a:schemeClr>
                </a:solidFill>
              </a:rPr>
              <a:t>=</a:t>
            </a:r>
            <a:r>
              <a:rPr lang="fr-FR" dirty="0" smtClean="0"/>
              <a:t> </a:t>
            </a:r>
            <a:r>
              <a:rPr lang="fr-FR" b="1" dirty="0" smtClean="0">
                <a:solidFill>
                  <a:schemeClr val="accent4">
                    <a:lumMod val="75000"/>
                  </a:schemeClr>
                </a:solidFill>
              </a:rPr>
              <a:t>C_gut_i_d.growth = 0</a:t>
            </a:r>
          </a:p>
        </p:txBody>
      </p:sp>
      <p:sp>
        <p:nvSpPr>
          <p:cNvPr id="16" name="ZoneTexte 15"/>
          <p:cNvSpPr txBox="1"/>
          <p:nvPr/>
        </p:nvSpPr>
        <p:spPr>
          <a:xfrm>
            <a:off x="1527917" y="1172302"/>
            <a:ext cx="6024741" cy="369332"/>
          </a:xfrm>
          <a:prstGeom prst="rect">
            <a:avLst/>
          </a:prstGeom>
          <a:noFill/>
        </p:spPr>
        <p:txBody>
          <a:bodyPr wrap="square" rtlCol="0">
            <a:spAutoFit/>
          </a:bodyPr>
          <a:lstStyle/>
          <a:p>
            <a:r>
              <a:rPr lang="fr-FR" b="1" dirty="0" smtClean="0">
                <a:solidFill>
                  <a:srgbClr val="00B050"/>
                </a:solidFill>
              </a:rPr>
              <a:t>Non </a:t>
            </a:r>
            <a:r>
              <a:rPr lang="fr-FR" b="1" dirty="0" err="1" smtClean="0">
                <a:solidFill>
                  <a:srgbClr val="00B050"/>
                </a:solidFill>
              </a:rPr>
              <a:t>infected</a:t>
            </a:r>
            <a:r>
              <a:rPr lang="fr-FR" b="1" dirty="0" smtClean="0">
                <a:solidFill>
                  <a:srgbClr val="00B050"/>
                </a:solidFill>
              </a:rPr>
              <a:t> </a:t>
            </a:r>
            <a:r>
              <a:rPr lang="fr-FR" dirty="0" err="1" smtClean="0"/>
              <a:t>broilers</a:t>
            </a:r>
            <a:r>
              <a:rPr lang="fr-FR" dirty="0" smtClean="0"/>
              <a:t> </a:t>
            </a:r>
            <a:r>
              <a:rPr lang="fr-FR" dirty="0" err="1" smtClean="0"/>
              <a:t>ingest</a:t>
            </a:r>
            <a:r>
              <a:rPr lang="fr-FR" dirty="0" smtClean="0"/>
              <a:t> </a:t>
            </a:r>
            <a:r>
              <a:rPr lang="fr-FR" dirty="0" smtClean="0">
                <a:solidFill>
                  <a:srgbClr val="00B050"/>
                </a:solidFill>
              </a:rPr>
              <a:t>non </a:t>
            </a:r>
            <a:r>
              <a:rPr lang="fr-FR" dirty="0" err="1" smtClean="0">
                <a:solidFill>
                  <a:srgbClr val="00B050"/>
                </a:solidFill>
              </a:rPr>
              <a:t>contaminated</a:t>
            </a:r>
            <a:r>
              <a:rPr lang="fr-FR" dirty="0" smtClean="0">
                <a:solidFill>
                  <a:srgbClr val="00B050"/>
                </a:solidFill>
              </a:rPr>
              <a:t> </a:t>
            </a:r>
            <a:r>
              <a:rPr lang="fr-FR" dirty="0" err="1" smtClean="0"/>
              <a:t>feces</a:t>
            </a:r>
            <a:r>
              <a:rPr lang="fr-FR" b="1" dirty="0" smtClean="0">
                <a:solidFill>
                  <a:srgbClr val="00B050"/>
                </a:solidFill>
              </a:rPr>
              <a:t> </a:t>
            </a:r>
            <a:endParaRPr lang="fr-FR" b="1" dirty="0">
              <a:solidFill>
                <a:srgbClr val="00B050"/>
              </a:solidFill>
            </a:endParaRPr>
          </a:p>
        </p:txBody>
      </p:sp>
    </p:spTree>
    <p:extLst>
      <p:ext uri="{BB962C8B-B14F-4D97-AF65-F5344CB8AC3E}">
        <p14:creationId xmlns:p14="http://schemas.microsoft.com/office/powerpoint/2010/main" val="18778906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27</a:t>
            </a:fld>
            <a:endParaRPr lang="fr-FR" dirty="0"/>
          </a:p>
        </p:txBody>
      </p:sp>
      <p:sp>
        <p:nvSpPr>
          <p:cNvPr id="3" name="Titre 2"/>
          <p:cNvSpPr>
            <a:spLocks noGrp="1"/>
          </p:cNvSpPr>
          <p:nvPr>
            <p:ph type="title"/>
          </p:nvPr>
        </p:nvSpPr>
        <p:spPr/>
        <p:txBody>
          <a:bodyPr/>
          <a:lstStyle/>
          <a:p>
            <a:r>
              <a:rPr lang="fr-FR" dirty="0" smtClean="0"/>
              <a:t>Day d+1 – </a:t>
            </a:r>
            <a:r>
              <a:rPr lang="fr-FR" dirty="0" err="1" smtClean="0"/>
              <a:t>Farm</a:t>
            </a:r>
            <a:r>
              <a:rPr lang="fr-FR" dirty="0" smtClean="0"/>
              <a:t> </a:t>
            </a:r>
            <a:r>
              <a:rPr lang="fr-FR" dirty="0" err="1" smtClean="0">
                <a:solidFill>
                  <a:schemeClr val="tx1"/>
                </a:solidFill>
              </a:rPr>
              <a:t>environment</a:t>
            </a:r>
            <a:endParaRPr lang="fr-FR" dirty="0">
              <a:solidFill>
                <a:schemeClr val="tx1"/>
              </a:solidFill>
            </a:endParaRPr>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75000"/>
                  </a:schemeClr>
                </a:solidFill>
              </a:rPr>
              <a:t>Excretion</a:t>
            </a: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rgbClr val="FFE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5" name="ZoneTexte 14"/>
              <p:cNvSpPr txBox="1"/>
              <p:nvPr/>
            </p:nvSpPr>
            <p:spPr>
              <a:xfrm>
                <a:off x="-31711" y="3103820"/>
                <a:ext cx="9143999" cy="1559273"/>
              </a:xfrm>
              <a:prstGeom prst="rect">
                <a:avLst/>
              </a:prstGeom>
              <a:noFill/>
            </p:spPr>
            <p:txBody>
              <a:bodyPr wrap="square" rtlCol="0">
                <a:spAutoFit/>
              </a:bodyPr>
              <a:lstStyle/>
              <a:p>
                <a:r>
                  <a:rPr lang="fr-FR" dirty="0" smtClean="0"/>
                  <a:t>                     Total </a:t>
                </a:r>
                <a:r>
                  <a:rPr lang="fr-FR" dirty="0"/>
                  <a:t>CFU in </a:t>
                </a:r>
                <a:r>
                  <a:rPr lang="fr-FR" dirty="0" smtClean="0"/>
                  <a:t>farm environment on </a:t>
                </a:r>
                <a:r>
                  <a:rPr lang="fr-FR" dirty="0"/>
                  <a:t>day </a:t>
                </a:r>
                <a:r>
                  <a:rPr lang="fr-FR" b="1" dirty="0"/>
                  <a:t>d+1 </a:t>
                </a:r>
                <a:r>
                  <a:rPr lang="fr-FR" dirty="0"/>
                  <a:t>after </a:t>
                </a:r>
                <a:r>
                  <a:rPr lang="fr-FR" b="1" dirty="0">
                    <a:solidFill>
                      <a:schemeClr val="accent5"/>
                    </a:solidFill>
                  </a:rPr>
                  <a:t>transmission</a:t>
                </a:r>
                <a:endParaRPr lang="fr-FR" b="1" dirty="0" smtClean="0">
                  <a:solidFill>
                    <a:schemeClr val="accent5"/>
                  </a:solidFill>
                </a:endParaRPr>
              </a:p>
              <a:p>
                <a:endParaRPr lang="fr-FR" b="1" dirty="0">
                  <a:solidFill>
                    <a:schemeClr val="accent4">
                      <a:lumMod val="75000"/>
                    </a:schemeClr>
                  </a:solidFill>
                </a:endParaRPr>
              </a:p>
              <a:p>
                <a:pPr algn="ctr">
                  <a:lnSpc>
                    <a:spcPct val="150000"/>
                  </a:lnSpc>
                </a:pPr>
                <a:r>
                  <a:rPr lang="fr-FR" b="1" dirty="0" smtClean="0">
                    <a:solidFill>
                      <a:srgbClr val="7030A0"/>
                    </a:solidFill>
                  </a:rPr>
                  <a:t>C_env_(d+1</a:t>
                </a:r>
                <a:r>
                  <a:rPr lang="fr-FR" b="1" dirty="0" smtClean="0">
                    <a:solidFill>
                      <a:srgbClr val="7030A0"/>
                    </a:solidFill>
                  </a:rPr>
                  <a:t>).</a:t>
                </a:r>
                <a:r>
                  <a:rPr lang="fr-FR" b="1" dirty="0" smtClean="0">
                    <a:solidFill>
                      <a:srgbClr val="7030A0"/>
                    </a:solidFill>
                  </a:rPr>
                  <a:t>transmission</a:t>
                </a:r>
                <a:r>
                  <a:rPr lang="fr-FR" dirty="0" smtClean="0">
                    <a:solidFill>
                      <a:srgbClr val="7030A0"/>
                    </a:solidFill>
                  </a:rPr>
                  <a:t> </a:t>
                </a:r>
                <a:r>
                  <a:rPr lang="fr-FR" dirty="0" smtClean="0">
                    <a:solidFill>
                      <a:srgbClr val="7030A0"/>
                    </a:solidFill>
                  </a:rPr>
                  <a:t>=</a:t>
                </a:r>
                <a:r>
                  <a:rPr lang="fr-FR" dirty="0" smtClean="0"/>
                  <a:t> </a:t>
                </a:r>
                <a:r>
                  <a:rPr lang="fr-FR" b="1" dirty="0">
                    <a:solidFill>
                      <a:srgbClr val="7030A0"/>
                    </a:solidFill>
                  </a:rPr>
                  <a:t> C_env_(d+1).growth</a:t>
                </a:r>
                <a:r>
                  <a:rPr lang="fr-FR" dirty="0">
                    <a:solidFill>
                      <a:srgbClr val="7030A0"/>
                    </a:solidFill>
                  </a:rPr>
                  <a:t> </a:t>
                </a:r>
                <a:r>
                  <a:rPr lang="fr-FR" b="1" dirty="0" smtClean="0">
                    <a:solidFill>
                      <a:schemeClr val="accent4">
                        <a:lumMod val="75000"/>
                      </a:schemeClr>
                    </a:solidFill>
                  </a:rPr>
                  <a:t> </a:t>
                </a:r>
              </a:p>
              <a:p>
                <a:pPr algn="ctr">
                  <a:lnSpc>
                    <a:spcPct val="150000"/>
                  </a:lnSpc>
                </a:pPr>
                <a:r>
                  <a:rPr lang="fr-FR" b="1" dirty="0" smtClean="0">
                    <a:solidFill>
                      <a:schemeClr val="accent4">
                        <a:lumMod val="75000"/>
                      </a:schemeClr>
                    </a:solidFill>
                  </a:rPr>
                  <a:t>- </a:t>
                </a:r>
                <a14:m>
                  <m:oMath xmlns:m="http://schemas.openxmlformats.org/officeDocument/2006/math">
                    <m:nary>
                      <m:naryPr>
                        <m:chr m:val="∑"/>
                        <m:limLoc m:val="undOvr"/>
                        <m:grow m:val="on"/>
                        <m:supHide m:val="on"/>
                        <m:ctrlPr>
                          <a:rPr lang="pt-BR" b="1" i="1" smtClean="0">
                            <a:solidFill>
                              <a:schemeClr val="accent4">
                                <a:lumMod val="75000"/>
                              </a:schemeClr>
                            </a:solidFill>
                            <a:latin typeface="Cambria Math" panose="02040503050406030204" pitchFamily="18" charset="0"/>
                          </a:rPr>
                        </m:ctrlPr>
                      </m:naryPr>
                      <m:sub>
                        <m:r>
                          <a:rPr lang="pt-BR" b="1" i="1" smtClean="0">
                            <a:solidFill>
                              <a:srgbClr val="FF0000"/>
                            </a:solidFill>
                            <a:latin typeface="Cambria Math" panose="02040503050406030204" pitchFamily="18" charset="0"/>
                          </a:rPr>
                          <m:t>ⅈ</m:t>
                        </m:r>
                      </m:sub>
                      <m:sup/>
                      <m:e>
                        <m:r>
                          <m:rPr>
                            <m:nor/>
                          </m:rPr>
                          <a:rPr lang="fr-FR" b="1" dirty="0" smtClean="0">
                            <a:solidFill>
                              <a:schemeClr val="tx1"/>
                            </a:solidFill>
                          </a:rPr>
                          <m:t>{</m:t>
                        </m:r>
                        <m:r>
                          <m:rPr>
                            <m:nor/>
                          </m:rPr>
                          <a:rPr lang="fr-FR" b="1" dirty="0">
                            <a:solidFill>
                              <a:schemeClr val="tx2">
                                <a:lumMod val="75000"/>
                              </a:schemeClr>
                            </a:solidFill>
                          </a:rPr>
                          <m:t>F</m:t>
                        </m:r>
                        <m:r>
                          <m:rPr>
                            <m:nor/>
                          </m:rPr>
                          <a:rPr lang="fr-FR" b="1" dirty="0">
                            <a:solidFill>
                              <a:schemeClr val="accent4">
                                <a:lumMod val="75000"/>
                              </a:schemeClr>
                            </a:solidFill>
                          </a:rPr>
                          <m:t>_</m:t>
                        </m:r>
                        <m:r>
                          <m:rPr>
                            <m:nor/>
                          </m:rPr>
                          <a:rPr lang="fr-FR" b="1" dirty="0">
                            <a:solidFill>
                              <a:schemeClr val="accent4">
                                <a:lumMod val="75000"/>
                              </a:schemeClr>
                            </a:solidFill>
                          </a:rPr>
                          <m:t>ingest</m:t>
                        </m:r>
                        <m:r>
                          <m:rPr>
                            <m:nor/>
                          </m:rPr>
                          <a:rPr lang="fr-FR" b="1" dirty="0">
                            <a:solidFill>
                              <a:schemeClr val="accent4">
                                <a:lumMod val="75000"/>
                              </a:schemeClr>
                            </a:solidFill>
                          </a:rPr>
                          <m:t>_</m:t>
                        </m:r>
                        <m:r>
                          <m:rPr>
                            <m:nor/>
                          </m:rPr>
                          <a:rPr lang="fr-FR" b="1" dirty="0">
                            <a:solidFill>
                              <a:schemeClr val="accent4">
                                <a:lumMod val="75000"/>
                              </a:schemeClr>
                            </a:solidFill>
                          </a:rPr>
                          <m:t>i</m:t>
                        </m:r>
                        <m:r>
                          <m:rPr>
                            <m:nor/>
                          </m:rPr>
                          <a:rPr lang="fr-FR" b="1" dirty="0">
                            <a:solidFill>
                              <a:schemeClr val="accent4">
                                <a:lumMod val="75000"/>
                              </a:schemeClr>
                            </a:solidFill>
                          </a:rPr>
                          <m:t>_(</m:t>
                        </m:r>
                        <m:r>
                          <m:rPr>
                            <m:nor/>
                          </m:rPr>
                          <a:rPr lang="fr-FR" b="1" dirty="0">
                            <a:solidFill>
                              <a:schemeClr val="accent4">
                                <a:lumMod val="75000"/>
                              </a:schemeClr>
                            </a:solidFill>
                          </a:rPr>
                          <m:t>d</m:t>
                        </m:r>
                        <m:r>
                          <m:rPr>
                            <m:nor/>
                          </m:rPr>
                          <a:rPr lang="fr-FR" b="1" dirty="0">
                            <a:solidFill>
                              <a:schemeClr val="accent4">
                                <a:lumMod val="75000"/>
                              </a:schemeClr>
                            </a:solidFill>
                          </a:rPr>
                          <m:t>+1) ∗ (</m:t>
                        </m:r>
                        <m:r>
                          <m:rPr>
                            <m:nor/>
                          </m:rPr>
                          <a:rPr lang="fr-FR" b="1" dirty="0">
                            <a:solidFill>
                              <a:srgbClr val="7030A0"/>
                            </a:solidFill>
                          </a:rPr>
                          <m:t>C</m:t>
                        </m:r>
                        <m:r>
                          <m:rPr>
                            <m:nor/>
                          </m:rPr>
                          <a:rPr lang="fr-FR" b="1" dirty="0">
                            <a:solidFill>
                              <a:srgbClr val="7030A0"/>
                            </a:solidFill>
                          </a:rPr>
                          <m:t>_</m:t>
                        </m:r>
                        <m:r>
                          <m:rPr>
                            <m:nor/>
                          </m:rPr>
                          <a:rPr lang="fr-FR" b="1" dirty="0">
                            <a:solidFill>
                              <a:srgbClr val="7030A0"/>
                            </a:solidFill>
                          </a:rPr>
                          <m:t>env</m:t>
                        </m:r>
                        <m:r>
                          <m:rPr>
                            <m:nor/>
                          </m:rPr>
                          <a:rPr lang="fr-FR" b="1" dirty="0">
                            <a:solidFill>
                              <a:srgbClr val="7030A0"/>
                            </a:solidFill>
                          </a:rPr>
                          <m:t>_(</m:t>
                        </m:r>
                        <m:r>
                          <m:rPr>
                            <m:nor/>
                          </m:rPr>
                          <a:rPr lang="fr-FR" b="1" dirty="0">
                            <a:solidFill>
                              <a:srgbClr val="7030A0"/>
                            </a:solidFill>
                          </a:rPr>
                          <m:t>d</m:t>
                        </m:r>
                        <m:r>
                          <m:rPr>
                            <m:nor/>
                          </m:rPr>
                          <a:rPr lang="fr-FR" b="1" dirty="0">
                            <a:solidFill>
                              <a:srgbClr val="7030A0"/>
                            </a:solidFill>
                          </a:rPr>
                          <m:t>+1).</m:t>
                        </m:r>
                        <m:r>
                          <m:rPr>
                            <m:nor/>
                          </m:rPr>
                          <a:rPr lang="fr-FR" b="1" dirty="0">
                            <a:solidFill>
                              <a:srgbClr val="7030A0"/>
                            </a:solidFill>
                          </a:rPr>
                          <m:t>growth</m:t>
                        </m:r>
                        <m:r>
                          <m:rPr>
                            <m:nor/>
                          </m:rPr>
                          <a:rPr lang="fr-FR" dirty="0">
                            <a:solidFill>
                              <a:srgbClr val="7030A0"/>
                            </a:solidFill>
                          </a:rPr>
                          <m:t> </m:t>
                        </m:r>
                        <m:r>
                          <m:rPr>
                            <m:nor/>
                          </m:rPr>
                          <a:rPr lang="fr-FR" b="1" dirty="0">
                            <a:solidFill>
                              <a:srgbClr val="7030A0"/>
                            </a:solidFill>
                          </a:rPr>
                          <m:t>/ </m:t>
                        </m:r>
                        <m:r>
                          <m:rPr>
                            <m:nor/>
                          </m:rPr>
                          <a:rPr lang="fr-FR" b="1" dirty="0">
                            <a:solidFill>
                              <a:srgbClr val="7030A0"/>
                            </a:solidFill>
                          </a:rPr>
                          <m:t>F</m:t>
                        </m:r>
                        <m:r>
                          <m:rPr>
                            <m:nor/>
                          </m:rPr>
                          <a:rPr lang="fr-FR" b="1" dirty="0">
                            <a:solidFill>
                              <a:srgbClr val="7030A0"/>
                            </a:solidFill>
                          </a:rPr>
                          <m:t>_</m:t>
                        </m:r>
                        <m:r>
                          <m:rPr>
                            <m:nor/>
                          </m:rPr>
                          <a:rPr lang="fr-FR" b="1" dirty="0">
                            <a:solidFill>
                              <a:srgbClr val="7030A0"/>
                            </a:solidFill>
                          </a:rPr>
                          <m:t>env</m:t>
                        </m:r>
                        <m:r>
                          <m:rPr>
                            <m:nor/>
                          </m:rPr>
                          <a:rPr lang="fr-FR" b="1" dirty="0">
                            <a:solidFill>
                              <a:srgbClr val="7030A0"/>
                            </a:solidFill>
                          </a:rPr>
                          <m:t>_</m:t>
                        </m:r>
                        <m:r>
                          <m:rPr>
                            <m:nor/>
                          </m:rPr>
                          <a:rPr lang="fr-FR" b="1" dirty="0">
                            <a:solidFill>
                              <a:srgbClr val="7030A0"/>
                            </a:solidFill>
                          </a:rPr>
                          <m:t>inf</m:t>
                        </m:r>
                        <m:r>
                          <m:rPr>
                            <m:nor/>
                          </m:rPr>
                          <a:rPr lang="fr-FR" b="1" dirty="0">
                            <a:solidFill>
                              <a:srgbClr val="7030A0"/>
                            </a:solidFill>
                          </a:rPr>
                          <m:t>_(</m:t>
                        </m:r>
                        <m:r>
                          <m:rPr>
                            <m:nor/>
                          </m:rPr>
                          <a:rPr lang="fr-FR" b="1" dirty="0">
                            <a:solidFill>
                              <a:srgbClr val="7030A0"/>
                            </a:solidFill>
                          </a:rPr>
                          <m:t>d</m:t>
                        </m:r>
                        <m:r>
                          <m:rPr>
                            <m:nor/>
                          </m:rPr>
                          <a:rPr lang="fr-FR" b="1" dirty="0">
                            <a:solidFill>
                              <a:srgbClr val="7030A0"/>
                            </a:solidFill>
                          </a:rPr>
                          <m:t>+1))}</m:t>
                        </m:r>
                      </m:e>
                    </m:nary>
                  </m:oMath>
                </a14:m>
                <a:endParaRPr lang="fr-FR" b="1" dirty="0" smtClean="0">
                  <a:solidFill>
                    <a:schemeClr val="accent4">
                      <a:lumMod val="75000"/>
                    </a:schemeClr>
                  </a:solidFill>
                </a:endParaRPr>
              </a:p>
            </p:txBody>
          </p:sp>
        </mc:Choice>
        <mc:Fallback>
          <p:sp>
            <p:nvSpPr>
              <p:cNvPr id="15" name="ZoneTexte 14"/>
              <p:cNvSpPr txBox="1">
                <a:spLocks noRot="1" noChangeAspect="1" noMove="1" noResize="1" noEditPoints="1" noAdjustHandles="1" noChangeArrowheads="1" noChangeShapeType="1" noTextEdit="1"/>
              </p:cNvSpPr>
              <p:nvPr/>
            </p:nvSpPr>
            <p:spPr>
              <a:xfrm>
                <a:off x="-31711" y="3103820"/>
                <a:ext cx="9143999" cy="1559273"/>
              </a:xfrm>
              <a:prstGeom prst="rect">
                <a:avLst/>
              </a:prstGeom>
              <a:blipFill>
                <a:blip r:embed="rId2"/>
                <a:stretch>
                  <a:fillRect t="-1563" b="-50391"/>
                </a:stretch>
              </a:blipFill>
            </p:spPr>
            <p:txBody>
              <a:bodyPr/>
              <a:lstStyle/>
              <a:p>
                <a:r>
                  <a:rPr lang="fr-FR">
                    <a:noFill/>
                  </a:rPr>
                  <a:t> </a:t>
                </a:r>
              </a:p>
            </p:txBody>
          </p:sp>
        </mc:Fallback>
      </mc:AlternateContent>
      <p:sp>
        <p:nvSpPr>
          <p:cNvPr id="6" name="ZoneTexte 5"/>
          <p:cNvSpPr txBox="1"/>
          <p:nvPr/>
        </p:nvSpPr>
        <p:spPr>
          <a:xfrm>
            <a:off x="2257906" y="4699349"/>
            <a:ext cx="4205679" cy="369332"/>
          </a:xfrm>
          <a:prstGeom prst="rect">
            <a:avLst/>
          </a:prstGeom>
          <a:noFill/>
        </p:spPr>
        <p:txBody>
          <a:bodyPr wrap="square" rtlCol="0">
            <a:spAutoFit/>
          </a:bodyPr>
          <a:lstStyle/>
          <a:p>
            <a:r>
              <a:rPr lang="fr-FR" dirty="0" smtClean="0"/>
              <a:t>Index </a:t>
            </a:r>
            <a:r>
              <a:rPr lang="fr-FR" b="1" dirty="0" smtClean="0">
                <a:solidFill>
                  <a:srgbClr val="FF0000"/>
                </a:solidFill>
              </a:rPr>
              <a:t>i</a:t>
            </a:r>
            <a:r>
              <a:rPr lang="fr-FR" dirty="0" smtClean="0">
                <a:solidFill>
                  <a:srgbClr val="FF0000"/>
                </a:solidFill>
              </a:rPr>
              <a:t> </a:t>
            </a:r>
            <a:r>
              <a:rPr lang="fr-FR" dirty="0" smtClean="0"/>
              <a:t>over </a:t>
            </a:r>
            <a:r>
              <a:rPr lang="fr-FR" dirty="0" err="1" smtClean="0">
                <a:solidFill>
                  <a:schemeClr val="accent3"/>
                </a:solidFill>
              </a:rPr>
              <a:t>Newly</a:t>
            </a:r>
            <a:r>
              <a:rPr lang="fr-FR" dirty="0" smtClean="0">
                <a:solidFill>
                  <a:schemeClr val="accent3"/>
                </a:solidFill>
              </a:rPr>
              <a:t> </a:t>
            </a:r>
            <a:r>
              <a:rPr lang="fr-FR" dirty="0" err="1" smtClean="0">
                <a:solidFill>
                  <a:schemeClr val="accent3"/>
                </a:solidFill>
              </a:rPr>
              <a:t>infected</a:t>
            </a:r>
            <a:r>
              <a:rPr lang="fr-FR" dirty="0" smtClean="0">
                <a:solidFill>
                  <a:schemeClr val="accent3"/>
                </a:solidFill>
              </a:rPr>
              <a:t> </a:t>
            </a:r>
            <a:r>
              <a:rPr lang="fr-FR" dirty="0" err="1" smtClean="0">
                <a:solidFill>
                  <a:schemeClr val="accent3"/>
                </a:solidFill>
              </a:rPr>
              <a:t>broilers</a:t>
            </a:r>
            <a:endParaRPr lang="fr-FR" dirty="0">
              <a:solidFill>
                <a:schemeClr val="accent3"/>
              </a:solidFill>
            </a:endParaRPr>
          </a:p>
        </p:txBody>
      </p:sp>
      <p:sp>
        <p:nvSpPr>
          <p:cNvPr id="17" name="ZoneTexte 16"/>
          <p:cNvSpPr txBox="1"/>
          <p:nvPr/>
        </p:nvSpPr>
        <p:spPr>
          <a:xfrm>
            <a:off x="275431" y="709526"/>
            <a:ext cx="8594294" cy="1477328"/>
          </a:xfrm>
          <a:prstGeom prst="rect">
            <a:avLst/>
          </a:prstGeom>
          <a:noFill/>
        </p:spPr>
        <p:txBody>
          <a:bodyPr wrap="square" rtlCol="0">
            <a:spAutoFit/>
          </a:bodyPr>
          <a:lstStyle/>
          <a:p>
            <a:r>
              <a:rPr lang="fr-FR" b="1" dirty="0" smtClean="0"/>
              <a:t>Hypothesis 3.1: </a:t>
            </a:r>
            <a:r>
              <a:rPr lang="fr-FR" dirty="0"/>
              <a:t>The unknown </a:t>
            </a:r>
            <a:r>
              <a:rPr lang="fr-FR" dirty="0" smtClean="0"/>
              <a:t>quantity of ESBL ingested by </a:t>
            </a:r>
            <a:r>
              <a:rPr lang="fr-FR" dirty="0" smtClean="0">
                <a:solidFill>
                  <a:schemeClr val="accent3"/>
                </a:solidFill>
              </a:rPr>
              <a:t>previously infected broilers</a:t>
            </a:r>
            <a:r>
              <a:rPr lang="fr-FR" dirty="0" smtClean="0"/>
              <a:t> is set </a:t>
            </a:r>
            <a:r>
              <a:rPr lang="fr-FR" dirty="0" smtClean="0">
                <a:solidFill>
                  <a:schemeClr val="accent3"/>
                </a:solidFill>
              </a:rPr>
              <a:t>ZERO. </a:t>
            </a:r>
            <a:r>
              <a:rPr lang="fr-FR" dirty="0" smtClean="0"/>
              <a:t>The source of the ingested ESBL by </a:t>
            </a:r>
            <a:r>
              <a:rPr lang="fr-FR" dirty="0" smtClean="0">
                <a:solidFill>
                  <a:schemeClr val="accent3"/>
                </a:solidFill>
              </a:rPr>
              <a:t>newly infected broilers</a:t>
            </a:r>
            <a:r>
              <a:rPr lang="fr-FR" dirty="0" smtClean="0"/>
              <a:t> is distributed </a:t>
            </a:r>
            <a:r>
              <a:rPr lang="en-US" dirty="0"/>
              <a:t>according to the ingestion proportion of previously infected broilers</a:t>
            </a:r>
            <a:endParaRPr lang="fr-FR" dirty="0" smtClean="0"/>
          </a:p>
          <a:p>
            <a:r>
              <a:rPr lang="fr-FR" b="1" dirty="0" smtClean="0"/>
              <a:t>		OVERESTIMATION of </a:t>
            </a:r>
            <a:r>
              <a:rPr lang="fr-FR" b="1" dirty="0">
                <a:solidFill>
                  <a:srgbClr val="7030A0"/>
                </a:solidFill>
              </a:rPr>
              <a:t>C_env_(d+1</a:t>
            </a:r>
            <a:r>
              <a:rPr lang="fr-FR" b="1" dirty="0" smtClean="0">
                <a:solidFill>
                  <a:srgbClr val="7030A0"/>
                </a:solidFill>
              </a:rPr>
              <a:t>).</a:t>
            </a:r>
            <a:r>
              <a:rPr lang="fr-FR" b="1" dirty="0" smtClean="0">
                <a:solidFill>
                  <a:srgbClr val="7030A0"/>
                </a:solidFill>
              </a:rPr>
              <a:t>transmission</a:t>
            </a:r>
            <a:r>
              <a:rPr lang="fr-FR" dirty="0" smtClean="0">
                <a:solidFill>
                  <a:srgbClr val="7030A0"/>
                </a:solidFill>
              </a:rPr>
              <a:t> </a:t>
            </a:r>
            <a:endParaRPr lang="fr-FR" b="1" dirty="0"/>
          </a:p>
        </p:txBody>
      </p:sp>
      <p:sp>
        <p:nvSpPr>
          <p:cNvPr id="7" name="Rectangle 6"/>
          <p:cNvSpPr/>
          <p:nvPr/>
        </p:nvSpPr>
        <p:spPr>
          <a:xfrm>
            <a:off x="1187624" y="4190506"/>
            <a:ext cx="6840760" cy="397468"/>
          </a:xfrm>
          <a:prstGeom prst="rect">
            <a:avLst/>
          </a:prstGeom>
          <a:no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087230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a:xfrm>
            <a:off x="359999" y="738000"/>
            <a:ext cx="8424000" cy="4046400"/>
          </a:xfrm>
        </p:spPr>
        <p:txBody>
          <a:bodyPr/>
          <a:lstStyle/>
          <a:p>
            <a:r>
              <a:rPr lang="fr-FR" dirty="0" smtClean="0"/>
              <a:t>2.4 </a:t>
            </a:r>
            <a:r>
              <a:rPr lang="fr-FR" dirty="0"/>
              <a:t>— </a:t>
            </a:r>
            <a:r>
              <a:rPr lang="fr-FR" dirty="0" err="1" smtClean="0"/>
              <a:t>Decay</a:t>
            </a:r>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a:xfrm>
            <a:off x="7699725" y="4659675"/>
            <a:ext cx="1170000" cy="211929"/>
          </a:xfrm>
        </p:spPr>
        <p:txBody>
          <a:bodyPr/>
          <a:lstStyle/>
          <a:p>
            <a:r>
              <a:rPr lang="fr-FR"/>
              <a:t>XX/XX/XXXX</a:t>
            </a:r>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r>
              <a:rPr lang="fr-FR"/>
              <a:t>Titre de la présentation</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28</a:t>
            </a:fld>
            <a:endParaRPr lang="fr-FR" dirty="0"/>
          </a:p>
        </p:txBody>
      </p:sp>
    </p:spTree>
    <p:extLst>
      <p:ext uri="{BB962C8B-B14F-4D97-AF65-F5344CB8AC3E}">
        <p14:creationId xmlns:p14="http://schemas.microsoft.com/office/powerpoint/2010/main" val="838819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29</a:t>
            </a:fld>
            <a:endParaRPr lang="fr-FR" dirty="0"/>
          </a:p>
        </p:txBody>
      </p:sp>
      <p:sp>
        <p:nvSpPr>
          <p:cNvPr id="3" name="Titre 2"/>
          <p:cNvSpPr>
            <a:spLocks noGrp="1"/>
          </p:cNvSpPr>
          <p:nvPr>
            <p:ph type="title"/>
          </p:nvPr>
        </p:nvSpPr>
        <p:spPr/>
        <p:txBody>
          <a:bodyPr/>
          <a:lstStyle/>
          <a:p>
            <a:r>
              <a:rPr lang="fr-FR" dirty="0" err="1" smtClean="0"/>
              <a:t>Decay</a:t>
            </a:r>
            <a:r>
              <a:rPr lang="fr-FR" dirty="0" smtClean="0"/>
              <a:t> (in </a:t>
            </a:r>
            <a:r>
              <a:rPr lang="fr-FR" dirty="0" err="1" smtClean="0"/>
              <a:t>broilers</a:t>
            </a:r>
            <a:r>
              <a:rPr lang="fr-FR" dirty="0" smtClean="0"/>
              <a:t> </a:t>
            </a:r>
            <a:r>
              <a:rPr lang="fr-FR" dirty="0" err="1"/>
              <a:t>gut</a:t>
            </a:r>
            <a:r>
              <a:rPr lang="fr-FR" dirty="0" smtClean="0"/>
              <a:t>)</a:t>
            </a:r>
            <a:endParaRPr lang="fr-FR" dirty="0"/>
          </a:p>
        </p:txBody>
      </p:sp>
      <p:sp>
        <p:nvSpPr>
          <p:cNvPr id="8" name="Rectangle 7"/>
          <p:cNvSpPr/>
          <p:nvPr/>
        </p:nvSpPr>
        <p:spPr>
          <a:xfrm>
            <a:off x="7152333"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Excretion</a:t>
            </a: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189773" y="3291830"/>
            <a:ext cx="8329017" cy="1754326"/>
          </a:xfrm>
          <a:prstGeom prst="rect">
            <a:avLst/>
          </a:prstGeom>
          <a:noFill/>
        </p:spPr>
        <p:txBody>
          <a:bodyPr wrap="square" rtlCol="0">
            <a:spAutoFit/>
          </a:bodyPr>
          <a:lstStyle/>
          <a:p>
            <a:pPr algn="ctr"/>
            <a:r>
              <a:rPr lang="fr-FR" dirty="0" smtClean="0"/>
              <a:t>       Total </a:t>
            </a:r>
            <a:r>
              <a:rPr lang="fr-FR" dirty="0"/>
              <a:t>CFU in </a:t>
            </a:r>
            <a:r>
              <a:rPr lang="fr-FR" dirty="0" err="1"/>
              <a:t>gut</a:t>
            </a:r>
            <a:r>
              <a:rPr lang="fr-FR" dirty="0"/>
              <a:t> of </a:t>
            </a:r>
            <a:r>
              <a:rPr lang="fr-FR" dirty="0" err="1" smtClean="0">
                <a:solidFill>
                  <a:srgbClr val="262626"/>
                </a:solidFill>
              </a:rPr>
              <a:t>broiler</a:t>
            </a:r>
            <a:r>
              <a:rPr lang="fr-FR" b="1" dirty="0" smtClean="0"/>
              <a:t> </a:t>
            </a:r>
            <a:r>
              <a:rPr lang="fr-FR" b="1" dirty="0"/>
              <a:t>i</a:t>
            </a:r>
            <a:r>
              <a:rPr lang="fr-FR" dirty="0"/>
              <a:t> on </a:t>
            </a:r>
            <a:r>
              <a:rPr lang="fr-FR" dirty="0" err="1"/>
              <a:t>day</a:t>
            </a:r>
            <a:r>
              <a:rPr lang="fr-FR" dirty="0"/>
              <a:t> </a:t>
            </a:r>
            <a:r>
              <a:rPr lang="fr-FR" b="1" dirty="0"/>
              <a:t>d+1 </a:t>
            </a:r>
            <a:r>
              <a:rPr lang="fr-FR" dirty="0" err="1"/>
              <a:t>after</a:t>
            </a:r>
            <a:r>
              <a:rPr lang="fr-FR" dirty="0"/>
              <a:t> </a:t>
            </a:r>
            <a:r>
              <a:rPr lang="fr-FR" b="1" dirty="0" err="1" smtClean="0">
                <a:solidFill>
                  <a:schemeClr val="bg2"/>
                </a:solidFill>
              </a:rPr>
              <a:t>decay</a:t>
            </a:r>
            <a:endParaRPr lang="fr-FR" b="1" dirty="0" smtClean="0">
              <a:solidFill>
                <a:schemeClr val="bg2"/>
              </a:solidFill>
            </a:endParaRPr>
          </a:p>
          <a:p>
            <a:pPr algn="ctr"/>
            <a:endParaRPr lang="fr-FR" b="1" dirty="0">
              <a:solidFill>
                <a:schemeClr val="accent4">
                  <a:lumMod val="75000"/>
                </a:schemeClr>
              </a:solidFill>
            </a:endParaRPr>
          </a:p>
          <a:p>
            <a:pPr algn="ctr"/>
            <a:r>
              <a:rPr lang="fr-FR" b="1" dirty="0">
                <a:solidFill>
                  <a:schemeClr val="accent4">
                    <a:lumMod val="75000"/>
                  </a:schemeClr>
                </a:solidFill>
              </a:rPr>
              <a:t> </a:t>
            </a:r>
            <a:r>
              <a:rPr lang="fr-FR" b="1" dirty="0" smtClean="0">
                <a:solidFill>
                  <a:schemeClr val="accent4">
                    <a:lumMod val="75000"/>
                  </a:schemeClr>
                </a:solidFill>
              </a:rPr>
              <a:t>        C_gut_i_(d+1).decay</a:t>
            </a:r>
            <a:r>
              <a:rPr lang="fr-FR" dirty="0" smtClean="0">
                <a:solidFill>
                  <a:schemeClr val="bg1">
                    <a:lumMod val="75000"/>
                  </a:schemeClr>
                </a:solidFill>
              </a:rPr>
              <a:t> </a:t>
            </a:r>
            <a:r>
              <a:rPr lang="fr-FR" dirty="0" smtClean="0">
                <a:solidFill>
                  <a:schemeClr val="accent4">
                    <a:lumMod val="75000"/>
                  </a:schemeClr>
                </a:solidFill>
              </a:rPr>
              <a:t>=</a:t>
            </a:r>
            <a:r>
              <a:rPr lang="fr-FR" dirty="0" smtClean="0"/>
              <a:t> </a:t>
            </a:r>
            <a:r>
              <a:rPr lang="fr-FR" b="1" dirty="0">
                <a:solidFill>
                  <a:schemeClr val="accent4">
                    <a:lumMod val="75000"/>
                  </a:schemeClr>
                </a:solidFill>
              </a:rPr>
              <a:t>C_gut_i_(d+1</a:t>
            </a:r>
            <a:r>
              <a:rPr lang="fr-FR" b="1" dirty="0" smtClean="0">
                <a:solidFill>
                  <a:schemeClr val="accent4">
                    <a:lumMod val="75000"/>
                  </a:schemeClr>
                </a:solidFill>
              </a:rPr>
              <a:t>).</a:t>
            </a:r>
            <a:r>
              <a:rPr lang="fr-FR" b="1" dirty="0" smtClean="0">
                <a:solidFill>
                  <a:schemeClr val="accent4">
                    <a:lumMod val="75000"/>
                  </a:schemeClr>
                </a:solidFill>
              </a:rPr>
              <a:t>transmission</a:t>
            </a:r>
            <a:endParaRPr lang="fr-FR" b="1" dirty="0" smtClean="0">
              <a:solidFill>
                <a:schemeClr val="accent4">
                  <a:lumMod val="75000"/>
                </a:schemeClr>
              </a:solidFill>
            </a:endParaRPr>
          </a:p>
          <a:p>
            <a:pPr algn="ctr"/>
            <a:endParaRPr lang="fr-FR" b="1" dirty="0">
              <a:solidFill>
                <a:schemeClr val="accent4">
                  <a:lumMod val="75000"/>
                </a:schemeClr>
              </a:solidFill>
            </a:endParaRPr>
          </a:p>
          <a:p>
            <a:pPr algn="ctr"/>
            <a:r>
              <a:rPr lang="fr-FR" b="1" dirty="0" err="1">
                <a:solidFill>
                  <a:schemeClr val="accent4">
                    <a:lumMod val="75000"/>
                  </a:schemeClr>
                </a:solidFill>
              </a:rPr>
              <a:t>C_gut_i</a:t>
            </a:r>
            <a:r>
              <a:rPr lang="fr-FR" b="1" dirty="0">
                <a:solidFill>
                  <a:schemeClr val="accent4">
                    <a:lumMod val="75000"/>
                  </a:schemeClr>
                </a:solidFill>
              </a:rPr>
              <a:t>_(</a:t>
            </a:r>
            <a:r>
              <a:rPr lang="fr-FR" b="1" dirty="0" smtClean="0">
                <a:solidFill>
                  <a:schemeClr val="accent4">
                    <a:lumMod val="75000"/>
                  </a:schemeClr>
                </a:solidFill>
              </a:rPr>
              <a:t>d+1)</a:t>
            </a:r>
            <a:r>
              <a:rPr lang="fr-FR" dirty="0" smtClean="0">
                <a:solidFill>
                  <a:schemeClr val="accent4">
                    <a:lumMod val="75000"/>
                  </a:schemeClr>
                </a:solidFill>
              </a:rPr>
              <a:t>=</a:t>
            </a:r>
            <a:r>
              <a:rPr lang="fr-FR" dirty="0" smtClean="0"/>
              <a:t> </a:t>
            </a:r>
            <a:r>
              <a:rPr lang="fr-FR" b="1" dirty="0" err="1">
                <a:solidFill>
                  <a:schemeClr val="accent4">
                    <a:lumMod val="75000"/>
                  </a:schemeClr>
                </a:solidFill>
              </a:rPr>
              <a:t>C_gut_i</a:t>
            </a:r>
            <a:r>
              <a:rPr lang="fr-FR" b="1" dirty="0">
                <a:solidFill>
                  <a:schemeClr val="accent4">
                    <a:lumMod val="75000"/>
                  </a:schemeClr>
                </a:solidFill>
              </a:rPr>
              <a:t>_(</a:t>
            </a:r>
            <a:r>
              <a:rPr lang="fr-FR" b="1" dirty="0" smtClean="0">
                <a:solidFill>
                  <a:schemeClr val="accent4">
                    <a:lumMod val="75000"/>
                  </a:schemeClr>
                </a:solidFill>
              </a:rPr>
              <a:t>d+1).</a:t>
            </a:r>
            <a:r>
              <a:rPr lang="fr-FR" b="1" dirty="0" err="1">
                <a:solidFill>
                  <a:schemeClr val="accent4">
                    <a:lumMod val="75000"/>
                  </a:schemeClr>
                </a:solidFill>
              </a:rPr>
              <a:t>decay</a:t>
            </a:r>
            <a:r>
              <a:rPr lang="fr-FR" dirty="0">
                <a:solidFill>
                  <a:schemeClr val="bg1">
                    <a:lumMod val="75000"/>
                  </a:schemeClr>
                </a:solidFill>
              </a:rPr>
              <a:t> </a:t>
            </a:r>
            <a:endParaRPr lang="fr-FR" b="1" dirty="0">
              <a:solidFill>
                <a:schemeClr val="accent4">
                  <a:lumMod val="75000"/>
                </a:schemeClr>
              </a:solidFill>
            </a:endParaRPr>
          </a:p>
          <a:p>
            <a:pPr algn="ctr"/>
            <a:endParaRPr lang="fr-FR" b="1" dirty="0" smtClean="0">
              <a:solidFill>
                <a:schemeClr val="accent4">
                  <a:lumMod val="75000"/>
                </a:schemeClr>
              </a:solidFill>
            </a:endParaRPr>
          </a:p>
        </p:txBody>
      </p:sp>
      <p:sp>
        <p:nvSpPr>
          <p:cNvPr id="6" name="ZoneTexte 5"/>
          <p:cNvSpPr txBox="1"/>
          <p:nvPr/>
        </p:nvSpPr>
        <p:spPr>
          <a:xfrm>
            <a:off x="1928245" y="1241518"/>
            <a:ext cx="6120680" cy="646331"/>
          </a:xfrm>
          <a:prstGeom prst="rect">
            <a:avLst/>
          </a:prstGeom>
          <a:noFill/>
        </p:spPr>
        <p:txBody>
          <a:bodyPr wrap="square" rtlCol="0">
            <a:spAutoFit/>
          </a:bodyPr>
          <a:lstStyle/>
          <a:p>
            <a:r>
              <a:rPr lang="fr-FR" dirty="0" smtClean="0">
                <a:solidFill>
                  <a:srgbClr val="262626"/>
                </a:solidFill>
              </a:rPr>
              <a:t>No change in </a:t>
            </a:r>
            <a:r>
              <a:rPr lang="fr-FR" b="1" dirty="0" err="1">
                <a:solidFill>
                  <a:schemeClr val="accent4">
                    <a:lumMod val="75000"/>
                  </a:schemeClr>
                </a:solidFill>
              </a:rPr>
              <a:t>C_gut_i</a:t>
            </a:r>
            <a:r>
              <a:rPr lang="fr-FR" b="1" dirty="0">
                <a:solidFill>
                  <a:schemeClr val="accent4">
                    <a:lumMod val="75000"/>
                  </a:schemeClr>
                </a:solidFill>
              </a:rPr>
              <a:t>_(</a:t>
            </a:r>
            <a:r>
              <a:rPr lang="fr-FR" b="1" dirty="0" smtClean="0">
                <a:solidFill>
                  <a:schemeClr val="accent4">
                    <a:lumMod val="75000"/>
                  </a:schemeClr>
                </a:solidFill>
              </a:rPr>
              <a:t>d+1) </a:t>
            </a:r>
            <a:r>
              <a:rPr lang="fr-FR" dirty="0" err="1" smtClean="0">
                <a:solidFill>
                  <a:srgbClr val="262626"/>
                </a:solidFill>
              </a:rPr>
              <a:t>after</a:t>
            </a:r>
            <a:r>
              <a:rPr lang="fr-FR" b="1" dirty="0" smtClean="0">
                <a:solidFill>
                  <a:srgbClr val="262626"/>
                </a:solidFill>
              </a:rPr>
              <a:t> </a:t>
            </a:r>
            <a:r>
              <a:rPr lang="fr-FR" dirty="0" smtClean="0">
                <a:solidFill>
                  <a:srgbClr val="262626"/>
                </a:solidFill>
              </a:rPr>
              <a:t> </a:t>
            </a:r>
            <a:r>
              <a:rPr lang="fr-FR" dirty="0" err="1" smtClean="0">
                <a:solidFill>
                  <a:srgbClr val="262626"/>
                </a:solidFill>
              </a:rPr>
              <a:t>decay</a:t>
            </a:r>
            <a:endParaRPr lang="fr-FR" dirty="0">
              <a:solidFill>
                <a:srgbClr val="262626"/>
              </a:solidFill>
            </a:endParaRPr>
          </a:p>
          <a:p>
            <a:r>
              <a:rPr lang="fr-FR" dirty="0" smtClean="0"/>
              <a:t> </a:t>
            </a:r>
            <a:endParaRPr lang="fr-FR" dirty="0"/>
          </a:p>
        </p:txBody>
      </p:sp>
      <p:sp>
        <p:nvSpPr>
          <p:cNvPr id="7" name="Rectangle 6"/>
          <p:cNvSpPr/>
          <p:nvPr/>
        </p:nvSpPr>
        <p:spPr>
          <a:xfrm>
            <a:off x="2247988" y="4300022"/>
            <a:ext cx="4196220" cy="5715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80543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3</a:t>
            </a:fld>
            <a:endParaRPr lang="fr-FR" dirty="0"/>
          </a:p>
        </p:txBody>
      </p:sp>
      <p:sp>
        <p:nvSpPr>
          <p:cNvPr id="3" name="Titre 2"/>
          <p:cNvSpPr>
            <a:spLocks noGrp="1"/>
          </p:cNvSpPr>
          <p:nvPr>
            <p:ph type="title"/>
          </p:nvPr>
        </p:nvSpPr>
        <p:spPr/>
        <p:txBody>
          <a:bodyPr/>
          <a:lstStyle/>
          <a:p>
            <a:r>
              <a:rPr lang="fr-FR" dirty="0" smtClean="0"/>
              <a:t>Quantification of ESBL </a:t>
            </a:r>
            <a:r>
              <a:rPr lang="fr-FR" dirty="0" err="1" smtClean="0"/>
              <a:t>E.coli</a:t>
            </a:r>
            <a:r>
              <a:rPr lang="fr-FR" dirty="0" smtClean="0"/>
              <a:t> in </a:t>
            </a:r>
            <a:r>
              <a:rPr lang="fr-FR" dirty="0" err="1" smtClean="0"/>
              <a:t>broiler</a:t>
            </a:r>
            <a:r>
              <a:rPr lang="fr-FR" dirty="0" smtClean="0"/>
              <a:t> </a:t>
            </a:r>
            <a:r>
              <a:rPr lang="fr-FR" dirty="0" err="1" smtClean="0"/>
              <a:t>farms</a:t>
            </a:r>
            <a:endParaRPr lang="fr-FR"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6" name="ZoneTexte 5"/>
          <p:cNvSpPr txBox="1"/>
          <p:nvPr/>
        </p:nvSpPr>
        <p:spPr>
          <a:xfrm>
            <a:off x="2878118" y="1090940"/>
            <a:ext cx="2952328" cy="369332"/>
          </a:xfrm>
          <a:prstGeom prst="rect">
            <a:avLst/>
          </a:prstGeom>
          <a:noFill/>
        </p:spPr>
        <p:txBody>
          <a:bodyPr wrap="square" rtlCol="0">
            <a:spAutoFit/>
          </a:bodyPr>
          <a:lstStyle/>
          <a:p>
            <a:r>
              <a:rPr lang="fr-FR" dirty="0" err="1" smtClean="0"/>
              <a:t>Two</a:t>
            </a:r>
            <a:r>
              <a:rPr lang="fr-FR" dirty="0" smtClean="0"/>
              <a:t> hosts for ESBL </a:t>
            </a:r>
            <a:r>
              <a:rPr lang="fr-FR" dirty="0" err="1" smtClean="0"/>
              <a:t>E.coli</a:t>
            </a:r>
            <a:endParaRPr lang="fr-FR" dirty="0"/>
          </a:p>
        </p:txBody>
      </p:sp>
    </p:spTree>
    <p:extLst>
      <p:ext uri="{BB962C8B-B14F-4D97-AF65-F5344CB8AC3E}">
        <p14:creationId xmlns:p14="http://schemas.microsoft.com/office/powerpoint/2010/main" val="4026344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30</a:t>
            </a:fld>
            <a:endParaRPr lang="fr-FR" dirty="0"/>
          </a:p>
        </p:txBody>
      </p:sp>
      <p:sp>
        <p:nvSpPr>
          <p:cNvPr id="3" name="Titre 2"/>
          <p:cNvSpPr>
            <a:spLocks noGrp="1"/>
          </p:cNvSpPr>
          <p:nvPr>
            <p:ph type="title"/>
          </p:nvPr>
        </p:nvSpPr>
        <p:spPr/>
        <p:txBody>
          <a:bodyPr/>
          <a:lstStyle/>
          <a:p>
            <a:r>
              <a:rPr lang="fr-FR" dirty="0" err="1" smtClean="0"/>
              <a:t>Decay</a:t>
            </a:r>
            <a:r>
              <a:rPr lang="fr-FR" dirty="0" smtClean="0"/>
              <a:t> (in </a:t>
            </a:r>
            <a:r>
              <a:rPr lang="fr-FR" dirty="0" err="1" smtClean="0"/>
              <a:t>farm</a:t>
            </a:r>
            <a:r>
              <a:rPr lang="fr-FR" dirty="0" smtClean="0"/>
              <a:t> </a:t>
            </a:r>
            <a:r>
              <a:rPr lang="fr-FR" dirty="0" err="1" smtClean="0"/>
              <a:t>environment</a:t>
            </a:r>
            <a:r>
              <a:rPr lang="fr-FR" dirty="0" smtClean="0"/>
              <a:t>)</a:t>
            </a:r>
            <a:endParaRPr lang="fr-FR" dirty="0"/>
          </a:p>
        </p:txBody>
      </p:sp>
      <p:sp>
        <p:nvSpPr>
          <p:cNvPr id="8" name="Rectangle 7"/>
          <p:cNvSpPr/>
          <p:nvPr/>
        </p:nvSpPr>
        <p:spPr>
          <a:xfrm>
            <a:off x="7152333"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Excretion</a:t>
            </a: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ZoneTexte 17"/>
          <p:cNvSpPr txBox="1"/>
          <p:nvPr/>
        </p:nvSpPr>
        <p:spPr>
          <a:xfrm>
            <a:off x="400191" y="3206755"/>
            <a:ext cx="8196231" cy="1754326"/>
          </a:xfrm>
          <a:prstGeom prst="rect">
            <a:avLst/>
          </a:prstGeom>
          <a:noFill/>
        </p:spPr>
        <p:txBody>
          <a:bodyPr wrap="square" rtlCol="0">
            <a:spAutoFit/>
          </a:bodyPr>
          <a:lstStyle/>
          <a:p>
            <a:pPr algn="ctr"/>
            <a:r>
              <a:rPr lang="fr-FR" dirty="0" smtClean="0"/>
              <a:t>Total </a:t>
            </a:r>
            <a:r>
              <a:rPr lang="fr-FR" dirty="0"/>
              <a:t>CFU in </a:t>
            </a:r>
            <a:r>
              <a:rPr lang="fr-FR" dirty="0" err="1" smtClean="0"/>
              <a:t>farm</a:t>
            </a:r>
            <a:r>
              <a:rPr lang="fr-FR" dirty="0" smtClean="0"/>
              <a:t> </a:t>
            </a:r>
            <a:r>
              <a:rPr lang="fr-FR" dirty="0" err="1" smtClean="0"/>
              <a:t>environment</a:t>
            </a:r>
            <a:r>
              <a:rPr lang="fr-FR" dirty="0" smtClean="0"/>
              <a:t> on </a:t>
            </a:r>
            <a:r>
              <a:rPr lang="fr-FR" dirty="0" err="1"/>
              <a:t>day</a:t>
            </a:r>
            <a:r>
              <a:rPr lang="fr-FR" dirty="0"/>
              <a:t> </a:t>
            </a:r>
            <a:r>
              <a:rPr lang="fr-FR" b="1" dirty="0"/>
              <a:t>d+1 </a:t>
            </a:r>
            <a:r>
              <a:rPr lang="fr-FR" dirty="0" err="1"/>
              <a:t>after</a:t>
            </a:r>
            <a:r>
              <a:rPr lang="fr-FR" dirty="0"/>
              <a:t> </a:t>
            </a:r>
            <a:r>
              <a:rPr lang="fr-FR" b="1" dirty="0" err="1" smtClean="0">
                <a:solidFill>
                  <a:schemeClr val="bg2"/>
                </a:solidFill>
              </a:rPr>
              <a:t>decay</a:t>
            </a:r>
            <a:endParaRPr lang="fr-FR" b="1" dirty="0" smtClean="0">
              <a:solidFill>
                <a:schemeClr val="bg2"/>
              </a:solidFill>
            </a:endParaRPr>
          </a:p>
          <a:p>
            <a:pPr algn="ctr"/>
            <a:endParaRPr lang="fr-FR" b="1" dirty="0" smtClean="0">
              <a:solidFill>
                <a:schemeClr val="accent4">
                  <a:lumMod val="75000"/>
                </a:schemeClr>
              </a:solidFill>
            </a:endParaRPr>
          </a:p>
          <a:p>
            <a:pPr algn="ctr"/>
            <a:r>
              <a:rPr lang="fr-FR" b="1" dirty="0" smtClean="0">
                <a:solidFill>
                  <a:srgbClr val="7030A0"/>
                </a:solidFill>
              </a:rPr>
              <a:t>C_env_(d+1).decay</a:t>
            </a:r>
            <a:r>
              <a:rPr lang="fr-FR" dirty="0" smtClean="0">
                <a:solidFill>
                  <a:srgbClr val="7030A0"/>
                </a:solidFill>
              </a:rPr>
              <a:t> =</a:t>
            </a:r>
            <a:r>
              <a:rPr lang="fr-FR" dirty="0" smtClean="0"/>
              <a:t> </a:t>
            </a:r>
            <a:r>
              <a:rPr lang="fr-FR" b="1" dirty="0">
                <a:solidFill>
                  <a:srgbClr val="7030A0"/>
                </a:solidFill>
              </a:rPr>
              <a:t>C_env_(d+1</a:t>
            </a:r>
            <a:r>
              <a:rPr lang="fr-FR" b="1" dirty="0" smtClean="0">
                <a:solidFill>
                  <a:srgbClr val="7030A0"/>
                </a:solidFill>
              </a:rPr>
              <a:t>).</a:t>
            </a:r>
            <a:r>
              <a:rPr lang="fr-FR" b="1" dirty="0" smtClean="0">
                <a:solidFill>
                  <a:srgbClr val="7030A0"/>
                </a:solidFill>
              </a:rPr>
              <a:t>transmission</a:t>
            </a:r>
            <a:r>
              <a:rPr lang="fr-FR" dirty="0" smtClean="0">
                <a:solidFill>
                  <a:srgbClr val="7030A0"/>
                </a:solidFill>
              </a:rPr>
              <a:t> </a:t>
            </a:r>
            <a:r>
              <a:rPr lang="fr-FR" dirty="0" smtClean="0">
                <a:solidFill>
                  <a:srgbClr val="7030A0"/>
                </a:solidFill>
              </a:rPr>
              <a:t>* (1 - </a:t>
            </a:r>
            <a:r>
              <a:rPr lang="fr-FR" dirty="0">
                <a:solidFill>
                  <a:srgbClr val="7030A0"/>
                </a:solidFill>
              </a:rPr>
              <a:t>r</a:t>
            </a:r>
            <a:r>
              <a:rPr lang="fr-FR" sz="1100" dirty="0">
                <a:solidFill>
                  <a:srgbClr val="7030A0"/>
                </a:solidFill>
              </a:rPr>
              <a:t>decay</a:t>
            </a:r>
            <a:r>
              <a:rPr lang="fr-FR" dirty="0" smtClean="0">
                <a:solidFill>
                  <a:srgbClr val="7030A0"/>
                </a:solidFill>
              </a:rPr>
              <a:t>)</a:t>
            </a:r>
            <a:endParaRPr lang="fr-FR" b="1" dirty="0" smtClean="0">
              <a:solidFill>
                <a:schemeClr val="accent4">
                  <a:lumMod val="75000"/>
                </a:schemeClr>
              </a:solidFill>
            </a:endParaRPr>
          </a:p>
          <a:p>
            <a:pPr algn="ctr"/>
            <a:endParaRPr lang="fr-FR" b="1" dirty="0" smtClean="0">
              <a:solidFill>
                <a:schemeClr val="accent4">
                  <a:lumMod val="75000"/>
                </a:schemeClr>
              </a:solidFill>
            </a:endParaRPr>
          </a:p>
          <a:p>
            <a:pPr algn="ctr"/>
            <a:r>
              <a:rPr lang="fr-FR" b="1" dirty="0" err="1">
                <a:solidFill>
                  <a:srgbClr val="7030A0"/>
                </a:solidFill>
              </a:rPr>
              <a:t>C_env</a:t>
            </a:r>
            <a:r>
              <a:rPr lang="fr-FR" b="1" dirty="0">
                <a:solidFill>
                  <a:srgbClr val="7030A0"/>
                </a:solidFill>
              </a:rPr>
              <a:t>_(d+1</a:t>
            </a:r>
            <a:r>
              <a:rPr lang="fr-FR" b="1" dirty="0" smtClean="0">
                <a:solidFill>
                  <a:srgbClr val="7030A0"/>
                </a:solidFill>
              </a:rPr>
              <a:t>) = </a:t>
            </a:r>
            <a:r>
              <a:rPr lang="fr-FR" b="1" dirty="0" err="1">
                <a:solidFill>
                  <a:srgbClr val="7030A0"/>
                </a:solidFill>
              </a:rPr>
              <a:t>C_env</a:t>
            </a:r>
            <a:r>
              <a:rPr lang="fr-FR" b="1" dirty="0">
                <a:solidFill>
                  <a:srgbClr val="7030A0"/>
                </a:solidFill>
              </a:rPr>
              <a:t>_(d+1).</a:t>
            </a:r>
            <a:r>
              <a:rPr lang="fr-FR" b="1" dirty="0" err="1">
                <a:solidFill>
                  <a:srgbClr val="7030A0"/>
                </a:solidFill>
              </a:rPr>
              <a:t>decay</a:t>
            </a:r>
            <a:r>
              <a:rPr lang="fr-FR" dirty="0">
                <a:solidFill>
                  <a:srgbClr val="7030A0"/>
                </a:solidFill>
              </a:rPr>
              <a:t> </a:t>
            </a:r>
            <a:endParaRPr lang="fr-FR" b="1" dirty="0">
              <a:solidFill>
                <a:schemeClr val="accent4">
                  <a:lumMod val="75000"/>
                </a:schemeClr>
              </a:solidFill>
            </a:endParaRPr>
          </a:p>
          <a:p>
            <a:pPr algn="ctr"/>
            <a:endParaRPr lang="fr-FR" b="1" dirty="0" smtClean="0">
              <a:solidFill>
                <a:schemeClr val="accent4">
                  <a:lumMod val="75000"/>
                </a:schemeClr>
              </a:solidFill>
            </a:endParaRPr>
          </a:p>
        </p:txBody>
      </p:sp>
      <p:sp>
        <p:nvSpPr>
          <p:cNvPr id="15" name="ZoneTexte 14"/>
          <p:cNvSpPr txBox="1"/>
          <p:nvPr/>
        </p:nvSpPr>
        <p:spPr>
          <a:xfrm>
            <a:off x="1479949" y="1169336"/>
            <a:ext cx="6120680" cy="646331"/>
          </a:xfrm>
          <a:prstGeom prst="rect">
            <a:avLst/>
          </a:prstGeom>
          <a:noFill/>
        </p:spPr>
        <p:txBody>
          <a:bodyPr wrap="square" rtlCol="0">
            <a:spAutoFit/>
          </a:bodyPr>
          <a:lstStyle/>
          <a:p>
            <a:r>
              <a:rPr lang="fr-FR" dirty="0" err="1" smtClean="0">
                <a:solidFill>
                  <a:srgbClr val="7030A0"/>
                </a:solidFill>
              </a:rPr>
              <a:t>r</a:t>
            </a:r>
            <a:r>
              <a:rPr lang="fr-FR" sz="1100" dirty="0" err="1" smtClean="0">
                <a:solidFill>
                  <a:srgbClr val="7030A0"/>
                </a:solidFill>
              </a:rPr>
              <a:t>decay</a:t>
            </a:r>
            <a:r>
              <a:rPr lang="fr-FR" dirty="0" smtClean="0"/>
              <a:t>:=</a:t>
            </a:r>
            <a:r>
              <a:rPr lang="fr-FR" dirty="0" smtClean="0">
                <a:solidFill>
                  <a:schemeClr val="accent4">
                    <a:lumMod val="75000"/>
                  </a:schemeClr>
                </a:solidFill>
              </a:rPr>
              <a:t> </a:t>
            </a:r>
            <a:r>
              <a:rPr lang="fr-FR" dirty="0" err="1" smtClean="0"/>
              <a:t>Decay</a:t>
            </a:r>
            <a:r>
              <a:rPr lang="fr-FR" dirty="0" smtClean="0"/>
              <a:t> rate =  50% (Thomas </a:t>
            </a:r>
            <a:r>
              <a:rPr lang="fr-FR" dirty="0"/>
              <a:t>et al. (</a:t>
            </a:r>
            <a:r>
              <a:rPr lang="fr-FR" dirty="0" smtClean="0"/>
              <a:t>2019))</a:t>
            </a:r>
            <a:endParaRPr lang="fr-FR" dirty="0"/>
          </a:p>
          <a:p>
            <a:r>
              <a:rPr lang="fr-FR" dirty="0" smtClean="0"/>
              <a:t> </a:t>
            </a:r>
            <a:endParaRPr lang="fr-FR" dirty="0"/>
          </a:p>
        </p:txBody>
      </p:sp>
      <p:sp>
        <p:nvSpPr>
          <p:cNvPr id="17" name="Rectangle 16"/>
          <p:cNvSpPr/>
          <p:nvPr/>
        </p:nvSpPr>
        <p:spPr>
          <a:xfrm>
            <a:off x="2483768" y="4263939"/>
            <a:ext cx="4029078" cy="575757"/>
          </a:xfrm>
          <a:prstGeom prst="rect">
            <a:avLst/>
          </a:prstGeom>
          <a:no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714808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6"/>
          </p:nvPr>
        </p:nvSpPr>
        <p:spPr/>
        <p:txBody>
          <a:bodyPr/>
          <a:lstStyle/>
          <a:p>
            <a:pPr algn="r"/>
            <a:r>
              <a:rPr lang="fr-FR" cap="all" dirty="0" smtClean="0"/>
              <a:t>20</a:t>
            </a:r>
            <a:r>
              <a:rPr lang="fr-FR" cap="all" dirty="0" smtClean="0"/>
              <a:t>/02/2024</a:t>
            </a:r>
            <a:endParaRPr lang="fr-FR" cap="all" dirty="0"/>
          </a:p>
        </p:txBody>
      </p:sp>
      <p:sp>
        <p:nvSpPr>
          <p:cNvPr id="3" name="Espace réservé du pied de page 2"/>
          <p:cNvSpPr>
            <a:spLocks noGrp="1"/>
          </p:cNvSpPr>
          <p:nvPr>
            <p:ph type="ftr" sz="quarter" idx="17"/>
          </p:nvPr>
        </p:nvSpPr>
        <p:spPr/>
        <p:txBody>
          <a:bodyPr/>
          <a:lstStyle/>
          <a:p>
            <a:r>
              <a:rPr lang="fr-FR" dirty="0" smtClean="0"/>
              <a:t>Farm module update chronology</a:t>
            </a:r>
            <a:endParaRPr lang="fr-FR" dirty="0"/>
          </a:p>
        </p:txBody>
      </p:sp>
      <p:sp>
        <p:nvSpPr>
          <p:cNvPr id="4" name="Espace réservé du numéro de diapositive 3"/>
          <p:cNvSpPr>
            <a:spLocks noGrp="1"/>
          </p:cNvSpPr>
          <p:nvPr>
            <p:ph type="sldNum" sz="quarter" idx="18"/>
          </p:nvPr>
        </p:nvSpPr>
        <p:spPr/>
        <p:txBody>
          <a:bodyPr/>
          <a:lstStyle/>
          <a:p>
            <a:fld id="{733122C9-A0B9-462F-8757-0847AD287B63}" type="slidenum">
              <a:rPr lang="fr-FR" smtClean="0"/>
              <a:pPr/>
              <a:t>31</a:t>
            </a:fld>
            <a:endParaRPr lang="fr-FR" dirty="0"/>
          </a:p>
        </p:txBody>
      </p:sp>
      <mc:AlternateContent xmlns:mc="http://schemas.openxmlformats.org/markup-compatibility/2006">
        <mc:Choice xmlns:a14="http://schemas.microsoft.com/office/drawing/2010/main" Requires="a14">
          <p:graphicFrame>
            <p:nvGraphicFramePr>
              <p:cNvPr id="7" name="Tableau 6"/>
              <p:cNvGraphicFramePr>
                <a:graphicFrameLocks noGrp="1"/>
              </p:cNvGraphicFramePr>
              <p:nvPr>
                <p:extLst>
                  <p:ext uri="{D42A27DB-BD31-4B8C-83A1-F6EECF244321}">
                    <p14:modId xmlns:p14="http://schemas.microsoft.com/office/powerpoint/2010/main" val="2637754292"/>
                  </p:ext>
                </p:extLst>
              </p:nvPr>
            </p:nvGraphicFramePr>
            <p:xfrm>
              <a:off x="107504" y="123478"/>
              <a:ext cx="8280920" cy="4186535"/>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489978580"/>
                        </a:ext>
                      </a:extLst>
                    </a:gridCol>
                    <a:gridCol w="936104">
                      <a:extLst>
                        <a:ext uri="{9D8B030D-6E8A-4147-A177-3AD203B41FA5}">
                          <a16:colId xmlns:a16="http://schemas.microsoft.com/office/drawing/2014/main" val="2662623011"/>
                        </a:ext>
                      </a:extLst>
                    </a:gridCol>
                    <a:gridCol w="1656184">
                      <a:extLst>
                        <a:ext uri="{9D8B030D-6E8A-4147-A177-3AD203B41FA5}">
                          <a16:colId xmlns:a16="http://schemas.microsoft.com/office/drawing/2014/main" val="3139851554"/>
                        </a:ext>
                      </a:extLst>
                    </a:gridCol>
                    <a:gridCol w="1440160">
                      <a:extLst>
                        <a:ext uri="{9D8B030D-6E8A-4147-A177-3AD203B41FA5}">
                          <a16:colId xmlns:a16="http://schemas.microsoft.com/office/drawing/2014/main" val="3775405962"/>
                        </a:ext>
                      </a:extLst>
                    </a:gridCol>
                    <a:gridCol w="1008112">
                      <a:extLst>
                        <a:ext uri="{9D8B030D-6E8A-4147-A177-3AD203B41FA5}">
                          <a16:colId xmlns:a16="http://schemas.microsoft.com/office/drawing/2014/main" val="1897403208"/>
                        </a:ext>
                      </a:extLst>
                    </a:gridCol>
                    <a:gridCol w="864096">
                      <a:extLst>
                        <a:ext uri="{9D8B030D-6E8A-4147-A177-3AD203B41FA5}">
                          <a16:colId xmlns:a16="http://schemas.microsoft.com/office/drawing/2014/main" val="1333569774"/>
                        </a:ext>
                      </a:extLst>
                    </a:gridCol>
                    <a:gridCol w="909101">
                      <a:extLst>
                        <a:ext uri="{9D8B030D-6E8A-4147-A177-3AD203B41FA5}">
                          <a16:colId xmlns:a16="http://schemas.microsoft.com/office/drawing/2014/main" val="1479424896"/>
                        </a:ext>
                      </a:extLst>
                    </a:gridCol>
                    <a:gridCol w="1035115">
                      <a:extLst>
                        <a:ext uri="{9D8B030D-6E8A-4147-A177-3AD203B41FA5}">
                          <a16:colId xmlns:a16="http://schemas.microsoft.com/office/drawing/2014/main" val="2277005278"/>
                        </a:ext>
                      </a:extLst>
                    </a:gridCol>
                  </a:tblGrid>
                  <a:tr h="360040">
                    <a:tc>
                      <a:txBody>
                        <a:bodyPr/>
                        <a:lstStyle/>
                        <a:p>
                          <a:r>
                            <a:rPr lang="fr-FR" sz="900" dirty="0" smtClean="0">
                              <a:solidFill>
                                <a:schemeClr val="tx1"/>
                              </a:solidFill>
                            </a:rPr>
                            <a:t>Day</a:t>
                          </a:r>
                          <a:endParaRPr lang="fr-FR" sz="900" dirty="0">
                            <a:solidFill>
                              <a:schemeClr val="tx1"/>
                            </a:solidFill>
                          </a:endParaRPr>
                        </a:p>
                      </a:txBody>
                      <a:tcPr/>
                    </a:tc>
                    <a:tc>
                      <a:txBody>
                        <a:bodyPr/>
                        <a:lstStyle/>
                        <a:p>
                          <a:r>
                            <a:rPr lang="fr-FR" sz="900" dirty="0" smtClean="0">
                              <a:solidFill>
                                <a:schemeClr val="tx1"/>
                              </a:solidFill>
                            </a:rPr>
                            <a:t>Function</a:t>
                          </a:r>
                          <a:endParaRPr lang="fr-FR" sz="900" dirty="0">
                            <a:solidFill>
                              <a:schemeClr val="tx1"/>
                            </a:solidFill>
                          </a:endParaRPr>
                        </a:p>
                      </a:txBody>
                      <a:tcPr/>
                    </a:tc>
                    <a:tc>
                      <a:txBody>
                        <a:bodyPr/>
                        <a:lstStyle/>
                        <a:p>
                          <a:r>
                            <a:rPr lang="fr-FR" sz="900" dirty="0" smtClean="0">
                              <a:solidFill>
                                <a:schemeClr val="tx1"/>
                              </a:solidFill>
                            </a:rPr>
                            <a:t>C_gut_i_d</a:t>
                          </a:r>
                          <a:endParaRPr lang="fr-FR" sz="900" dirty="0">
                            <a:solidFill>
                              <a:schemeClr val="tx1"/>
                            </a:solidFill>
                          </a:endParaRPr>
                        </a:p>
                      </a:txBody>
                      <a:tcPr/>
                    </a:tc>
                    <a:tc>
                      <a:txBody>
                        <a:bodyPr/>
                        <a:lstStyle/>
                        <a:p>
                          <a:r>
                            <a:rPr lang="fr-FR" sz="900" dirty="0" smtClean="0">
                              <a:solidFill>
                                <a:schemeClr val="tx1"/>
                              </a:solidFill>
                            </a:rPr>
                            <a:t>C_env_d</a:t>
                          </a:r>
                          <a:endParaRPr lang="fr-FR" sz="900" dirty="0">
                            <a:solidFill>
                              <a:schemeClr val="tx1"/>
                            </a:solidFill>
                          </a:endParaRPr>
                        </a:p>
                      </a:txBody>
                      <a:tcPr/>
                    </a:tc>
                    <a:tc>
                      <a:txBody>
                        <a:bodyPr/>
                        <a:lstStyle/>
                        <a:p>
                          <a:r>
                            <a:rPr lang="fr-FR" sz="900" dirty="0" smtClean="0">
                              <a:solidFill>
                                <a:schemeClr val="tx1"/>
                              </a:solidFill>
                            </a:rPr>
                            <a:t>F_ingest_i_d</a:t>
                          </a:r>
                          <a:endParaRPr lang="fr-FR" sz="900" dirty="0">
                            <a:solidFill>
                              <a:schemeClr val="tx1"/>
                            </a:solidFill>
                          </a:endParaRPr>
                        </a:p>
                      </a:txBody>
                      <a:tcPr/>
                    </a:tc>
                    <a:tc>
                      <a:txBody>
                        <a:bodyPr/>
                        <a:lstStyle/>
                        <a:p>
                          <a:r>
                            <a:rPr lang="fr-FR" sz="900" dirty="0" smtClean="0">
                              <a:solidFill>
                                <a:schemeClr val="tx1"/>
                              </a:solidFill>
                            </a:rPr>
                            <a:t>F_gut_i_d</a:t>
                          </a:r>
                          <a:endParaRPr lang="fr-FR" sz="900" dirty="0">
                            <a:solidFill>
                              <a:schemeClr val="tx1"/>
                            </a:solidFill>
                          </a:endParaRPr>
                        </a:p>
                      </a:txBody>
                      <a:tcPr/>
                    </a:tc>
                    <a:tc>
                      <a:txBody>
                        <a:bodyPr/>
                        <a:lstStyle/>
                        <a:p>
                          <a:r>
                            <a:rPr lang="fr-FR" sz="900" dirty="0" smtClean="0">
                              <a:solidFill>
                                <a:schemeClr val="tx1"/>
                              </a:solidFill>
                            </a:rPr>
                            <a:t>F_env_d</a:t>
                          </a:r>
                          <a:endParaRPr lang="fr-FR" sz="900" dirty="0">
                            <a:solidFill>
                              <a:schemeClr val="tx1"/>
                            </a:solidFill>
                          </a:endParaRPr>
                        </a:p>
                      </a:txBody>
                      <a:tcPr/>
                    </a:tc>
                    <a:tc>
                      <a:txBody>
                        <a:bodyPr/>
                        <a:lstStyle/>
                        <a:p>
                          <a:r>
                            <a:rPr lang="fr-FR" sz="900" dirty="0" smtClean="0">
                              <a:solidFill>
                                <a:schemeClr val="tx1"/>
                              </a:solidFill>
                            </a:rPr>
                            <a:t>F_env_inf_d</a:t>
                          </a:r>
                          <a:endParaRPr lang="fr-FR" sz="900" dirty="0">
                            <a:solidFill>
                              <a:schemeClr val="tx1"/>
                            </a:solidFill>
                          </a:endParaRPr>
                        </a:p>
                      </a:txBody>
                      <a:tcPr/>
                    </a:tc>
                    <a:extLst>
                      <a:ext uri="{0D108BD9-81ED-4DB2-BD59-A6C34878D82A}">
                        <a16:rowId xmlns:a16="http://schemas.microsoft.com/office/drawing/2014/main" val="4116190748"/>
                      </a:ext>
                    </a:extLst>
                  </a:tr>
                  <a:tr h="360040">
                    <a:tc>
                      <a:txBody>
                        <a:bodyPr/>
                        <a:lstStyle/>
                        <a:p>
                          <a:r>
                            <a:rPr lang="fr-FR" sz="900" dirty="0" smtClean="0">
                              <a:solidFill>
                                <a:schemeClr val="tx1"/>
                              </a:solidFill>
                            </a:rPr>
                            <a:t>d=0</a:t>
                          </a:r>
                          <a:endParaRPr lang="fr-FR" sz="900" dirty="0">
                            <a:solidFill>
                              <a:schemeClr val="tx1"/>
                            </a:solidFill>
                          </a:endParaRPr>
                        </a:p>
                      </a:txBody>
                      <a:tcPr/>
                    </a:tc>
                    <a:tc>
                      <a:txBody>
                        <a:bodyPr/>
                        <a:lstStyle/>
                        <a:p>
                          <a:r>
                            <a:rPr lang="fr-FR" sz="900" dirty="0" smtClean="0">
                              <a:solidFill>
                                <a:schemeClr val="tx1"/>
                              </a:solidFill>
                            </a:rPr>
                            <a:t>Initialize</a:t>
                          </a:r>
                          <a:r>
                            <a:rPr lang="fr-FR" sz="900" baseline="0" dirty="0" smtClean="0">
                              <a:solidFill>
                                <a:schemeClr val="tx1"/>
                              </a:solidFill>
                            </a:rPr>
                            <a:t> </a:t>
                          </a:r>
                        </a:p>
                        <a:p>
                          <a:r>
                            <a:rPr lang="fr-FR" sz="900" dirty="0" smtClean="0">
                              <a:solidFill>
                                <a:schemeClr val="tx1"/>
                              </a:solidFill>
                            </a:rPr>
                            <a:t>dataframe</a:t>
                          </a:r>
                          <a:endParaRPr lang="fr-FR" sz="900" dirty="0">
                            <a:solidFill>
                              <a:schemeClr val="tx1"/>
                            </a:solidFill>
                          </a:endParaRPr>
                        </a:p>
                      </a:txBody>
                      <a:tcPr/>
                    </a:tc>
                    <a:tc>
                      <a:txBody>
                        <a:bodyPr/>
                        <a:lstStyle/>
                        <a:p>
                          <a:r>
                            <a:rPr lang="fr-FR" sz="900" dirty="0" smtClean="0">
                              <a:solidFill>
                                <a:schemeClr val="tx1"/>
                              </a:solidFill>
                            </a:rPr>
                            <a:t>100 for i </a:t>
                          </a:r>
                          <a14:m>
                            <m:oMath xmlns:m="http://schemas.openxmlformats.org/officeDocument/2006/math">
                              <m:r>
                                <a:rPr lang="fr-FR" sz="900" i="1" smtClean="0">
                                  <a:solidFill>
                                    <a:schemeClr val="tx1"/>
                                  </a:solidFill>
                                  <a:latin typeface="Cambria Math" panose="02040503050406030204" pitchFamily="18" charset="0"/>
                                </a:rPr>
                                <m:t>∈</m:t>
                              </m:r>
                            </m:oMath>
                          </a14:m>
                          <a:r>
                            <a:rPr lang="fr-FR" sz="900" dirty="0" smtClean="0">
                              <a:solidFill>
                                <a:schemeClr val="tx1"/>
                              </a:solidFill>
                            </a:rPr>
                            <a:t> </a:t>
                          </a:r>
                          <a:r>
                            <a:rPr lang="fr-FR" sz="900" dirty="0" smtClean="0">
                              <a:solidFill>
                                <a:schemeClr val="accent3"/>
                              </a:solidFill>
                            </a:rPr>
                            <a:t>infected</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solidFill>
                                <a:schemeClr val="tx1"/>
                              </a:solidFill>
                            </a:rPr>
                            <a:t>0</a:t>
                          </a:r>
                          <a:r>
                            <a:rPr lang="fr-FR" sz="900" baseline="0" dirty="0" smtClean="0">
                              <a:solidFill>
                                <a:schemeClr val="tx1"/>
                              </a:solidFill>
                            </a:rPr>
                            <a:t> </a:t>
                          </a:r>
                          <a:r>
                            <a:rPr lang="fr-FR" sz="900" dirty="0" smtClean="0">
                              <a:solidFill>
                                <a:schemeClr val="tx1"/>
                              </a:solidFill>
                            </a:rPr>
                            <a:t>for </a:t>
                          </a:r>
                          <a:r>
                            <a:rPr lang="fr-FR" sz="900" dirty="0" smtClean="0">
                              <a:solidFill>
                                <a:schemeClr val="tx1"/>
                              </a:solidFill>
                            </a:rPr>
                            <a:t>i </a:t>
                          </a:r>
                          <a14:m>
                            <m:oMath xmlns:m="http://schemas.openxmlformats.org/officeDocument/2006/math">
                              <m:r>
                                <a:rPr lang="fr-FR" sz="900" i="1" smtClean="0">
                                  <a:solidFill>
                                    <a:schemeClr val="tx1"/>
                                  </a:solidFill>
                                  <a:latin typeface="Cambria Math" panose="02040503050406030204" pitchFamily="18" charset="0"/>
                                </a:rPr>
                                <m:t>∈</m:t>
                              </m:r>
                            </m:oMath>
                          </a14:m>
                          <a:r>
                            <a:rPr lang="fr-FR" sz="900" dirty="0" smtClean="0">
                              <a:solidFill>
                                <a:schemeClr val="tx1"/>
                              </a:solidFill>
                            </a:rPr>
                            <a:t> </a:t>
                          </a:r>
                          <a:r>
                            <a:rPr lang="fr-FR" sz="900" dirty="0" smtClean="0">
                              <a:solidFill>
                                <a:srgbClr val="00B050"/>
                              </a:solidFill>
                            </a:rPr>
                            <a:t>non infected</a:t>
                          </a:r>
                          <a:endParaRPr lang="fr-FR" sz="900" dirty="0" smtClean="0">
                            <a:solidFill>
                              <a:srgbClr val="00B050"/>
                            </a:solidFill>
                          </a:endParaRPr>
                        </a:p>
                      </a:txBody>
                      <a:tcPr/>
                    </a:tc>
                    <a:tc>
                      <a:txBody>
                        <a:bodyPr/>
                        <a:lstStyle/>
                        <a:p>
                          <a:r>
                            <a:rPr lang="fr-FR" sz="900" dirty="0" smtClean="0">
                              <a:solidFill>
                                <a:schemeClr val="tx1"/>
                              </a:solidFill>
                            </a:rPr>
                            <a:t>0</a:t>
                          </a:r>
                          <a:endParaRPr lang="fr-FR" sz="900" dirty="0">
                            <a:solidFill>
                              <a:schemeClr val="tx1"/>
                            </a:solidFill>
                          </a:endParaRPr>
                        </a:p>
                      </a:txBody>
                      <a:tcPr/>
                    </a:tc>
                    <a:tc>
                      <a:txBody>
                        <a:bodyPr/>
                        <a:lstStyle/>
                        <a:p>
                          <a:r>
                            <a:rPr lang="fr-FR" sz="900" dirty="0" smtClean="0">
                              <a:solidFill>
                                <a:schemeClr val="tx1"/>
                              </a:solidFill>
                            </a:rPr>
                            <a:t>0</a:t>
                          </a:r>
                          <a:endParaRPr lang="fr-FR" sz="900" dirty="0">
                            <a:solidFill>
                              <a:schemeClr val="tx1"/>
                            </a:solidFill>
                          </a:endParaRPr>
                        </a:p>
                      </a:txBody>
                      <a:tcPr/>
                    </a:tc>
                    <a:tc>
                      <a:txBody>
                        <a:bodyPr/>
                        <a:lstStyle/>
                        <a:p>
                          <a:r>
                            <a:rPr lang="fr-FR" sz="900" dirty="0" smtClean="0">
                              <a:solidFill>
                                <a:schemeClr val="tx1"/>
                              </a:solidFill>
                            </a:rPr>
                            <a:t>0</a:t>
                          </a:r>
                          <a:endParaRPr lang="fr-FR" sz="900" dirty="0">
                            <a:solidFill>
                              <a:schemeClr val="tx1"/>
                            </a:solidFill>
                          </a:endParaRPr>
                        </a:p>
                      </a:txBody>
                      <a:tcPr/>
                    </a:tc>
                    <a:tc>
                      <a:txBody>
                        <a:bodyPr/>
                        <a:lstStyle/>
                        <a:p>
                          <a:r>
                            <a:rPr lang="fr-FR" sz="900" dirty="0" smtClean="0">
                              <a:solidFill>
                                <a:schemeClr val="tx1"/>
                              </a:solidFill>
                            </a:rPr>
                            <a:t>0</a:t>
                          </a:r>
                          <a:endParaRPr lang="fr-FR" sz="900" dirty="0">
                            <a:solidFill>
                              <a:schemeClr val="tx1"/>
                            </a:solidFill>
                          </a:endParaRPr>
                        </a:p>
                      </a:txBody>
                      <a:tcPr/>
                    </a:tc>
                    <a:tc>
                      <a:txBody>
                        <a:bodyPr/>
                        <a:lstStyle/>
                        <a:p>
                          <a:r>
                            <a:rPr lang="fr-FR" sz="900" dirty="0" smtClean="0">
                              <a:solidFill>
                                <a:schemeClr val="tx1"/>
                              </a:solidFill>
                            </a:rPr>
                            <a:t>0</a:t>
                          </a:r>
                          <a:endParaRPr lang="fr-FR" sz="900" dirty="0">
                            <a:solidFill>
                              <a:schemeClr val="tx1"/>
                            </a:solidFill>
                          </a:endParaRPr>
                        </a:p>
                      </a:txBody>
                      <a:tcPr/>
                    </a:tc>
                    <a:extLst>
                      <a:ext uri="{0D108BD9-81ED-4DB2-BD59-A6C34878D82A}">
                        <a16:rowId xmlns:a16="http://schemas.microsoft.com/office/drawing/2014/main" val="604690762"/>
                      </a:ext>
                    </a:extLst>
                  </a:tr>
                  <a:tr h="282312">
                    <a:tc>
                      <a:txBody>
                        <a:bodyPr/>
                        <a:lstStyle/>
                        <a:p>
                          <a:r>
                            <a:rPr lang="fr-FR" sz="900" dirty="0" smtClean="0">
                              <a:solidFill>
                                <a:schemeClr val="tx1"/>
                              </a:solidFill>
                            </a:rPr>
                            <a:t>d+1</a:t>
                          </a:r>
                          <a:endParaRPr lang="fr-FR" sz="900" dirty="0">
                            <a:solidFill>
                              <a:schemeClr val="tx1"/>
                            </a:solidFill>
                          </a:endParaRPr>
                        </a:p>
                      </a:txBody>
                      <a:tcPr/>
                    </a:tc>
                    <a:tc>
                      <a:txBody>
                        <a:bodyPr/>
                        <a:lstStyle/>
                        <a:p>
                          <a:r>
                            <a:rPr lang="fr-FR" sz="900" dirty="0" smtClean="0">
                              <a:solidFill>
                                <a:schemeClr val="tx1"/>
                              </a:solidFill>
                            </a:rPr>
                            <a:t>Feces</a:t>
                          </a:r>
                          <a:r>
                            <a:rPr lang="fr-FR" sz="900" baseline="0" dirty="0" smtClean="0">
                              <a:solidFill>
                                <a:schemeClr val="tx1"/>
                              </a:solidFill>
                            </a:rPr>
                            <a:t> </a:t>
                          </a:r>
                        </a:p>
                        <a:p>
                          <a:r>
                            <a:rPr lang="fr-FR" sz="900" dirty="0" smtClean="0">
                              <a:solidFill>
                                <a:schemeClr val="tx1"/>
                              </a:solidFill>
                            </a:rPr>
                            <a:t>Production</a:t>
                          </a:r>
                          <a:endParaRPr lang="fr-FR" sz="900" dirty="0">
                            <a:solidFill>
                              <a:schemeClr val="tx1"/>
                            </a:solidFill>
                          </a:endParaRPr>
                        </a:p>
                      </a:txBody>
                      <a:tcPr/>
                    </a:tc>
                    <a:tc>
                      <a:txBody>
                        <a:bodyPr/>
                        <a:lstStyle/>
                        <a:p>
                          <a:endParaRPr lang="fr-FR" sz="900" dirty="0">
                            <a:solidFill>
                              <a:schemeClr val="tx1"/>
                            </a:solidFill>
                          </a:endParaRPr>
                        </a:p>
                      </a:txBody>
                      <a:tcPr/>
                    </a:tc>
                    <a:tc>
                      <a:txBody>
                        <a:bodyPr/>
                        <a:lstStyle/>
                        <a:p>
                          <a:endParaRPr lang="fr-FR" sz="900" dirty="0">
                            <a:solidFill>
                              <a:schemeClr val="tx1"/>
                            </a:solidFill>
                          </a:endParaRPr>
                        </a:p>
                      </a:txBody>
                      <a:tcPr/>
                    </a:tc>
                    <a:tc>
                      <a:txBody>
                        <a:bodyPr/>
                        <a:lstStyle/>
                        <a:p>
                          <a:endParaRPr lang="fr-FR" sz="900" dirty="0">
                            <a:solidFill>
                              <a:schemeClr val="tx1"/>
                            </a:solidFill>
                          </a:endParaRPr>
                        </a:p>
                      </a:txBody>
                      <a:tcPr/>
                    </a:tc>
                    <a:tc>
                      <a:txBody>
                        <a:bodyPr/>
                        <a:lstStyle/>
                        <a:p>
                          <a:r>
                            <a:rPr lang="fr-FR" sz="900" dirty="0" smtClean="0">
                              <a:solidFill>
                                <a:srgbClr val="7030A0"/>
                              </a:solidFill>
                            </a:rPr>
                            <a:t>F_gut_i_d+1</a:t>
                          </a:r>
                          <a:endParaRPr lang="fr-FR" sz="900" dirty="0">
                            <a:solidFill>
                              <a:srgbClr val="7030A0"/>
                            </a:solidFill>
                          </a:endParaRPr>
                        </a:p>
                      </a:txBody>
                      <a:tcPr/>
                    </a:tc>
                    <a:tc>
                      <a:txBody>
                        <a:bodyPr/>
                        <a:lstStyle/>
                        <a:p>
                          <a:endParaRPr lang="fr-FR" sz="900" dirty="0">
                            <a:solidFill>
                              <a:schemeClr val="tx1"/>
                            </a:solidFill>
                          </a:endParaRPr>
                        </a:p>
                      </a:txBody>
                      <a:tcPr/>
                    </a:tc>
                    <a:tc>
                      <a:txBody>
                        <a:bodyPr/>
                        <a:lstStyle/>
                        <a:p>
                          <a:endParaRPr lang="fr-FR" sz="900">
                            <a:solidFill>
                              <a:schemeClr val="tx1"/>
                            </a:solidFill>
                          </a:endParaRPr>
                        </a:p>
                      </a:txBody>
                      <a:tcPr/>
                    </a:tc>
                    <a:extLst>
                      <a:ext uri="{0D108BD9-81ED-4DB2-BD59-A6C34878D82A}">
                        <a16:rowId xmlns:a16="http://schemas.microsoft.com/office/drawing/2014/main" val="89238350"/>
                      </a:ext>
                    </a:extLst>
                  </a:tr>
                  <a:tr h="348600">
                    <a:tc>
                      <a:txBody>
                        <a:bodyPr/>
                        <a:lstStyle/>
                        <a:p>
                          <a:endParaRPr lang="fr-FR" sz="900" dirty="0">
                            <a:solidFill>
                              <a:schemeClr val="tx1"/>
                            </a:solidFill>
                          </a:endParaRPr>
                        </a:p>
                      </a:txBody>
                      <a:tcPr/>
                    </a:tc>
                    <a:tc>
                      <a:txBody>
                        <a:bodyPr/>
                        <a:lstStyle/>
                        <a:p>
                          <a:r>
                            <a:rPr lang="fr-FR" sz="900" dirty="0" smtClean="0">
                              <a:solidFill>
                                <a:schemeClr val="tx1"/>
                              </a:solidFill>
                            </a:rPr>
                            <a:t>Feces</a:t>
                          </a:r>
                        </a:p>
                        <a:p>
                          <a:r>
                            <a:rPr lang="fr-FR" sz="900" dirty="0" smtClean="0">
                              <a:solidFill>
                                <a:schemeClr val="tx1"/>
                              </a:solidFill>
                            </a:rPr>
                            <a:t>Ingestion</a:t>
                          </a:r>
                          <a:endParaRPr lang="fr-FR" sz="900" dirty="0">
                            <a:solidFill>
                              <a:schemeClr val="tx1"/>
                            </a:solidFill>
                          </a:endParaRPr>
                        </a:p>
                      </a:txBody>
                      <a:tcPr/>
                    </a:tc>
                    <a:tc>
                      <a:txBody>
                        <a:bodyPr/>
                        <a:lstStyle/>
                        <a:p>
                          <a:endParaRPr lang="fr-FR" sz="900" dirty="0">
                            <a:solidFill>
                              <a:schemeClr val="tx1"/>
                            </a:solidFill>
                          </a:endParaRPr>
                        </a:p>
                      </a:txBody>
                      <a:tcPr/>
                    </a:tc>
                    <a:tc>
                      <a:txBody>
                        <a:bodyPr/>
                        <a:lstStyle/>
                        <a:p>
                          <a:endParaRPr lang="fr-FR" sz="900">
                            <a:solidFill>
                              <a:schemeClr val="tx1"/>
                            </a:solidFill>
                          </a:endParaRPr>
                        </a:p>
                      </a:txBody>
                      <a:tcPr/>
                    </a:tc>
                    <a:tc>
                      <a:txBody>
                        <a:bodyPr/>
                        <a:lstStyle/>
                        <a:p>
                          <a:r>
                            <a:rPr lang="fr-FR" sz="900" dirty="0" smtClean="0">
                              <a:solidFill>
                                <a:srgbClr val="7030A0"/>
                              </a:solidFill>
                            </a:rPr>
                            <a:t>F_ingest_i_d+1</a:t>
                          </a:r>
                          <a:endParaRPr lang="fr-FR" sz="900" dirty="0">
                            <a:solidFill>
                              <a:srgbClr val="7030A0"/>
                            </a:solidFill>
                          </a:endParaRP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extLst>
                      <a:ext uri="{0D108BD9-81ED-4DB2-BD59-A6C34878D82A}">
                        <a16:rowId xmlns:a16="http://schemas.microsoft.com/office/drawing/2014/main" val="2268369937"/>
                      </a:ext>
                    </a:extLst>
                  </a:tr>
                  <a:tr h="558062">
                    <a:tc>
                      <a:txBody>
                        <a:bodyPr/>
                        <a:lstStyle/>
                        <a:p>
                          <a:endParaRPr lang="fr-FR" sz="900">
                            <a:solidFill>
                              <a:schemeClr val="tx1"/>
                            </a:solidFill>
                          </a:endParaRPr>
                        </a:p>
                      </a:txBody>
                      <a:tcPr/>
                    </a:tc>
                    <a:tc>
                      <a:txBody>
                        <a:bodyPr/>
                        <a:lstStyle/>
                        <a:p>
                          <a:r>
                            <a:rPr lang="fr-FR" sz="900" dirty="0" smtClean="0">
                              <a:solidFill>
                                <a:schemeClr val="tx1"/>
                              </a:solidFill>
                            </a:rPr>
                            <a:t>Excretion</a:t>
                          </a:r>
                          <a:endParaRPr lang="fr-FR" sz="9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900" dirty="0" smtClean="0">
                              <a:solidFill>
                                <a:schemeClr val="tx2">
                                  <a:lumMod val="75000"/>
                                </a:schemeClr>
                              </a:solidFill>
                            </a:rPr>
                            <a:t>C_gut_i_d+1.excretion</a:t>
                          </a:r>
                          <a:r>
                            <a:rPr lang="fr-FR" sz="900" dirty="0" smtClean="0">
                              <a:solidFill>
                                <a:schemeClr val="tx1"/>
                              </a:solidFill>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solidFill>
                                <a:schemeClr val="tx1"/>
                              </a:solidFill>
                            </a:rPr>
                            <a:t>C_gut_i_d * (1 - r_ex)</a:t>
                          </a:r>
                        </a:p>
                        <a:p>
                          <a:r>
                            <a:rPr lang="fr-FR" sz="900" dirty="0" smtClean="0">
                              <a:solidFill>
                                <a:schemeClr val="tx1"/>
                              </a:solidFill>
                            </a:rPr>
                            <a:t>for i </a:t>
                          </a:r>
                          <a14:m>
                            <m:oMath xmlns:m="http://schemas.openxmlformats.org/officeDocument/2006/math">
                              <m:r>
                                <a:rPr lang="fr-FR" sz="900" i="1" smtClean="0">
                                  <a:solidFill>
                                    <a:schemeClr val="tx1"/>
                                  </a:solidFill>
                                  <a:latin typeface="Cambria Math" panose="02040503050406030204" pitchFamily="18" charset="0"/>
                                </a:rPr>
                                <m:t>∈</m:t>
                              </m:r>
                            </m:oMath>
                          </a14:m>
                          <a:r>
                            <a:rPr lang="fr-FR" sz="900" dirty="0" smtClean="0">
                              <a:solidFill>
                                <a:schemeClr val="tx1"/>
                              </a:solidFill>
                            </a:rPr>
                            <a:t> </a:t>
                          </a:r>
                          <a:r>
                            <a:rPr lang="fr-FR" sz="900" dirty="0" smtClean="0">
                              <a:solidFill>
                                <a:schemeClr val="accent3"/>
                              </a:solidFill>
                            </a:rPr>
                            <a:t>infected</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solidFill>
                                <a:schemeClr val="tx2">
                                  <a:lumMod val="75000"/>
                                </a:schemeClr>
                              </a:solidFill>
                            </a:rPr>
                            <a:t>C_gut_i_d+1.excretion</a:t>
                          </a:r>
                          <a:r>
                            <a:rPr lang="fr-FR" sz="900" dirty="0" smtClean="0">
                              <a:solidFill>
                                <a:schemeClr val="tx1"/>
                              </a:solidFill>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solidFill>
                                <a:schemeClr val="tx1"/>
                              </a:solidFill>
                            </a:rPr>
                            <a:t>C_gut_i_d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solidFill>
                                <a:schemeClr val="tx1"/>
                              </a:solidFill>
                            </a:rPr>
                            <a:t>for i </a:t>
                          </a:r>
                          <a14:m>
                            <m:oMath xmlns:m="http://schemas.openxmlformats.org/officeDocument/2006/math">
                              <m:r>
                                <a:rPr lang="fr-FR" sz="900" i="1" smtClean="0">
                                  <a:solidFill>
                                    <a:schemeClr val="tx1"/>
                                  </a:solidFill>
                                  <a:latin typeface="Cambria Math" panose="02040503050406030204" pitchFamily="18" charset="0"/>
                                </a:rPr>
                                <m:t>∈</m:t>
                              </m:r>
                            </m:oMath>
                          </a14:m>
                          <a:r>
                            <a:rPr lang="fr-FR" sz="900" dirty="0" smtClean="0">
                              <a:solidFill>
                                <a:schemeClr val="tx1"/>
                              </a:solidFill>
                            </a:rPr>
                            <a:t> </a:t>
                          </a:r>
                          <a:r>
                            <a:rPr lang="fr-FR" sz="900" dirty="0" smtClean="0">
                              <a:solidFill>
                                <a:srgbClr val="00B050"/>
                              </a:solidFill>
                            </a:rPr>
                            <a:t>non infected</a:t>
                          </a:r>
                          <a:endParaRPr lang="fr-FR" sz="900" dirty="0">
                            <a:solidFill>
                              <a:schemeClr val="tx1"/>
                            </a:solidFill>
                          </a:endParaRPr>
                        </a:p>
                      </a:txBody>
                      <a:tcPr/>
                    </a:tc>
                    <a:tc>
                      <a:txBody>
                        <a:bodyPr/>
                        <a:lstStyle/>
                        <a:p>
                          <a:r>
                            <a:rPr lang="fr-FR" sz="900" dirty="0" smtClean="0">
                              <a:solidFill>
                                <a:srgbClr val="7030A0"/>
                              </a:solidFill>
                            </a:rPr>
                            <a:t>C_env_d+1.excretion</a:t>
                          </a:r>
                          <a:r>
                            <a:rPr lang="fr-FR" sz="900" dirty="0" smtClean="0">
                              <a:solidFill>
                                <a:schemeClr val="tx1"/>
                              </a:solidFill>
                            </a:rPr>
                            <a:t> = </a:t>
                          </a:r>
                        </a:p>
                        <a:p>
                          <a:r>
                            <a:rPr lang="fr-FR" sz="900" dirty="0" smtClean="0">
                              <a:solidFill>
                                <a:schemeClr val="tx1"/>
                              </a:solidFill>
                            </a:rPr>
                            <a:t>C_env_d + </a:t>
                          </a:r>
                        </a:p>
                        <a:p>
                          <a14:m>
                            <m:oMathPara xmlns:m="http://schemas.openxmlformats.org/officeDocument/2006/math">
                              <m:oMathParaPr>
                                <m:jc m:val="centerGroup"/>
                              </m:oMathParaPr>
                              <m:oMath xmlns:m="http://schemas.openxmlformats.org/officeDocument/2006/math">
                                <m:nary>
                                  <m:naryPr>
                                    <m:chr m:val="∑"/>
                                    <m:limLoc m:val="undOvr"/>
                                    <m:grow m:val="on"/>
                                    <m:supHide m:val="on"/>
                                    <m:ctrlPr>
                                      <a:rPr lang="fr-FR" sz="900" i="1" smtClean="0">
                                        <a:solidFill>
                                          <a:schemeClr val="tx1"/>
                                        </a:solidFill>
                                        <a:latin typeface="Cambria Math" panose="02040503050406030204" pitchFamily="18" charset="0"/>
                                      </a:rPr>
                                    </m:ctrlPr>
                                  </m:naryPr>
                                  <m:sub>
                                    <m:r>
                                      <a:rPr lang="fr-FR" sz="900" i="1" smtClean="0">
                                        <a:solidFill>
                                          <a:schemeClr val="tx1"/>
                                        </a:solidFill>
                                        <a:latin typeface="Cambria Math" panose="02040503050406030204" pitchFamily="18" charset="0"/>
                                      </a:rPr>
                                      <m:t>ⅈ</m:t>
                                    </m:r>
                                  </m:sub>
                                  <m:sup/>
                                  <m:e>
                                    <m:r>
                                      <m:rPr>
                                        <m:nor/>
                                      </m:rPr>
                                      <a:rPr lang="fr-FR" sz="900" dirty="0" smtClean="0">
                                        <a:solidFill>
                                          <a:schemeClr val="tx1"/>
                                        </a:solidFill>
                                      </a:rPr>
                                      <m:t>C</m:t>
                                    </m:r>
                                    <m:r>
                                      <m:rPr>
                                        <m:nor/>
                                      </m:rPr>
                                      <a:rPr lang="fr-FR" sz="900" dirty="0" smtClean="0">
                                        <a:solidFill>
                                          <a:schemeClr val="tx1"/>
                                        </a:solidFill>
                                      </a:rPr>
                                      <m:t>_</m:t>
                                    </m:r>
                                    <m:r>
                                      <m:rPr>
                                        <m:nor/>
                                      </m:rPr>
                                      <a:rPr lang="fr-FR" sz="900" dirty="0" smtClean="0">
                                        <a:solidFill>
                                          <a:schemeClr val="tx1"/>
                                        </a:solidFill>
                                      </a:rPr>
                                      <m:t>gut</m:t>
                                    </m:r>
                                    <m:r>
                                      <m:rPr>
                                        <m:nor/>
                                      </m:rPr>
                                      <a:rPr lang="fr-FR" sz="900" dirty="0" smtClean="0">
                                        <a:solidFill>
                                          <a:schemeClr val="tx1"/>
                                        </a:solidFill>
                                      </a:rPr>
                                      <m:t>_</m:t>
                                    </m:r>
                                    <m:r>
                                      <m:rPr>
                                        <m:nor/>
                                      </m:rPr>
                                      <a:rPr lang="fr-FR" sz="900" dirty="0" smtClean="0">
                                        <a:solidFill>
                                          <a:schemeClr val="tx1"/>
                                        </a:solidFill>
                                      </a:rPr>
                                      <m:t>i</m:t>
                                    </m:r>
                                    <m:r>
                                      <m:rPr>
                                        <m:nor/>
                                      </m:rPr>
                                      <a:rPr lang="fr-FR" sz="900" dirty="0" smtClean="0">
                                        <a:solidFill>
                                          <a:schemeClr val="tx1"/>
                                        </a:solidFill>
                                      </a:rPr>
                                      <m:t>_</m:t>
                                    </m:r>
                                    <m:r>
                                      <m:rPr>
                                        <m:nor/>
                                      </m:rPr>
                                      <a:rPr lang="fr-FR" sz="900" dirty="0" smtClean="0">
                                        <a:solidFill>
                                          <a:schemeClr val="tx1"/>
                                        </a:solidFill>
                                      </a:rPr>
                                      <m:t>d</m:t>
                                    </m:r>
                                    <m:r>
                                      <a:rPr lang="fr-FR" sz="900" b="0" i="1" dirty="0" smtClean="0">
                                        <a:solidFill>
                                          <a:schemeClr val="tx1"/>
                                        </a:solidFill>
                                        <a:latin typeface="Cambria Math" panose="02040503050406030204" pitchFamily="18" charset="0"/>
                                      </a:rPr>
                                      <m:t> ∗</m:t>
                                    </m:r>
                                    <m:r>
                                      <m:rPr>
                                        <m:nor/>
                                      </m:rPr>
                                      <a:rPr lang="fr-FR" sz="900" dirty="0" smtClean="0">
                                        <a:solidFill>
                                          <a:schemeClr val="tx1"/>
                                        </a:solidFill>
                                      </a:rPr>
                                      <m:t>r</m:t>
                                    </m:r>
                                    <m:r>
                                      <m:rPr>
                                        <m:nor/>
                                      </m:rPr>
                                      <a:rPr lang="fr-FR" sz="900" dirty="0" smtClean="0">
                                        <a:solidFill>
                                          <a:schemeClr val="tx1"/>
                                        </a:solidFill>
                                      </a:rPr>
                                      <m:t>_</m:t>
                                    </m:r>
                                    <m:r>
                                      <m:rPr>
                                        <m:nor/>
                                      </m:rPr>
                                      <a:rPr lang="fr-FR" sz="900" dirty="0" smtClean="0">
                                        <a:solidFill>
                                          <a:schemeClr val="tx1"/>
                                        </a:solidFill>
                                      </a:rPr>
                                      <m:t>ex</m:t>
                                    </m:r>
                                  </m:e>
                                </m:nary>
                              </m:oMath>
                            </m:oMathPara>
                          </a14:m>
                          <a:endParaRPr lang="fr-FR" sz="90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solidFill>
                                <a:schemeClr val="tx1"/>
                              </a:solidFill>
                            </a:rPr>
                            <a:t>for i </a:t>
                          </a:r>
                          <a14:m>
                            <m:oMath xmlns:m="http://schemas.openxmlformats.org/officeDocument/2006/math">
                              <m:r>
                                <a:rPr lang="fr-FR" sz="900" i="1" smtClean="0">
                                  <a:solidFill>
                                    <a:schemeClr val="tx1"/>
                                  </a:solidFill>
                                  <a:latin typeface="Cambria Math" panose="02040503050406030204" pitchFamily="18" charset="0"/>
                                </a:rPr>
                                <m:t>∈</m:t>
                              </m:r>
                            </m:oMath>
                          </a14:m>
                          <a:r>
                            <a:rPr lang="fr-FR" sz="900" dirty="0" smtClean="0">
                              <a:solidFill>
                                <a:schemeClr val="tx1"/>
                              </a:solidFill>
                            </a:rPr>
                            <a:t> </a:t>
                          </a:r>
                          <a:r>
                            <a:rPr lang="fr-FR" sz="900" dirty="0" smtClean="0">
                              <a:solidFill>
                                <a:schemeClr val="accent3"/>
                              </a:solidFill>
                            </a:rPr>
                            <a:t>infected</a:t>
                          </a:r>
                          <a:endParaRPr lang="fr-FR" sz="900" dirty="0" smtClean="0">
                            <a:solidFill>
                              <a:schemeClr val="accent3"/>
                            </a:solidFill>
                          </a:endParaRP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tc>
                      <a:txBody>
                        <a:bodyPr/>
                        <a:lstStyle/>
                        <a:p>
                          <a:r>
                            <a:rPr lang="fr-FR" sz="900" dirty="0" smtClean="0">
                              <a:solidFill>
                                <a:schemeClr val="tx1"/>
                              </a:solidFill>
                            </a:rPr>
                            <a:t>F_env_d+1 = </a:t>
                          </a:r>
                        </a:p>
                        <a:p>
                          <a14:m>
                            <m:oMathPara xmlns:m="http://schemas.openxmlformats.org/officeDocument/2006/math">
                              <m:oMathParaPr>
                                <m:jc m:val="centerGroup"/>
                              </m:oMathParaPr>
                              <m:oMath xmlns:m="http://schemas.openxmlformats.org/officeDocument/2006/math">
                                <m:nary>
                                  <m:naryPr>
                                    <m:chr m:val="∑"/>
                                    <m:limLoc m:val="undOvr"/>
                                    <m:grow m:val="on"/>
                                    <m:supHide m:val="on"/>
                                    <m:ctrlPr>
                                      <a:rPr lang="fr-FR" sz="900" i="1" smtClean="0">
                                        <a:solidFill>
                                          <a:schemeClr val="tx1"/>
                                        </a:solidFill>
                                        <a:latin typeface="Cambria Math" panose="02040503050406030204" pitchFamily="18" charset="0"/>
                                      </a:rPr>
                                    </m:ctrlPr>
                                  </m:naryPr>
                                  <m:sub>
                                    <m:r>
                                      <a:rPr lang="fr-FR" sz="900" i="1" smtClean="0">
                                        <a:solidFill>
                                          <a:schemeClr val="tx1"/>
                                        </a:solidFill>
                                        <a:latin typeface="Cambria Math" panose="02040503050406030204" pitchFamily="18" charset="0"/>
                                      </a:rPr>
                                      <m:t>ⅈ</m:t>
                                    </m:r>
                                  </m:sub>
                                  <m:sup/>
                                  <m:e>
                                    <m:r>
                                      <m:rPr>
                                        <m:nor/>
                                      </m:rPr>
                                      <a:rPr lang="fr-FR" sz="900" dirty="0" smtClean="0">
                                        <a:solidFill>
                                          <a:srgbClr val="7030A0"/>
                                        </a:solidFill>
                                      </a:rPr>
                                      <m:t>F</m:t>
                                    </m:r>
                                    <m:r>
                                      <m:rPr>
                                        <m:nor/>
                                      </m:rPr>
                                      <a:rPr lang="fr-FR" sz="900" dirty="0" smtClean="0">
                                        <a:solidFill>
                                          <a:srgbClr val="7030A0"/>
                                        </a:solidFill>
                                      </a:rPr>
                                      <m:t>_</m:t>
                                    </m:r>
                                    <m:r>
                                      <m:rPr>
                                        <m:nor/>
                                      </m:rPr>
                                      <a:rPr lang="fr-FR" sz="900" dirty="0" smtClean="0">
                                        <a:solidFill>
                                          <a:srgbClr val="7030A0"/>
                                        </a:solidFill>
                                      </a:rPr>
                                      <m:t>gut</m:t>
                                    </m:r>
                                    <m:r>
                                      <m:rPr>
                                        <m:nor/>
                                      </m:rPr>
                                      <a:rPr lang="fr-FR" sz="900" dirty="0" smtClean="0">
                                        <a:solidFill>
                                          <a:srgbClr val="7030A0"/>
                                        </a:solidFill>
                                      </a:rPr>
                                      <m:t>_</m:t>
                                    </m:r>
                                    <m:r>
                                      <m:rPr>
                                        <m:nor/>
                                      </m:rPr>
                                      <a:rPr lang="fr-FR" sz="900" dirty="0" smtClean="0">
                                        <a:solidFill>
                                          <a:srgbClr val="7030A0"/>
                                        </a:solidFill>
                                      </a:rPr>
                                      <m:t>i</m:t>
                                    </m:r>
                                    <m:r>
                                      <m:rPr>
                                        <m:nor/>
                                      </m:rPr>
                                      <a:rPr lang="fr-FR" sz="900" dirty="0" smtClean="0">
                                        <a:solidFill>
                                          <a:srgbClr val="7030A0"/>
                                        </a:solidFill>
                                      </a:rPr>
                                      <m:t>_</m:t>
                                    </m:r>
                                    <m:r>
                                      <m:rPr>
                                        <m:nor/>
                                      </m:rPr>
                                      <a:rPr lang="fr-FR" sz="900" dirty="0" smtClean="0">
                                        <a:solidFill>
                                          <a:srgbClr val="7030A0"/>
                                        </a:solidFill>
                                      </a:rPr>
                                      <m:t>d</m:t>
                                    </m:r>
                                    <m:r>
                                      <m:rPr>
                                        <m:nor/>
                                      </m:rPr>
                                      <a:rPr lang="fr-FR" sz="900" dirty="0" smtClean="0">
                                        <a:solidFill>
                                          <a:srgbClr val="7030A0"/>
                                        </a:solidFill>
                                      </a:rPr>
                                      <m:t>+1</m:t>
                                    </m:r>
                                  </m:e>
                                </m:nary>
                              </m:oMath>
                            </m:oMathPara>
                          </a14:m>
                          <a:endParaRPr lang="fr-FR" sz="900" dirty="0" smtClean="0">
                            <a:solidFill>
                              <a:schemeClr val="tx1"/>
                            </a:solidFill>
                          </a:endParaRPr>
                        </a:p>
                        <a:p>
                          <a:r>
                            <a:rPr lang="fr-FR" sz="900" dirty="0" smtClean="0">
                              <a:solidFill>
                                <a:schemeClr val="tx1"/>
                              </a:solidFill>
                            </a:rPr>
                            <a:t>For all i</a:t>
                          </a:r>
                          <a:endParaRPr lang="fr-FR" sz="900" dirty="0">
                            <a:solidFill>
                              <a:schemeClr val="tx1"/>
                            </a:solidFill>
                          </a:endParaRPr>
                        </a:p>
                      </a:txBody>
                      <a:tcPr/>
                    </a:tc>
                    <a:tc>
                      <a:txBody>
                        <a:bodyPr/>
                        <a:lstStyle/>
                        <a:p>
                          <a:r>
                            <a:rPr lang="fr-FR" sz="900" dirty="0" smtClean="0">
                              <a:solidFill>
                                <a:schemeClr val="tx1"/>
                              </a:solidFill>
                            </a:rPr>
                            <a:t>F_env_inf_d+1 = </a:t>
                          </a:r>
                          <a14:m>
                            <m:oMath xmlns:m="http://schemas.openxmlformats.org/officeDocument/2006/math">
                              <m:nary>
                                <m:naryPr>
                                  <m:chr m:val="∑"/>
                                  <m:limLoc m:val="undOvr"/>
                                  <m:grow m:val="on"/>
                                  <m:supHide m:val="on"/>
                                  <m:ctrlPr>
                                    <a:rPr lang="fr-FR" sz="900" i="1" smtClean="0">
                                      <a:solidFill>
                                        <a:schemeClr val="tx1"/>
                                      </a:solidFill>
                                      <a:latin typeface="Cambria Math" panose="02040503050406030204" pitchFamily="18" charset="0"/>
                                    </a:rPr>
                                  </m:ctrlPr>
                                </m:naryPr>
                                <m:sub>
                                  <m:r>
                                    <a:rPr lang="fr-FR" sz="900" i="1" smtClean="0">
                                      <a:solidFill>
                                        <a:schemeClr val="tx1"/>
                                      </a:solidFill>
                                      <a:latin typeface="Cambria Math" panose="02040503050406030204" pitchFamily="18" charset="0"/>
                                    </a:rPr>
                                    <m:t>ⅈ</m:t>
                                  </m:r>
                                </m:sub>
                                <m:sup/>
                                <m:e>
                                  <m:r>
                                    <m:rPr>
                                      <m:nor/>
                                    </m:rPr>
                                    <a:rPr lang="fr-FR" sz="900" dirty="0" smtClean="0">
                                      <a:solidFill>
                                        <a:srgbClr val="7030A0"/>
                                      </a:solidFill>
                                    </a:rPr>
                                    <m:t>F</m:t>
                                  </m:r>
                                  <m:r>
                                    <m:rPr>
                                      <m:nor/>
                                    </m:rPr>
                                    <a:rPr lang="fr-FR" sz="900" dirty="0" smtClean="0">
                                      <a:solidFill>
                                        <a:srgbClr val="7030A0"/>
                                      </a:solidFill>
                                    </a:rPr>
                                    <m:t>_</m:t>
                                  </m:r>
                                  <m:r>
                                    <m:rPr>
                                      <m:nor/>
                                    </m:rPr>
                                    <a:rPr lang="fr-FR" sz="900" dirty="0" smtClean="0">
                                      <a:solidFill>
                                        <a:srgbClr val="7030A0"/>
                                      </a:solidFill>
                                    </a:rPr>
                                    <m:t>gut</m:t>
                                  </m:r>
                                  <m:r>
                                    <m:rPr>
                                      <m:nor/>
                                    </m:rPr>
                                    <a:rPr lang="fr-FR" sz="900" dirty="0" smtClean="0">
                                      <a:solidFill>
                                        <a:srgbClr val="7030A0"/>
                                      </a:solidFill>
                                    </a:rPr>
                                    <m:t>_</m:t>
                                  </m:r>
                                  <m:r>
                                    <m:rPr>
                                      <m:nor/>
                                    </m:rPr>
                                    <a:rPr lang="fr-FR" sz="900" dirty="0" smtClean="0">
                                      <a:solidFill>
                                        <a:srgbClr val="7030A0"/>
                                      </a:solidFill>
                                    </a:rPr>
                                    <m:t>i</m:t>
                                  </m:r>
                                  <m:r>
                                    <m:rPr>
                                      <m:nor/>
                                    </m:rPr>
                                    <a:rPr lang="fr-FR" sz="900" dirty="0" smtClean="0">
                                      <a:solidFill>
                                        <a:srgbClr val="7030A0"/>
                                      </a:solidFill>
                                    </a:rPr>
                                    <m:t>_</m:t>
                                  </m:r>
                                  <m:r>
                                    <m:rPr>
                                      <m:nor/>
                                    </m:rPr>
                                    <a:rPr lang="fr-FR" sz="900" dirty="0" smtClean="0">
                                      <a:solidFill>
                                        <a:srgbClr val="7030A0"/>
                                      </a:solidFill>
                                    </a:rPr>
                                    <m:t>d</m:t>
                                  </m:r>
                                  <m:r>
                                    <m:rPr>
                                      <m:nor/>
                                    </m:rPr>
                                    <a:rPr lang="fr-FR" sz="900" dirty="0" smtClean="0">
                                      <a:solidFill>
                                        <a:srgbClr val="7030A0"/>
                                      </a:solidFill>
                                    </a:rPr>
                                    <m:t>+1</m:t>
                                  </m:r>
                                </m:e>
                              </m:nary>
                            </m:oMath>
                          </a14:m>
                          <a:endParaRPr lang="fr-FR" sz="90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solidFill>
                                <a:schemeClr val="tx1"/>
                              </a:solidFill>
                            </a:rPr>
                            <a:t>for i </a:t>
                          </a:r>
                          <a14:m>
                            <m:oMath xmlns:m="http://schemas.openxmlformats.org/officeDocument/2006/math">
                              <m:r>
                                <a:rPr lang="fr-FR" sz="900" i="1" smtClean="0">
                                  <a:solidFill>
                                    <a:schemeClr val="tx1"/>
                                  </a:solidFill>
                                  <a:latin typeface="Cambria Math" panose="02040503050406030204" pitchFamily="18" charset="0"/>
                                </a:rPr>
                                <m:t>∈</m:t>
                              </m:r>
                            </m:oMath>
                          </a14:m>
                          <a:r>
                            <a:rPr lang="fr-FR" sz="900" dirty="0" smtClean="0">
                              <a:solidFill>
                                <a:schemeClr val="tx1"/>
                              </a:solidFill>
                            </a:rPr>
                            <a:t> </a:t>
                          </a:r>
                          <a:r>
                            <a:rPr lang="fr-FR" sz="900" dirty="0" smtClean="0">
                              <a:solidFill>
                                <a:schemeClr val="accent3"/>
                              </a:solidFill>
                            </a:rPr>
                            <a:t>infected</a:t>
                          </a:r>
                        </a:p>
                        <a:p>
                          <a:endParaRPr lang="fr-FR" sz="900" dirty="0">
                            <a:solidFill>
                              <a:schemeClr val="tx1"/>
                            </a:solidFill>
                          </a:endParaRPr>
                        </a:p>
                      </a:txBody>
                      <a:tcPr/>
                    </a:tc>
                    <a:extLst>
                      <a:ext uri="{0D108BD9-81ED-4DB2-BD59-A6C34878D82A}">
                        <a16:rowId xmlns:a16="http://schemas.microsoft.com/office/drawing/2014/main" val="1056533191"/>
                      </a:ext>
                    </a:extLst>
                  </a:tr>
                  <a:tr h="558062">
                    <a:tc>
                      <a:txBody>
                        <a:bodyPr/>
                        <a:lstStyle/>
                        <a:p>
                          <a:endParaRPr lang="fr-FR" sz="900">
                            <a:solidFill>
                              <a:schemeClr val="tx1"/>
                            </a:solidFill>
                          </a:endParaRPr>
                        </a:p>
                      </a:txBody>
                      <a:tcPr/>
                    </a:tc>
                    <a:tc>
                      <a:txBody>
                        <a:bodyPr/>
                        <a:lstStyle/>
                        <a:p>
                          <a:r>
                            <a:rPr lang="fr-FR" sz="900" dirty="0" smtClean="0">
                              <a:solidFill>
                                <a:schemeClr val="tx1"/>
                              </a:solidFill>
                            </a:rPr>
                            <a:t>Growth</a:t>
                          </a:r>
                          <a:endParaRPr lang="fr-FR" sz="9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solidFill>
                                <a:schemeClr val="tx2">
                                  <a:lumMod val="75000"/>
                                </a:schemeClr>
                              </a:solidFill>
                            </a:rPr>
                            <a:t>C_gut_i_d+1.growth</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solidFill>
                                <a:schemeClr val="bg2"/>
                              </a:solidFill>
                            </a:rPr>
                            <a:t>Logistic</a:t>
                          </a:r>
                          <a:r>
                            <a:rPr lang="fr-FR" sz="900" baseline="0" dirty="0" smtClean="0">
                              <a:solidFill>
                                <a:schemeClr val="bg2"/>
                              </a:solidFill>
                            </a:rPr>
                            <a:t> growth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solidFill>
                                <a:schemeClr val="tx1"/>
                              </a:solidFill>
                            </a:rPr>
                            <a:t>for i </a:t>
                          </a:r>
                          <a14:m>
                            <m:oMath xmlns:m="http://schemas.openxmlformats.org/officeDocument/2006/math">
                              <m:r>
                                <a:rPr lang="fr-FR" sz="900" i="1" smtClean="0">
                                  <a:solidFill>
                                    <a:schemeClr val="tx1"/>
                                  </a:solidFill>
                                  <a:latin typeface="Cambria Math" panose="02040503050406030204" pitchFamily="18" charset="0"/>
                                </a:rPr>
                                <m:t>∈</m:t>
                              </m:r>
                            </m:oMath>
                          </a14:m>
                          <a:r>
                            <a:rPr lang="fr-FR" sz="900" dirty="0" smtClean="0">
                              <a:solidFill>
                                <a:schemeClr val="tx1"/>
                              </a:solidFill>
                            </a:rPr>
                            <a:t> </a:t>
                          </a:r>
                          <a:r>
                            <a:rPr lang="fr-FR" sz="900" dirty="0" smtClean="0">
                              <a:solidFill>
                                <a:schemeClr val="accent3"/>
                              </a:solidFill>
                            </a:rPr>
                            <a:t>infected</a:t>
                          </a:r>
                          <a:endParaRPr lang="fr-FR" sz="900" dirty="0" smtClean="0">
                            <a:solidFill>
                              <a:schemeClr val="accent3"/>
                            </a:solidFill>
                          </a:endParaRPr>
                        </a:p>
                      </a:txBody>
                      <a:tcPr/>
                    </a:tc>
                    <a:tc>
                      <a:txBody>
                        <a:bodyPr/>
                        <a:lstStyle/>
                        <a:p>
                          <a:endParaRPr lang="fr-FR" sz="900" dirty="0">
                            <a:solidFill>
                              <a:schemeClr val="tx1"/>
                            </a:solidFill>
                          </a:endParaRP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extLst>
                      <a:ext uri="{0D108BD9-81ED-4DB2-BD59-A6C34878D82A}">
                        <a16:rowId xmlns:a16="http://schemas.microsoft.com/office/drawing/2014/main" val="415170115"/>
                      </a:ext>
                    </a:extLst>
                  </a:tr>
                  <a:tr h="558062">
                    <a:tc>
                      <a:txBody>
                        <a:bodyPr/>
                        <a:lstStyle/>
                        <a:p>
                          <a:endParaRPr lang="fr-FR" sz="900">
                            <a:solidFill>
                              <a:schemeClr val="tx1"/>
                            </a:solidFill>
                          </a:endParaRPr>
                        </a:p>
                      </a:txBody>
                      <a:tcPr/>
                    </a:tc>
                    <a:tc>
                      <a:txBody>
                        <a:bodyPr/>
                        <a:lstStyle/>
                        <a:p>
                          <a:r>
                            <a:rPr lang="fr-FR" sz="900" dirty="0" smtClean="0">
                              <a:solidFill>
                                <a:schemeClr val="tx1"/>
                              </a:solidFill>
                            </a:rPr>
                            <a:t>Transmission</a:t>
                          </a:r>
                          <a:endParaRPr lang="fr-FR" sz="9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solidFill>
                                <a:schemeClr val="tx2">
                                  <a:lumMod val="75000"/>
                                </a:schemeClr>
                              </a:solidFill>
                            </a:rPr>
                            <a:t>C_gut_i_d+1.transmission</a:t>
                          </a:r>
                          <a:r>
                            <a:rPr lang="fr-FR" sz="900"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baseline="0" dirty="0" smtClean="0">
                              <a:solidFill>
                                <a:schemeClr val="bg2"/>
                              </a:solidFill>
                            </a:rPr>
                            <a:t>Force of infection</a:t>
                          </a:r>
                          <a:endParaRPr lang="fr-FR" sz="900" dirty="0" smtClean="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solidFill>
                                <a:schemeClr val="tx1"/>
                              </a:solidFill>
                            </a:rPr>
                            <a:t>for i </a:t>
                          </a:r>
                          <a14:m>
                            <m:oMath xmlns:m="http://schemas.openxmlformats.org/officeDocument/2006/math">
                              <m:r>
                                <a:rPr lang="fr-FR" sz="900" i="1" smtClean="0">
                                  <a:solidFill>
                                    <a:schemeClr val="tx1"/>
                                  </a:solidFill>
                                  <a:latin typeface="Cambria Math" panose="02040503050406030204" pitchFamily="18" charset="0"/>
                                </a:rPr>
                                <m:t>∈</m:t>
                              </m:r>
                            </m:oMath>
                          </a14:m>
                          <a:r>
                            <a:rPr lang="fr-FR" sz="900" dirty="0" smtClean="0">
                              <a:solidFill>
                                <a:schemeClr val="tx1"/>
                              </a:solidFill>
                            </a:rPr>
                            <a:t> </a:t>
                          </a:r>
                          <a:r>
                            <a:rPr lang="fr-FR" sz="900" dirty="0" smtClean="0">
                              <a:solidFill>
                                <a:schemeClr val="accent3"/>
                              </a:solidFill>
                            </a:rPr>
                            <a:t>newly</a:t>
                          </a:r>
                          <a:r>
                            <a:rPr lang="fr-FR" sz="900" baseline="0" dirty="0" smtClean="0">
                              <a:solidFill>
                                <a:schemeClr val="accent3"/>
                              </a:solidFill>
                            </a:rPr>
                            <a:t> </a:t>
                          </a:r>
                          <a:r>
                            <a:rPr lang="fr-FR" sz="900" dirty="0" smtClean="0">
                              <a:solidFill>
                                <a:schemeClr val="accent3"/>
                              </a:solidFill>
                            </a:rPr>
                            <a:t>infected</a:t>
                          </a:r>
                          <a:endParaRPr lang="fr-FR" sz="900" dirty="0" smtClean="0">
                            <a:solidFill>
                              <a:schemeClr val="accent3"/>
                            </a:solidFill>
                          </a:endParaRPr>
                        </a:p>
                        <a:p>
                          <a:endParaRPr lang="fr-FR" sz="900" dirty="0">
                            <a:solidFill>
                              <a:schemeClr val="accent3"/>
                            </a:solidFill>
                          </a:endParaRP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extLst>
                      <a:ext uri="{0D108BD9-81ED-4DB2-BD59-A6C34878D82A}">
                        <a16:rowId xmlns:a16="http://schemas.microsoft.com/office/drawing/2014/main" val="1631450634"/>
                      </a:ext>
                    </a:extLst>
                  </a:tr>
                  <a:tr h="558062">
                    <a:tc>
                      <a:txBody>
                        <a:bodyPr/>
                        <a:lstStyle/>
                        <a:p>
                          <a:endParaRPr lang="fr-FR" sz="900">
                            <a:solidFill>
                              <a:schemeClr val="tx1"/>
                            </a:solidFill>
                          </a:endParaRPr>
                        </a:p>
                      </a:txBody>
                      <a:tcPr/>
                    </a:tc>
                    <a:tc>
                      <a:txBody>
                        <a:bodyPr/>
                        <a:lstStyle/>
                        <a:p>
                          <a:r>
                            <a:rPr lang="fr-FR" sz="900" dirty="0" smtClean="0">
                              <a:solidFill>
                                <a:schemeClr val="tx1"/>
                              </a:solidFill>
                            </a:rPr>
                            <a:t>Decay</a:t>
                          </a:r>
                          <a:endParaRPr lang="fr-FR" sz="900" dirty="0">
                            <a:solidFill>
                              <a:schemeClr val="tx1"/>
                            </a:solidFill>
                          </a:endParaRPr>
                        </a:p>
                      </a:txBody>
                      <a:tcPr/>
                    </a:tc>
                    <a:tc>
                      <a:txBody>
                        <a:bodyPr/>
                        <a:lstStyle/>
                        <a:p>
                          <a:endParaRPr lang="fr-FR" sz="9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solidFill>
                                <a:srgbClr val="7030A0"/>
                              </a:solidFill>
                            </a:rPr>
                            <a:t>C_env_d+1.decay</a:t>
                          </a:r>
                          <a:r>
                            <a:rPr lang="fr-FR" sz="900" baseline="0" dirty="0" smtClean="0">
                              <a:solidFill>
                                <a:schemeClr val="tx1"/>
                              </a:solidFill>
                            </a:rPr>
                            <a:t> </a:t>
                          </a:r>
                          <a:r>
                            <a:rPr lang="fr-FR" sz="90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solidFill>
                                <a:schemeClr val="tx1"/>
                              </a:solidFill>
                            </a:rPr>
                            <a:t>C_env_d+1. transmission* (1 - r_d)</a:t>
                          </a: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tc>
                      <a:txBody>
                        <a:bodyPr/>
                        <a:lstStyle/>
                        <a:p>
                          <a:endParaRPr lang="fr-FR" sz="900" dirty="0">
                            <a:solidFill>
                              <a:schemeClr val="tx1"/>
                            </a:solidFill>
                          </a:endParaRPr>
                        </a:p>
                      </a:txBody>
                      <a:tcPr/>
                    </a:tc>
                    <a:extLst>
                      <a:ext uri="{0D108BD9-81ED-4DB2-BD59-A6C34878D82A}">
                        <a16:rowId xmlns:a16="http://schemas.microsoft.com/office/drawing/2014/main" val="2528804475"/>
                      </a:ext>
                    </a:extLst>
                  </a:tr>
                </a:tbl>
              </a:graphicData>
            </a:graphic>
          </p:graphicFrame>
        </mc:Choice>
        <mc:Fallback>
          <p:graphicFrame>
            <p:nvGraphicFramePr>
              <p:cNvPr id="7" name="Tableau 6"/>
              <p:cNvGraphicFramePr>
                <a:graphicFrameLocks noGrp="1"/>
              </p:cNvGraphicFramePr>
              <p:nvPr>
                <p:extLst>
                  <p:ext uri="{D42A27DB-BD31-4B8C-83A1-F6EECF244321}">
                    <p14:modId xmlns:p14="http://schemas.microsoft.com/office/powerpoint/2010/main" val="2637754292"/>
                  </p:ext>
                </p:extLst>
              </p:nvPr>
            </p:nvGraphicFramePr>
            <p:xfrm>
              <a:off x="107504" y="123478"/>
              <a:ext cx="8280920" cy="4186535"/>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489978580"/>
                        </a:ext>
                      </a:extLst>
                    </a:gridCol>
                    <a:gridCol w="936104">
                      <a:extLst>
                        <a:ext uri="{9D8B030D-6E8A-4147-A177-3AD203B41FA5}">
                          <a16:colId xmlns:a16="http://schemas.microsoft.com/office/drawing/2014/main" val="2662623011"/>
                        </a:ext>
                      </a:extLst>
                    </a:gridCol>
                    <a:gridCol w="1656184">
                      <a:extLst>
                        <a:ext uri="{9D8B030D-6E8A-4147-A177-3AD203B41FA5}">
                          <a16:colId xmlns:a16="http://schemas.microsoft.com/office/drawing/2014/main" val="3139851554"/>
                        </a:ext>
                      </a:extLst>
                    </a:gridCol>
                    <a:gridCol w="1440160">
                      <a:extLst>
                        <a:ext uri="{9D8B030D-6E8A-4147-A177-3AD203B41FA5}">
                          <a16:colId xmlns:a16="http://schemas.microsoft.com/office/drawing/2014/main" val="3775405962"/>
                        </a:ext>
                      </a:extLst>
                    </a:gridCol>
                    <a:gridCol w="1008112">
                      <a:extLst>
                        <a:ext uri="{9D8B030D-6E8A-4147-A177-3AD203B41FA5}">
                          <a16:colId xmlns:a16="http://schemas.microsoft.com/office/drawing/2014/main" val="1897403208"/>
                        </a:ext>
                      </a:extLst>
                    </a:gridCol>
                    <a:gridCol w="864096">
                      <a:extLst>
                        <a:ext uri="{9D8B030D-6E8A-4147-A177-3AD203B41FA5}">
                          <a16:colId xmlns:a16="http://schemas.microsoft.com/office/drawing/2014/main" val="1333569774"/>
                        </a:ext>
                      </a:extLst>
                    </a:gridCol>
                    <a:gridCol w="909101">
                      <a:extLst>
                        <a:ext uri="{9D8B030D-6E8A-4147-A177-3AD203B41FA5}">
                          <a16:colId xmlns:a16="http://schemas.microsoft.com/office/drawing/2014/main" val="1479424896"/>
                        </a:ext>
                      </a:extLst>
                    </a:gridCol>
                    <a:gridCol w="1035115">
                      <a:extLst>
                        <a:ext uri="{9D8B030D-6E8A-4147-A177-3AD203B41FA5}">
                          <a16:colId xmlns:a16="http://schemas.microsoft.com/office/drawing/2014/main" val="2277005278"/>
                        </a:ext>
                      </a:extLst>
                    </a:gridCol>
                  </a:tblGrid>
                  <a:tr h="360040">
                    <a:tc>
                      <a:txBody>
                        <a:bodyPr/>
                        <a:lstStyle/>
                        <a:p>
                          <a:r>
                            <a:rPr lang="fr-FR" sz="900" dirty="0" smtClean="0">
                              <a:solidFill>
                                <a:schemeClr val="tx1"/>
                              </a:solidFill>
                            </a:rPr>
                            <a:t>Day</a:t>
                          </a:r>
                          <a:endParaRPr lang="fr-FR" sz="900" dirty="0">
                            <a:solidFill>
                              <a:schemeClr val="tx1"/>
                            </a:solidFill>
                          </a:endParaRPr>
                        </a:p>
                      </a:txBody>
                      <a:tcPr/>
                    </a:tc>
                    <a:tc>
                      <a:txBody>
                        <a:bodyPr/>
                        <a:lstStyle/>
                        <a:p>
                          <a:r>
                            <a:rPr lang="fr-FR" sz="900" dirty="0" smtClean="0">
                              <a:solidFill>
                                <a:schemeClr val="tx1"/>
                              </a:solidFill>
                            </a:rPr>
                            <a:t>Function</a:t>
                          </a:r>
                          <a:endParaRPr lang="fr-FR" sz="900" dirty="0">
                            <a:solidFill>
                              <a:schemeClr val="tx1"/>
                            </a:solidFill>
                          </a:endParaRPr>
                        </a:p>
                      </a:txBody>
                      <a:tcPr/>
                    </a:tc>
                    <a:tc>
                      <a:txBody>
                        <a:bodyPr/>
                        <a:lstStyle/>
                        <a:p>
                          <a:r>
                            <a:rPr lang="fr-FR" sz="900" dirty="0" smtClean="0">
                              <a:solidFill>
                                <a:schemeClr val="tx1"/>
                              </a:solidFill>
                            </a:rPr>
                            <a:t>C_gut_i_d</a:t>
                          </a:r>
                          <a:endParaRPr lang="fr-FR" sz="900" dirty="0">
                            <a:solidFill>
                              <a:schemeClr val="tx1"/>
                            </a:solidFill>
                          </a:endParaRPr>
                        </a:p>
                      </a:txBody>
                      <a:tcPr/>
                    </a:tc>
                    <a:tc>
                      <a:txBody>
                        <a:bodyPr/>
                        <a:lstStyle/>
                        <a:p>
                          <a:r>
                            <a:rPr lang="fr-FR" sz="900" dirty="0" smtClean="0">
                              <a:solidFill>
                                <a:schemeClr val="tx1"/>
                              </a:solidFill>
                            </a:rPr>
                            <a:t>C_env_d</a:t>
                          </a:r>
                          <a:endParaRPr lang="fr-FR" sz="900" dirty="0">
                            <a:solidFill>
                              <a:schemeClr val="tx1"/>
                            </a:solidFill>
                          </a:endParaRPr>
                        </a:p>
                      </a:txBody>
                      <a:tcPr/>
                    </a:tc>
                    <a:tc>
                      <a:txBody>
                        <a:bodyPr/>
                        <a:lstStyle/>
                        <a:p>
                          <a:r>
                            <a:rPr lang="fr-FR" sz="900" dirty="0" smtClean="0">
                              <a:solidFill>
                                <a:schemeClr val="tx1"/>
                              </a:solidFill>
                            </a:rPr>
                            <a:t>F_ingest_i_d</a:t>
                          </a:r>
                          <a:endParaRPr lang="fr-FR" sz="900" dirty="0">
                            <a:solidFill>
                              <a:schemeClr val="tx1"/>
                            </a:solidFill>
                          </a:endParaRPr>
                        </a:p>
                      </a:txBody>
                      <a:tcPr/>
                    </a:tc>
                    <a:tc>
                      <a:txBody>
                        <a:bodyPr/>
                        <a:lstStyle/>
                        <a:p>
                          <a:r>
                            <a:rPr lang="fr-FR" sz="900" dirty="0" smtClean="0">
                              <a:solidFill>
                                <a:schemeClr val="tx1"/>
                              </a:solidFill>
                            </a:rPr>
                            <a:t>F_gut_i_d</a:t>
                          </a:r>
                          <a:endParaRPr lang="fr-FR" sz="900" dirty="0">
                            <a:solidFill>
                              <a:schemeClr val="tx1"/>
                            </a:solidFill>
                          </a:endParaRPr>
                        </a:p>
                      </a:txBody>
                      <a:tcPr/>
                    </a:tc>
                    <a:tc>
                      <a:txBody>
                        <a:bodyPr/>
                        <a:lstStyle/>
                        <a:p>
                          <a:r>
                            <a:rPr lang="fr-FR" sz="900" dirty="0" smtClean="0">
                              <a:solidFill>
                                <a:schemeClr val="tx1"/>
                              </a:solidFill>
                            </a:rPr>
                            <a:t>F_env_d</a:t>
                          </a:r>
                          <a:endParaRPr lang="fr-FR" sz="900" dirty="0">
                            <a:solidFill>
                              <a:schemeClr val="tx1"/>
                            </a:solidFill>
                          </a:endParaRPr>
                        </a:p>
                      </a:txBody>
                      <a:tcPr/>
                    </a:tc>
                    <a:tc>
                      <a:txBody>
                        <a:bodyPr/>
                        <a:lstStyle/>
                        <a:p>
                          <a:r>
                            <a:rPr lang="fr-FR" sz="900" dirty="0" smtClean="0">
                              <a:solidFill>
                                <a:schemeClr val="tx1"/>
                              </a:solidFill>
                            </a:rPr>
                            <a:t>F_env_inf_d</a:t>
                          </a:r>
                          <a:endParaRPr lang="fr-FR" sz="900" dirty="0">
                            <a:solidFill>
                              <a:schemeClr val="tx1"/>
                            </a:solidFill>
                          </a:endParaRPr>
                        </a:p>
                      </a:txBody>
                      <a:tcPr/>
                    </a:tc>
                    <a:extLst>
                      <a:ext uri="{0D108BD9-81ED-4DB2-BD59-A6C34878D82A}">
                        <a16:rowId xmlns:a16="http://schemas.microsoft.com/office/drawing/2014/main" val="4116190748"/>
                      </a:ext>
                    </a:extLst>
                  </a:tr>
                  <a:tr h="365760">
                    <a:tc>
                      <a:txBody>
                        <a:bodyPr/>
                        <a:lstStyle/>
                        <a:p>
                          <a:r>
                            <a:rPr lang="fr-FR" sz="900" dirty="0" smtClean="0">
                              <a:solidFill>
                                <a:schemeClr val="tx1"/>
                              </a:solidFill>
                            </a:rPr>
                            <a:t>d=0</a:t>
                          </a:r>
                          <a:endParaRPr lang="fr-FR" sz="900" dirty="0">
                            <a:solidFill>
                              <a:schemeClr val="tx1"/>
                            </a:solidFill>
                          </a:endParaRPr>
                        </a:p>
                      </a:txBody>
                      <a:tcPr/>
                    </a:tc>
                    <a:tc>
                      <a:txBody>
                        <a:bodyPr/>
                        <a:lstStyle/>
                        <a:p>
                          <a:r>
                            <a:rPr lang="fr-FR" sz="900" dirty="0" smtClean="0">
                              <a:solidFill>
                                <a:schemeClr val="tx1"/>
                              </a:solidFill>
                            </a:rPr>
                            <a:t>Initialize</a:t>
                          </a:r>
                          <a:r>
                            <a:rPr lang="fr-FR" sz="900" baseline="0" dirty="0" smtClean="0">
                              <a:solidFill>
                                <a:schemeClr val="tx1"/>
                              </a:solidFill>
                            </a:rPr>
                            <a:t> </a:t>
                          </a:r>
                        </a:p>
                        <a:p>
                          <a:r>
                            <a:rPr lang="fr-FR" sz="900" dirty="0" smtClean="0">
                              <a:solidFill>
                                <a:schemeClr val="tx1"/>
                              </a:solidFill>
                            </a:rPr>
                            <a:t>dataframe</a:t>
                          </a:r>
                          <a:endParaRPr lang="fr-FR" sz="900" dirty="0">
                            <a:solidFill>
                              <a:schemeClr val="tx1"/>
                            </a:solidFill>
                          </a:endParaRPr>
                        </a:p>
                      </a:txBody>
                      <a:tcPr/>
                    </a:tc>
                    <a:tc>
                      <a:txBody>
                        <a:bodyPr/>
                        <a:lstStyle/>
                        <a:p>
                          <a:endParaRPr lang="fr-FR"/>
                        </a:p>
                      </a:txBody>
                      <a:tcPr>
                        <a:blipFill>
                          <a:blip r:embed="rId2"/>
                          <a:stretch>
                            <a:fillRect l="-83088" t="-100000" r="-318750" b="-951667"/>
                          </a:stretch>
                        </a:blipFill>
                      </a:tcPr>
                    </a:tc>
                    <a:tc>
                      <a:txBody>
                        <a:bodyPr/>
                        <a:lstStyle/>
                        <a:p>
                          <a:r>
                            <a:rPr lang="fr-FR" sz="900" dirty="0" smtClean="0">
                              <a:solidFill>
                                <a:schemeClr val="tx1"/>
                              </a:solidFill>
                            </a:rPr>
                            <a:t>0</a:t>
                          </a:r>
                          <a:endParaRPr lang="fr-FR" sz="900" dirty="0">
                            <a:solidFill>
                              <a:schemeClr val="tx1"/>
                            </a:solidFill>
                          </a:endParaRPr>
                        </a:p>
                      </a:txBody>
                      <a:tcPr/>
                    </a:tc>
                    <a:tc>
                      <a:txBody>
                        <a:bodyPr/>
                        <a:lstStyle/>
                        <a:p>
                          <a:r>
                            <a:rPr lang="fr-FR" sz="900" dirty="0" smtClean="0">
                              <a:solidFill>
                                <a:schemeClr val="tx1"/>
                              </a:solidFill>
                            </a:rPr>
                            <a:t>0</a:t>
                          </a:r>
                          <a:endParaRPr lang="fr-FR" sz="900" dirty="0">
                            <a:solidFill>
                              <a:schemeClr val="tx1"/>
                            </a:solidFill>
                          </a:endParaRPr>
                        </a:p>
                      </a:txBody>
                      <a:tcPr/>
                    </a:tc>
                    <a:tc>
                      <a:txBody>
                        <a:bodyPr/>
                        <a:lstStyle/>
                        <a:p>
                          <a:r>
                            <a:rPr lang="fr-FR" sz="900" dirty="0" smtClean="0">
                              <a:solidFill>
                                <a:schemeClr val="tx1"/>
                              </a:solidFill>
                            </a:rPr>
                            <a:t>0</a:t>
                          </a:r>
                          <a:endParaRPr lang="fr-FR" sz="900" dirty="0">
                            <a:solidFill>
                              <a:schemeClr val="tx1"/>
                            </a:solidFill>
                          </a:endParaRPr>
                        </a:p>
                      </a:txBody>
                      <a:tcPr/>
                    </a:tc>
                    <a:tc>
                      <a:txBody>
                        <a:bodyPr/>
                        <a:lstStyle/>
                        <a:p>
                          <a:r>
                            <a:rPr lang="fr-FR" sz="900" dirty="0" smtClean="0">
                              <a:solidFill>
                                <a:schemeClr val="tx1"/>
                              </a:solidFill>
                            </a:rPr>
                            <a:t>0</a:t>
                          </a:r>
                          <a:endParaRPr lang="fr-FR" sz="900" dirty="0">
                            <a:solidFill>
                              <a:schemeClr val="tx1"/>
                            </a:solidFill>
                          </a:endParaRPr>
                        </a:p>
                      </a:txBody>
                      <a:tcPr/>
                    </a:tc>
                    <a:tc>
                      <a:txBody>
                        <a:bodyPr/>
                        <a:lstStyle/>
                        <a:p>
                          <a:r>
                            <a:rPr lang="fr-FR" sz="900" dirty="0" smtClean="0">
                              <a:solidFill>
                                <a:schemeClr val="tx1"/>
                              </a:solidFill>
                            </a:rPr>
                            <a:t>0</a:t>
                          </a:r>
                          <a:endParaRPr lang="fr-FR" sz="900" dirty="0">
                            <a:solidFill>
                              <a:schemeClr val="tx1"/>
                            </a:solidFill>
                          </a:endParaRPr>
                        </a:p>
                      </a:txBody>
                      <a:tcPr/>
                    </a:tc>
                    <a:extLst>
                      <a:ext uri="{0D108BD9-81ED-4DB2-BD59-A6C34878D82A}">
                        <a16:rowId xmlns:a16="http://schemas.microsoft.com/office/drawing/2014/main" val="604690762"/>
                      </a:ext>
                    </a:extLst>
                  </a:tr>
                  <a:tr h="365760">
                    <a:tc>
                      <a:txBody>
                        <a:bodyPr/>
                        <a:lstStyle/>
                        <a:p>
                          <a:r>
                            <a:rPr lang="fr-FR" sz="900" dirty="0" smtClean="0">
                              <a:solidFill>
                                <a:schemeClr val="tx1"/>
                              </a:solidFill>
                            </a:rPr>
                            <a:t>d+1</a:t>
                          </a:r>
                          <a:endParaRPr lang="fr-FR" sz="900" dirty="0">
                            <a:solidFill>
                              <a:schemeClr val="tx1"/>
                            </a:solidFill>
                          </a:endParaRPr>
                        </a:p>
                      </a:txBody>
                      <a:tcPr/>
                    </a:tc>
                    <a:tc>
                      <a:txBody>
                        <a:bodyPr/>
                        <a:lstStyle/>
                        <a:p>
                          <a:r>
                            <a:rPr lang="fr-FR" sz="900" dirty="0" smtClean="0">
                              <a:solidFill>
                                <a:schemeClr val="tx1"/>
                              </a:solidFill>
                            </a:rPr>
                            <a:t>Feces</a:t>
                          </a:r>
                          <a:r>
                            <a:rPr lang="fr-FR" sz="900" baseline="0" dirty="0" smtClean="0">
                              <a:solidFill>
                                <a:schemeClr val="tx1"/>
                              </a:solidFill>
                            </a:rPr>
                            <a:t> </a:t>
                          </a:r>
                        </a:p>
                        <a:p>
                          <a:r>
                            <a:rPr lang="fr-FR" sz="900" dirty="0" smtClean="0">
                              <a:solidFill>
                                <a:schemeClr val="tx1"/>
                              </a:solidFill>
                            </a:rPr>
                            <a:t>Production</a:t>
                          </a:r>
                          <a:endParaRPr lang="fr-FR" sz="900" dirty="0">
                            <a:solidFill>
                              <a:schemeClr val="tx1"/>
                            </a:solidFill>
                          </a:endParaRPr>
                        </a:p>
                      </a:txBody>
                      <a:tcPr/>
                    </a:tc>
                    <a:tc>
                      <a:txBody>
                        <a:bodyPr/>
                        <a:lstStyle/>
                        <a:p>
                          <a:endParaRPr lang="fr-FR" sz="900" dirty="0">
                            <a:solidFill>
                              <a:schemeClr val="tx1"/>
                            </a:solidFill>
                          </a:endParaRPr>
                        </a:p>
                      </a:txBody>
                      <a:tcPr/>
                    </a:tc>
                    <a:tc>
                      <a:txBody>
                        <a:bodyPr/>
                        <a:lstStyle/>
                        <a:p>
                          <a:endParaRPr lang="fr-FR" sz="900" dirty="0">
                            <a:solidFill>
                              <a:schemeClr val="tx1"/>
                            </a:solidFill>
                          </a:endParaRPr>
                        </a:p>
                      </a:txBody>
                      <a:tcPr/>
                    </a:tc>
                    <a:tc>
                      <a:txBody>
                        <a:bodyPr/>
                        <a:lstStyle/>
                        <a:p>
                          <a:endParaRPr lang="fr-FR" sz="900" dirty="0">
                            <a:solidFill>
                              <a:schemeClr val="tx1"/>
                            </a:solidFill>
                          </a:endParaRPr>
                        </a:p>
                      </a:txBody>
                      <a:tcPr/>
                    </a:tc>
                    <a:tc>
                      <a:txBody>
                        <a:bodyPr/>
                        <a:lstStyle/>
                        <a:p>
                          <a:r>
                            <a:rPr lang="fr-FR" sz="900" dirty="0" smtClean="0">
                              <a:solidFill>
                                <a:srgbClr val="7030A0"/>
                              </a:solidFill>
                            </a:rPr>
                            <a:t>F_gut_i_d+1</a:t>
                          </a:r>
                          <a:endParaRPr lang="fr-FR" sz="900" dirty="0">
                            <a:solidFill>
                              <a:srgbClr val="7030A0"/>
                            </a:solidFill>
                          </a:endParaRPr>
                        </a:p>
                      </a:txBody>
                      <a:tcPr/>
                    </a:tc>
                    <a:tc>
                      <a:txBody>
                        <a:bodyPr/>
                        <a:lstStyle/>
                        <a:p>
                          <a:endParaRPr lang="fr-FR" sz="900" dirty="0">
                            <a:solidFill>
                              <a:schemeClr val="tx1"/>
                            </a:solidFill>
                          </a:endParaRPr>
                        </a:p>
                      </a:txBody>
                      <a:tcPr/>
                    </a:tc>
                    <a:tc>
                      <a:txBody>
                        <a:bodyPr/>
                        <a:lstStyle/>
                        <a:p>
                          <a:endParaRPr lang="fr-FR" sz="900">
                            <a:solidFill>
                              <a:schemeClr val="tx1"/>
                            </a:solidFill>
                          </a:endParaRPr>
                        </a:p>
                      </a:txBody>
                      <a:tcPr/>
                    </a:tc>
                    <a:extLst>
                      <a:ext uri="{0D108BD9-81ED-4DB2-BD59-A6C34878D82A}">
                        <a16:rowId xmlns:a16="http://schemas.microsoft.com/office/drawing/2014/main" val="89238350"/>
                      </a:ext>
                    </a:extLst>
                  </a:tr>
                  <a:tr h="365760">
                    <a:tc>
                      <a:txBody>
                        <a:bodyPr/>
                        <a:lstStyle/>
                        <a:p>
                          <a:endParaRPr lang="fr-FR" sz="900" dirty="0">
                            <a:solidFill>
                              <a:schemeClr val="tx1"/>
                            </a:solidFill>
                          </a:endParaRPr>
                        </a:p>
                      </a:txBody>
                      <a:tcPr/>
                    </a:tc>
                    <a:tc>
                      <a:txBody>
                        <a:bodyPr/>
                        <a:lstStyle/>
                        <a:p>
                          <a:r>
                            <a:rPr lang="fr-FR" sz="900" dirty="0" smtClean="0">
                              <a:solidFill>
                                <a:schemeClr val="tx1"/>
                              </a:solidFill>
                            </a:rPr>
                            <a:t>Feces</a:t>
                          </a:r>
                        </a:p>
                        <a:p>
                          <a:r>
                            <a:rPr lang="fr-FR" sz="900" dirty="0" smtClean="0">
                              <a:solidFill>
                                <a:schemeClr val="tx1"/>
                              </a:solidFill>
                            </a:rPr>
                            <a:t>Ingestion</a:t>
                          </a:r>
                          <a:endParaRPr lang="fr-FR" sz="900" dirty="0">
                            <a:solidFill>
                              <a:schemeClr val="tx1"/>
                            </a:solidFill>
                          </a:endParaRPr>
                        </a:p>
                      </a:txBody>
                      <a:tcPr/>
                    </a:tc>
                    <a:tc>
                      <a:txBody>
                        <a:bodyPr/>
                        <a:lstStyle/>
                        <a:p>
                          <a:endParaRPr lang="fr-FR" sz="900" dirty="0">
                            <a:solidFill>
                              <a:schemeClr val="tx1"/>
                            </a:solidFill>
                          </a:endParaRPr>
                        </a:p>
                      </a:txBody>
                      <a:tcPr/>
                    </a:tc>
                    <a:tc>
                      <a:txBody>
                        <a:bodyPr/>
                        <a:lstStyle/>
                        <a:p>
                          <a:endParaRPr lang="fr-FR" sz="900">
                            <a:solidFill>
                              <a:schemeClr val="tx1"/>
                            </a:solidFill>
                          </a:endParaRPr>
                        </a:p>
                      </a:txBody>
                      <a:tcPr/>
                    </a:tc>
                    <a:tc>
                      <a:txBody>
                        <a:bodyPr/>
                        <a:lstStyle/>
                        <a:p>
                          <a:r>
                            <a:rPr lang="fr-FR" sz="900" dirty="0" smtClean="0">
                              <a:solidFill>
                                <a:srgbClr val="7030A0"/>
                              </a:solidFill>
                            </a:rPr>
                            <a:t>F_ingest_i_d+1</a:t>
                          </a:r>
                          <a:endParaRPr lang="fr-FR" sz="900" dirty="0">
                            <a:solidFill>
                              <a:srgbClr val="7030A0"/>
                            </a:solidFill>
                          </a:endParaRP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extLst>
                      <a:ext uri="{0D108BD9-81ED-4DB2-BD59-A6C34878D82A}">
                        <a16:rowId xmlns:a16="http://schemas.microsoft.com/office/drawing/2014/main" val="2268369937"/>
                      </a:ext>
                    </a:extLst>
                  </a:tr>
                  <a:tr h="973011">
                    <a:tc>
                      <a:txBody>
                        <a:bodyPr/>
                        <a:lstStyle/>
                        <a:p>
                          <a:endParaRPr lang="fr-FR" sz="900">
                            <a:solidFill>
                              <a:schemeClr val="tx1"/>
                            </a:solidFill>
                          </a:endParaRPr>
                        </a:p>
                      </a:txBody>
                      <a:tcPr/>
                    </a:tc>
                    <a:tc>
                      <a:txBody>
                        <a:bodyPr/>
                        <a:lstStyle/>
                        <a:p>
                          <a:r>
                            <a:rPr lang="fr-FR" sz="900" dirty="0" smtClean="0">
                              <a:solidFill>
                                <a:schemeClr val="tx1"/>
                              </a:solidFill>
                            </a:rPr>
                            <a:t>Excretion</a:t>
                          </a:r>
                          <a:endParaRPr lang="fr-FR" sz="900" dirty="0">
                            <a:solidFill>
                              <a:schemeClr val="tx1"/>
                            </a:solidFill>
                          </a:endParaRPr>
                        </a:p>
                      </a:txBody>
                      <a:tcPr/>
                    </a:tc>
                    <a:tc>
                      <a:txBody>
                        <a:bodyPr/>
                        <a:lstStyle/>
                        <a:p>
                          <a:endParaRPr lang="fr-FR"/>
                        </a:p>
                      </a:txBody>
                      <a:tcPr>
                        <a:blipFill>
                          <a:blip r:embed="rId2"/>
                          <a:stretch>
                            <a:fillRect l="-83088" t="-150000" r="-318750" b="-181875"/>
                          </a:stretch>
                        </a:blipFill>
                      </a:tcPr>
                    </a:tc>
                    <a:tc>
                      <a:txBody>
                        <a:bodyPr/>
                        <a:lstStyle/>
                        <a:p>
                          <a:endParaRPr lang="fr-FR"/>
                        </a:p>
                      </a:txBody>
                      <a:tcPr>
                        <a:blipFill>
                          <a:blip r:embed="rId2"/>
                          <a:stretch>
                            <a:fillRect l="-211017" t="-150000" r="-267373" b="-181875"/>
                          </a:stretch>
                        </a:blipFill>
                      </a:tcPr>
                    </a:tc>
                    <a:tc>
                      <a:txBody>
                        <a:bodyPr/>
                        <a:lstStyle/>
                        <a:p>
                          <a:endParaRPr lang="fr-FR" sz="900">
                            <a:solidFill>
                              <a:schemeClr val="tx1"/>
                            </a:solidFill>
                          </a:endParaRPr>
                        </a:p>
                      </a:txBody>
                      <a:tcPr/>
                    </a:tc>
                    <a:tc>
                      <a:txBody>
                        <a:bodyPr/>
                        <a:lstStyle/>
                        <a:p>
                          <a:endParaRPr lang="fr-FR" sz="900">
                            <a:solidFill>
                              <a:schemeClr val="tx1"/>
                            </a:solidFill>
                          </a:endParaRPr>
                        </a:p>
                      </a:txBody>
                      <a:tcPr/>
                    </a:tc>
                    <a:tc>
                      <a:txBody>
                        <a:bodyPr/>
                        <a:lstStyle/>
                        <a:p>
                          <a:endParaRPr lang="fr-FR"/>
                        </a:p>
                      </a:txBody>
                      <a:tcPr>
                        <a:blipFill>
                          <a:blip r:embed="rId2"/>
                          <a:stretch>
                            <a:fillRect l="-699329" t="-150000" r="-116779" b="-181875"/>
                          </a:stretch>
                        </a:blipFill>
                      </a:tcPr>
                    </a:tc>
                    <a:tc>
                      <a:txBody>
                        <a:bodyPr/>
                        <a:lstStyle/>
                        <a:p>
                          <a:endParaRPr lang="fr-FR"/>
                        </a:p>
                      </a:txBody>
                      <a:tcPr>
                        <a:blipFill>
                          <a:blip r:embed="rId2"/>
                          <a:stretch>
                            <a:fillRect l="-700588" t="-150000" r="-2353" b="-181875"/>
                          </a:stretch>
                        </a:blipFill>
                      </a:tcPr>
                    </a:tc>
                    <a:extLst>
                      <a:ext uri="{0D108BD9-81ED-4DB2-BD59-A6C34878D82A}">
                        <a16:rowId xmlns:a16="http://schemas.microsoft.com/office/drawing/2014/main" val="1056533191"/>
                      </a:ext>
                    </a:extLst>
                  </a:tr>
                  <a:tr h="558062">
                    <a:tc>
                      <a:txBody>
                        <a:bodyPr/>
                        <a:lstStyle/>
                        <a:p>
                          <a:endParaRPr lang="fr-FR" sz="900">
                            <a:solidFill>
                              <a:schemeClr val="tx1"/>
                            </a:solidFill>
                          </a:endParaRPr>
                        </a:p>
                      </a:txBody>
                      <a:tcPr/>
                    </a:tc>
                    <a:tc>
                      <a:txBody>
                        <a:bodyPr/>
                        <a:lstStyle/>
                        <a:p>
                          <a:r>
                            <a:rPr lang="fr-FR" sz="900" dirty="0" smtClean="0">
                              <a:solidFill>
                                <a:schemeClr val="tx1"/>
                              </a:solidFill>
                            </a:rPr>
                            <a:t>Growth</a:t>
                          </a:r>
                          <a:endParaRPr lang="fr-FR" sz="900" dirty="0">
                            <a:solidFill>
                              <a:schemeClr val="tx1"/>
                            </a:solidFill>
                          </a:endParaRPr>
                        </a:p>
                      </a:txBody>
                      <a:tcPr/>
                    </a:tc>
                    <a:tc>
                      <a:txBody>
                        <a:bodyPr/>
                        <a:lstStyle/>
                        <a:p>
                          <a:endParaRPr lang="fr-FR"/>
                        </a:p>
                      </a:txBody>
                      <a:tcPr>
                        <a:blipFill>
                          <a:blip r:embed="rId2"/>
                          <a:stretch>
                            <a:fillRect l="-83088" t="-434783" r="-318750" b="-216304"/>
                          </a:stretch>
                        </a:blipFill>
                      </a:tcPr>
                    </a:tc>
                    <a:tc>
                      <a:txBody>
                        <a:bodyPr/>
                        <a:lstStyle/>
                        <a:p>
                          <a:endParaRPr lang="fr-FR" sz="900" dirty="0">
                            <a:solidFill>
                              <a:schemeClr val="tx1"/>
                            </a:solidFill>
                          </a:endParaRP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extLst>
                      <a:ext uri="{0D108BD9-81ED-4DB2-BD59-A6C34878D82A}">
                        <a16:rowId xmlns:a16="http://schemas.microsoft.com/office/drawing/2014/main" val="415170115"/>
                      </a:ext>
                    </a:extLst>
                  </a:tr>
                  <a:tr h="640080">
                    <a:tc>
                      <a:txBody>
                        <a:bodyPr/>
                        <a:lstStyle/>
                        <a:p>
                          <a:endParaRPr lang="fr-FR" sz="900">
                            <a:solidFill>
                              <a:schemeClr val="tx1"/>
                            </a:solidFill>
                          </a:endParaRPr>
                        </a:p>
                      </a:txBody>
                      <a:tcPr/>
                    </a:tc>
                    <a:tc>
                      <a:txBody>
                        <a:bodyPr/>
                        <a:lstStyle/>
                        <a:p>
                          <a:r>
                            <a:rPr lang="fr-FR" sz="900" dirty="0" smtClean="0">
                              <a:solidFill>
                                <a:schemeClr val="tx1"/>
                              </a:solidFill>
                            </a:rPr>
                            <a:t>Transmission</a:t>
                          </a:r>
                          <a:endParaRPr lang="fr-FR" sz="900" dirty="0">
                            <a:solidFill>
                              <a:schemeClr val="tx1"/>
                            </a:solidFill>
                          </a:endParaRPr>
                        </a:p>
                      </a:txBody>
                      <a:tcPr/>
                    </a:tc>
                    <a:tc>
                      <a:txBody>
                        <a:bodyPr/>
                        <a:lstStyle/>
                        <a:p>
                          <a:endParaRPr lang="fr-FR"/>
                        </a:p>
                      </a:txBody>
                      <a:tcPr>
                        <a:blipFill>
                          <a:blip r:embed="rId2"/>
                          <a:stretch>
                            <a:fillRect l="-83088" t="-468571" r="-318750" b="-89524"/>
                          </a:stretch>
                        </a:blipFill>
                      </a:tcPr>
                    </a:tc>
                    <a:tc>
                      <a:txBody>
                        <a:bodyPr/>
                        <a:lstStyle/>
                        <a:p>
                          <a:endParaRPr lang="fr-FR" sz="900">
                            <a:solidFill>
                              <a:schemeClr val="tx1"/>
                            </a:solidFill>
                          </a:endParaRP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extLst>
                      <a:ext uri="{0D108BD9-81ED-4DB2-BD59-A6C34878D82A}">
                        <a16:rowId xmlns:a16="http://schemas.microsoft.com/office/drawing/2014/main" val="1631450634"/>
                      </a:ext>
                    </a:extLst>
                  </a:tr>
                  <a:tr h="558062">
                    <a:tc>
                      <a:txBody>
                        <a:bodyPr/>
                        <a:lstStyle/>
                        <a:p>
                          <a:endParaRPr lang="fr-FR" sz="900">
                            <a:solidFill>
                              <a:schemeClr val="tx1"/>
                            </a:solidFill>
                          </a:endParaRPr>
                        </a:p>
                      </a:txBody>
                      <a:tcPr/>
                    </a:tc>
                    <a:tc>
                      <a:txBody>
                        <a:bodyPr/>
                        <a:lstStyle/>
                        <a:p>
                          <a:r>
                            <a:rPr lang="fr-FR" sz="900" dirty="0" smtClean="0">
                              <a:solidFill>
                                <a:schemeClr val="tx1"/>
                              </a:solidFill>
                            </a:rPr>
                            <a:t>Decay</a:t>
                          </a:r>
                          <a:endParaRPr lang="fr-FR" sz="900" dirty="0">
                            <a:solidFill>
                              <a:schemeClr val="tx1"/>
                            </a:solidFill>
                          </a:endParaRPr>
                        </a:p>
                      </a:txBody>
                      <a:tcPr/>
                    </a:tc>
                    <a:tc>
                      <a:txBody>
                        <a:bodyPr/>
                        <a:lstStyle/>
                        <a:p>
                          <a:endParaRPr lang="fr-FR" sz="9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solidFill>
                                <a:srgbClr val="7030A0"/>
                              </a:solidFill>
                            </a:rPr>
                            <a:t>C_env_d+1.decay</a:t>
                          </a:r>
                          <a:r>
                            <a:rPr lang="fr-FR" sz="900" baseline="0" dirty="0" smtClean="0">
                              <a:solidFill>
                                <a:schemeClr val="tx1"/>
                              </a:solidFill>
                            </a:rPr>
                            <a:t> </a:t>
                          </a:r>
                          <a:r>
                            <a:rPr lang="fr-FR" sz="90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solidFill>
                                <a:schemeClr val="tx1"/>
                              </a:solidFill>
                            </a:rPr>
                            <a:t>C_env_d+1. transmission* (1 - r_d)</a:t>
                          </a: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tc>
                      <a:txBody>
                        <a:bodyPr/>
                        <a:lstStyle/>
                        <a:p>
                          <a:endParaRPr lang="fr-FR" sz="900">
                            <a:solidFill>
                              <a:schemeClr val="tx1"/>
                            </a:solidFill>
                          </a:endParaRPr>
                        </a:p>
                      </a:txBody>
                      <a:tcPr/>
                    </a:tc>
                    <a:tc>
                      <a:txBody>
                        <a:bodyPr/>
                        <a:lstStyle/>
                        <a:p>
                          <a:endParaRPr lang="fr-FR" sz="900" dirty="0">
                            <a:solidFill>
                              <a:schemeClr val="tx1"/>
                            </a:solidFill>
                          </a:endParaRPr>
                        </a:p>
                      </a:txBody>
                      <a:tcPr/>
                    </a:tc>
                    <a:extLst>
                      <a:ext uri="{0D108BD9-81ED-4DB2-BD59-A6C34878D82A}">
                        <a16:rowId xmlns:a16="http://schemas.microsoft.com/office/drawing/2014/main" val="2528804475"/>
                      </a:ext>
                    </a:extLst>
                  </a:tr>
                </a:tbl>
              </a:graphicData>
            </a:graphic>
          </p:graphicFrame>
        </mc:Fallback>
      </mc:AlternateContent>
      <p:cxnSp>
        <p:nvCxnSpPr>
          <p:cNvPr id="17" name="Connecteur en arc 16"/>
          <p:cNvCxnSpPr/>
          <p:nvPr/>
        </p:nvCxnSpPr>
        <p:spPr>
          <a:xfrm rot="10800000" flipV="1">
            <a:off x="2987824" y="1059582"/>
            <a:ext cx="2808312" cy="1800200"/>
          </a:xfrm>
          <a:prstGeom prst="curvedConnector3">
            <a:avLst>
              <a:gd name="adj1" fmla="val -1554"/>
            </a:avLst>
          </a:prstGeom>
          <a:ln>
            <a:tailEnd type="triangle"/>
          </a:ln>
        </p:spPr>
        <p:style>
          <a:lnRef idx="2">
            <a:schemeClr val="dk1"/>
          </a:lnRef>
          <a:fillRef idx="0">
            <a:schemeClr val="dk1"/>
          </a:fillRef>
          <a:effectRef idx="1">
            <a:schemeClr val="dk1"/>
          </a:effectRef>
          <a:fontRef idx="minor">
            <a:schemeClr val="tx1"/>
          </a:fontRef>
        </p:style>
      </p:cxnSp>
      <p:cxnSp>
        <p:nvCxnSpPr>
          <p:cNvPr id="20" name="Connecteur en arc 19"/>
          <p:cNvCxnSpPr/>
          <p:nvPr/>
        </p:nvCxnSpPr>
        <p:spPr>
          <a:xfrm>
            <a:off x="6084168" y="1059582"/>
            <a:ext cx="1224136" cy="720080"/>
          </a:xfrm>
          <a:prstGeom prst="curvedConnector3">
            <a:avLst>
              <a:gd name="adj1" fmla="val 108513"/>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necteur en arc 21"/>
          <p:cNvCxnSpPr/>
          <p:nvPr/>
        </p:nvCxnSpPr>
        <p:spPr>
          <a:xfrm>
            <a:off x="6339566" y="987574"/>
            <a:ext cx="1945159" cy="864096"/>
          </a:xfrm>
          <a:prstGeom prst="curvedConnector3">
            <a:avLst>
              <a:gd name="adj1" fmla="val 105627"/>
            </a:avLst>
          </a:prstGeom>
          <a:ln>
            <a:tailEnd type="triangle"/>
          </a:ln>
        </p:spPr>
        <p:style>
          <a:lnRef idx="2">
            <a:schemeClr val="dk1"/>
          </a:lnRef>
          <a:fillRef idx="0">
            <a:schemeClr val="dk1"/>
          </a:fillRef>
          <a:effectRef idx="1">
            <a:schemeClr val="dk1"/>
          </a:effectRef>
          <a:fontRef idx="minor">
            <a:schemeClr val="tx1"/>
          </a:fontRef>
        </p:style>
      </p:cxnSp>
      <p:cxnSp>
        <p:nvCxnSpPr>
          <p:cNvPr id="43" name="Connecteur en arc 42"/>
          <p:cNvCxnSpPr/>
          <p:nvPr/>
        </p:nvCxnSpPr>
        <p:spPr>
          <a:xfrm rot="5400000">
            <a:off x="2987824" y="1419622"/>
            <a:ext cx="2016224" cy="2016224"/>
          </a:xfrm>
          <a:prstGeom prst="curvedConnector3">
            <a:avLst>
              <a:gd name="adj1" fmla="val 99509"/>
            </a:avLst>
          </a:prstGeom>
          <a:ln>
            <a:tailEnd type="triangle"/>
          </a:ln>
        </p:spPr>
        <p:style>
          <a:lnRef idx="2">
            <a:schemeClr val="dk1"/>
          </a:lnRef>
          <a:fillRef idx="0">
            <a:schemeClr val="dk1"/>
          </a:fillRef>
          <a:effectRef idx="1">
            <a:schemeClr val="dk1"/>
          </a:effectRef>
          <a:fontRef idx="minor">
            <a:schemeClr val="tx1"/>
          </a:fontRef>
        </p:style>
      </p:cxnSp>
      <p:cxnSp>
        <p:nvCxnSpPr>
          <p:cNvPr id="46" name="Connecteur en arc 45"/>
          <p:cNvCxnSpPr/>
          <p:nvPr/>
        </p:nvCxnSpPr>
        <p:spPr>
          <a:xfrm rot="10800000" flipV="1">
            <a:off x="2987824" y="2283718"/>
            <a:ext cx="4824536" cy="1296144"/>
          </a:xfrm>
          <a:prstGeom prst="curvedConnector3">
            <a:avLst>
              <a:gd name="adj1" fmla="val -2437"/>
            </a:avLst>
          </a:prstGeom>
          <a:ln>
            <a:tailEnd type="triangle"/>
          </a:ln>
        </p:spPr>
        <p:style>
          <a:lnRef idx="2">
            <a:schemeClr val="dk1"/>
          </a:lnRef>
          <a:fillRef idx="0">
            <a:schemeClr val="dk1"/>
          </a:fillRef>
          <a:effectRef idx="1">
            <a:schemeClr val="dk1"/>
          </a:effectRef>
          <a:fontRef idx="minor">
            <a:schemeClr val="tx1"/>
          </a:fontRef>
        </p:style>
      </p:cxnSp>
      <p:cxnSp>
        <p:nvCxnSpPr>
          <p:cNvPr id="51" name="Connecteur en arc 50"/>
          <p:cNvCxnSpPr/>
          <p:nvPr/>
        </p:nvCxnSpPr>
        <p:spPr>
          <a:xfrm rot="10800000" flipV="1">
            <a:off x="2987824" y="2283718"/>
            <a:ext cx="1260140" cy="1008112"/>
          </a:xfrm>
          <a:prstGeom prst="curvedConnector3">
            <a:avLst>
              <a:gd name="adj1" fmla="val -6841"/>
            </a:avLst>
          </a:prstGeom>
          <a:ln>
            <a:tailEnd type="triangle"/>
          </a:ln>
        </p:spPr>
        <p:style>
          <a:lnRef idx="2">
            <a:schemeClr val="dk1"/>
          </a:lnRef>
          <a:fillRef idx="0">
            <a:schemeClr val="dk1"/>
          </a:fillRef>
          <a:effectRef idx="1">
            <a:schemeClr val="dk1"/>
          </a:effectRef>
          <a:fontRef idx="minor">
            <a:schemeClr val="tx1"/>
          </a:fontRef>
        </p:style>
      </p:cxnSp>
      <p:cxnSp>
        <p:nvCxnSpPr>
          <p:cNvPr id="56" name="Connecteur droit avec flèche 55"/>
          <p:cNvCxnSpPr/>
          <p:nvPr/>
        </p:nvCxnSpPr>
        <p:spPr>
          <a:xfrm>
            <a:off x="1259632" y="2355726"/>
            <a:ext cx="0" cy="36004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57" name="Connecteur droit avec flèche 56"/>
          <p:cNvCxnSpPr/>
          <p:nvPr/>
        </p:nvCxnSpPr>
        <p:spPr>
          <a:xfrm>
            <a:off x="1403648" y="2931790"/>
            <a:ext cx="0" cy="36004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58" name="Connecteur droit avec flèche 57"/>
          <p:cNvCxnSpPr/>
          <p:nvPr/>
        </p:nvCxnSpPr>
        <p:spPr>
          <a:xfrm>
            <a:off x="1259632" y="3579863"/>
            <a:ext cx="0" cy="36004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59" name="Connecteur droit avec flèche 58"/>
          <p:cNvCxnSpPr/>
          <p:nvPr/>
        </p:nvCxnSpPr>
        <p:spPr>
          <a:xfrm>
            <a:off x="1284824" y="1419622"/>
            <a:ext cx="0" cy="36004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60" name="Connecteur droit avec flèche 59"/>
          <p:cNvCxnSpPr/>
          <p:nvPr/>
        </p:nvCxnSpPr>
        <p:spPr>
          <a:xfrm>
            <a:off x="1403648" y="1059582"/>
            <a:ext cx="0" cy="36004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99705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4</a:t>
            </a:fld>
            <a:endParaRPr lang="fr-FR" dirty="0"/>
          </a:p>
        </p:txBody>
      </p:sp>
      <p:sp>
        <p:nvSpPr>
          <p:cNvPr id="3" name="Titre 2"/>
          <p:cNvSpPr>
            <a:spLocks noGrp="1"/>
          </p:cNvSpPr>
          <p:nvPr>
            <p:ph type="title"/>
          </p:nvPr>
        </p:nvSpPr>
        <p:spPr/>
        <p:txBody>
          <a:bodyPr/>
          <a:lstStyle/>
          <a:p>
            <a:r>
              <a:rPr lang="fr-FR" dirty="0" smtClean="0"/>
              <a:t>Initial conditions in </a:t>
            </a:r>
            <a:r>
              <a:rPr lang="fr-FR" dirty="0" err="1" smtClean="0"/>
              <a:t>broiler</a:t>
            </a:r>
            <a:r>
              <a:rPr lang="fr-FR" dirty="0" smtClean="0"/>
              <a:t> </a:t>
            </a:r>
            <a:r>
              <a:rPr lang="fr-FR" dirty="0" err="1" smtClean="0"/>
              <a:t>farms</a:t>
            </a:r>
            <a:endParaRPr lang="fr-FR"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6" name="ZoneTexte 5"/>
          <p:cNvSpPr txBox="1"/>
          <p:nvPr/>
        </p:nvSpPr>
        <p:spPr>
          <a:xfrm>
            <a:off x="2878118" y="1090940"/>
            <a:ext cx="2952328" cy="369332"/>
          </a:xfrm>
          <a:prstGeom prst="rect">
            <a:avLst/>
          </a:prstGeom>
          <a:noFill/>
        </p:spPr>
        <p:txBody>
          <a:bodyPr wrap="square" rtlCol="0">
            <a:spAutoFit/>
          </a:bodyPr>
          <a:lstStyle/>
          <a:p>
            <a:r>
              <a:rPr lang="fr-FR" dirty="0" err="1" smtClean="0"/>
              <a:t>Two</a:t>
            </a:r>
            <a:r>
              <a:rPr lang="fr-FR" dirty="0" smtClean="0"/>
              <a:t> hosts for ESBL </a:t>
            </a:r>
            <a:r>
              <a:rPr lang="fr-FR" dirty="0" err="1" smtClean="0"/>
              <a:t>E.coli</a:t>
            </a:r>
            <a:endParaRPr lang="fr-FR" dirty="0"/>
          </a:p>
        </p:txBody>
      </p:sp>
      <p:sp>
        <p:nvSpPr>
          <p:cNvPr id="7" name="ZoneTexte 6"/>
          <p:cNvSpPr txBox="1"/>
          <p:nvPr/>
        </p:nvSpPr>
        <p:spPr>
          <a:xfrm>
            <a:off x="590882" y="3334211"/>
            <a:ext cx="3168352" cy="923330"/>
          </a:xfrm>
          <a:prstGeom prst="rect">
            <a:avLst/>
          </a:prstGeom>
          <a:noFill/>
        </p:spPr>
        <p:txBody>
          <a:bodyPr wrap="square" rtlCol="0">
            <a:spAutoFit/>
          </a:bodyPr>
          <a:lstStyle/>
          <a:p>
            <a:r>
              <a:rPr lang="fr-FR" dirty="0" smtClean="0">
                <a:solidFill>
                  <a:srgbClr val="FF0000"/>
                </a:solidFill>
              </a:rPr>
              <a:t>Positive </a:t>
            </a:r>
            <a:r>
              <a:rPr lang="fr-FR" dirty="0" err="1" smtClean="0">
                <a:solidFill>
                  <a:srgbClr val="FF0000"/>
                </a:solidFill>
              </a:rPr>
              <a:t>broiler</a:t>
            </a:r>
            <a:r>
              <a:rPr lang="fr-FR" dirty="0" smtClean="0">
                <a:solidFill>
                  <a:srgbClr val="FF0000"/>
                </a:solidFill>
              </a:rPr>
              <a:t>   </a:t>
            </a:r>
            <a:r>
              <a:rPr lang="fr-FR" dirty="0" smtClean="0"/>
              <a:t>: 100 CFU</a:t>
            </a:r>
          </a:p>
          <a:p>
            <a:endParaRPr lang="fr-FR" dirty="0" smtClean="0"/>
          </a:p>
          <a:p>
            <a:r>
              <a:rPr lang="fr-FR" dirty="0" err="1" smtClean="0">
                <a:solidFill>
                  <a:srgbClr val="00B050"/>
                </a:solidFill>
              </a:rPr>
              <a:t>Negative</a:t>
            </a:r>
            <a:r>
              <a:rPr lang="fr-FR" dirty="0" smtClean="0">
                <a:solidFill>
                  <a:srgbClr val="00B050"/>
                </a:solidFill>
              </a:rPr>
              <a:t> </a:t>
            </a:r>
            <a:r>
              <a:rPr lang="fr-FR" dirty="0" err="1" smtClean="0">
                <a:solidFill>
                  <a:srgbClr val="00B050"/>
                </a:solidFill>
              </a:rPr>
              <a:t>brolier</a:t>
            </a:r>
            <a:r>
              <a:rPr lang="fr-FR" dirty="0" smtClean="0">
                <a:solidFill>
                  <a:srgbClr val="00B050"/>
                </a:solidFill>
              </a:rPr>
              <a:t> </a:t>
            </a:r>
            <a:r>
              <a:rPr lang="fr-FR" dirty="0" smtClean="0"/>
              <a:t>: 0 CFU</a:t>
            </a:r>
            <a:endParaRPr lang="fr-FR" dirty="0"/>
          </a:p>
        </p:txBody>
      </p:sp>
      <p:sp>
        <p:nvSpPr>
          <p:cNvPr id="10" name="ZoneTexte 9"/>
          <p:cNvSpPr txBox="1"/>
          <p:nvPr/>
        </p:nvSpPr>
        <p:spPr>
          <a:xfrm>
            <a:off x="5508104" y="3291830"/>
            <a:ext cx="2664296" cy="369332"/>
          </a:xfrm>
          <a:prstGeom prst="rect">
            <a:avLst/>
          </a:prstGeom>
          <a:noFill/>
        </p:spPr>
        <p:txBody>
          <a:bodyPr wrap="square" rtlCol="0">
            <a:spAutoFit/>
          </a:bodyPr>
          <a:lstStyle/>
          <a:p>
            <a:r>
              <a:rPr lang="fr-FR" dirty="0" smtClean="0">
                <a:solidFill>
                  <a:srgbClr val="00B050"/>
                </a:solidFill>
              </a:rPr>
              <a:t>Clean </a:t>
            </a:r>
            <a:r>
              <a:rPr lang="fr-FR" dirty="0" err="1" smtClean="0">
                <a:solidFill>
                  <a:srgbClr val="00B050"/>
                </a:solidFill>
              </a:rPr>
              <a:t>farm</a:t>
            </a:r>
            <a:r>
              <a:rPr lang="fr-FR" dirty="0" smtClean="0">
                <a:solidFill>
                  <a:srgbClr val="00B050"/>
                </a:solidFill>
              </a:rPr>
              <a:t> </a:t>
            </a:r>
            <a:r>
              <a:rPr lang="fr-FR" dirty="0" smtClean="0"/>
              <a:t>: 0 CFU</a:t>
            </a:r>
            <a:endParaRPr lang="fr-FR" dirty="0"/>
          </a:p>
        </p:txBody>
      </p:sp>
    </p:spTree>
    <p:extLst>
      <p:ext uri="{BB962C8B-B14F-4D97-AF65-F5344CB8AC3E}">
        <p14:creationId xmlns:p14="http://schemas.microsoft.com/office/powerpoint/2010/main" val="1278466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5</a:t>
            </a:fld>
            <a:endParaRPr lang="fr-FR" dirty="0"/>
          </a:p>
        </p:txBody>
      </p:sp>
      <p:sp>
        <p:nvSpPr>
          <p:cNvPr id="3" name="Titre 2"/>
          <p:cNvSpPr>
            <a:spLocks noGrp="1"/>
          </p:cNvSpPr>
          <p:nvPr>
            <p:ph type="title"/>
          </p:nvPr>
        </p:nvSpPr>
        <p:spPr/>
        <p:txBody>
          <a:bodyPr/>
          <a:lstStyle/>
          <a:p>
            <a:r>
              <a:rPr lang="fr-FR" dirty="0" smtClean="0"/>
              <a:t>Dynamics of ESBL </a:t>
            </a:r>
            <a:r>
              <a:rPr lang="fr-FR" dirty="0" err="1" smtClean="0"/>
              <a:t>E.coli</a:t>
            </a:r>
            <a:r>
              <a:rPr lang="fr-FR" dirty="0" smtClean="0"/>
              <a:t> in </a:t>
            </a:r>
            <a:r>
              <a:rPr lang="fr-FR" dirty="0" err="1" smtClean="0"/>
              <a:t>broiler</a:t>
            </a:r>
            <a:r>
              <a:rPr lang="fr-FR" dirty="0" smtClean="0"/>
              <a:t> </a:t>
            </a:r>
            <a:r>
              <a:rPr lang="fr-FR" dirty="0" err="1" smtClean="0"/>
              <a:t>farms</a:t>
            </a:r>
            <a:endParaRPr lang="fr-FR"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10" name="Ellipse 9"/>
          <p:cNvSpPr/>
          <p:nvPr/>
        </p:nvSpPr>
        <p:spPr>
          <a:xfrm>
            <a:off x="3490186" y="1059582"/>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ingestion</a:t>
            </a:r>
            <a:endParaRPr lang="fr-FR" dirty="0">
              <a:solidFill>
                <a:schemeClr val="tx1"/>
              </a:solidFill>
            </a:endParaRPr>
          </a:p>
        </p:txBody>
      </p:sp>
      <p:sp>
        <p:nvSpPr>
          <p:cNvPr id="11" name="Ellipse 10"/>
          <p:cNvSpPr/>
          <p:nvPr/>
        </p:nvSpPr>
        <p:spPr>
          <a:xfrm>
            <a:off x="3563888" y="3507854"/>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a:t>
            </a:r>
            <a:r>
              <a:rPr lang="fr-FR" dirty="0" err="1" smtClean="0">
                <a:solidFill>
                  <a:schemeClr val="tx1"/>
                </a:solidFill>
              </a:rPr>
              <a:t>excretion</a:t>
            </a:r>
            <a:endParaRPr lang="fr-FR" dirty="0">
              <a:solidFill>
                <a:schemeClr val="tx1"/>
              </a:solidFill>
            </a:endParaRPr>
          </a:p>
        </p:txBody>
      </p:sp>
      <p:cxnSp>
        <p:nvCxnSpPr>
          <p:cNvPr id="15" name="Connecteur en arc 14"/>
          <p:cNvCxnSpPr>
            <a:stCxn id="8" idx="0"/>
          </p:cNvCxnSpPr>
          <p:nvPr/>
        </p:nvCxnSpPr>
        <p:spPr>
          <a:xfrm rot="16200000" flipV="1">
            <a:off x="5559544" y="1145340"/>
            <a:ext cx="653196" cy="1335527"/>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necteur en arc 21"/>
          <p:cNvCxnSpPr>
            <a:stCxn id="10" idx="2"/>
            <a:endCxn id="9" idx="0"/>
          </p:cNvCxnSpPr>
          <p:nvPr/>
        </p:nvCxnSpPr>
        <p:spPr>
          <a:xfrm rot="10800000" flipV="1">
            <a:off x="2175058" y="1486506"/>
            <a:ext cx="1315128" cy="653196"/>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4" name="Connecteur en arc 23"/>
          <p:cNvCxnSpPr>
            <a:stCxn id="9" idx="2"/>
            <a:endCxn id="11" idx="2"/>
          </p:cNvCxnSpPr>
          <p:nvPr/>
        </p:nvCxnSpPr>
        <p:spPr>
          <a:xfrm rot="16200000" flipH="1">
            <a:off x="2367979" y="2738869"/>
            <a:ext cx="1002988" cy="138883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eur en arc 25"/>
          <p:cNvCxnSpPr>
            <a:endCxn id="8" idx="2"/>
          </p:cNvCxnSpPr>
          <p:nvPr/>
        </p:nvCxnSpPr>
        <p:spPr>
          <a:xfrm flipV="1">
            <a:off x="5292080" y="2931790"/>
            <a:ext cx="1261825" cy="989484"/>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62253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6</a:t>
            </a:fld>
            <a:endParaRPr lang="fr-FR" dirty="0"/>
          </a:p>
        </p:txBody>
      </p:sp>
      <p:sp>
        <p:nvSpPr>
          <p:cNvPr id="3" name="Titre 2"/>
          <p:cNvSpPr>
            <a:spLocks noGrp="1"/>
          </p:cNvSpPr>
          <p:nvPr>
            <p:ph type="title"/>
          </p:nvPr>
        </p:nvSpPr>
        <p:spPr/>
        <p:txBody>
          <a:bodyPr/>
          <a:lstStyle/>
          <a:p>
            <a:r>
              <a:rPr lang="fr-FR" dirty="0" smtClean="0"/>
              <a:t>Dynamics of ESBL </a:t>
            </a:r>
            <a:r>
              <a:rPr lang="fr-FR" dirty="0" err="1" smtClean="0"/>
              <a:t>E.coli</a:t>
            </a:r>
            <a:r>
              <a:rPr lang="fr-FR" dirty="0" smtClean="0"/>
              <a:t> in </a:t>
            </a:r>
            <a:r>
              <a:rPr lang="fr-FR" dirty="0" err="1" smtClean="0"/>
              <a:t>broiler’s</a:t>
            </a:r>
            <a:r>
              <a:rPr lang="fr-FR" dirty="0" smtClean="0"/>
              <a:t> </a:t>
            </a:r>
            <a:r>
              <a:rPr lang="fr-FR" dirty="0" err="1" smtClean="0"/>
              <a:t>gut</a:t>
            </a:r>
            <a:endParaRPr lang="fr-FR"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10" name="Ellipse 9"/>
          <p:cNvSpPr/>
          <p:nvPr/>
        </p:nvSpPr>
        <p:spPr>
          <a:xfrm>
            <a:off x="3490186" y="1059582"/>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ingestion</a:t>
            </a:r>
            <a:endParaRPr lang="fr-FR" dirty="0">
              <a:solidFill>
                <a:schemeClr val="tx1"/>
              </a:solidFill>
            </a:endParaRPr>
          </a:p>
        </p:txBody>
      </p:sp>
      <p:sp>
        <p:nvSpPr>
          <p:cNvPr id="11" name="Ellipse 10"/>
          <p:cNvSpPr/>
          <p:nvPr/>
        </p:nvSpPr>
        <p:spPr>
          <a:xfrm>
            <a:off x="3563888" y="3507854"/>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a:t>
            </a:r>
            <a:r>
              <a:rPr lang="fr-FR" dirty="0" err="1" smtClean="0">
                <a:solidFill>
                  <a:schemeClr val="tx1"/>
                </a:solidFill>
              </a:rPr>
              <a:t>excretion</a:t>
            </a:r>
            <a:endParaRPr lang="fr-FR" dirty="0">
              <a:solidFill>
                <a:schemeClr val="tx1"/>
              </a:solidFill>
            </a:endParaRPr>
          </a:p>
        </p:txBody>
      </p:sp>
      <p:cxnSp>
        <p:nvCxnSpPr>
          <p:cNvPr id="15" name="Connecteur en arc 14"/>
          <p:cNvCxnSpPr>
            <a:stCxn id="8" idx="0"/>
          </p:cNvCxnSpPr>
          <p:nvPr/>
        </p:nvCxnSpPr>
        <p:spPr>
          <a:xfrm rot="16200000" flipV="1">
            <a:off x="5559544" y="1145340"/>
            <a:ext cx="653196" cy="1335527"/>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necteur en arc 21"/>
          <p:cNvCxnSpPr>
            <a:stCxn id="10" idx="2"/>
            <a:endCxn id="9" idx="0"/>
          </p:cNvCxnSpPr>
          <p:nvPr/>
        </p:nvCxnSpPr>
        <p:spPr>
          <a:xfrm rot="10800000" flipV="1">
            <a:off x="2175058" y="1486506"/>
            <a:ext cx="1315128" cy="653196"/>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4" name="Connecteur en arc 23"/>
          <p:cNvCxnSpPr>
            <a:stCxn id="9" idx="2"/>
            <a:endCxn id="11" idx="2"/>
          </p:cNvCxnSpPr>
          <p:nvPr/>
        </p:nvCxnSpPr>
        <p:spPr>
          <a:xfrm rot="16200000" flipH="1">
            <a:off x="2367979" y="2738869"/>
            <a:ext cx="1002988" cy="138883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eur en arc 25"/>
          <p:cNvCxnSpPr>
            <a:endCxn id="8" idx="2"/>
          </p:cNvCxnSpPr>
          <p:nvPr/>
        </p:nvCxnSpPr>
        <p:spPr>
          <a:xfrm flipV="1">
            <a:off x="5292080" y="2931790"/>
            <a:ext cx="1261825" cy="989484"/>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7" name="ZoneTexte 26"/>
          <p:cNvSpPr txBox="1"/>
          <p:nvPr/>
        </p:nvSpPr>
        <p:spPr>
          <a:xfrm>
            <a:off x="148884" y="3215525"/>
            <a:ext cx="1689715" cy="923330"/>
          </a:xfrm>
          <a:prstGeom prst="rect">
            <a:avLst/>
          </a:prstGeom>
          <a:noFill/>
        </p:spPr>
        <p:txBody>
          <a:bodyPr wrap="square" rtlCol="0">
            <a:spAutoFit/>
          </a:bodyPr>
          <a:lstStyle/>
          <a:p>
            <a:pPr marL="285750" indent="-285750">
              <a:buFont typeface="Arial" panose="020B0604020202020204" pitchFamily="34" charset="0"/>
              <a:buChar char="•"/>
            </a:pPr>
            <a:r>
              <a:rPr lang="fr-FR" dirty="0" err="1" smtClean="0"/>
              <a:t>Growth</a:t>
            </a:r>
            <a:r>
              <a:rPr lang="fr-FR" dirty="0" smtClean="0"/>
              <a:t> </a:t>
            </a:r>
          </a:p>
          <a:p>
            <a:pPr marL="285750" indent="-285750">
              <a:buFont typeface="Arial" panose="020B0604020202020204" pitchFamily="34" charset="0"/>
              <a:buChar char="•"/>
            </a:pPr>
            <a:r>
              <a:rPr lang="fr-FR" dirty="0" smtClean="0"/>
              <a:t>Ingestion</a:t>
            </a:r>
          </a:p>
          <a:p>
            <a:pPr marL="285750" indent="-285750">
              <a:buFont typeface="Arial" panose="020B0604020202020204" pitchFamily="34" charset="0"/>
              <a:buChar char="•"/>
            </a:pPr>
            <a:r>
              <a:rPr lang="fr-FR" dirty="0" err="1" smtClean="0"/>
              <a:t>excretion</a:t>
            </a:r>
            <a:endParaRPr lang="fr-FR" dirty="0"/>
          </a:p>
        </p:txBody>
      </p:sp>
      <p:sp>
        <p:nvSpPr>
          <p:cNvPr id="28" name="Flèche vers le haut 27"/>
          <p:cNvSpPr/>
          <p:nvPr/>
        </p:nvSpPr>
        <p:spPr>
          <a:xfrm>
            <a:off x="1464911" y="3262213"/>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lèche vers le haut 28"/>
          <p:cNvSpPr/>
          <p:nvPr/>
        </p:nvSpPr>
        <p:spPr>
          <a:xfrm>
            <a:off x="1602457" y="3542924"/>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Flèche vers le bas 30"/>
          <p:cNvSpPr/>
          <p:nvPr/>
        </p:nvSpPr>
        <p:spPr>
          <a:xfrm>
            <a:off x="1663829" y="3880268"/>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Flèche vers le haut 35"/>
          <p:cNvSpPr/>
          <p:nvPr/>
        </p:nvSpPr>
        <p:spPr>
          <a:xfrm>
            <a:off x="2640521" y="1730248"/>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lèche vers le bas 37"/>
          <p:cNvSpPr/>
          <p:nvPr/>
        </p:nvSpPr>
        <p:spPr>
          <a:xfrm>
            <a:off x="2640521" y="3388860"/>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11299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7</a:t>
            </a:fld>
            <a:endParaRPr lang="fr-FR" dirty="0"/>
          </a:p>
        </p:txBody>
      </p:sp>
      <p:sp>
        <p:nvSpPr>
          <p:cNvPr id="3" name="Titre 2"/>
          <p:cNvSpPr>
            <a:spLocks noGrp="1"/>
          </p:cNvSpPr>
          <p:nvPr>
            <p:ph type="title"/>
          </p:nvPr>
        </p:nvSpPr>
        <p:spPr/>
        <p:txBody>
          <a:bodyPr/>
          <a:lstStyle/>
          <a:p>
            <a:r>
              <a:rPr lang="fr-FR" dirty="0" smtClean="0"/>
              <a:t>Dynamics of ESBL </a:t>
            </a:r>
            <a:r>
              <a:rPr lang="fr-FR" dirty="0" err="1" smtClean="0"/>
              <a:t>E.coli</a:t>
            </a:r>
            <a:r>
              <a:rPr lang="fr-FR" dirty="0" smtClean="0"/>
              <a:t> in </a:t>
            </a:r>
            <a:r>
              <a:rPr lang="fr-FR" dirty="0" err="1" smtClean="0"/>
              <a:t>farm</a:t>
            </a:r>
            <a:r>
              <a:rPr lang="fr-FR" dirty="0" smtClean="0"/>
              <a:t> </a:t>
            </a:r>
            <a:r>
              <a:rPr lang="fr-FR" dirty="0" err="1" smtClean="0"/>
              <a:t>environment</a:t>
            </a:r>
            <a:endParaRPr lang="fr-FR"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10" name="Ellipse 9"/>
          <p:cNvSpPr/>
          <p:nvPr/>
        </p:nvSpPr>
        <p:spPr>
          <a:xfrm>
            <a:off x="3490186" y="1059582"/>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ingestion</a:t>
            </a:r>
            <a:endParaRPr lang="fr-FR" dirty="0">
              <a:solidFill>
                <a:schemeClr val="tx1"/>
              </a:solidFill>
            </a:endParaRPr>
          </a:p>
        </p:txBody>
      </p:sp>
      <p:sp>
        <p:nvSpPr>
          <p:cNvPr id="11" name="Ellipse 10"/>
          <p:cNvSpPr/>
          <p:nvPr/>
        </p:nvSpPr>
        <p:spPr>
          <a:xfrm>
            <a:off x="3563888" y="3507854"/>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a:t>
            </a:r>
            <a:r>
              <a:rPr lang="fr-FR" dirty="0" err="1" smtClean="0">
                <a:solidFill>
                  <a:schemeClr val="tx1"/>
                </a:solidFill>
              </a:rPr>
              <a:t>excretion</a:t>
            </a:r>
            <a:endParaRPr lang="fr-FR" dirty="0">
              <a:solidFill>
                <a:schemeClr val="tx1"/>
              </a:solidFill>
            </a:endParaRPr>
          </a:p>
        </p:txBody>
      </p:sp>
      <p:cxnSp>
        <p:nvCxnSpPr>
          <p:cNvPr id="15" name="Connecteur en arc 14"/>
          <p:cNvCxnSpPr>
            <a:stCxn id="8" idx="0"/>
          </p:cNvCxnSpPr>
          <p:nvPr/>
        </p:nvCxnSpPr>
        <p:spPr>
          <a:xfrm rot="16200000" flipV="1">
            <a:off x="5559544" y="1145340"/>
            <a:ext cx="653196" cy="1335527"/>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necteur en arc 21"/>
          <p:cNvCxnSpPr>
            <a:stCxn id="10" idx="2"/>
            <a:endCxn id="9" idx="0"/>
          </p:cNvCxnSpPr>
          <p:nvPr/>
        </p:nvCxnSpPr>
        <p:spPr>
          <a:xfrm rot="10800000" flipV="1">
            <a:off x="2175058" y="1486506"/>
            <a:ext cx="1315128" cy="653196"/>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4" name="Connecteur en arc 23"/>
          <p:cNvCxnSpPr>
            <a:stCxn id="9" idx="2"/>
            <a:endCxn id="11" idx="2"/>
          </p:cNvCxnSpPr>
          <p:nvPr/>
        </p:nvCxnSpPr>
        <p:spPr>
          <a:xfrm rot="16200000" flipH="1">
            <a:off x="2367979" y="2738869"/>
            <a:ext cx="1002988" cy="138883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eur en arc 25"/>
          <p:cNvCxnSpPr>
            <a:endCxn id="8" idx="2"/>
          </p:cNvCxnSpPr>
          <p:nvPr/>
        </p:nvCxnSpPr>
        <p:spPr>
          <a:xfrm flipV="1">
            <a:off x="5292080" y="2931790"/>
            <a:ext cx="1261825" cy="989484"/>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7" name="ZoneTexte 26"/>
          <p:cNvSpPr txBox="1"/>
          <p:nvPr/>
        </p:nvSpPr>
        <p:spPr>
          <a:xfrm>
            <a:off x="148884" y="3215525"/>
            <a:ext cx="1689715" cy="923330"/>
          </a:xfrm>
          <a:prstGeom prst="rect">
            <a:avLst/>
          </a:prstGeom>
          <a:noFill/>
        </p:spPr>
        <p:txBody>
          <a:bodyPr wrap="square" rtlCol="0">
            <a:spAutoFit/>
          </a:bodyPr>
          <a:lstStyle/>
          <a:p>
            <a:pPr marL="285750" indent="-285750">
              <a:buFont typeface="Arial" panose="020B0604020202020204" pitchFamily="34" charset="0"/>
              <a:buChar char="•"/>
            </a:pPr>
            <a:r>
              <a:rPr lang="fr-FR" dirty="0" err="1" smtClean="0"/>
              <a:t>Growth</a:t>
            </a:r>
            <a:r>
              <a:rPr lang="fr-FR" dirty="0" smtClean="0"/>
              <a:t> </a:t>
            </a:r>
          </a:p>
          <a:p>
            <a:pPr marL="285750" indent="-285750">
              <a:buFont typeface="Arial" panose="020B0604020202020204" pitchFamily="34" charset="0"/>
              <a:buChar char="•"/>
            </a:pPr>
            <a:r>
              <a:rPr lang="fr-FR" dirty="0" smtClean="0"/>
              <a:t>Ingestion</a:t>
            </a:r>
          </a:p>
          <a:p>
            <a:pPr marL="285750" indent="-285750">
              <a:buFont typeface="Arial" panose="020B0604020202020204" pitchFamily="34" charset="0"/>
              <a:buChar char="•"/>
            </a:pPr>
            <a:r>
              <a:rPr lang="fr-FR" dirty="0" err="1" smtClean="0"/>
              <a:t>excretion</a:t>
            </a:r>
            <a:endParaRPr lang="fr-FR" dirty="0"/>
          </a:p>
        </p:txBody>
      </p:sp>
      <p:sp>
        <p:nvSpPr>
          <p:cNvPr id="28" name="Flèche vers le haut 27"/>
          <p:cNvSpPr/>
          <p:nvPr/>
        </p:nvSpPr>
        <p:spPr>
          <a:xfrm>
            <a:off x="1464911" y="3262213"/>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lèche vers le haut 28"/>
          <p:cNvSpPr/>
          <p:nvPr/>
        </p:nvSpPr>
        <p:spPr>
          <a:xfrm>
            <a:off x="1602457" y="3542924"/>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Flèche vers le bas 30"/>
          <p:cNvSpPr/>
          <p:nvPr/>
        </p:nvSpPr>
        <p:spPr>
          <a:xfrm>
            <a:off x="1663829" y="3880268"/>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p:cNvSpPr txBox="1"/>
          <p:nvPr/>
        </p:nvSpPr>
        <p:spPr>
          <a:xfrm>
            <a:off x="7014566" y="3262213"/>
            <a:ext cx="1689715" cy="923330"/>
          </a:xfrm>
          <a:prstGeom prst="rect">
            <a:avLst/>
          </a:prstGeom>
          <a:noFill/>
        </p:spPr>
        <p:txBody>
          <a:bodyPr wrap="square" rtlCol="0">
            <a:spAutoFit/>
          </a:bodyPr>
          <a:lstStyle/>
          <a:p>
            <a:pPr marL="285750" indent="-285750">
              <a:buFont typeface="Arial" panose="020B0604020202020204" pitchFamily="34" charset="0"/>
              <a:buChar char="•"/>
            </a:pPr>
            <a:r>
              <a:rPr lang="fr-FR" dirty="0" err="1" smtClean="0"/>
              <a:t>Decay</a:t>
            </a:r>
            <a:r>
              <a:rPr lang="fr-FR" dirty="0" smtClean="0"/>
              <a:t> </a:t>
            </a:r>
          </a:p>
          <a:p>
            <a:pPr marL="285750" indent="-285750">
              <a:buFont typeface="Arial" panose="020B0604020202020204" pitchFamily="34" charset="0"/>
              <a:buChar char="•"/>
            </a:pPr>
            <a:r>
              <a:rPr lang="fr-FR" dirty="0" smtClean="0"/>
              <a:t>Ingestion</a:t>
            </a:r>
          </a:p>
          <a:p>
            <a:pPr marL="285750" indent="-285750">
              <a:buFont typeface="Arial" panose="020B0604020202020204" pitchFamily="34" charset="0"/>
              <a:buChar char="•"/>
            </a:pPr>
            <a:r>
              <a:rPr lang="fr-FR" dirty="0" err="1" smtClean="0"/>
              <a:t>excretion</a:t>
            </a:r>
            <a:endParaRPr lang="fr-FR" dirty="0"/>
          </a:p>
        </p:txBody>
      </p:sp>
      <p:sp>
        <p:nvSpPr>
          <p:cNvPr id="33" name="Flèche vers le bas 32"/>
          <p:cNvSpPr/>
          <p:nvPr/>
        </p:nvSpPr>
        <p:spPr>
          <a:xfrm>
            <a:off x="8217110" y="3321610"/>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lèche vers le bas 33"/>
          <p:cNvSpPr/>
          <p:nvPr/>
        </p:nvSpPr>
        <p:spPr>
          <a:xfrm>
            <a:off x="8488257" y="3612205"/>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Flèche vers le haut 34"/>
          <p:cNvSpPr/>
          <p:nvPr/>
        </p:nvSpPr>
        <p:spPr>
          <a:xfrm>
            <a:off x="8495080" y="3887726"/>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Flèche vers le haut 35"/>
          <p:cNvSpPr/>
          <p:nvPr/>
        </p:nvSpPr>
        <p:spPr>
          <a:xfrm>
            <a:off x="2640521" y="1730248"/>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Flèche vers le haut 36"/>
          <p:cNvSpPr/>
          <p:nvPr/>
        </p:nvSpPr>
        <p:spPr>
          <a:xfrm>
            <a:off x="5999423" y="3305228"/>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lèche vers le bas 37"/>
          <p:cNvSpPr/>
          <p:nvPr/>
        </p:nvSpPr>
        <p:spPr>
          <a:xfrm>
            <a:off x="2640521" y="3388860"/>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Flèche vers le bas 38"/>
          <p:cNvSpPr/>
          <p:nvPr/>
        </p:nvSpPr>
        <p:spPr>
          <a:xfrm>
            <a:off x="5999423" y="1775292"/>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86445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8</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a:t>2</a:t>
            </a:r>
            <a:r>
              <a:rPr lang="fr-FR" dirty="0" smtClean="0"/>
              <a:t> </a:t>
            </a:r>
            <a:r>
              <a:rPr lang="fr-FR" dirty="0"/>
              <a:t>— </a:t>
            </a:r>
            <a:r>
              <a:rPr lang="fr-FR" dirty="0" smtClean="0"/>
              <a:t>Model </a:t>
            </a:r>
            <a:r>
              <a:rPr lang="fr-FR" dirty="0" err="1" smtClean="0"/>
              <a:t>Hypotheses</a:t>
            </a:r>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p:txBody>
          <a:bodyPr/>
          <a:lstStyle/>
          <a:p>
            <a:r>
              <a:rPr lang="fr-FR" dirty="0" smtClean="0"/>
              <a:t>19/02/2024</a:t>
            </a:r>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err="1"/>
              <a:t>Farm</a:t>
            </a:r>
            <a:r>
              <a:rPr lang="fr-FR" dirty="0"/>
              <a:t> module</a:t>
            </a:r>
          </a:p>
        </p:txBody>
      </p:sp>
    </p:spTree>
    <p:extLst>
      <p:ext uri="{BB962C8B-B14F-4D97-AF65-F5344CB8AC3E}">
        <p14:creationId xmlns:p14="http://schemas.microsoft.com/office/powerpoint/2010/main" val="200534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19/02/2024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9</a:t>
            </a:fld>
            <a:endParaRPr lang="fr-FR" dirty="0"/>
          </a:p>
        </p:txBody>
      </p:sp>
      <p:sp>
        <p:nvSpPr>
          <p:cNvPr id="3" name="Titre 2"/>
          <p:cNvSpPr>
            <a:spLocks noGrp="1"/>
          </p:cNvSpPr>
          <p:nvPr>
            <p:ph type="title"/>
          </p:nvPr>
        </p:nvSpPr>
        <p:spPr/>
        <p:txBody>
          <a:bodyPr/>
          <a:lstStyle/>
          <a:p>
            <a:r>
              <a:rPr lang="fr-FR" dirty="0" err="1" smtClean="0"/>
              <a:t>Proposed</a:t>
            </a:r>
            <a:r>
              <a:rPr lang="fr-FR" dirty="0" smtClean="0"/>
              <a:t> </a:t>
            </a:r>
            <a:r>
              <a:rPr lang="fr-FR" dirty="0" err="1" smtClean="0"/>
              <a:t>Chronology</a:t>
            </a:r>
            <a:r>
              <a:rPr lang="fr-FR" dirty="0" smtClean="0"/>
              <a:t> </a:t>
            </a:r>
            <a:endParaRPr lang="fr-FR" dirty="0"/>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Excretion</a:t>
            </a:r>
            <a:endParaRPr lang="fr-FR" dirty="0">
              <a:solidFill>
                <a:schemeClr val="tx1"/>
              </a:solidFill>
            </a:endParaRPr>
          </a:p>
        </p:txBody>
      </p:sp>
      <p:sp>
        <p:nvSpPr>
          <p:cNvPr id="6" name="ZoneTexte 5"/>
          <p:cNvSpPr txBox="1"/>
          <p:nvPr/>
        </p:nvSpPr>
        <p:spPr>
          <a:xfrm>
            <a:off x="275431" y="1176494"/>
            <a:ext cx="8529716" cy="369332"/>
          </a:xfrm>
          <a:prstGeom prst="rect">
            <a:avLst/>
          </a:prstGeom>
          <a:noFill/>
        </p:spPr>
        <p:txBody>
          <a:bodyPr wrap="square" rtlCol="0">
            <a:spAutoFit/>
          </a:bodyPr>
          <a:lstStyle/>
          <a:p>
            <a:r>
              <a:rPr lang="fr-FR" b="1" dirty="0" err="1" smtClean="0"/>
              <a:t>Hypothesis</a:t>
            </a:r>
            <a:r>
              <a:rPr lang="fr-FR" dirty="0" smtClean="0"/>
              <a:t> </a:t>
            </a:r>
            <a:r>
              <a:rPr lang="fr-FR" b="1" dirty="0" smtClean="0"/>
              <a:t>1</a:t>
            </a:r>
            <a:r>
              <a:rPr lang="fr-FR" dirty="0" smtClean="0"/>
              <a:t>: Due to </a:t>
            </a:r>
            <a:r>
              <a:rPr lang="fr-FR" dirty="0" err="1" smtClean="0">
                <a:solidFill>
                  <a:schemeClr val="accent3"/>
                </a:solidFill>
              </a:rPr>
              <a:t>modeling</a:t>
            </a:r>
            <a:r>
              <a:rPr lang="fr-FR" dirty="0" smtClean="0">
                <a:solidFill>
                  <a:schemeClr val="accent3"/>
                </a:solidFill>
              </a:rPr>
              <a:t> </a:t>
            </a:r>
            <a:r>
              <a:rPr lang="fr-FR" dirty="0" err="1" smtClean="0">
                <a:solidFill>
                  <a:schemeClr val="accent3"/>
                </a:solidFill>
              </a:rPr>
              <a:t>constraint</a:t>
            </a:r>
            <a:r>
              <a:rPr lang="fr-FR" dirty="0" smtClean="0">
                <a:solidFill>
                  <a:schemeClr val="accent3"/>
                </a:solidFill>
              </a:rPr>
              <a:t> </a:t>
            </a:r>
            <a:r>
              <a:rPr lang="fr-FR" dirty="0" err="1" smtClean="0"/>
              <a:t>we</a:t>
            </a:r>
            <a:r>
              <a:rPr lang="fr-FR" dirty="0" smtClean="0"/>
              <a:t> propose a </a:t>
            </a:r>
            <a:r>
              <a:rPr lang="fr-FR" dirty="0" err="1" smtClean="0">
                <a:solidFill>
                  <a:schemeClr val="bg2">
                    <a:lumMod val="75000"/>
                  </a:schemeClr>
                </a:solidFill>
              </a:rPr>
              <a:t>Discrete</a:t>
            </a:r>
            <a:r>
              <a:rPr lang="fr-FR" dirty="0" smtClean="0">
                <a:solidFill>
                  <a:schemeClr val="bg2">
                    <a:lumMod val="75000"/>
                  </a:schemeClr>
                </a:solidFill>
              </a:rPr>
              <a:t> </a:t>
            </a:r>
            <a:r>
              <a:rPr lang="fr-FR" dirty="0" err="1" smtClean="0">
                <a:solidFill>
                  <a:schemeClr val="bg2">
                    <a:lumMod val="75000"/>
                  </a:schemeClr>
                </a:solidFill>
              </a:rPr>
              <a:t>framework</a:t>
            </a:r>
            <a:endParaRPr lang="fr-FR" dirty="0">
              <a:solidFill>
                <a:schemeClr val="bg2">
                  <a:lumMod val="75000"/>
                </a:schemeClr>
              </a:solidFill>
            </a:endParaRP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Transmission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0580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95FFB1-59D7-49A1-AFDD-C527B4A1D76C}">
  <ds:schemaRefs>
    <ds:schemaRef ds:uri="http://purl.org/dc/terms/"/>
    <ds:schemaRef ds:uri="http://purl.org/dc/dcmitype/"/>
    <ds:schemaRef ds:uri="http://schemas.microsoft.com/office/2006/documentManagement/types"/>
    <ds:schemaRef ds:uri="764a75d7-b33f-4a9f-acbd-b0607662a84d"/>
    <ds:schemaRef ds:uri="http://schemas.openxmlformats.org/package/2006/metadata/core-properties"/>
    <ds:schemaRef ds:uri="http://schemas.microsoft.com/sharepoint/v3"/>
    <ds:schemaRef ds:uri="http://purl.org/dc/elements/1.1/"/>
    <ds:schemaRef ds:uri="http://www.w3.org/XML/1998/namespac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35014B-76D7-404F-A34E-09D1341176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5061</TotalTime>
  <Words>1499</Words>
  <Application>Microsoft Office PowerPoint</Application>
  <PresentationFormat>Affichage à l'écran (16:9)</PresentationFormat>
  <Paragraphs>376</Paragraphs>
  <Slides>31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31</vt:i4>
      </vt:variant>
    </vt:vector>
  </HeadingPairs>
  <TitlesOfParts>
    <vt:vector size="36" baseType="lpstr">
      <vt:lpstr>Arial</vt:lpstr>
      <vt:lpstr>Calibri</vt:lpstr>
      <vt:lpstr>Cambria Math</vt:lpstr>
      <vt:lpstr>Marianne</vt:lpstr>
      <vt:lpstr>OPÉRATEURS</vt:lpstr>
      <vt:lpstr>Présentation PowerPoint</vt:lpstr>
      <vt:lpstr>1 — Structure</vt:lpstr>
      <vt:lpstr>Quantification of ESBL E.coli in broiler farms</vt:lpstr>
      <vt:lpstr>Initial conditions in broiler farms</vt:lpstr>
      <vt:lpstr>Dynamics of ESBL E.coli in broiler farms</vt:lpstr>
      <vt:lpstr>Dynamics of ESBL E.coli in broiler’s gut</vt:lpstr>
      <vt:lpstr>Dynamics of ESBL E.coli in farm environment</vt:lpstr>
      <vt:lpstr>2 — Model Hypotheses</vt:lpstr>
      <vt:lpstr>Proposed Chronology </vt:lpstr>
      <vt:lpstr>Proposed Chronology </vt:lpstr>
      <vt:lpstr>Two principle variables – INITIALIZES with values from day d</vt:lpstr>
      <vt:lpstr>More variables – FIXED for the day</vt:lpstr>
      <vt:lpstr>Variables – initial values for day 0</vt:lpstr>
      <vt:lpstr>2.05 — Fixed variables</vt:lpstr>
      <vt:lpstr>Variables – simulated values for day d</vt:lpstr>
      <vt:lpstr>2.1 — Excretion</vt:lpstr>
      <vt:lpstr>Excretion (in broilers gut)</vt:lpstr>
      <vt:lpstr>Excretion (in farm environment)</vt:lpstr>
      <vt:lpstr>2.2 — Growth</vt:lpstr>
      <vt:lpstr>Growth (inside ALL infected broilers gut)</vt:lpstr>
      <vt:lpstr>Growth (in the farm environment)</vt:lpstr>
      <vt:lpstr>2.3 — Transmission</vt:lpstr>
      <vt:lpstr>Transmission</vt:lpstr>
      <vt:lpstr>Day d+1 – Newly infected broilers gut</vt:lpstr>
      <vt:lpstr>Day d+1 – Previously infected broilers gut</vt:lpstr>
      <vt:lpstr>Day d+1 – Non infected broilers gut</vt:lpstr>
      <vt:lpstr>Day d+1 – Farm environment</vt:lpstr>
      <vt:lpstr>2.4 — Decay</vt:lpstr>
      <vt:lpstr>Decay (in broilers gut)</vt:lpstr>
      <vt:lpstr>Decay (in farm environment)</vt:lpstr>
      <vt:lpstr>Présentation PowerPoint</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140</cp:revision>
  <dcterms:created xsi:type="dcterms:W3CDTF">2020-11-30T09:05:25Z</dcterms:created>
  <dcterms:modified xsi:type="dcterms:W3CDTF">2024-02-20T09:38:11Z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