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34"/>
  </p:notesMasterIdLst>
  <p:handoutMasterIdLst>
    <p:handoutMasterId r:id="rId35"/>
  </p:handoutMasterIdLst>
  <p:sldIdLst>
    <p:sldId id="345" r:id="rId5"/>
    <p:sldId id="340" r:id="rId6"/>
    <p:sldId id="348" r:id="rId7"/>
    <p:sldId id="390" r:id="rId8"/>
    <p:sldId id="387" r:id="rId9"/>
    <p:sldId id="392" r:id="rId10"/>
    <p:sldId id="371" r:id="rId11"/>
    <p:sldId id="374" r:id="rId12"/>
    <p:sldId id="395" r:id="rId13"/>
    <p:sldId id="394" r:id="rId14"/>
    <p:sldId id="401" r:id="rId15"/>
    <p:sldId id="402" r:id="rId16"/>
    <p:sldId id="398" r:id="rId17"/>
    <p:sldId id="399" r:id="rId18"/>
    <p:sldId id="403" r:id="rId19"/>
    <p:sldId id="404" r:id="rId20"/>
    <p:sldId id="405" r:id="rId21"/>
    <p:sldId id="406" r:id="rId22"/>
    <p:sldId id="407" r:id="rId23"/>
    <p:sldId id="409" r:id="rId24"/>
    <p:sldId id="408" r:id="rId25"/>
    <p:sldId id="410" r:id="rId26"/>
    <p:sldId id="411" r:id="rId27"/>
    <p:sldId id="412" r:id="rId28"/>
    <p:sldId id="393" r:id="rId29"/>
    <p:sldId id="389" r:id="rId30"/>
    <p:sldId id="415" r:id="rId31"/>
    <p:sldId id="414" r:id="rId32"/>
    <p:sldId id="385" r:id="rId33"/>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191">
          <p15:clr>
            <a:srgbClr val="A4A3A4"/>
          </p15:clr>
        </p15:guide>
        <p15:guide id="3" orient="horz" pos="854">
          <p15:clr>
            <a:srgbClr val="A4A3A4"/>
          </p15:clr>
        </p15:guide>
        <p15:guide id="4" orient="horz" pos="821">
          <p15:clr>
            <a:srgbClr val="A4A3A4"/>
          </p15:clr>
        </p15:guide>
        <p15:guide id="5" orient="horz" pos="3049">
          <p15:clr>
            <a:srgbClr val="A4A3A4"/>
          </p15:clr>
        </p15:guide>
        <p15:guide id="6" orient="horz" pos="3151">
          <p15:clr>
            <a:srgbClr val="A4A3A4"/>
          </p15:clr>
        </p15:guide>
        <p15:guide id="7" pos="2880">
          <p15:clr>
            <a:srgbClr val="A4A3A4"/>
          </p15:clr>
        </p15:guide>
        <p15:guide id="8" pos="476">
          <p15:clr>
            <a:srgbClr val="A4A3A4"/>
          </p15:clr>
        </p15:guide>
        <p15:guide id="9" pos="5193">
          <p15:clr>
            <a:srgbClr val="A4A3A4"/>
          </p15:clr>
        </p15:guide>
        <p15:guide id="10" pos="546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UTUREAU Fabrice" initials="CF" lastIdx="2" clrIdx="0">
    <p:extLst>
      <p:ext uri="{19B8F6BF-5375-455C-9EA6-DF929625EA0E}">
        <p15:presenceInfo xmlns:p15="http://schemas.microsoft.com/office/powerpoint/2012/main" userId="S-1-5-21-1482476501-1993962763-1801674531-267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5770BE"/>
    <a:srgbClr val="E1000F"/>
    <a:srgbClr val="3C3C3C"/>
    <a:srgbClr val="FFE800"/>
    <a:srgbClr val="FF9940"/>
    <a:srgbClr val="00A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6" autoAdjust="0"/>
    <p:restoredTop sz="94660"/>
  </p:normalViewPr>
  <p:slideViewPr>
    <p:cSldViewPr showGuides="1">
      <p:cViewPr varScale="1">
        <p:scale>
          <a:sx n="117" d="100"/>
          <a:sy n="117" d="100"/>
        </p:scale>
        <p:origin x="396" y="72"/>
      </p:cViewPr>
      <p:guideLst>
        <p:guide orient="horz" pos="1620"/>
        <p:guide orient="horz" pos="191"/>
        <p:guide orient="horz" pos="854"/>
        <p:guide orient="horz" pos="821"/>
        <p:guide orient="horz" pos="3049"/>
        <p:guide orient="horz" pos="3151"/>
        <p:guide pos="2880"/>
        <p:guide pos="476"/>
        <p:guide pos="5193"/>
        <p:guide pos="5465"/>
      </p:guideLst>
    </p:cSldViewPr>
  </p:slideViewPr>
  <p:notesTextViewPr>
    <p:cViewPr>
      <p:scale>
        <a:sx n="3" d="2"/>
        <a:sy n="3" d="2"/>
      </p:scale>
      <p:origin x="0" y="0"/>
    </p:cViewPr>
  </p:notesTextViewPr>
  <p:sorterViewPr>
    <p:cViewPr>
      <p:scale>
        <a:sx n="66" d="100"/>
        <a:sy n="66" d="100"/>
      </p:scale>
      <p:origin x="0" y="0"/>
    </p:cViewPr>
  </p:sorterViewPr>
  <p:notesViewPr>
    <p:cSldViewPr showGuides="1">
      <p:cViewPr varScale="1">
        <p:scale>
          <a:sx n="120" d="100"/>
          <a:sy n="120" d="100"/>
        </p:scale>
        <p:origin x="4104" y="12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6C3628-2A48-4943-8648-4659D1A5CA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a:extLst>
              <a:ext uri="{FF2B5EF4-FFF2-40B4-BE49-F238E27FC236}">
                <a16:creationId xmlns:a16="http://schemas.microsoft.com/office/drawing/2014/main" id="{8EF460C9-DF9F-4989-A4D9-A059B7CFE0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636196-C1AC-42F1-B592-7AC34CBEE52F}" type="datetimeFigureOut">
              <a:rPr lang="fr-FR" smtClean="0"/>
              <a:t>03/05/2024</a:t>
            </a:fld>
            <a:endParaRPr lang="fr-FR" dirty="0"/>
          </a:p>
        </p:txBody>
      </p:sp>
      <p:sp>
        <p:nvSpPr>
          <p:cNvPr id="4" name="Espace réservé du pied de page 3">
            <a:extLst>
              <a:ext uri="{FF2B5EF4-FFF2-40B4-BE49-F238E27FC236}">
                <a16:creationId xmlns:a16="http://schemas.microsoft.com/office/drawing/2014/main" id="{9A5AF1BB-B908-4986-B23C-39197069DB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a:extLst>
              <a:ext uri="{FF2B5EF4-FFF2-40B4-BE49-F238E27FC236}">
                <a16:creationId xmlns:a16="http://schemas.microsoft.com/office/drawing/2014/main" id="{3841F8CC-480B-4DF2-9E55-F7042905EE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69DB08-8E7B-42B6-93D7-7F21B1C03E4C}" type="slidenum">
              <a:rPr lang="fr-FR" smtClean="0"/>
              <a:t>‹N°›</a:t>
            </a:fld>
            <a:endParaRPr lang="fr-FR" dirty="0"/>
          </a:p>
        </p:txBody>
      </p:sp>
    </p:spTree>
    <p:extLst>
      <p:ext uri="{BB962C8B-B14F-4D97-AF65-F5344CB8AC3E}">
        <p14:creationId xmlns:p14="http://schemas.microsoft.com/office/powerpoint/2010/main" val="4028104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03/05/2024</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uverture FR">
    <p:spTree>
      <p:nvGrpSpPr>
        <p:cNvPr id="1" name=""/>
        <p:cNvGrpSpPr/>
        <p:nvPr/>
      </p:nvGrpSpPr>
      <p:grpSpPr>
        <a:xfrm>
          <a:off x="0" y="0"/>
          <a:ext cx="0" cy="0"/>
          <a:chOff x="0" y="0"/>
          <a:chExt cx="0" cy="0"/>
        </a:xfrm>
      </p:grpSpPr>
      <p:sp>
        <p:nvSpPr>
          <p:cNvPr id="2" name="ZoneTexte 1"/>
          <p:cNvSpPr txBox="1"/>
          <p:nvPr userDrawn="1"/>
        </p:nvSpPr>
        <p:spPr>
          <a:xfrm>
            <a:off x="273892" y="4544261"/>
            <a:ext cx="3427372"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smtClean="0">
                <a:solidFill>
                  <a:schemeClr val="tx2"/>
                </a:solidFill>
                <a:latin typeface="+mn-lt"/>
                <a:ea typeface="+mn-ea"/>
                <a:cs typeface="+mn-cs"/>
              </a:rPr>
              <a:t>Connaître, évaluer, protéger</a:t>
            </a: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dirty="0"/>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dirty="0"/>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dirty="0"/>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dirty="0"/>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dirty="0"/>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dirty="0"/>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dirty="0"/>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dirty="0"/>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dirty="0"/>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dirty="0"/>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6149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 de titre 7">
    <p:bg>
      <p:bgPr>
        <a:solidFill>
          <a:schemeClr val="bg2"/>
        </a:solidFill>
        <a:effectLst/>
      </p:bgPr>
    </p:bg>
    <p:spTree>
      <p:nvGrpSpPr>
        <p:cNvPr id="1" name=""/>
        <p:cNvGrpSpPr/>
        <p:nvPr/>
      </p:nvGrpSpPr>
      <p:grpSpPr>
        <a:xfrm>
          <a:off x="0" y="0"/>
          <a:ext cx="0" cy="0"/>
          <a:chOff x="0" y="0"/>
          <a:chExt cx="0" cy="0"/>
        </a:xfrm>
      </p:grpSpPr>
      <p:grpSp>
        <p:nvGrpSpPr>
          <p:cNvPr id="40" name="Groupe 39"/>
          <p:cNvGrpSpPr/>
          <p:nvPr userDrawn="1"/>
        </p:nvGrpSpPr>
        <p:grpSpPr>
          <a:xfrm>
            <a:off x="2555776" y="1995686"/>
            <a:ext cx="5636124" cy="1221867"/>
            <a:chOff x="4528607" y="2228471"/>
            <a:chExt cx="2978905" cy="645803"/>
          </a:xfrm>
          <a:solidFill>
            <a:srgbClr val="FF9940"/>
          </a:solidFill>
        </p:grpSpPr>
        <p:sp>
          <p:nvSpPr>
            <p:cNvPr id="4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dirty="0"/>
            </a:p>
          </p:txBody>
        </p:sp>
        <p:sp>
          <p:nvSpPr>
            <p:cNvPr id="4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dirty="0"/>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50272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 de titre 8">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E80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dirty="0"/>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dirty="0"/>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dirty="0"/>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dirty="0"/>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479004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 de titre 10">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5770BE"/>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dirty="0"/>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dirty="0"/>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dirty="0"/>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dirty="0"/>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dirty="0"/>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2544050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Diapo avec titre + tex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sp>
        <p:nvSpPr>
          <p:cNvPr id="28" name="Espace réservé du texte 7"/>
          <p:cNvSpPr>
            <a:spLocks noGrp="1"/>
          </p:cNvSpPr>
          <p:nvPr>
            <p:ph type="body" sz="quarter" idx="13" hasCustomPrompt="1"/>
          </p:nvPr>
        </p:nvSpPr>
        <p:spPr bwMode="gray">
          <a:xfrm>
            <a:off x="275431" y="987574"/>
            <a:ext cx="8594295"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29" name="Groupe 28">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0" name="Groupe 29">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7"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dirty="0"/>
              </a:p>
            </p:txBody>
          </p:sp>
          <p:sp>
            <p:nvSpPr>
              <p:cNvPr id="38"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dirty="0"/>
              </a:p>
            </p:txBody>
          </p:sp>
          <p:sp>
            <p:nvSpPr>
              <p:cNvPr id="39"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dirty="0"/>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dirty="0"/>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dirty="0"/>
              </a:p>
            </p:txBody>
          </p:sp>
        </p:grpSp>
        <p:grpSp>
          <p:nvGrpSpPr>
            <p:cNvPr id="31" name="Groupe 30">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2"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dirty="0"/>
              </a:p>
            </p:txBody>
          </p:sp>
          <p:sp>
            <p:nvSpPr>
              <p:cNvPr id="33"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dirty="0"/>
              </a:p>
            </p:txBody>
          </p:sp>
          <p:sp>
            <p:nvSpPr>
              <p:cNvPr id="34"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dirty="0"/>
              </a:p>
            </p:txBody>
          </p:sp>
          <p:sp>
            <p:nvSpPr>
              <p:cNvPr id="35"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dirty="0"/>
              </a:p>
            </p:txBody>
          </p:sp>
          <p:sp>
            <p:nvSpPr>
              <p:cNvPr id="36"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dirty="0"/>
              </a:p>
            </p:txBody>
          </p:sp>
        </p:grpSp>
      </p:grpSp>
      <p:sp>
        <p:nvSpPr>
          <p:cNvPr id="24"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663098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 texte + photo">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17" name="Espace réservé du texte 7"/>
          <p:cNvSpPr>
            <a:spLocks noGrp="1"/>
          </p:cNvSpPr>
          <p:nvPr>
            <p:ph type="body" sz="quarter" idx="13" hasCustomPrompt="1"/>
          </p:nvPr>
        </p:nvSpPr>
        <p:spPr bwMode="gray">
          <a:xfrm>
            <a:off x="275431" y="987574"/>
            <a:ext cx="4104548"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9"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dirty="0"/>
              </a:p>
            </p:txBody>
          </p:sp>
          <p:sp>
            <p:nvSpPr>
              <p:cNvPr id="40"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dirty="0"/>
              </a:p>
            </p:txBody>
          </p:sp>
          <p:sp>
            <p:nvSpPr>
              <p:cNvPr id="41"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dirty="0"/>
              </a:p>
            </p:txBody>
          </p:sp>
          <p:sp>
            <p:nvSpPr>
              <p:cNvPr id="42"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dirty="0"/>
              </a:p>
            </p:txBody>
          </p:sp>
          <p:sp>
            <p:nvSpPr>
              <p:cNvPr id="43"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dirty="0"/>
              </a:p>
            </p:txBody>
          </p:sp>
        </p:grpSp>
        <p:grpSp>
          <p:nvGrpSpPr>
            <p:cNvPr id="33" name="Groupe 32">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4"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dirty="0"/>
              </a:p>
            </p:txBody>
          </p:sp>
          <p:sp>
            <p:nvSpPr>
              <p:cNvPr id="35"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dirty="0"/>
              </a:p>
            </p:txBody>
          </p:sp>
          <p:sp>
            <p:nvSpPr>
              <p:cNvPr id="36"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dirty="0"/>
              </a:p>
            </p:txBody>
          </p:sp>
          <p:sp>
            <p:nvSpPr>
              <p:cNvPr id="37"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dirty="0"/>
              </a:p>
            </p:txBody>
          </p:sp>
          <p:sp>
            <p:nvSpPr>
              <p:cNvPr id="38"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dirty="0"/>
              </a:p>
            </p:txBody>
          </p:sp>
        </p:grpSp>
      </p:grpSp>
      <p:sp>
        <p:nvSpPr>
          <p:cNvPr id="22"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284943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po 2 photos">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275431" y="987574"/>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283729" y="3979863"/>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dirty="0"/>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dirty="0"/>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dirty="0"/>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dirty="0"/>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dirty="0"/>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dirty="0"/>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dirty="0"/>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dirty="0"/>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dirty="0"/>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dirty="0"/>
              </a:p>
            </p:txBody>
          </p:sp>
        </p:grpSp>
      </p:grpSp>
      <p:sp>
        <p:nvSpPr>
          <p:cNvPr id="23"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163867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po 1 photo">
    <p:spTree>
      <p:nvGrpSpPr>
        <p:cNvPr id="1" name=""/>
        <p:cNvGrpSpPr/>
        <p:nvPr/>
      </p:nvGrpSpPr>
      <p:grpSpPr>
        <a:xfrm>
          <a:off x="0" y="0"/>
          <a:ext cx="0" cy="0"/>
          <a:chOff x="0" y="0"/>
          <a:chExt cx="0" cy="0"/>
        </a:xfrm>
      </p:grpSpPr>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326331" y="987574"/>
            <a:ext cx="847433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334629" y="3979863"/>
            <a:ext cx="8453232"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dirty="0"/>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dirty="0"/>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dirty="0"/>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dirty="0"/>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dirty="0"/>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dirty="0"/>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dirty="0"/>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dirty="0"/>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dirty="0"/>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dirty="0"/>
              </a:p>
            </p:txBody>
          </p:sp>
        </p:grpSp>
      </p:grpSp>
      <p:sp>
        <p:nvSpPr>
          <p:cNvPr id="21" name="Titre 1"/>
          <p:cNvSpPr>
            <a:spLocks noGrp="1"/>
          </p:cNvSpPr>
          <p:nvPr>
            <p:ph type="title" hasCustomPrompt="1"/>
          </p:nvPr>
        </p:nvSpPr>
        <p:spPr bwMode="gray">
          <a:xfrm>
            <a:off x="326331" y="278549"/>
            <a:ext cx="81068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128851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apo couran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grpSp>
        <p:nvGrpSpPr>
          <p:cNvPr id="27" name="Groupe 26">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28" name="Groupe 27">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5"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dirty="0"/>
              </a:p>
            </p:txBody>
          </p:sp>
          <p:sp>
            <p:nvSpPr>
              <p:cNvPr id="36"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dirty="0"/>
              </a:p>
            </p:txBody>
          </p:sp>
          <p:sp>
            <p:nvSpPr>
              <p:cNvPr id="37"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dirty="0"/>
              </a:p>
            </p:txBody>
          </p:sp>
          <p:sp>
            <p:nvSpPr>
              <p:cNvPr id="38"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dirty="0"/>
              </a:p>
            </p:txBody>
          </p:sp>
          <p:sp>
            <p:nvSpPr>
              <p:cNvPr id="39"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dirty="0"/>
              </a:p>
            </p:txBody>
          </p:sp>
        </p:grpSp>
        <p:grpSp>
          <p:nvGrpSpPr>
            <p:cNvPr id="29" name="Groupe 28">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0"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dirty="0"/>
              </a:p>
            </p:txBody>
          </p:sp>
          <p:sp>
            <p:nvSpPr>
              <p:cNvPr id="31"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dirty="0"/>
              </a:p>
            </p:txBody>
          </p:sp>
          <p:sp>
            <p:nvSpPr>
              <p:cNvPr id="32"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dirty="0"/>
              </a:p>
            </p:txBody>
          </p:sp>
          <p:sp>
            <p:nvSpPr>
              <p:cNvPr id="33"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dirty="0"/>
              </a:p>
            </p:txBody>
          </p:sp>
          <p:sp>
            <p:nvSpPr>
              <p:cNvPr id="34"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dirty="0"/>
              </a:p>
            </p:txBody>
          </p:sp>
        </p:grpSp>
      </p:grpSp>
    </p:spTree>
    <p:extLst>
      <p:ext uri="{BB962C8B-B14F-4D97-AF65-F5344CB8AC3E}">
        <p14:creationId xmlns:p14="http://schemas.microsoft.com/office/powerpoint/2010/main" val="377070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ouverture GB">
    <p:spTree>
      <p:nvGrpSpPr>
        <p:cNvPr id="1" name=""/>
        <p:cNvGrpSpPr/>
        <p:nvPr/>
      </p:nvGrpSpPr>
      <p:grpSpPr>
        <a:xfrm>
          <a:off x="0" y="0"/>
          <a:ext cx="0" cy="0"/>
          <a:chOff x="0" y="0"/>
          <a:chExt cx="0" cy="0"/>
        </a:xfrm>
      </p:grpSpPr>
      <p:sp>
        <p:nvSpPr>
          <p:cNvPr id="26" name="ZoneTexte 25"/>
          <p:cNvSpPr txBox="1"/>
          <p:nvPr userDrawn="1"/>
        </p:nvSpPr>
        <p:spPr>
          <a:xfrm>
            <a:off x="273892" y="4544261"/>
            <a:ext cx="3722044"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smtClean="0">
                <a:solidFill>
                  <a:schemeClr val="tx2"/>
                </a:solidFill>
                <a:latin typeface="+mn-lt"/>
                <a:ea typeface="+mn-ea"/>
                <a:cs typeface="+mn-cs"/>
              </a:rPr>
              <a:t>Investigate, evaluate, protect</a:t>
            </a: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dirty="0"/>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dirty="0"/>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dirty="0"/>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dirty="0"/>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dirty="0"/>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dirty="0"/>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dirty="0"/>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dirty="0"/>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dirty="0"/>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dirty="0"/>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0072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900000"/>
            <a:ext cx="8424000" cy="720000"/>
          </a:xfrm>
        </p:spPr>
        <p:txBody>
          <a:bodyPr/>
          <a:lstStyle>
            <a:lvl1pPr>
              <a:defRPr>
                <a:solidFill>
                  <a:srgbClr val="262626"/>
                </a:solidFill>
              </a:defRPr>
            </a:lvl1pPr>
          </a:lstStyle>
          <a:p>
            <a:r>
              <a:rPr lang="fr-FR" dirty="0" smtClean="0"/>
              <a:t>Sommaire</a:t>
            </a:r>
            <a:endParaRPr lang="fr-FR" dirty="0"/>
          </a:p>
        </p:txBody>
      </p:sp>
      <p:sp>
        <p:nvSpPr>
          <p:cNvPr id="8" name="Espace réservé du texte 7"/>
          <p:cNvSpPr>
            <a:spLocks noGrp="1"/>
          </p:cNvSpPr>
          <p:nvPr>
            <p:ph type="body" sz="quarter" idx="13" hasCustomPrompt="1"/>
          </p:nvPr>
        </p:nvSpPr>
        <p:spPr bwMode="gray">
          <a:xfrm>
            <a:off x="359998" y="1891968"/>
            <a:ext cx="2520000" cy="2530800"/>
          </a:xfrm>
        </p:spPr>
        <p:txBody>
          <a:bodyPr/>
          <a:lstStyle>
            <a:lvl1pPr marL="144000" indent="-144000">
              <a:spcBef>
                <a:spcPts val="400"/>
              </a:spcBef>
              <a:spcAft>
                <a:spcPts val="800"/>
              </a:spcAft>
              <a:buFont typeface="+mj-lt"/>
              <a:buNone/>
              <a:defRPr b="1">
                <a:solidFill>
                  <a:schemeClr val="tx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1. Titre </a:t>
            </a:r>
            <a:r>
              <a:rPr lang="fr-FR" dirty="0"/>
              <a:t>de la partie</a:t>
            </a:r>
          </a:p>
          <a:p>
            <a:pPr lvl="1"/>
            <a:r>
              <a:rPr lang="fr-FR" dirty="0"/>
              <a:t>Deuxième niveau</a:t>
            </a:r>
          </a:p>
        </p:txBody>
      </p:sp>
      <p:sp>
        <p:nvSpPr>
          <p:cNvPr id="9" name="Espace réservé du texte 7"/>
          <p:cNvSpPr>
            <a:spLocks noGrp="1"/>
          </p:cNvSpPr>
          <p:nvPr>
            <p:ph type="body" sz="quarter" idx="14" hasCustomPrompt="1"/>
          </p:nvPr>
        </p:nvSpPr>
        <p:spPr bwMode="gray">
          <a:xfrm>
            <a:off x="3312000" y="1893600"/>
            <a:ext cx="2520000" cy="2530800"/>
          </a:xfrm>
        </p:spPr>
        <p:txBody>
          <a:bodyPr/>
          <a:lstStyle>
            <a:lvl1pPr marL="144000" indent="-144000">
              <a:spcBef>
                <a:spcPts val="400"/>
              </a:spcBef>
              <a:spcAft>
                <a:spcPts val="800"/>
              </a:spcAft>
              <a:buFont typeface="+mj-lt"/>
              <a:buNone/>
              <a:defRPr b="1">
                <a:solidFill>
                  <a:schemeClr val="accent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2. Titre </a:t>
            </a:r>
            <a:r>
              <a:rPr lang="fr-FR" dirty="0"/>
              <a:t>de la partie</a:t>
            </a:r>
          </a:p>
          <a:p>
            <a:pPr lvl="1"/>
            <a:r>
              <a:rPr lang="fr-FR" dirty="0"/>
              <a:t>Deuxième niveau</a:t>
            </a:r>
          </a:p>
        </p:txBody>
      </p:sp>
      <p:sp>
        <p:nvSpPr>
          <p:cNvPr id="10" name="Espace réservé du texte 7"/>
          <p:cNvSpPr>
            <a:spLocks noGrp="1"/>
          </p:cNvSpPr>
          <p:nvPr>
            <p:ph type="body" sz="quarter" idx="15" hasCustomPrompt="1"/>
          </p:nvPr>
        </p:nvSpPr>
        <p:spPr bwMode="gray">
          <a:xfrm>
            <a:off x="6263999" y="1893600"/>
            <a:ext cx="2520000" cy="2530800"/>
          </a:xfrm>
        </p:spPr>
        <p:txBody>
          <a:bodyPr/>
          <a:lstStyle>
            <a:lvl1pPr marL="144000" indent="-144000">
              <a:spcBef>
                <a:spcPts val="400"/>
              </a:spcBef>
              <a:spcAft>
                <a:spcPts val="800"/>
              </a:spcAft>
              <a:buFont typeface="+mj-lt"/>
              <a:buNone/>
              <a:defRPr b="1">
                <a:solidFill>
                  <a:srgbClr val="5770BE"/>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3. Titre </a:t>
            </a:r>
            <a:r>
              <a:rPr lang="fr-FR" dirty="0"/>
              <a:t>de la partie</a:t>
            </a:r>
          </a:p>
          <a:p>
            <a:pPr lvl="1"/>
            <a:r>
              <a:rPr lang="fr-FR" dirty="0"/>
              <a:t>Deuxième niveau</a:t>
            </a:r>
          </a:p>
        </p:txBody>
      </p:sp>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lvl1pPr>
              <a:defRPr>
                <a:solidFill>
                  <a:srgbClr val="262626"/>
                </a:solidFill>
              </a:defRPr>
            </a:lvl1p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lvl1pPr>
              <a:defRPr>
                <a:solidFill>
                  <a:srgbClr val="262626"/>
                </a:solidFill>
              </a:defRPr>
            </a:lvl1p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lvl1pPr>
              <a:defRPr>
                <a:solidFill>
                  <a:srgbClr val="262626"/>
                </a:solidFill>
              </a:defRPr>
            </a:lvl1pPr>
          </a:lstStyle>
          <a:p>
            <a:fld id="{733122C9-A0B9-462F-8757-0847AD287B63}" type="slidenum">
              <a:rPr lang="fr-FR" smtClean="0"/>
              <a:pPr/>
              <a:t>‹N°›</a:t>
            </a:fld>
            <a:endParaRPr lang="fr-FR" dirty="0"/>
          </a:p>
        </p:txBody>
      </p:sp>
      <p:grpSp>
        <p:nvGrpSpPr>
          <p:cNvPr id="42" name="Groupe 41">
            <a:extLst>
              <a:ext uri="{FF2B5EF4-FFF2-40B4-BE49-F238E27FC236}">
                <a16:creationId xmlns:a16="http://schemas.microsoft.com/office/drawing/2014/main" id="{DD31BDFD-FADC-44D8-B829-1A31B7858F66}"/>
              </a:ext>
            </a:extLst>
          </p:cNvPr>
          <p:cNvGrpSpPr/>
          <p:nvPr userDrawn="1"/>
        </p:nvGrpSpPr>
        <p:grpSpPr>
          <a:xfrm>
            <a:off x="8503443" y="178606"/>
            <a:ext cx="273845" cy="380988"/>
            <a:chOff x="2724335" y="0"/>
            <a:chExt cx="3694565" cy="5140087"/>
          </a:xfrm>
        </p:grpSpPr>
        <p:grpSp>
          <p:nvGrpSpPr>
            <p:cNvPr id="43" name="Groupe 42">
              <a:extLst>
                <a:ext uri="{FF2B5EF4-FFF2-40B4-BE49-F238E27FC236}">
                  <a16:creationId xmlns:a16="http://schemas.microsoft.com/office/drawing/2014/main" id="{68948EC5-1067-4566-82C7-B6A31FB381EE}"/>
                </a:ext>
              </a:extLst>
            </p:cNvPr>
            <p:cNvGrpSpPr/>
            <p:nvPr userDrawn="1"/>
          </p:nvGrpSpPr>
          <p:grpSpPr>
            <a:xfrm>
              <a:off x="2724335" y="4398358"/>
              <a:ext cx="3694565" cy="741729"/>
              <a:chOff x="2724335" y="4398358"/>
              <a:chExt cx="3694565" cy="741729"/>
            </a:xfrm>
          </p:grpSpPr>
          <p:sp>
            <p:nvSpPr>
              <p:cNvPr id="50" name="Forme libre : forme 49">
                <a:extLst>
                  <a:ext uri="{FF2B5EF4-FFF2-40B4-BE49-F238E27FC236}">
                    <a16:creationId xmlns:a16="http://schemas.microsoft.com/office/drawing/2014/main" id="{A9721D01-449C-4E27-8D95-CB388E166391}"/>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dirty="0"/>
              </a:p>
            </p:txBody>
          </p:sp>
          <p:sp>
            <p:nvSpPr>
              <p:cNvPr id="51" name="Forme libre : forme 50">
                <a:extLst>
                  <a:ext uri="{FF2B5EF4-FFF2-40B4-BE49-F238E27FC236}">
                    <a16:creationId xmlns:a16="http://schemas.microsoft.com/office/drawing/2014/main" id="{D4EF4E18-1600-4951-B2D3-81EA9BB0A9D0}"/>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dirty="0"/>
              </a:p>
            </p:txBody>
          </p:sp>
          <p:sp>
            <p:nvSpPr>
              <p:cNvPr id="52" name="Forme libre : forme 51">
                <a:extLst>
                  <a:ext uri="{FF2B5EF4-FFF2-40B4-BE49-F238E27FC236}">
                    <a16:creationId xmlns:a16="http://schemas.microsoft.com/office/drawing/2014/main" id="{3284962D-7A7F-4349-9250-20D40BD3FEC1}"/>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dirty="0"/>
              </a:p>
            </p:txBody>
          </p:sp>
          <p:sp>
            <p:nvSpPr>
              <p:cNvPr id="53" name="Forme libre : forme 52">
                <a:extLst>
                  <a:ext uri="{FF2B5EF4-FFF2-40B4-BE49-F238E27FC236}">
                    <a16:creationId xmlns:a16="http://schemas.microsoft.com/office/drawing/2014/main" id="{476FCF11-4108-40BC-8178-ADD787625181}"/>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dirty="0"/>
              </a:p>
            </p:txBody>
          </p:sp>
          <p:sp>
            <p:nvSpPr>
              <p:cNvPr id="54" name="Forme libre : forme 53">
                <a:extLst>
                  <a:ext uri="{FF2B5EF4-FFF2-40B4-BE49-F238E27FC236}">
                    <a16:creationId xmlns:a16="http://schemas.microsoft.com/office/drawing/2014/main" id="{D22E4527-8C28-490C-A537-25A59F3C9541}"/>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dirty="0"/>
              </a:p>
            </p:txBody>
          </p:sp>
        </p:grpSp>
        <p:grpSp>
          <p:nvGrpSpPr>
            <p:cNvPr id="44" name="Groupe 43">
              <a:extLst>
                <a:ext uri="{FF2B5EF4-FFF2-40B4-BE49-F238E27FC236}">
                  <a16:creationId xmlns:a16="http://schemas.microsoft.com/office/drawing/2014/main" id="{7A93ACC7-0FC5-4E42-9A92-E233EF4B3BDD}"/>
                </a:ext>
              </a:extLst>
            </p:cNvPr>
            <p:cNvGrpSpPr/>
            <p:nvPr userDrawn="1"/>
          </p:nvGrpSpPr>
          <p:grpSpPr>
            <a:xfrm>
              <a:off x="2752472" y="0"/>
              <a:ext cx="3638377" cy="3631244"/>
              <a:chOff x="2752472" y="0"/>
              <a:chExt cx="3638377" cy="3631244"/>
            </a:xfrm>
          </p:grpSpPr>
          <p:sp>
            <p:nvSpPr>
              <p:cNvPr id="45" name="Forme libre : forme 44">
                <a:extLst>
                  <a:ext uri="{FF2B5EF4-FFF2-40B4-BE49-F238E27FC236}">
                    <a16:creationId xmlns:a16="http://schemas.microsoft.com/office/drawing/2014/main" id="{57603CFD-4D04-4A34-A606-ACDAC0C83EBE}"/>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dirty="0"/>
              </a:p>
            </p:txBody>
          </p:sp>
          <p:sp>
            <p:nvSpPr>
              <p:cNvPr id="46" name="Forme libre : forme 45">
                <a:extLst>
                  <a:ext uri="{FF2B5EF4-FFF2-40B4-BE49-F238E27FC236}">
                    <a16:creationId xmlns:a16="http://schemas.microsoft.com/office/drawing/2014/main" id="{43458750-899D-4394-B830-1E9A3B51E930}"/>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dirty="0"/>
              </a:p>
            </p:txBody>
          </p:sp>
          <p:sp>
            <p:nvSpPr>
              <p:cNvPr id="47" name="Forme libre : forme 46">
                <a:extLst>
                  <a:ext uri="{FF2B5EF4-FFF2-40B4-BE49-F238E27FC236}">
                    <a16:creationId xmlns:a16="http://schemas.microsoft.com/office/drawing/2014/main" id="{091F78CC-3B11-43B4-8B6D-739240B1A3D0}"/>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dirty="0"/>
              </a:p>
            </p:txBody>
          </p:sp>
          <p:sp>
            <p:nvSpPr>
              <p:cNvPr id="48" name="Forme libre : forme 47">
                <a:extLst>
                  <a:ext uri="{FF2B5EF4-FFF2-40B4-BE49-F238E27FC236}">
                    <a16:creationId xmlns:a16="http://schemas.microsoft.com/office/drawing/2014/main" id="{25815A24-B8B0-4B4D-9625-670E8EA1BFD7}"/>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dirty="0"/>
              </a:p>
            </p:txBody>
          </p:sp>
          <p:sp>
            <p:nvSpPr>
              <p:cNvPr id="49" name="Forme libre : forme 48">
                <a:extLst>
                  <a:ext uri="{FF2B5EF4-FFF2-40B4-BE49-F238E27FC236}">
                    <a16:creationId xmlns:a16="http://schemas.microsoft.com/office/drawing/2014/main" id="{CC32A3B7-91D8-4CBD-9C74-C8A91E4E80F7}"/>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dirty="0"/>
              </a:p>
            </p:txBody>
          </p:sp>
        </p:grpSp>
      </p:grpSp>
    </p:spTree>
    <p:extLst>
      <p:ext uri="{BB962C8B-B14F-4D97-AF65-F5344CB8AC3E}">
        <p14:creationId xmlns:p14="http://schemas.microsoft.com/office/powerpoint/2010/main" val="1885774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 de titre 1">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chemeClr val="bg2"/>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dirty="0"/>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dirty="0"/>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dirty="0"/>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dirty="0"/>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420862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 de titre 2">
    <p:bg>
      <p:bgPr>
        <a:solidFill>
          <a:srgbClr val="FFE800"/>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rgbClr val="262626"/>
                </a:solidFill>
              </a:defRPr>
            </a:lvl1pPr>
          </a:lstStyle>
          <a:p>
            <a:r>
              <a:rPr lang="fr-FR" dirty="0" smtClean="0"/>
              <a:t>1. Titre de partie</a:t>
            </a:r>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rgbClr val="262626"/>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grpSp>
        <p:nvGrpSpPr>
          <p:cNvPr id="17" name="Groupe 16">
            <a:extLst>
              <a:ext uri="{FF2B5EF4-FFF2-40B4-BE49-F238E27FC236}">
                <a16:creationId xmlns:a16="http://schemas.microsoft.com/office/drawing/2014/main" id="{11EC5EB1-2433-445A-90EB-40A3439D696C}"/>
              </a:ext>
            </a:extLst>
          </p:cNvPr>
          <p:cNvGrpSpPr/>
          <p:nvPr userDrawn="1"/>
        </p:nvGrpSpPr>
        <p:grpSpPr>
          <a:xfrm>
            <a:off x="4770120" y="1277220"/>
            <a:ext cx="2560320" cy="2520422"/>
            <a:chOff x="2024062" y="61912"/>
            <a:chExt cx="5097779" cy="5018340"/>
          </a:xfrm>
          <a:solidFill>
            <a:srgbClr val="FF9940"/>
          </a:solidFill>
        </p:grpSpPr>
        <p:sp>
          <p:nvSpPr>
            <p:cNvPr id="18" name="Forme libre : forme 7">
              <a:extLst>
                <a:ext uri="{FF2B5EF4-FFF2-40B4-BE49-F238E27FC236}">
                  <a16:creationId xmlns:a16="http://schemas.microsoft.com/office/drawing/2014/main" id="{980A77CA-4106-4CFD-9089-5D17008DBD8F}"/>
                </a:ext>
              </a:extLst>
            </p:cNvPr>
            <p:cNvSpPr/>
            <p:nvPr/>
          </p:nvSpPr>
          <p:spPr>
            <a:xfrm>
              <a:off x="4123409" y="3661504"/>
              <a:ext cx="726675" cy="1418748"/>
            </a:xfrm>
            <a:custGeom>
              <a:avLst/>
              <a:gdLst>
                <a:gd name="connsiteX0" fmla="*/ 5487 w 726675"/>
                <a:gd name="connsiteY0" fmla="*/ 635032 h 1418748"/>
                <a:gd name="connsiteX1" fmla="*/ 407442 w 726675"/>
                <a:gd name="connsiteY1" fmla="*/ 1418749 h 1418748"/>
                <a:gd name="connsiteX2" fmla="*/ 712242 w 726675"/>
                <a:gd name="connsiteY2" fmla="*/ 734949 h 1418748"/>
                <a:gd name="connsiteX3" fmla="*/ 617373 w 726675"/>
                <a:gd name="connsiteY3" fmla="*/ 0 h 1418748"/>
                <a:gd name="connsiteX4" fmla="*/ 5487 w 726675"/>
                <a:gd name="connsiteY4" fmla="*/ 635032 h 1418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675" h="1418748">
                  <a:moveTo>
                    <a:pt x="5487" y="635032"/>
                  </a:moveTo>
                  <a:cubicBezTo>
                    <a:pt x="-52996" y="1032129"/>
                    <a:pt x="374581" y="1391888"/>
                    <a:pt x="407442" y="1418749"/>
                  </a:cubicBezTo>
                  <a:cubicBezTo>
                    <a:pt x="565176" y="1229868"/>
                    <a:pt x="674333" y="996315"/>
                    <a:pt x="712242" y="734949"/>
                  </a:cubicBezTo>
                  <a:cubicBezTo>
                    <a:pt x="749771" y="476345"/>
                    <a:pt x="712718" y="224028"/>
                    <a:pt x="617373" y="0"/>
                  </a:cubicBezTo>
                  <a:cubicBezTo>
                    <a:pt x="586512" y="12763"/>
                    <a:pt x="64447" y="234410"/>
                    <a:pt x="5487" y="635032"/>
                  </a:cubicBezTo>
                  <a:close/>
                </a:path>
              </a:pathLst>
            </a:custGeom>
            <a:grpFill/>
            <a:ln w="9525" cap="flat">
              <a:noFill/>
              <a:prstDash val="solid"/>
              <a:miter/>
            </a:ln>
          </p:spPr>
          <p:txBody>
            <a:bodyPr rtlCol="0" anchor="ctr"/>
            <a:lstStyle/>
            <a:p>
              <a:endParaRPr lang="fr-FR" dirty="0"/>
            </a:p>
          </p:txBody>
        </p:sp>
        <p:sp>
          <p:nvSpPr>
            <p:cNvPr id="19" name="Forme libre : forme 10">
              <a:extLst>
                <a:ext uri="{FF2B5EF4-FFF2-40B4-BE49-F238E27FC236}">
                  <a16:creationId xmlns:a16="http://schemas.microsoft.com/office/drawing/2014/main" id="{0249ABE6-2F7B-4AA0-8FB6-54E6BF81A1B2}"/>
                </a:ext>
              </a:extLst>
            </p:cNvPr>
            <p:cNvSpPr/>
            <p:nvPr/>
          </p:nvSpPr>
          <p:spPr>
            <a:xfrm>
              <a:off x="5837681" y="2484253"/>
              <a:ext cx="1284160" cy="839943"/>
            </a:xfrm>
            <a:custGeom>
              <a:avLst/>
              <a:gdLst>
                <a:gd name="connsiteX0" fmla="*/ 414814 w 1284160"/>
                <a:gd name="connsiteY0" fmla="*/ 783012 h 839943"/>
                <a:gd name="connsiteX1" fmla="*/ 1284161 w 1284160"/>
                <a:gd name="connsiteY1" fmla="*/ 643185 h 839943"/>
                <a:gd name="connsiteX2" fmla="*/ 316992 w 1284160"/>
                <a:gd name="connsiteY2" fmla="*/ 14345 h 839943"/>
                <a:gd name="connsiteX3" fmla="*/ 0 w 1284160"/>
                <a:gd name="connsiteY3" fmla="*/ 5105 h 839943"/>
                <a:gd name="connsiteX4" fmla="*/ 414814 w 1284160"/>
                <a:gd name="connsiteY4" fmla="*/ 783012 h 839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160" h="839943">
                  <a:moveTo>
                    <a:pt x="414814" y="783012"/>
                  </a:moveTo>
                  <a:cubicBezTo>
                    <a:pt x="773430" y="960844"/>
                    <a:pt x="1246061" y="667474"/>
                    <a:pt x="1284161" y="643185"/>
                  </a:cubicBezTo>
                  <a:cubicBezTo>
                    <a:pt x="1076801" y="314096"/>
                    <a:pt x="732091" y="74447"/>
                    <a:pt x="316992" y="14345"/>
                  </a:cubicBezTo>
                  <a:cubicBezTo>
                    <a:pt x="209740" y="-1181"/>
                    <a:pt x="103537" y="-3848"/>
                    <a:pt x="0" y="5105"/>
                  </a:cubicBezTo>
                  <a:cubicBezTo>
                    <a:pt x="2572" y="39110"/>
                    <a:pt x="52292" y="603275"/>
                    <a:pt x="414814" y="783012"/>
                  </a:cubicBezTo>
                  <a:close/>
                </a:path>
              </a:pathLst>
            </a:custGeom>
            <a:grpFill/>
            <a:ln w="9525" cap="flat">
              <a:noFill/>
              <a:prstDash val="solid"/>
              <a:miter/>
            </a:ln>
          </p:spPr>
          <p:txBody>
            <a:bodyPr rtlCol="0" anchor="ctr"/>
            <a:lstStyle/>
            <a:p>
              <a:endParaRPr lang="fr-FR" dirty="0"/>
            </a:p>
          </p:txBody>
        </p:sp>
        <p:sp>
          <p:nvSpPr>
            <p:cNvPr id="20" name="Forme libre : forme 11">
              <a:extLst>
                <a:ext uri="{FF2B5EF4-FFF2-40B4-BE49-F238E27FC236}">
                  <a16:creationId xmlns:a16="http://schemas.microsoft.com/office/drawing/2014/main" id="{CF86E031-9A54-4E6A-8774-D463D2F85038}"/>
                </a:ext>
              </a:extLst>
            </p:cNvPr>
            <p:cNvSpPr/>
            <p:nvPr/>
          </p:nvSpPr>
          <p:spPr>
            <a:xfrm>
              <a:off x="5349048" y="61912"/>
              <a:ext cx="1045824" cy="1055342"/>
            </a:xfrm>
            <a:custGeom>
              <a:avLst/>
              <a:gdLst>
                <a:gd name="connsiteX0" fmla="*/ 868775 w 1045824"/>
                <a:gd name="connsiteY0" fmla="*/ 866585 h 1055342"/>
                <a:gd name="connsiteX1" fmla="*/ 1005269 w 1045824"/>
                <a:gd name="connsiteY1" fmla="*/ 0 h 1055342"/>
                <a:gd name="connsiteX2" fmla="*/ 0 w 1045824"/>
                <a:gd name="connsiteY2" fmla="*/ 1020604 h 1055342"/>
                <a:gd name="connsiteX3" fmla="*/ 868775 w 1045824"/>
                <a:gd name="connsiteY3" fmla="*/ 866585 h 1055342"/>
              </a:gdLst>
              <a:ahLst/>
              <a:cxnLst>
                <a:cxn ang="0">
                  <a:pos x="connsiteX0" y="connsiteY0"/>
                </a:cxn>
                <a:cxn ang="0">
                  <a:pos x="connsiteX1" y="connsiteY1"/>
                </a:cxn>
                <a:cxn ang="0">
                  <a:pos x="connsiteX2" y="connsiteY2"/>
                </a:cxn>
                <a:cxn ang="0">
                  <a:pos x="connsiteX3" y="connsiteY3"/>
                </a:cxn>
              </a:cxnLst>
              <a:rect l="l" t="t" r="r" b="b"/>
              <a:pathLst>
                <a:path w="1045824" h="1055342">
                  <a:moveTo>
                    <a:pt x="868775" y="866585"/>
                  </a:moveTo>
                  <a:cubicBezTo>
                    <a:pt x="1142714" y="586645"/>
                    <a:pt x="1021271" y="63341"/>
                    <a:pt x="1005269" y="0"/>
                  </a:cubicBezTo>
                  <a:cubicBezTo>
                    <a:pt x="516731" y="122587"/>
                    <a:pt x="119444" y="509111"/>
                    <a:pt x="0" y="1020604"/>
                  </a:cubicBezTo>
                  <a:cubicBezTo>
                    <a:pt x="24765" y="1026605"/>
                    <a:pt x="583406" y="1158145"/>
                    <a:pt x="868775" y="866585"/>
                  </a:cubicBezTo>
                  <a:close/>
                </a:path>
              </a:pathLst>
            </a:custGeom>
            <a:grpFill/>
            <a:ln w="9525" cap="flat">
              <a:noFill/>
              <a:prstDash val="solid"/>
              <a:miter/>
            </a:ln>
          </p:spPr>
          <p:txBody>
            <a:bodyPr rtlCol="0" anchor="ctr"/>
            <a:lstStyle/>
            <a:p>
              <a:endParaRPr lang="fr-FR" dirty="0"/>
            </a:p>
          </p:txBody>
        </p:sp>
        <p:sp>
          <p:nvSpPr>
            <p:cNvPr id="21" name="Forme libre : forme 12">
              <a:extLst>
                <a:ext uri="{FF2B5EF4-FFF2-40B4-BE49-F238E27FC236}">
                  <a16:creationId xmlns:a16="http://schemas.microsoft.com/office/drawing/2014/main" id="{C59B5725-5F9C-4F97-A8F1-326A63828549}"/>
                </a:ext>
              </a:extLst>
            </p:cNvPr>
            <p:cNvSpPr/>
            <p:nvPr/>
          </p:nvSpPr>
          <p:spPr>
            <a:xfrm>
              <a:off x="2839938" y="68103"/>
              <a:ext cx="853528" cy="1267015"/>
            </a:xfrm>
            <a:custGeom>
              <a:avLst/>
              <a:gdLst>
                <a:gd name="connsiteX0" fmla="*/ 790800 w 853528"/>
                <a:gd name="connsiteY0" fmla="*/ 397955 h 1267015"/>
                <a:gd name="connsiteX1" fmla="*/ 2702 w 853528"/>
                <a:gd name="connsiteY1" fmla="*/ 0 h 1267015"/>
                <a:gd name="connsiteX2" fmla="*/ 671738 w 853528"/>
                <a:gd name="connsiteY2" fmla="*/ 1267016 h 1267015"/>
                <a:gd name="connsiteX3" fmla="*/ 790800 w 853528"/>
                <a:gd name="connsiteY3" fmla="*/ 397955 h 1267015"/>
              </a:gdLst>
              <a:ahLst/>
              <a:cxnLst>
                <a:cxn ang="0">
                  <a:pos x="connsiteX0" y="connsiteY0"/>
                </a:cxn>
                <a:cxn ang="0">
                  <a:pos x="connsiteX1" y="connsiteY1"/>
                </a:cxn>
                <a:cxn ang="0">
                  <a:pos x="connsiteX2" y="connsiteY2"/>
                </a:cxn>
                <a:cxn ang="0">
                  <a:pos x="connsiteX3" y="connsiteY3"/>
                </a:cxn>
              </a:cxnLst>
              <a:rect l="l" t="t" r="r" b="b"/>
              <a:pathLst>
                <a:path w="853528" h="1267015">
                  <a:moveTo>
                    <a:pt x="790800" y="397955"/>
                  </a:moveTo>
                  <a:cubicBezTo>
                    <a:pt x="599824" y="33052"/>
                    <a:pt x="17846" y="762"/>
                    <a:pt x="2702" y="0"/>
                  </a:cubicBezTo>
                  <a:cubicBezTo>
                    <a:pt x="-30160" y="524637"/>
                    <a:pt x="239303" y="1009078"/>
                    <a:pt x="671738" y="1267016"/>
                  </a:cubicBezTo>
                  <a:cubicBezTo>
                    <a:pt x="705456" y="1210723"/>
                    <a:pt x="972347" y="744855"/>
                    <a:pt x="790800" y="397955"/>
                  </a:cubicBezTo>
                  <a:close/>
                </a:path>
              </a:pathLst>
            </a:custGeom>
            <a:grpFill/>
            <a:ln w="9525" cap="flat">
              <a:noFill/>
              <a:prstDash val="solid"/>
              <a:miter/>
            </a:ln>
          </p:spPr>
          <p:txBody>
            <a:bodyPr rtlCol="0" anchor="ctr"/>
            <a:lstStyle/>
            <a:p>
              <a:endParaRPr lang="fr-FR" dirty="0"/>
            </a:p>
          </p:txBody>
        </p:sp>
        <p:sp>
          <p:nvSpPr>
            <p:cNvPr id="22" name="Forme libre : forme 14">
              <a:extLst>
                <a:ext uri="{FF2B5EF4-FFF2-40B4-BE49-F238E27FC236}">
                  <a16:creationId xmlns:a16="http://schemas.microsoft.com/office/drawing/2014/main" id="{FABA9E58-4B46-4EE4-97E2-26E72D584C53}"/>
                </a:ext>
              </a:extLst>
            </p:cNvPr>
            <p:cNvSpPr/>
            <p:nvPr/>
          </p:nvSpPr>
          <p:spPr>
            <a:xfrm>
              <a:off x="2024062" y="2446286"/>
              <a:ext cx="1410176" cy="729358"/>
            </a:xfrm>
            <a:custGeom>
              <a:avLst/>
              <a:gdLst>
                <a:gd name="connsiteX0" fmla="*/ 622173 w 1410176"/>
                <a:gd name="connsiteY0" fmla="*/ 7258 h 729358"/>
                <a:gd name="connsiteX1" fmla="*/ 0 w 1410176"/>
                <a:gd name="connsiteY1" fmla="*/ 634194 h 729358"/>
                <a:gd name="connsiteX2" fmla="*/ 10001 w 1410176"/>
                <a:gd name="connsiteY2" fmla="*/ 638480 h 729358"/>
                <a:gd name="connsiteX3" fmla="*/ 304705 w 1410176"/>
                <a:gd name="connsiteY3" fmla="*/ 714966 h 729358"/>
                <a:gd name="connsiteX4" fmla="*/ 1410176 w 1410176"/>
                <a:gd name="connsiteY4" fmla="*/ 387020 h 729358"/>
                <a:gd name="connsiteX5" fmla="*/ 622173 w 1410176"/>
                <a:gd name="connsiteY5" fmla="*/ 7258 h 729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0176" h="729358">
                  <a:moveTo>
                    <a:pt x="622173" y="7258"/>
                  </a:moveTo>
                  <a:cubicBezTo>
                    <a:pt x="210693" y="76981"/>
                    <a:pt x="0" y="634194"/>
                    <a:pt x="0" y="634194"/>
                  </a:cubicBezTo>
                  <a:cubicBezTo>
                    <a:pt x="3334" y="635718"/>
                    <a:pt x="6668" y="637051"/>
                    <a:pt x="10001" y="638480"/>
                  </a:cubicBezTo>
                  <a:cubicBezTo>
                    <a:pt x="103251" y="674103"/>
                    <a:pt x="201740" y="700106"/>
                    <a:pt x="304705" y="714966"/>
                  </a:cubicBezTo>
                  <a:cubicBezTo>
                    <a:pt x="719614" y="775068"/>
                    <a:pt x="1117949" y="643338"/>
                    <a:pt x="1410176" y="387020"/>
                  </a:cubicBezTo>
                  <a:cubicBezTo>
                    <a:pt x="1359884" y="329870"/>
                    <a:pt x="1003459" y="-57417"/>
                    <a:pt x="622173" y="7258"/>
                  </a:cubicBezTo>
                  <a:close/>
                </a:path>
              </a:pathLst>
            </a:custGeom>
            <a:grpFill/>
            <a:ln w="9525" cap="flat">
              <a:noFill/>
              <a:prstDash val="solid"/>
              <a:miter/>
            </a:ln>
          </p:spPr>
          <p:txBody>
            <a:bodyPr rtlCol="0" anchor="ctr"/>
            <a:lstStyle/>
            <a:p>
              <a:endParaRPr lang="fr-FR" dirty="0"/>
            </a:p>
          </p:txBody>
        </p:sp>
      </p:grpSp>
      <p:sp>
        <p:nvSpPr>
          <p:cNvPr id="23"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a:xfrm>
            <a:off x="6339566" y="4659675"/>
            <a:ext cx="1350000" cy="211929"/>
          </a:xfrm>
        </p:spPr>
        <p:txBody>
          <a:bodyPr/>
          <a:lstStyle>
            <a:lvl1pPr>
              <a:defRPr>
                <a:solidFill>
                  <a:srgbClr val="262626"/>
                </a:solidFill>
              </a:defRPr>
            </a:lvl1pPr>
          </a:lstStyle>
          <a:p>
            <a:fld id="{733122C9-A0B9-462F-8757-0847AD287B63}" type="slidenum">
              <a:rPr lang="fr-FR" smtClean="0"/>
              <a:pPr/>
              <a:t>‹N°›</a:t>
            </a:fld>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rgbClr val="262626"/>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rgbClr val="262626"/>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07380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 de titre 3">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FFE800"/>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dirty="0"/>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dirty="0"/>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dirty="0"/>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dirty="0"/>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dirty="0"/>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21074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 de titre 4">
    <p:bg>
      <p:bgPr>
        <a:solidFill>
          <a:schemeClr val="bg2"/>
        </a:solidFill>
        <a:effectLst/>
      </p:bgPr>
    </p:bg>
    <p:spTree>
      <p:nvGrpSpPr>
        <p:cNvPr id="1" name=""/>
        <p:cNvGrpSpPr/>
        <p:nvPr/>
      </p:nvGrpSpPr>
      <p:grpSpPr>
        <a:xfrm>
          <a:off x="0" y="0"/>
          <a:ext cx="0" cy="0"/>
          <a:chOff x="0" y="0"/>
          <a:chExt cx="0" cy="0"/>
        </a:xfrm>
      </p:grpSpPr>
      <p:grpSp>
        <p:nvGrpSpPr>
          <p:cNvPr id="20" name="Groupe 19"/>
          <p:cNvGrpSpPr/>
          <p:nvPr userDrawn="1"/>
        </p:nvGrpSpPr>
        <p:grpSpPr>
          <a:xfrm>
            <a:off x="2555776" y="1995686"/>
            <a:ext cx="5636124" cy="1221867"/>
            <a:chOff x="4528607" y="2228471"/>
            <a:chExt cx="2978905" cy="645803"/>
          </a:xfrm>
          <a:solidFill>
            <a:srgbClr val="00AC8C"/>
          </a:solidFill>
        </p:grpSpPr>
        <p:sp>
          <p:nvSpPr>
            <p:cNvPr id="2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dirty="0"/>
            </a:p>
          </p:txBody>
        </p:sp>
        <p:sp>
          <p:nvSpPr>
            <p:cNvPr id="2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dirty="0"/>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844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 de titre 5">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994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dirty="0"/>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dirty="0"/>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dirty="0"/>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dirty="0"/>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33895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 de titre 6">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dirty="0"/>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00AC8C"/>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dirty="0"/>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dirty="0"/>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dirty="0"/>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dirty="0"/>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dirty="0"/>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67139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9999" y="900000"/>
            <a:ext cx="8424000" cy="720000"/>
          </a:xfrm>
          <a:prstGeom prst="rect">
            <a:avLst/>
          </a:prstGeom>
        </p:spPr>
        <p:txBody>
          <a:bodyPr vert="horz" lIns="0" tIns="0" rIns="0" bIns="0" rtlCol="0" anchor="t" anchorCtr="0">
            <a:noAutofit/>
          </a:bodyPr>
          <a:lstStyle/>
          <a:p>
            <a:r>
              <a:rPr lang="fr-FR" noProof="0" dirty="0" smtClean="0"/>
              <a:t>1. Titre de partie</a:t>
            </a:r>
            <a:endParaRPr lang="fr-FR" noProof="0" dirty="0"/>
          </a:p>
        </p:txBody>
      </p:sp>
      <p:sp>
        <p:nvSpPr>
          <p:cNvPr id="3" name="Espace réservé du texte 2"/>
          <p:cNvSpPr>
            <a:spLocks noGrp="1"/>
          </p:cNvSpPr>
          <p:nvPr>
            <p:ph type="body" idx="1"/>
          </p:nvPr>
        </p:nvSpPr>
        <p:spPr bwMode="gray">
          <a:xfrm>
            <a:off x="359999" y="1836000"/>
            <a:ext cx="8424000" cy="2574000"/>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49" name="Espace réservé du numéro de diapositive 7">
            <a:extLst>
              <a:ext uri="{FF2B5EF4-FFF2-40B4-BE49-F238E27FC236}">
                <a16:creationId xmlns:a16="http://schemas.microsoft.com/office/drawing/2014/main" id="{61BB31C8-B8DD-4E0E-A877-46E83C261020}"/>
              </a:ext>
            </a:extLst>
          </p:cNvPr>
          <p:cNvSpPr>
            <a:spLocks noGrp="1"/>
          </p:cNvSpPr>
          <p:nvPr>
            <p:ph type="sldNum" sz="quarter" idx="4"/>
          </p:nvPr>
        </p:nvSpPr>
        <p:spPr bwMode="gray">
          <a:xfrm>
            <a:off x="6339566" y="4659675"/>
            <a:ext cx="1350000" cy="211929"/>
          </a:xfrm>
          <a:prstGeom prst="rect">
            <a:avLst/>
          </a:prstGeom>
        </p:spPr>
        <p:txBody>
          <a:bodyPr anchor="t">
            <a:spAutoFit/>
          </a:bodyPr>
          <a:lstStyle>
            <a:lvl1pPr algn="r">
              <a:defRPr sz="750" b="0">
                <a:solidFill>
                  <a:schemeClr val="tx1"/>
                </a:solidFill>
              </a:defRPr>
            </a:lvl1pPr>
          </a:lstStyle>
          <a:p>
            <a:fld id="{733122C9-A0B9-462F-8757-0847AD287B63}" type="slidenum">
              <a:rPr lang="fr-FR" smtClean="0"/>
              <a:pPr/>
              <a:t>‹N°›</a:t>
            </a:fld>
            <a:endParaRPr lang="fr-FR" dirty="0"/>
          </a:p>
        </p:txBody>
      </p:sp>
      <p:sp>
        <p:nvSpPr>
          <p:cNvPr id="52" name="Espace réservé du pied de page 4">
            <a:extLst>
              <a:ext uri="{FF2B5EF4-FFF2-40B4-BE49-F238E27FC236}">
                <a16:creationId xmlns:a16="http://schemas.microsoft.com/office/drawing/2014/main" id="{0D938FD0-499A-4C4D-8BFF-68F0058C35F5}"/>
              </a:ext>
            </a:extLst>
          </p:cNvPr>
          <p:cNvSpPr>
            <a:spLocks noGrp="1"/>
          </p:cNvSpPr>
          <p:nvPr>
            <p:ph type="ftr" sz="quarter" idx="3"/>
          </p:nvPr>
        </p:nvSpPr>
        <p:spPr>
          <a:xfrm>
            <a:off x="275431" y="4659982"/>
            <a:ext cx="3086100" cy="211622"/>
          </a:xfrm>
          <a:prstGeom prst="rect">
            <a:avLst/>
          </a:prstGeom>
        </p:spPr>
        <p:txBody>
          <a:bodyPr vert="horz" lIns="91440" tIns="45720" rIns="91440" bIns="45720" rtlCol="0" anchor="b"/>
          <a:lstStyle>
            <a:lvl1pPr algn="l">
              <a:defRPr sz="770" b="1" cap="none" spc="-10" baseline="0">
                <a:solidFill>
                  <a:schemeClr val="tx1"/>
                </a:solidFill>
              </a:defRPr>
            </a:lvl1pPr>
          </a:lstStyle>
          <a:p>
            <a:r>
              <a:rPr lang="fr-FR" dirty="0" smtClean="0"/>
              <a:t>Titre de la présentation sur une seule ligne</a:t>
            </a:r>
            <a:endParaRPr lang="fr-FR" dirty="0"/>
          </a:p>
        </p:txBody>
      </p:sp>
      <p:sp>
        <p:nvSpPr>
          <p:cNvPr id="22" name="Espace réservé de la date 1">
            <a:extLst>
              <a:ext uri="{FF2B5EF4-FFF2-40B4-BE49-F238E27FC236}">
                <a16:creationId xmlns:a16="http://schemas.microsoft.com/office/drawing/2014/main" id="{432F5AB4-B213-42ED-9F78-9A5A430019A5}"/>
              </a:ext>
            </a:extLst>
          </p:cNvPr>
          <p:cNvSpPr>
            <a:spLocks noGrp="1"/>
          </p:cNvSpPr>
          <p:nvPr>
            <p:ph type="dt" sz="half" idx="2"/>
          </p:nvPr>
        </p:nvSpPr>
        <p:spPr bwMode="gray">
          <a:xfrm>
            <a:off x="7699725" y="4659675"/>
            <a:ext cx="1170000" cy="211929"/>
          </a:xfrm>
          <a:prstGeom prst="rect">
            <a:avLst/>
          </a:prstGeom>
        </p:spPr>
        <p:txBody>
          <a:bodyPr anchor="t">
            <a:noAutofit/>
          </a:bodyPr>
          <a:lstStyle>
            <a:lvl1pPr>
              <a:defRPr sz="750" b="1"/>
            </a:lvl1pPr>
          </a:lstStyle>
          <a:p>
            <a:pPr algn="r"/>
            <a:r>
              <a:rPr lang="fr-FR" cap="all" dirty="0" smtClean="0"/>
              <a:t>XX/XX/2021</a:t>
            </a:r>
            <a:endParaRPr lang="fr-FR" cap="all" dirty="0"/>
          </a:p>
        </p:txBody>
      </p:sp>
    </p:spTree>
  </p:cSld>
  <p:clrMap bg1="lt1" tx1="dk1" bg2="lt2" tx2="dk2" accent1="accent1" accent2="accent2" accent3="accent3" accent4="accent4" accent5="accent5" accent6="accent6" hlink="hlink" folHlink="folHlink"/>
  <p:sldLayoutIdLst>
    <p:sldLayoutId id="2147483813" r:id="rId1"/>
    <p:sldLayoutId id="2147483837" r:id="rId2"/>
    <p:sldLayoutId id="2147483815" r:id="rId3"/>
    <p:sldLayoutId id="2147483826" r:id="rId4"/>
    <p:sldLayoutId id="2147483825" r:id="rId5"/>
    <p:sldLayoutId id="2147483827" r:id="rId6"/>
    <p:sldLayoutId id="2147483828" r:id="rId7"/>
    <p:sldLayoutId id="2147483834" r:id="rId8"/>
    <p:sldLayoutId id="2147483835" r:id="rId9"/>
    <p:sldLayoutId id="2147483830" r:id="rId10"/>
    <p:sldLayoutId id="2147483831" r:id="rId11"/>
    <p:sldLayoutId id="2147483836" r:id="rId12"/>
    <p:sldLayoutId id="2147483838" r:id="rId13"/>
    <p:sldLayoutId id="2147483839" r:id="rId14"/>
    <p:sldLayoutId id="2147483840" r:id="rId15"/>
    <p:sldLayoutId id="2147483841" r:id="rId16"/>
    <p:sldLayoutId id="2147483829" r:id="rId17"/>
  </p:sldLayoutIdLst>
  <p:hf hdr="0"/>
  <p:txStyles>
    <p:titleStyle>
      <a:lvl1pPr algn="l" defTabSz="914400" rtl="0" eaLnBrk="1" latinLnBrk="0" hangingPunct="1">
        <a:lnSpc>
          <a:spcPct val="90000"/>
        </a:lnSpc>
        <a:spcBef>
          <a:spcPct val="0"/>
        </a:spcBef>
        <a:buNone/>
        <a:defRPr sz="2550" b="1" kern="12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13.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360000" y="1767163"/>
            <a:ext cx="8424000" cy="1203812"/>
          </a:xfrm>
        </p:spPr>
        <p:txBody>
          <a:bodyPr/>
          <a:lstStyle/>
          <a:p>
            <a:endParaRPr lang="fr-FR" sz="800" b="0" dirty="0" smtClean="0"/>
          </a:p>
          <a:p>
            <a:endParaRPr lang="en-US" sz="1600" b="0" dirty="0" smtClean="0"/>
          </a:p>
          <a:p>
            <a:r>
              <a:rPr lang="en-US" sz="1600" b="0" dirty="0" smtClean="0"/>
              <a:t>Quantitative </a:t>
            </a:r>
            <a:r>
              <a:rPr lang="en-US" sz="1600" b="0" dirty="0"/>
              <a:t>assessment of ESBL-producing </a:t>
            </a:r>
            <a:r>
              <a:rPr lang="en-US" sz="1600" b="0" i="1" dirty="0"/>
              <a:t>E. coli</a:t>
            </a:r>
            <a:r>
              <a:rPr lang="en-US" sz="1600" b="0" dirty="0"/>
              <a:t> contamination, transmission dynamics, and evolution in broiler farms in the presence of on-farm intervention measures</a:t>
            </a:r>
            <a:r>
              <a:rPr lang="en-US" sz="1600" b="0" dirty="0" smtClean="0"/>
              <a:t>.</a:t>
            </a:r>
          </a:p>
        </p:txBody>
      </p:sp>
      <p:sp>
        <p:nvSpPr>
          <p:cNvPr id="4" name="Espace réservé de la date 3"/>
          <p:cNvSpPr>
            <a:spLocks noGrp="1"/>
          </p:cNvSpPr>
          <p:nvPr>
            <p:ph type="dt" sz="half" idx="15"/>
          </p:nvPr>
        </p:nvSpPr>
        <p:spPr/>
        <p:txBody>
          <a:bodyPr/>
          <a:lstStyle/>
          <a:p>
            <a:pPr algn="r"/>
            <a:r>
              <a:rPr lang="fr-FR" cap="all" dirty="0" smtClean="0"/>
              <a:t>16/05/2024</a:t>
            </a:r>
            <a:endParaRPr lang="fr-FR" cap="all" dirty="0"/>
          </a:p>
        </p:txBody>
      </p:sp>
      <p:sp>
        <p:nvSpPr>
          <p:cNvPr id="5" name="Espace réservé du numéro de diapositive 4"/>
          <p:cNvSpPr>
            <a:spLocks noGrp="1"/>
          </p:cNvSpPr>
          <p:nvPr>
            <p:ph type="sldNum" sz="quarter" idx="17"/>
          </p:nvPr>
        </p:nvSpPr>
        <p:spPr/>
        <p:txBody>
          <a:bodyPr/>
          <a:lstStyle/>
          <a:p>
            <a:fld id="{733122C9-A0B9-462F-8757-0847AD287B63}" type="slidenum">
              <a:rPr lang="fr-FR" smtClean="0"/>
              <a:pPr/>
              <a:t>1</a:t>
            </a:fld>
            <a:endParaRPr lang="fr-FR" dirty="0"/>
          </a:p>
        </p:txBody>
      </p:sp>
      <p:sp>
        <p:nvSpPr>
          <p:cNvPr id="2" name="ZoneTexte 1"/>
          <p:cNvSpPr txBox="1"/>
          <p:nvPr/>
        </p:nvSpPr>
        <p:spPr>
          <a:xfrm>
            <a:off x="255357" y="3867894"/>
            <a:ext cx="8424936" cy="338554"/>
          </a:xfrm>
          <a:prstGeom prst="rect">
            <a:avLst/>
          </a:prstGeom>
          <a:noFill/>
        </p:spPr>
        <p:txBody>
          <a:bodyPr wrap="square" rtlCol="0">
            <a:spAutoFit/>
          </a:bodyPr>
          <a:lstStyle/>
          <a:p>
            <a:r>
              <a:rPr lang="fr-FR" sz="1600" dirty="0" smtClean="0"/>
              <a:t>Nunzio SARNINO, </a:t>
            </a:r>
            <a:r>
              <a:rPr lang="fr-FR" sz="1600" u="sng" dirty="0" smtClean="0"/>
              <a:t>Subhasish BASAK</a:t>
            </a:r>
            <a:r>
              <a:rPr lang="fr-FR" sz="1600" dirty="0" smtClean="0"/>
              <a:t>, Lucie COLLINEAU, Roswitha MERLE</a:t>
            </a: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195486"/>
            <a:ext cx="1800200" cy="1622716"/>
          </a:xfrm>
          <a:prstGeom prst="rect">
            <a:avLst/>
          </a:prstGeom>
        </p:spPr>
      </p:pic>
      <p:sp>
        <p:nvSpPr>
          <p:cNvPr id="9" name="ZoneTexte 8"/>
          <p:cNvSpPr txBox="1"/>
          <p:nvPr/>
        </p:nvSpPr>
        <p:spPr>
          <a:xfrm>
            <a:off x="255357" y="3039819"/>
            <a:ext cx="4680520" cy="523220"/>
          </a:xfrm>
          <a:prstGeom prst="rect">
            <a:avLst/>
          </a:prstGeom>
          <a:noFill/>
        </p:spPr>
        <p:txBody>
          <a:bodyPr wrap="square" rtlCol="0">
            <a:spAutoFit/>
          </a:bodyPr>
          <a:lstStyle/>
          <a:p>
            <a:r>
              <a:rPr lang="fr-FR" sz="2800" dirty="0" smtClean="0"/>
              <a:t>ModStatSAP Paris 2024</a:t>
            </a:r>
            <a:endParaRPr lang="fr-FR" sz="2800" dirty="0"/>
          </a:p>
        </p:txBody>
      </p:sp>
    </p:spTree>
    <p:extLst>
      <p:ext uri="{BB962C8B-B14F-4D97-AF65-F5344CB8AC3E}">
        <p14:creationId xmlns:p14="http://schemas.microsoft.com/office/powerpoint/2010/main" val="3811992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a:xfrm>
            <a:off x="359999" y="738000"/>
            <a:ext cx="8424000" cy="4046400"/>
          </a:xfrm>
        </p:spPr>
        <p:txBody>
          <a:bodyPr/>
          <a:lstStyle/>
          <a:p>
            <a:r>
              <a:rPr lang="fr-FR" dirty="0"/>
              <a:t>2</a:t>
            </a:r>
            <a:r>
              <a:rPr lang="fr-FR" dirty="0" smtClean="0"/>
              <a:t> </a:t>
            </a:r>
            <a:r>
              <a:rPr lang="fr-FR" dirty="0"/>
              <a:t>— </a:t>
            </a:r>
            <a:r>
              <a:rPr lang="fr-FR" dirty="0" smtClean="0"/>
              <a:t>Farm module</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10</a:t>
            </a:fld>
            <a:endParaRPr lang="fr-FR" dirty="0"/>
          </a:p>
        </p:txBody>
      </p:sp>
      <p:sp>
        <p:nvSpPr>
          <p:cNvPr id="11" name="Espace réservé de la date 3"/>
          <p:cNvSpPr>
            <a:spLocks noGrp="1"/>
          </p:cNvSpPr>
          <p:nvPr>
            <p:ph type="dt" sz="half" idx="4294967295"/>
          </p:nvPr>
        </p:nvSpPr>
        <p:spPr>
          <a:xfrm>
            <a:off x="7699725" y="4659675"/>
            <a:ext cx="1170000" cy="211929"/>
          </a:xfrm>
          <a:prstGeom prst="rect">
            <a:avLst/>
          </a:prstGeom>
        </p:spPr>
        <p:txBody>
          <a:bodyPr/>
          <a:lstStyle/>
          <a:p>
            <a:pPr algn="r"/>
            <a:r>
              <a:rPr lang="fr-FR" sz="800" cap="all" dirty="0" smtClean="0">
                <a:solidFill>
                  <a:schemeClr val="bg1"/>
                </a:solidFill>
              </a:rPr>
              <a:t>16/05/2024</a:t>
            </a:r>
            <a:endParaRPr lang="fr-FR" cap="all" dirty="0">
              <a:solidFill>
                <a:schemeClr val="bg1"/>
              </a:solidFill>
            </a:endParaRPr>
          </a:p>
          <a:p>
            <a:pPr algn="r"/>
            <a:endParaRPr lang="fr-FR" cap="all" dirty="0"/>
          </a:p>
        </p:txBody>
      </p:sp>
      <p:sp>
        <p:nvSpPr>
          <p:cNvPr id="6"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endParaRPr lang="fr-FR" dirty="0"/>
          </a:p>
        </p:txBody>
      </p:sp>
    </p:spTree>
    <p:extLst>
      <p:ext uri="{BB962C8B-B14F-4D97-AF65-F5344CB8AC3E}">
        <p14:creationId xmlns:p14="http://schemas.microsoft.com/office/powerpoint/2010/main" val="3743287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16/05/2024</a:t>
            </a:r>
            <a:endParaRPr lang="fr-FR" cap="all"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11</a:t>
            </a:fld>
            <a:endParaRPr lang="fr-FR" dirty="0"/>
          </a:p>
        </p:txBody>
      </p:sp>
      <p:sp>
        <p:nvSpPr>
          <p:cNvPr id="3" name="Titre 2"/>
          <p:cNvSpPr>
            <a:spLocks noGrp="1"/>
          </p:cNvSpPr>
          <p:nvPr>
            <p:ph type="title"/>
          </p:nvPr>
        </p:nvSpPr>
        <p:spPr/>
        <p:txBody>
          <a:bodyPr/>
          <a:lstStyle/>
          <a:p>
            <a:r>
              <a:rPr lang="fr-FR" sz="2800" dirty="0" smtClean="0"/>
              <a:t>Quantification of ESBL </a:t>
            </a:r>
            <a:r>
              <a:rPr lang="fr-FR" sz="2800" i="1" dirty="0" smtClean="0"/>
              <a:t>E. coli</a:t>
            </a:r>
            <a:r>
              <a:rPr lang="fr-FR" sz="2800" dirty="0" smtClean="0"/>
              <a:t> in broiler farms</a:t>
            </a:r>
            <a:endParaRPr lang="fr-FR" sz="2800" dirty="0"/>
          </a:p>
        </p:txBody>
      </p:sp>
      <p:sp>
        <p:nvSpPr>
          <p:cNvPr id="8" name="Rectangle 7"/>
          <p:cNvSpPr/>
          <p:nvPr/>
        </p:nvSpPr>
        <p:spPr>
          <a:xfrm>
            <a:off x="5727498"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Farm</a:t>
            </a:r>
            <a:r>
              <a:rPr lang="fr-FR" dirty="0" smtClean="0">
                <a:solidFill>
                  <a:schemeClr val="tx1"/>
                </a:solidFill>
              </a:rPr>
              <a:t> </a:t>
            </a:r>
            <a:r>
              <a:rPr lang="fr-FR" dirty="0" err="1" smtClean="0">
                <a:solidFill>
                  <a:schemeClr val="tx1"/>
                </a:solidFill>
              </a:rPr>
              <a:t>environment</a:t>
            </a:r>
            <a:endParaRPr lang="fr-FR" dirty="0">
              <a:solidFill>
                <a:schemeClr val="tx1"/>
              </a:solidFill>
            </a:endParaRPr>
          </a:p>
        </p:txBody>
      </p:sp>
      <p:sp>
        <p:nvSpPr>
          <p:cNvPr id="9" name="Rectangle 8"/>
          <p:cNvSpPr/>
          <p:nvPr/>
        </p:nvSpPr>
        <p:spPr>
          <a:xfrm>
            <a:off x="1348651"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rPr>
              <a:t>Broiler’s</a:t>
            </a:r>
            <a:r>
              <a:rPr lang="fr-FR" dirty="0">
                <a:solidFill>
                  <a:schemeClr val="tx1"/>
                </a:solidFill>
              </a:rPr>
              <a:t> </a:t>
            </a:r>
            <a:r>
              <a:rPr lang="fr-FR" dirty="0" err="1">
                <a:solidFill>
                  <a:schemeClr val="tx1"/>
                </a:solidFill>
              </a:rPr>
              <a:t>gut</a:t>
            </a:r>
            <a:endParaRPr lang="fr-FR" dirty="0">
              <a:solidFill>
                <a:schemeClr val="tx1"/>
              </a:solidFill>
            </a:endParaRPr>
          </a:p>
        </p:txBody>
      </p:sp>
      <p:sp>
        <p:nvSpPr>
          <p:cNvPr id="6" name="ZoneTexte 5"/>
          <p:cNvSpPr txBox="1"/>
          <p:nvPr/>
        </p:nvSpPr>
        <p:spPr>
          <a:xfrm>
            <a:off x="2878118" y="1090940"/>
            <a:ext cx="2952328" cy="369332"/>
          </a:xfrm>
          <a:prstGeom prst="rect">
            <a:avLst/>
          </a:prstGeom>
          <a:noFill/>
        </p:spPr>
        <p:txBody>
          <a:bodyPr wrap="square" rtlCol="0">
            <a:spAutoFit/>
          </a:bodyPr>
          <a:lstStyle/>
          <a:p>
            <a:r>
              <a:rPr lang="fr-FR" dirty="0" smtClean="0"/>
              <a:t>Two hosts for ESBL </a:t>
            </a:r>
            <a:r>
              <a:rPr lang="fr-FR" i="1" dirty="0" smtClean="0"/>
              <a:t>E. coli</a:t>
            </a:r>
            <a:endParaRPr lang="fr-FR" i="1" dirty="0"/>
          </a:p>
        </p:txBody>
      </p:sp>
      <p:sp>
        <p:nvSpPr>
          <p:cNvPr id="10"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endParaRPr lang="fr-FR" dirty="0"/>
          </a:p>
        </p:txBody>
      </p:sp>
    </p:spTree>
    <p:extLst>
      <p:ext uri="{BB962C8B-B14F-4D97-AF65-F5344CB8AC3E}">
        <p14:creationId xmlns:p14="http://schemas.microsoft.com/office/powerpoint/2010/main" val="1585572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16/05/2024</a:t>
            </a:r>
            <a:endParaRPr lang="fr-FR" cap="all"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12</a:t>
            </a:fld>
            <a:endParaRPr lang="fr-FR" dirty="0"/>
          </a:p>
        </p:txBody>
      </p:sp>
      <p:sp>
        <p:nvSpPr>
          <p:cNvPr id="3" name="Titre 2"/>
          <p:cNvSpPr>
            <a:spLocks noGrp="1"/>
          </p:cNvSpPr>
          <p:nvPr>
            <p:ph type="title"/>
          </p:nvPr>
        </p:nvSpPr>
        <p:spPr/>
        <p:txBody>
          <a:bodyPr/>
          <a:lstStyle/>
          <a:p>
            <a:r>
              <a:rPr lang="fr-FR" sz="2800" dirty="0" smtClean="0"/>
              <a:t>Quantification of ESBL </a:t>
            </a:r>
            <a:r>
              <a:rPr lang="fr-FR" sz="2800" i="1" dirty="0" smtClean="0"/>
              <a:t>E. coli</a:t>
            </a:r>
            <a:r>
              <a:rPr lang="fr-FR" sz="2800" dirty="0" smtClean="0"/>
              <a:t> in broiler farms</a:t>
            </a:r>
            <a:endParaRPr lang="fr-FR" sz="2800" dirty="0"/>
          </a:p>
        </p:txBody>
      </p:sp>
      <p:sp>
        <p:nvSpPr>
          <p:cNvPr id="8" name="Rectangle 7"/>
          <p:cNvSpPr/>
          <p:nvPr/>
        </p:nvSpPr>
        <p:spPr>
          <a:xfrm>
            <a:off x="5727498"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Farm</a:t>
            </a:r>
            <a:r>
              <a:rPr lang="fr-FR" dirty="0" smtClean="0">
                <a:solidFill>
                  <a:schemeClr val="tx1"/>
                </a:solidFill>
              </a:rPr>
              <a:t> </a:t>
            </a:r>
            <a:r>
              <a:rPr lang="fr-FR" dirty="0" err="1" smtClean="0">
                <a:solidFill>
                  <a:schemeClr val="tx1"/>
                </a:solidFill>
              </a:rPr>
              <a:t>environment</a:t>
            </a:r>
            <a:endParaRPr lang="fr-FR" dirty="0">
              <a:solidFill>
                <a:schemeClr val="tx1"/>
              </a:solidFill>
            </a:endParaRPr>
          </a:p>
        </p:txBody>
      </p:sp>
      <p:sp>
        <p:nvSpPr>
          <p:cNvPr id="9" name="Rectangle 8"/>
          <p:cNvSpPr/>
          <p:nvPr/>
        </p:nvSpPr>
        <p:spPr>
          <a:xfrm>
            <a:off x="1348651"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rPr>
              <a:t>Broiler’s</a:t>
            </a:r>
            <a:r>
              <a:rPr lang="fr-FR" dirty="0">
                <a:solidFill>
                  <a:schemeClr val="tx1"/>
                </a:solidFill>
              </a:rPr>
              <a:t> </a:t>
            </a:r>
            <a:r>
              <a:rPr lang="fr-FR" dirty="0" err="1">
                <a:solidFill>
                  <a:schemeClr val="tx1"/>
                </a:solidFill>
              </a:rPr>
              <a:t>gut</a:t>
            </a:r>
            <a:endParaRPr lang="fr-FR" dirty="0">
              <a:solidFill>
                <a:schemeClr val="tx1"/>
              </a:solidFill>
            </a:endParaRPr>
          </a:p>
        </p:txBody>
      </p:sp>
      <p:sp>
        <p:nvSpPr>
          <p:cNvPr id="6" name="ZoneTexte 5"/>
          <p:cNvSpPr txBox="1"/>
          <p:nvPr/>
        </p:nvSpPr>
        <p:spPr>
          <a:xfrm>
            <a:off x="2878118" y="1090940"/>
            <a:ext cx="2952328" cy="369332"/>
          </a:xfrm>
          <a:prstGeom prst="rect">
            <a:avLst/>
          </a:prstGeom>
          <a:noFill/>
        </p:spPr>
        <p:txBody>
          <a:bodyPr wrap="square" rtlCol="0">
            <a:spAutoFit/>
          </a:bodyPr>
          <a:lstStyle/>
          <a:p>
            <a:r>
              <a:rPr lang="fr-FR" dirty="0" smtClean="0"/>
              <a:t>Two hosts for ESBL </a:t>
            </a:r>
            <a:r>
              <a:rPr lang="fr-FR" i="1" dirty="0" smtClean="0"/>
              <a:t>E. coli</a:t>
            </a:r>
            <a:endParaRPr lang="fr-FR" i="1" dirty="0"/>
          </a:p>
        </p:txBody>
      </p:sp>
      <p:sp>
        <p:nvSpPr>
          <p:cNvPr id="10" name="ZoneTexte 9"/>
          <p:cNvSpPr txBox="1"/>
          <p:nvPr/>
        </p:nvSpPr>
        <p:spPr>
          <a:xfrm>
            <a:off x="2913277" y="3144936"/>
            <a:ext cx="3096344" cy="369332"/>
          </a:xfrm>
          <a:prstGeom prst="rect">
            <a:avLst/>
          </a:prstGeom>
          <a:noFill/>
        </p:spPr>
        <p:txBody>
          <a:bodyPr wrap="square" rtlCol="0">
            <a:spAutoFit/>
          </a:bodyPr>
          <a:lstStyle/>
          <a:p>
            <a:r>
              <a:rPr lang="fr-FR" dirty="0" smtClean="0"/>
              <a:t>Two origins for ESBL </a:t>
            </a:r>
            <a:r>
              <a:rPr lang="fr-FR" i="1" dirty="0" smtClean="0"/>
              <a:t>E. coli</a:t>
            </a:r>
            <a:endParaRPr lang="fr-FR" i="1" dirty="0"/>
          </a:p>
        </p:txBody>
      </p:sp>
      <p:sp>
        <p:nvSpPr>
          <p:cNvPr id="7" name="Rectangle 6"/>
          <p:cNvSpPr/>
          <p:nvPr/>
        </p:nvSpPr>
        <p:spPr>
          <a:xfrm>
            <a:off x="2351428" y="3795579"/>
            <a:ext cx="1724855" cy="864096"/>
          </a:xfrm>
          <a:prstGeom prst="rect">
            <a:avLst/>
          </a:prstGeom>
          <a:solidFill>
            <a:schemeClr val="accent3">
              <a:lumMod val="20000"/>
              <a:lumOff val="80000"/>
            </a:schemeClr>
          </a:solidFill>
          <a:ln>
            <a:solidFill>
              <a:srgbClr val="E10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endParaRPr lang="fr-FR" dirty="0" smtClean="0">
              <a:solidFill>
                <a:schemeClr val="tx1"/>
              </a:solidFill>
            </a:endParaRPr>
          </a:p>
          <a:p>
            <a:pPr algn="ctr"/>
            <a:r>
              <a:rPr lang="fr-FR" dirty="0" smtClean="0">
                <a:solidFill>
                  <a:schemeClr val="tx1"/>
                </a:solidFill>
              </a:rPr>
              <a:t>Initially </a:t>
            </a:r>
            <a:r>
              <a:rPr lang="fr-FR" dirty="0">
                <a:solidFill>
                  <a:schemeClr val="tx1"/>
                </a:solidFill>
              </a:rPr>
              <a:t>infected chickens</a:t>
            </a:r>
          </a:p>
          <a:p>
            <a:pPr algn="ctr"/>
            <a:endParaRPr lang="fr-FR" dirty="0"/>
          </a:p>
        </p:txBody>
      </p:sp>
      <p:sp>
        <p:nvSpPr>
          <p:cNvPr id="12" name="Flèche vers le bas 11"/>
          <p:cNvSpPr/>
          <p:nvPr/>
        </p:nvSpPr>
        <p:spPr>
          <a:xfrm rot="9113108">
            <a:off x="2109294" y="2996486"/>
            <a:ext cx="119385" cy="738160"/>
          </a:xfrm>
          <a:prstGeom prst="downArrow">
            <a:avLst>
              <a:gd name="adj1" fmla="val 46434"/>
              <a:gd name="adj2" fmla="val 50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3" name="Rectangle 12"/>
          <p:cNvSpPr/>
          <p:nvPr/>
        </p:nvSpPr>
        <p:spPr>
          <a:xfrm>
            <a:off x="4830711" y="3795579"/>
            <a:ext cx="1723194" cy="864096"/>
          </a:xfrm>
          <a:prstGeom prst="rect">
            <a:avLst/>
          </a:prstGeom>
          <a:solidFill>
            <a:schemeClr val="accent3">
              <a:lumMod val="20000"/>
              <a:lumOff val="80000"/>
            </a:schemeClr>
          </a:solidFill>
          <a:ln>
            <a:solidFill>
              <a:srgbClr val="E10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endParaRPr lang="fr-FR" dirty="0" smtClean="0">
              <a:solidFill>
                <a:schemeClr val="tx1"/>
              </a:solidFill>
            </a:endParaRPr>
          </a:p>
          <a:p>
            <a:pPr algn="ctr"/>
            <a:r>
              <a:rPr lang="fr-FR" dirty="0" smtClean="0">
                <a:solidFill>
                  <a:schemeClr val="tx1"/>
                </a:solidFill>
              </a:rPr>
              <a:t>Flock </a:t>
            </a:r>
            <a:r>
              <a:rPr lang="fr-FR" dirty="0">
                <a:solidFill>
                  <a:schemeClr val="tx1"/>
                </a:solidFill>
              </a:rPr>
              <a:t>depopulation (thinning)</a:t>
            </a:r>
          </a:p>
          <a:p>
            <a:pPr algn="ctr"/>
            <a:endParaRPr lang="fr-FR" dirty="0"/>
          </a:p>
        </p:txBody>
      </p:sp>
      <p:sp>
        <p:nvSpPr>
          <p:cNvPr id="14" name="Flèche vers le bas 13"/>
          <p:cNvSpPr/>
          <p:nvPr/>
        </p:nvSpPr>
        <p:spPr>
          <a:xfrm rot="12501489">
            <a:off x="6730768" y="2983860"/>
            <a:ext cx="105285" cy="778261"/>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5"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endParaRPr lang="fr-FR" dirty="0"/>
          </a:p>
        </p:txBody>
      </p:sp>
    </p:spTree>
    <p:extLst>
      <p:ext uri="{BB962C8B-B14F-4D97-AF65-F5344CB8AC3E}">
        <p14:creationId xmlns:p14="http://schemas.microsoft.com/office/powerpoint/2010/main" val="1545800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16/05/2024</a:t>
            </a:r>
            <a:endParaRPr lang="fr-FR" cap="all"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13</a:t>
            </a:fld>
            <a:endParaRPr lang="fr-FR" dirty="0"/>
          </a:p>
        </p:txBody>
      </p:sp>
      <p:sp>
        <p:nvSpPr>
          <p:cNvPr id="3" name="Titre 2"/>
          <p:cNvSpPr>
            <a:spLocks noGrp="1"/>
          </p:cNvSpPr>
          <p:nvPr>
            <p:ph type="title"/>
          </p:nvPr>
        </p:nvSpPr>
        <p:spPr/>
        <p:txBody>
          <a:bodyPr/>
          <a:lstStyle/>
          <a:p>
            <a:r>
              <a:rPr lang="fr-FR" sz="2800" dirty="0" smtClean="0"/>
              <a:t>Dynamics of ESBL </a:t>
            </a:r>
            <a:r>
              <a:rPr lang="fr-FR" sz="2800" i="1" dirty="0" smtClean="0"/>
              <a:t>E. coli </a:t>
            </a:r>
            <a:r>
              <a:rPr lang="fr-FR" sz="2800" dirty="0" smtClean="0"/>
              <a:t>in broiler farms</a:t>
            </a:r>
            <a:endParaRPr lang="fr-FR" sz="2800" dirty="0"/>
          </a:p>
        </p:txBody>
      </p:sp>
      <p:sp>
        <p:nvSpPr>
          <p:cNvPr id="8" name="Rectangle 7"/>
          <p:cNvSpPr/>
          <p:nvPr/>
        </p:nvSpPr>
        <p:spPr>
          <a:xfrm>
            <a:off x="5727498"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Farm</a:t>
            </a:r>
            <a:r>
              <a:rPr lang="fr-FR" dirty="0" smtClean="0">
                <a:solidFill>
                  <a:schemeClr val="tx1"/>
                </a:solidFill>
              </a:rPr>
              <a:t> </a:t>
            </a:r>
            <a:r>
              <a:rPr lang="fr-FR" dirty="0" err="1" smtClean="0">
                <a:solidFill>
                  <a:schemeClr val="tx1"/>
                </a:solidFill>
              </a:rPr>
              <a:t>environment</a:t>
            </a:r>
            <a:endParaRPr lang="fr-FR" dirty="0">
              <a:solidFill>
                <a:schemeClr val="tx1"/>
              </a:solidFill>
            </a:endParaRPr>
          </a:p>
        </p:txBody>
      </p:sp>
      <p:sp>
        <p:nvSpPr>
          <p:cNvPr id="9" name="Rectangle 8"/>
          <p:cNvSpPr/>
          <p:nvPr/>
        </p:nvSpPr>
        <p:spPr>
          <a:xfrm>
            <a:off x="1348651"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rPr>
              <a:t>Broiler’s</a:t>
            </a:r>
            <a:r>
              <a:rPr lang="fr-FR" dirty="0">
                <a:solidFill>
                  <a:schemeClr val="tx1"/>
                </a:solidFill>
              </a:rPr>
              <a:t> </a:t>
            </a:r>
            <a:r>
              <a:rPr lang="fr-FR" dirty="0" err="1">
                <a:solidFill>
                  <a:schemeClr val="tx1"/>
                </a:solidFill>
              </a:rPr>
              <a:t>gut</a:t>
            </a:r>
            <a:endParaRPr lang="fr-FR" dirty="0">
              <a:solidFill>
                <a:schemeClr val="tx1"/>
              </a:solidFill>
            </a:endParaRPr>
          </a:p>
        </p:txBody>
      </p:sp>
      <p:sp>
        <p:nvSpPr>
          <p:cNvPr id="10" name="Ellipse 9"/>
          <p:cNvSpPr/>
          <p:nvPr/>
        </p:nvSpPr>
        <p:spPr>
          <a:xfrm>
            <a:off x="3490186" y="1059582"/>
            <a:ext cx="1728192" cy="85384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Feces</a:t>
            </a:r>
            <a:r>
              <a:rPr lang="fr-FR" dirty="0" smtClean="0">
                <a:solidFill>
                  <a:schemeClr val="tx1"/>
                </a:solidFill>
              </a:rPr>
              <a:t> ingestion</a:t>
            </a:r>
            <a:endParaRPr lang="fr-FR" dirty="0">
              <a:solidFill>
                <a:schemeClr val="tx1"/>
              </a:solidFill>
            </a:endParaRPr>
          </a:p>
        </p:txBody>
      </p:sp>
      <p:sp>
        <p:nvSpPr>
          <p:cNvPr id="11" name="Ellipse 10"/>
          <p:cNvSpPr/>
          <p:nvPr/>
        </p:nvSpPr>
        <p:spPr>
          <a:xfrm>
            <a:off x="3563888" y="3507854"/>
            <a:ext cx="1728192" cy="85384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Feces</a:t>
            </a:r>
            <a:r>
              <a:rPr lang="fr-FR" dirty="0" smtClean="0">
                <a:solidFill>
                  <a:schemeClr val="tx1"/>
                </a:solidFill>
              </a:rPr>
              <a:t> </a:t>
            </a:r>
            <a:r>
              <a:rPr lang="fr-FR" dirty="0" err="1" smtClean="0">
                <a:solidFill>
                  <a:schemeClr val="tx1"/>
                </a:solidFill>
              </a:rPr>
              <a:t>excretion</a:t>
            </a:r>
            <a:endParaRPr lang="fr-FR" dirty="0">
              <a:solidFill>
                <a:schemeClr val="tx1"/>
              </a:solidFill>
            </a:endParaRPr>
          </a:p>
        </p:txBody>
      </p:sp>
      <p:cxnSp>
        <p:nvCxnSpPr>
          <p:cNvPr id="15" name="Connecteur en arc 14"/>
          <p:cNvCxnSpPr>
            <a:stCxn id="8" idx="0"/>
          </p:cNvCxnSpPr>
          <p:nvPr/>
        </p:nvCxnSpPr>
        <p:spPr>
          <a:xfrm rot="16200000" flipV="1">
            <a:off x="5559544" y="1145340"/>
            <a:ext cx="653196" cy="1335527"/>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2" name="Connecteur en arc 21"/>
          <p:cNvCxnSpPr>
            <a:stCxn id="10" idx="2"/>
            <a:endCxn id="9" idx="0"/>
          </p:cNvCxnSpPr>
          <p:nvPr/>
        </p:nvCxnSpPr>
        <p:spPr>
          <a:xfrm rot="10800000" flipV="1">
            <a:off x="2175058" y="1486506"/>
            <a:ext cx="1315128" cy="653196"/>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4" name="Connecteur en arc 23"/>
          <p:cNvCxnSpPr>
            <a:stCxn id="9" idx="2"/>
            <a:endCxn id="11" idx="2"/>
          </p:cNvCxnSpPr>
          <p:nvPr/>
        </p:nvCxnSpPr>
        <p:spPr>
          <a:xfrm rot="16200000" flipH="1">
            <a:off x="2367979" y="2738869"/>
            <a:ext cx="1002988" cy="138883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6" name="Connecteur en arc 25"/>
          <p:cNvCxnSpPr>
            <a:endCxn id="8" idx="2"/>
          </p:cNvCxnSpPr>
          <p:nvPr/>
        </p:nvCxnSpPr>
        <p:spPr>
          <a:xfrm flipV="1">
            <a:off x="5292080" y="2931790"/>
            <a:ext cx="1261825" cy="989484"/>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14"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endParaRPr lang="fr-FR" dirty="0"/>
          </a:p>
        </p:txBody>
      </p:sp>
    </p:spTree>
    <p:extLst>
      <p:ext uri="{BB962C8B-B14F-4D97-AF65-F5344CB8AC3E}">
        <p14:creationId xmlns:p14="http://schemas.microsoft.com/office/powerpoint/2010/main" val="21683028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16/05/2024</a:t>
            </a:r>
            <a:endParaRPr lang="fr-FR" cap="all"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14</a:t>
            </a:fld>
            <a:endParaRPr lang="fr-FR" dirty="0"/>
          </a:p>
        </p:txBody>
      </p:sp>
      <p:sp>
        <p:nvSpPr>
          <p:cNvPr id="3" name="Titre 2"/>
          <p:cNvSpPr>
            <a:spLocks noGrp="1"/>
          </p:cNvSpPr>
          <p:nvPr>
            <p:ph type="title"/>
          </p:nvPr>
        </p:nvSpPr>
        <p:spPr/>
        <p:txBody>
          <a:bodyPr/>
          <a:lstStyle/>
          <a:p>
            <a:r>
              <a:rPr lang="fr-FR" sz="2800" dirty="0" smtClean="0"/>
              <a:t>Dynamics of ESBL </a:t>
            </a:r>
            <a:r>
              <a:rPr lang="fr-FR" sz="2800" i="1" dirty="0" smtClean="0"/>
              <a:t>E. coli </a:t>
            </a:r>
            <a:r>
              <a:rPr lang="fr-FR" sz="2800" dirty="0" smtClean="0"/>
              <a:t>in farm environment</a:t>
            </a:r>
            <a:endParaRPr lang="fr-FR" sz="2800" dirty="0"/>
          </a:p>
        </p:txBody>
      </p:sp>
      <p:sp>
        <p:nvSpPr>
          <p:cNvPr id="8" name="Rectangle 7"/>
          <p:cNvSpPr/>
          <p:nvPr/>
        </p:nvSpPr>
        <p:spPr>
          <a:xfrm>
            <a:off x="5727498"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Farm</a:t>
            </a:r>
            <a:r>
              <a:rPr lang="fr-FR" dirty="0" smtClean="0">
                <a:solidFill>
                  <a:schemeClr val="tx1"/>
                </a:solidFill>
              </a:rPr>
              <a:t> </a:t>
            </a:r>
            <a:r>
              <a:rPr lang="fr-FR" dirty="0" err="1" smtClean="0">
                <a:solidFill>
                  <a:schemeClr val="tx1"/>
                </a:solidFill>
              </a:rPr>
              <a:t>environment</a:t>
            </a:r>
            <a:endParaRPr lang="fr-FR" dirty="0">
              <a:solidFill>
                <a:schemeClr val="tx1"/>
              </a:solidFill>
            </a:endParaRPr>
          </a:p>
        </p:txBody>
      </p:sp>
      <p:sp>
        <p:nvSpPr>
          <p:cNvPr id="9" name="Rectangle 8"/>
          <p:cNvSpPr/>
          <p:nvPr/>
        </p:nvSpPr>
        <p:spPr>
          <a:xfrm>
            <a:off x="1348651" y="2139702"/>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rPr>
              <a:t>Broiler’s</a:t>
            </a:r>
            <a:r>
              <a:rPr lang="fr-FR" dirty="0">
                <a:solidFill>
                  <a:schemeClr val="tx1"/>
                </a:solidFill>
              </a:rPr>
              <a:t> </a:t>
            </a:r>
            <a:r>
              <a:rPr lang="fr-FR" dirty="0" err="1">
                <a:solidFill>
                  <a:schemeClr val="tx1"/>
                </a:solidFill>
              </a:rPr>
              <a:t>gut</a:t>
            </a:r>
            <a:endParaRPr lang="fr-FR" dirty="0">
              <a:solidFill>
                <a:schemeClr val="tx1"/>
              </a:solidFill>
            </a:endParaRPr>
          </a:p>
        </p:txBody>
      </p:sp>
      <p:sp>
        <p:nvSpPr>
          <p:cNvPr id="10" name="Ellipse 9"/>
          <p:cNvSpPr/>
          <p:nvPr/>
        </p:nvSpPr>
        <p:spPr>
          <a:xfrm>
            <a:off x="3490186" y="1059582"/>
            <a:ext cx="1728192" cy="85384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Feces</a:t>
            </a:r>
            <a:r>
              <a:rPr lang="fr-FR" dirty="0" smtClean="0">
                <a:solidFill>
                  <a:schemeClr val="tx1"/>
                </a:solidFill>
              </a:rPr>
              <a:t> ingestion</a:t>
            </a:r>
            <a:endParaRPr lang="fr-FR" dirty="0">
              <a:solidFill>
                <a:schemeClr val="tx1"/>
              </a:solidFill>
            </a:endParaRPr>
          </a:p>
        </p:txBody>
      </p:sp>
      <p:sp>
        <p:nvSpPr>
          <p:cNvPr id="11" name="Ellipse 10"/>
          <p:cNvSpPr/>
          <p:nvPr/>
        </p:nvSpPr>
        <p:spPr>
          <a:xfrm>
            <a:off x="3563888" y="3507854"/>
            <a:ext cx="1728192" cy="853848"/>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Feces</a:t>
            </a:r>
            <a:r>
              <a:rPr lang="fr-FR" dirty="0" smtClean="0">
                <a:solidFill>
                  <a:schemeClr val="tx1"/>
                </a:solidFill>
              </a:rPr>
              <a:t> </a:t>
            </a:r>
            <a:r>
              <a:rPr lang="fr-FR" dirty="0" err="1" smtClean="0">
                <a:solidFill>
                  <a:schemeClr val="tx1"/>
                </a:solidFill>
              </a:rPr>
              <a:t>excretion</a:t>
            </a:r>
            <a:endParaRPr lang="fr-FR" dirty="0">
              <a:solidFill>
                <a:schemeClr val="tx1"/>
              </a:solidFill>
            </a:endParaRPr>
          </a:p>
        </p:txBody>
      </p:sp>
      <p:cxnSp>
        <p:nvCxnSpPr>
          <p:cNvPr id="15" name="Connecteur en arc 14"/>
          <p:cNvCxnSpPr>
            <a:stCxn id="8" idx="0"/>
          </p:cNvCxnSpPr>
          <p:nvPr/>
        </p:nvCxnSpPr>
        <p:spPr>
          <a:xfrm rot="16200000" flipV="1">
            <a:off x="5559544" y="1145340"/>
            <a:ext cx="653196" cy="1335527"/>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2" name="Connecteur en arc 21"/>
          <p:cNvCxnSpPr>
            <a:stCxn id="10" idx="2"/>
            <a:endCxn id="9" idx="0"/>
          </p:cNvCxnSpPr>
          <p:nvPr/>
        </p:nvCxnSpPr>
        <p:spPr>
          <a:xfrm rot="10800000" flipV="1">
            <a:off x="2175058" y="1486506"/>
            <a:ext cx="1315128" cy="653196"/>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4" name="Connecteur en arc 23"/>
          <p:cNvCxnSpPr>
            <a:stCxn id="9" idx="2"/>
            <a:endCxn id="11" idx="2"/>
          </p:cNvCxnSpPr>
          <p:nvPr/>
        </p:nvCxnSpPr>
        <p:spPr>
          <a:xfrm rot="16200000" flipH="1">
            <a:off x="2367979" y="2738869"/>
            <a:ext cx="1002988" cy="138883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6" name="Connecteur en arc 25"/>
          <p:cNvCxnSpPr>
            <a:endCxn id="8" idx="2"/>
          </p:cNvCxnSpPr>
          <p:nvPr/>
        </p:nvCxnSpPr>
        <p:spPr>
          <a:xfrm flipV="1">
            <a:off x="5292080" y="2931790"/>
            <a:ext cx="1261825" cy="989484"/>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7" name="ZoneTexte 26"/>
          <p:cNvSpPr txBox="1"/>
          <p:nvPr/>
        </p:nvSpPr>
        <p:spPr>
          <a:xfrm>
            <a:off x="146885" y="3236788"/>
            <a:ext cx="1689715" cy="923330"/>
          </a:xfrm>
          <a:prstGeom prst="rect">
            <a:avLst/>
          </a:prstGeom>
          <a:noFill/>
        </p:spPr>
        <p:txBody>
          <a:bodyPr wrap="square" rtlCol="0">
            <a:spAutoFit/>
          </a:bodyPr>
          <a:lstStyle/>
          <a:p>
            <a:pPr marL="285750" indent="-285750">
              <a:buFont typeface="Arial" panose="020B0604020202020204" pitchFamily="34" charset="0"/>
              <a:buChar char="•"/>
            </a:pPr>
            <a:r>
              <a:rPr lang="fr-FR" dirty="0" err="1" smtClean="0"/>
              <a:t>Growth</a:t>
            </a:r>
            <a:r>
              <a:rPr lang="fr-FR" dirty="0" smtClean="0"/>
              <a:t> </a:t>
            </a:r>
          </a:p>
          <a:p>
            <a:pPr marL="285750" indent="-285750">
              <a:buFont typeface="Arial" panose="020B0604020202020204" pitchFamily="34" charset="0"/>
              <a:buChar char="•"/>
            </a:pPr>
            <a:r>
              <a:rPr lang="fr-FR" dirty="0" smtClean="0"/>
              <a:t>Ingestion</a:t>
            </a:r>
          </a:p>
          <a:p>
            <a:pPr marL="285750" indent="-285750">
              <a:buFont typeface="Arial" panose="020B0604020202020204" pitchFamily="34" charset="0"/>
              <a:buChar char="•"/>
            </a:pPr>
            <a:r>
              <a:rPr lang="fr-FR" dirty="0" err="1" smtClean="0"/>
              <a:t>excretion</a:t>
            </a:r>
            <a:endParaRPr lang="fr-FR" dirty="0"/>
          </a:p>
        </p:txBody>
      </p:sp>
      <p:sp>
        <p:nvSpPr>
          <p:cNvPr id="28" name="Flèche vers le haut 27"/>
          <p:cNvSpPr/>
          <p:nvPr/>
        </p:nvSpPr>
        <p:spPr>
          <a:xfrm>
            <a:off x="1464911" y="3262213"/>
            <a:ext cx="216024" cy="245641"/>
          </a:xfrm>
          <a:prstGeom prst="upArrow">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Flèche vers le haut 28"/>
          <p:cNvSpPr/>
          <p:nvPr/>
        </p:nvSpPr>
        <p:spPr>
          <a:xfrm>
            <a:off x="1602457" y="3542924"/>
            <a:ext cx="216024" cy="245641"/>
          </a:xfrm>
          <a:prstGeom prst="upArrow">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Flèche vers le bas 30"/>
          <p:cNvSpPr/>
          <p:nvPr/>
        </p:nvSpPr>
        <p:spPr>
          <a:xfrm>
            <a:off x="1663829" y="3880268"/>
            <a:ext cx="216024" cy="223345"/>
          </a:xfrm>
          <a:prstGeom prst="downArrow">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ZoneTexte 31"/>
          <p:cNvSpPr txBox="1"/>
          <p:nvPr/>
        </p:nvSpPr>
        <p:spPr>
          <a:xfrm>
            <a:off x="7014566" y="3262213"/>
            <a:ext cx="1689715" cy="923330"/>
          </a:xfrm>
          <a:prstGeom prst="rect">
            <a:avLst/>
          </a:prstGeom>
          <a:noFill/>
        </p:spPr>
        <p:txBody>
          <a:bodyPr wrap="square" rtlCol="0">
            <a:spAutoFit/>
          </a:bodyPr>
          <a:lstStyle/>
          <a:p>
            <a:pPr marL="285750" indent="-285750">
              <a:buFont typeface="Arial" panose="020B0604020202020204" pitchFamily="34" charset="0"/>
              <a:buChar char="•"/>
            </a:pPr>
            <a:r>
              <a:rPr lang="fr-FR" dirty="0" err="1" smtClean="0"/>
              <a:t>Decay</a:t>
            </a:r>
            <a:r>
              <a:rPr lang="fr-FR" dirty="0" smtClean="0"/>
              <a:t> </a:t>
            </a:r>
          </a:p>
          <a:p>
            <a:pPr marL="285750" indent="-285750">
              <a:buFont typeface="Arial" panose="020B0604020202020204" pitchFamily="34" charset="0"/>
              <a:buChar char="•"/>
            </a:pPr>
            <a:r>
              <a:rPr lang="fr-FR" dirty="0" smtClean="0"/>
              <a:t>Ingestion</a:t>
            </a:r>
          </a:p>
          <a:p>
            <a:pPr marL="285750" indent="-285750">
              <a:buFont typeface="Arial" panose="020B0604020202020204" pitchFamily="34" charset="0"/>
              <a:buChar char="•"/>
            </a:pPr>
            <a:r>
              <a:rPr lang="fr-FR" dirty="0" err="1" smtClean="0"/>
              <a:t>excretion</a:t>
            </a:r>
            <a:endParaRPr lang="fr-FR" dirty="0"/>
          </a:p>
        </p:txBody>
      </p:sp>
      <p:sp>
        <p:nvSpPr>
          <p:cNvPr id="33" name="Flèche vers le bas 32"/>
          <p:cNvSpPr/>
          <p:nvPr/>
        </p:nvSpPr>
        <p:spPr>
          <a:xfrm>
            <a:off x="8217110" y="3321610"/>
            <a:ext cx="216024" cy="223345"/>
          </a:xfrm>
          <a:prstGeom prst="downArrow">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Flèche vers le bas 33"/>
          <p:cNvSpPr/>
          <p:nvPr/>
        </p:nvSpPr>
        <p:spPr>
          <a:xfrm>
            <a:off x="8488257" y="3612205"/>
            <a:ext cx="216024" cy="223345"/>
          </a:xfrm>
          <a:prstGeom prst="downArrow">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Flèche vers le haut 34"/>
          <p:cNvSpPr/>
          <p:nvPr/>
        </p:nvSpPr>
        <p:spPr>
          <a:xfrm>
            <a:off x="8495080" y="3887726"/>
            <a:ext cx="216024" cy="245641"/>
          </a:xfrm>
          <a:prstGeom prst="upArrow">
            <a:avLst/>
          </a:prstGeom>
          <a:solidFill>
            <a:srgbClr val="00B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endParaRPr lang="fr-FR" dirty="0"/>
          </a:p>
        </p:txBody>
      </p:sp>
    </p:spTree>
    <p:extLst>
      <p:ext uri="{BB962C8B-B14F-4D97-AF65-F5344CB8AC3E}">
        <p14:creationId xmlns:p14="http://schemas.microsoft.com/office/powerpoint/2010/main" val="20214970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8"/>
          </p:nvPr>
        </p:nvSpPr>
        <p:spPr/>
        <p:txBody>
          <a:bodyPr/>
          <a:lstStyle/>
          <a:p>
            <a:fld id="{733122C9-A0B9-462F-8757-0847AD287B63}" type="slidenum">
              <a:rPr lang="fr-FR" smtClean="0"/>
              <a:pPr/>
              <a:t>15</a:t>
            </a:fld>
            <a:endParaRPr lang="fr-FR" dirty="0"/>
          </a:p>
        </p:txBody>
      </p:sp>
      <p:sp>
        <p:nvSpPr>
          <p:cNvPr id="3" name="Titre 2"/>
          <p:cNvSpPr>
            <a:spLocks noGrp="1"/>
          </p:cNvSpPr>
          <p:nvPr>
            <p:ph type="title"/>
          </p:nvPr>
        </p:nvSpPr>
        <p:spPr/>
        <p:txBody>
          <a:bodyPr/>
          <a:lstStyle/>
          <a:p>
            <a:r>
              <a:rPr lang="fr-FR" sz="2800" dirty="0" smtClean="0"/>
              <a:t>Discrete chronological framework</a:t>
            </a:r>
            <a:endParaRPr lang="fr-FR" sz="2800" dirty="0"/>
          </a:p>
        </p:txBody>
      </p:sp>
      <p:sp>
        <p:nvSpPr>
          <p:cNvPr id="8" name="Rectangle 7"/>
          <p:cNvSpPr/>
          <p:nvPr/>
        </p:nvSpPr>
        <p:spPr>
          <a:xfrm>
            <a:off x="7152333"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Decay</a:t>
            </a:r>
            <a:endParaRPr lang="fr-FR" dirty="0">
              <a:solidFill>
                <a:schemeClr val="tx1"/>
              </a:solidFill>
            </a:endParaRPr>
          </a:p>
        </p:txBody>
      </p:sp>
      <p:sp>
        <p:nvSpPr>
          <p:cNvPr id="9" name="Rectangle 8"/>
          <p:cNvSpPr/>
          <p:nvPr/>
        </p:nvSpPr>
        <p:spPr>
          <a:xfrm>
            <a:off x="2754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Excretion</a:t>
            </a:r>
            <a:endParaRPr lang="fr-FR" dirty="0">
              <a:solidFill>
                <a:schemeClr val="tx1"/>
              </a:solidFill>
            </a:endParaRPr>
          </a:p>
        </p:txBody>
      </p:sp>
      <p:sp>
        <p:nvSpPr>
          <p:cNvPr id="10" name="Rectangle 9"/>
          <p:cNvSpPr/>
          <p:nvPr/>
        </p:nvSpPr>
        <p:spPr>
          <a:xfrm>
            <a:off x="25677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Growth</a:t>
            </a:r>
            <a:endParaRPr lang="fr-FR" dirty="0">
              <a:solidFill>
                <a:schemeClr val="tx1"/>
              </a:solidFill>
            </a:endParaRPr>
          </a:p>
        </p:txBody>
      </p:sp>
      <p:sp>
        <p:nvSpPr>
          <p:cNvPr id="11" name="Rectangle 10"/>
          <p:cNvSpPr/>
          <p:nvPr/>
        </p:nvSpPr>
        <p:spPr>
          <a:xfrm>
            <a:off x="4860032"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Transmission</a:t>
            </a:r>
            <a:endParaRPr lang="fr-FR" dirty="0">
              <a:solidFill>
                <a:schemeClr val="tx1"/>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endParaRPr lang="fr-FR" dirty="0"/>
          </a:p>
        </p:txBody>
      </p:sp>
      <p:sp>
        <p:nvSpPr>
          <p:cNvPr id="17" name="Espace réservé de la date 3"/>
          <p:cNvSpPr>
            <a:spLocks noGrp="1"/>
          </p:cNvSpPr>
          <p:nvPr>
            <p:ph type="dt" sz="half" idx="16"/>
          </p:nvPr>
        </p:nvSpPr>
        <p:spPr>
          <a:xfrm>
            <a:off x="7699725" y="4659675"/>
            <a:ext cx="1170000" cy="211929"/>
          </a:xfrm>
        </p:spPr>
        <p:txBody>
          <a:bodyPr/>
          <a:lstStyle/>
          <a:p>
            <a:pPr algn="r"/>
            <a:r>
              <a:rPr lang="fr-FR" cap="all" dirty="0" smtClean="0"/>
              <a:t>16/05/2024</a:t>
            </a:r>
            <a:endParaRPr lang="fr-FR" cap="all" dirty="0"/>
          </a:p>
        </p:txBody>
      </p:sp>
    </p:spTree>
    <p:extLst>
      <p:ext uri="{BB962C8B-B14F-4D97-AF65-F5344CB8AC3E}">
        <p14:creationId xmlns:p14="http://schemas.microsoft.com/office/powerpoint/2010/main" val="20752637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8"/>
          </p:nvPr>
        </p:nvSpPr>
        <p:spPr/>
        <p:txBody>
          <a:bodyPr/>
          <a:lstStyle/>
          <a:p>
            <a:fld id="{733122C9-A0B9-462F-8757-0847AD287B63}" type="slidenum">
              <a:rPr lang="fr-FR" smtClean="0"/>
              <a:pPr/>
              <a:t>16</a:t>
            </a:fld>
            <a:endParaRPr lang="fr-FR" dirty="0"/>
          </a:p>
        </p:txBody>
      </p:sp>
      <p:sp>
        <p:nvSpPr>
          <p:cNvPr id="3" name="Titre 2"/>
          <p:cNvSpPr>
            <a:spLocks noGrp="1"/>
          </p:cNvSpPr>
          <p:nvPr>
            <p:ph type="title"/>
          </p:nvPr>
        </p:nvSpPr>
        <p:spPr/>
        <p:txBody>
          <a:bodyPr/>
          <a:lstStyle/>
          <a:p>
            <a:r>
              <a:rPr lang="fr-FR" sz="2800" dirty="0" smtClean="0"/>
              <a:t>Discrete chronological framework</a:t>
            </a:r>
            <a:endParaRPr lang="fr-FR" sz="2800" dirty="0"/>
          </a:p>
        </p:txBody>
      </p:sp>
      <p:sp>
        <p:nvSpPr>
          <p:cNvPr id="8" name="Rectangle 7"/>
          <p:cNvSpPr/>
          <p:nvPr/>
        </p:nvSpPr>
        <p:spPr>
          <a:xfrm>
            <a:off x="7152333"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Decay</a:t>
            </a:r>
            <a:endParaRPr lang="fr-FR" dirty="0">
              <a:solidFill>
                <a:schemeClr val="tx1"/>
              </a:solidFill>
            </a:endParaRPr>
          </a:p>
        </p:txBody>
      </p:sp>
      <p:sp>
        <p:nvSpPr>
          <p:cNvPr id="9" name="Rectangle 8"/>
          <p:cNvSpPr/>
          <p:nvPr/>
        </p:nvSpPr>
        <p:spPr>
          <a:xfrm>
            <a:off x="2754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Excretion</a:t>
            </a:r>
            <a:endParaRPr lang="fr-FR" dirty="0">
              <a:solidFill>
                <a:schemeClr val="tx1"/>
              </a:solidFill>
            </a:endParaRPr>
          </a:p>
        </p:txBody>
      </p:sp>
      <p:sp>
        <p:nvSpPr>
          <p:cNvPr id="10" name="Rectangle 9"/>
          <p:cNvSpPr/>
          <p:nvPr/>
        </p:nvSpPr>
        <p:spPr>
          <a:xfrm>
            <a:off x="25677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Growth</a:t>
            </a:r>
            <a:endParaRPr lang="fr-FR" dirty="0">
              <a:solidFill>
                <a:schemeClr val="tx1"/>
              </a:solidFill>
            </a:endParaRPr>
          </a:p>
        </p:txBody>
      </p:sp>
      <p:sp>
        <p:nvSpPr>
          <p:cNvPr id="11" name="Rectangle 10"/>
          <p:cNvSpPr/>
          <p:nvPr/>
        </p:nvSpPr>
        <p:spPr>
          <a:xfrm>
            <a:off x="4860032"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Transmission</a:t>
            </a:r>
            <a:endParaRPr lang="fr-FR" dirty="0">
              <a:solidFill>
                <a:schemeClr val="tx1"/>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p:cNvSpPr txBox="1"/>
          <p:nvPr/>
        </p:nvSpPr>
        <p:spPr>
          <a:xfrm>
            <a:off x="2086030" y="1057131"/>
            <a:ext cx="4536504" cy="646331"/>
          </a:xfrm>
          <a:prstGeom prst="rect">
            <a:avLst/>
          </a:prstGeom>
          <a:noFill/>
        </p:spPr>
        <p:txBody>
          <a:bodyPr wrap="square" rtlCol="0">
            <a:spAutoFit/>
          </a:bodyPr>
          <a:lstStyle/>
          <a:p>
            <a:pPr algn="ctr"/>
            <a:r>
              <a:rPr lang="fr-FR" dirty="0" smtClean="0"/>
              <a:t>Each step is executed </a:t>
            </a:r>
            <a:r>
              <a:rPr lang="fr-FR" dirty="0" smtClean="0">
                <a:solidFill>
                  <a:srgbClr val="FF0000"/>
                </a:solidFill>
              </a:rPr>
              <a:t>once</a:t>
            </a:r>
            <a:r>
              <a:rPr lang="fr-FR" dirty="0" smtClean="0"/>
              <a:t> per day </a:t>
            </a:r>
          </a:p>
          <a:p>
            <a:pPr algn="ctr"/>
            <a:r>
              <a:rPr lang="fr-FR" dirty="0" smtClean="0">
                <a:solidFill>
                  <a:srgbClr val="FF0000"/>
                </a:solidFill>
              </a:rPr>
              <a:t>UPDATE</a:t>
            </a:r>
            <a:r>
              <a:rPr lang="fr-FR" dirty="0" smtClean="0"/>
              <a:t> the variables for </a:t>
            </a:r>
            <a:r>
              <a:rPr lang="fr-FR" dirty="0" smtClean="0">
                <a:solidFill>
                  <a:srgbClr val="5770BE"/>
                </a:solidFill>
              </a:rPr>
              <a:t>each broiler</a:t>
            </a:r>
            <a:endParaRPr lang="fr-FR" dirty="0">
              <a:solidFill>
                <a:srgbClr val="5770BE"/>
              </a:solidFill>
            </a:endParaRPr>
          </a:p>
        </p:txBody>
      </p:sp>
      <p:sp>
        <p:nvSpPr>
          <p:cNvPr id="18" name="ZoneTexte 17"/>
          <p:cNvSpPr txBox="1"/>
          <p:nvPr/>
        </p:nvSpPr>
        <p:spPr>
          <a:xfrm>
            <a:off x="903885" y="3395730"/>
            <a:ext cx="7272808" cy="923330"/>
          </a:xfrm>
          <a:prstGeom prst="rect">
            <a:avLst/>
          </a:prstGeom>
          <a:noFill/>
        </p:spPr>
        <p:txBody>
          <a:bodyPr wrap="square" rtlCol="0">
            <a:spAutoFit/>
          </a:bodyPr>
          <a:lstStyle/>
          <a:p>
            <a:r>
              <a:rPr lang="fr-FR" b="1" dirty="0" err="1" smtClean="0">
                <a:solidFill>
                  <a:schemeClr val="accent4">
                    <a:lumMod val="75000"/>
                  </a:schemeClr>
                </a:solidFill>
              </a:rPr>
              <a:t>C_gut_i_d</a:t>
            </a:r>
            <a:r>
              <a:rPr lang="fr-FR" dirty="0" smtClean="0"/>
              <a:t>: total CFU of ESBL </a:t>
            </a:r>
            <a:r>
              <a:rPr lang="fr-FR" i="1" dirty="0" smtClean="0"/>
              <a:t>E. coli </a:t>
            </a:r>
            <a:r>
              <a:rPr lang="fr-FR" dirty="0" smtClean="0"/>
              <a:t>in </a:t>
            </a:r>
            <a:r>
              <a:rPr lang="fr-FR" dirty="0" err="1" smtClean="0"/>
              <a:t>gut</a:t>
            </a:r>
            <a:r>
              <a:rPr lang="fr-FR" dirty="0" smtClean="0"/>
              <a:t> of </a:t>
            </a:r>
            <a:r>
              <a:rPr lang="fr-FR" dirty="0" err="1" smtClean="0"/>
              <a:t>broiler</a:t>
            </a:r>
            <a:r>
              <a:rPr lang="fr-FR" dirty="0" smtClean="0"/>
              <a:t> </a:t>
            </a:r>
            <a:r>
              <a:rPr lang="fr-FR" b="1" dirty="0" smtClean="0">
                <a:solidFill>
                  <a:schemeClr val="accent4">
                    <a:lumMod val="75000"/>
                  </a:schemeClr>
                </a:solidFill>
              </a:rPr>
              <a:t>i</a:t>
            </a:r>
            <a:r>
              <a:rPr lang="fr-FR" dirty="0" smtClean="0"/>
              <a:t> on </a:t>
            </a:r>
            <a:r>
              <a:rPr lang="fr-FR" dirty="0" err="1" smtClean="0"/>
              <a:t>day</a:t>
            </a:r>
            <a:r>
              <a:rPr lang="fr-FR" dirty="0" smtClean="0"/>
              <a:t> </a:t>
            </a:r>
            <a:r>
              <a:rPr lang="fr-FR" b="1" dirty="0">
                <a:solidFill>
                  <a:schemeClr val="accent4">
                    <a:lumMod val="75000"/>
                  </a:schemeClr>
                </a:solidFill>
              </a:rPr>
              <a:t>d</a:t>
            </a:r>
            <a:endParaRPr lang="fr-FR" b="1" dirty="0" smtClean="0">
              <a:solidFill>
                <a:schemeClr val="accent4">
                  <a:lumMod val="75000"/>
                </a:schemeClr>
              </a:solidFill>
            </a:endParaRPr>
          </a:p>
          <a:p>
            <a:endParaRPr lang="fr-FR" dirty="0"/>
          </a:p>
          <a:p>
            <a:r>
              <a:rPr lang="fr-FR" b="1" dirty="0" err="1" smtClean="0">
                <a:solidFill>
                  <a:srgbClr val="7030A0"/>
                </a:solidFill>
              </a:rPr>
              <a:t>C_env_d</a:t>
            </a:r>
            <a:r>
              <a:rPr lang="fr-FR" dirty="0" smtClean="0"/>
              <a:t>: total CFU of ESBL </a:t>
            </a:r>
            <a:r>
              <a:rPr lang="fr-FR" i="1" dirty="0" smtClean="0"/>
              <a:t>E. coli </a:t>
            </a:r>
            <a:r>
              <a:rPr lang="fr-FR" dirty="0" smtClean="0"/>
              <a:t>in </a:t>
            </a:r>
            <a:r>
              <a:rPr lang="fr-FR" dirty="0" err="1" smtClean="0"/>
              <a:t>farm</a:t>
            </a:r>
            <a:r>
              <a:rPr lang="fr-FR" dirty="0" smtClean="0"/>
              <a:t> </a:t>
            </a:r>
            <a:r>
              <a:rPr lang="fr-FR" dirty="0" err="1" smtClean="0"/>
              <a:t>environment</a:t>
            </a:r>
            <a:r>
              <a:rPr lang="fr-FR" dirty="0" smtClean="0"/>
              <a:t> on </a:t>
            </a:r>
            <a:r>
              <a:rPr lang="fr-FR" dirty="0" err="1" smtClean="0"/>
              <a:t>day</a:t>
            </a:r>
            <a:r>
              <a:rPr lang="fr-FR" dirty="0" smtClean="0"/>
              <a:t> </a:t>
            </a:r>
            <a:r>
              <a:rPr lang="fr-FR" b="1" dirty="0">
                <a:solidFill>
                  <a:srgbClr val="7030A0"/>
                </a:solidFill>
              </a:rPr>
              <a:t>d</a:t>
            </a:r>
          </a:p>
        </p:txBody>
      </p:sp>
      <p:sp>
        <p:nvSpPr>
          <p:cNvPr id="17"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endParaRPr lang="fr-FR" dirty="0"/>
          </a:p>
        </p:txBody>
      </p:sp>
      <p:sp>
        <p:nvSpPr>
          <p:cNvPr id="19" name="Espace réservé de la date 3"/>
          <p:cNvSpPr>
            <a:spLocks noGrp="1"/>
          </p:cNvSpPr>
          <p:nvPr>
            <p:ph type="dt" sz="half" idx="16"/>
          </p:nvPr>
        </p:nvSpPr>
        <p:spPr>
          <a:xfrm>
            <a:off x="7699725" y="4659675"/>
            <a:ext cx="1170000" cy="211929"/>
          </a:xfrm>
        </p:spPr>
        <p:txBody>
          <a:bodyPr/>
          <a:lstStyle/>
          <a:p>
            <a:pPr algn="r"/>
            <a:r>
              <a:rPr lang="fr-FR" cap="all" dirty="0" smtClean="0"/>
              <a:t>16/05/2024</a:t>
            </a:r>
            <a:endParaRPr lang="fr-FR" cap="all" dirty="0"/>
          </a:p>
        </p:txBody>
      </p:sp>
    </p:spTree>
    <p:extLst>
      <p:ext uri="{BB962C8B-B14F-4D97-AF65-F5344CB8AC3E}">
        <p14:creationId xmlns:p14="http://schemas.microsoft.com/office/powerpoint/2010/main" val="1027689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8"/>
          </p:nvPr>
        </p:nvSpPr>
        <p:spPr/>
        <p:txBody>
          <a:bodyPr/>
          <a:lstStyle/>
          <a:p>
            <a:fld id="{733122C9-A0B9-462F-8757-0847AD287B63}" type="slidenum">
              <a:rPr lang="fr-FR" smtClean="0"/>
              <a:pPr/>
              <a:t>17</a:t>
            </a:fld>
            <a:endParaRPr lang="fr-FR" dirty="0"/>
          </a:p>
        </p:txBody>
      </p:sp>
      <p:sp>
        <p:nvSpPr>
          <p:cNvPr id="3" name="Titre 2"/>
          <p:cNvSpPr>
            <a:spLocks noGrp="1"/>
          </p:cNvSpPr>
          <p:nvPr>
            <p:ph type="title"/>
          </p:nvPr>
        </p:nvSpPr>
        <p:spPr/>
        <p:txBody>
          <a:bodyPr/>
          <a:lstStyle/>
          <a:p>
            <a:r>
              <a:rPr lang="fr-FR" sz="2800" dirty="0" smtClean="0"/>
              <a:t>Excretion</a:t>
            </a:r>
            <a:endParaRPr lang="fr-FR" sz="2800" dirty="0"/>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Excretion</a:t>
            </a: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65000"/>
                  </a:schemeClr>
                </a:solidFill>
              </a:rPr>
              <a:t>Transmission</a:t>
            </a: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8" name="ZoneTexte 17"/>
              <p:cNvSpPr txBox="1"/>
              <p:nvPr/>
            </p:nvSpPr>
            <p:spPr>
              <a:xfrm>
                <a:off x="442173" y="3367543"/>
                <a:ext cx="8196231" cy="1290418"/>
              </a:xfrm>
              <a:prstGeom prst="rect">
                <a:avLst/>
              </a:prstGeom>
              <a:noFill/>
            </p:spPr>
            <p:txBody>
              <a:bodyPr wrap="square" rtlCol="0">
                <a:spAutoFit/>
              </a:bodyPr>
              <a:lstStyle/>
              <a:p>
                <a:pPr algn="ctr"/>
                <a:r>
                  <a:rPr lang="fr-FR" dirty="0" smtClean="0"/>
                  <a:t>Total </a:t>
                </a:r>
                <a:r>
                  <a:rPr lang="fr-FR" dirty="0"/>
                  <a:t>CFU in </a:t>
                </a:r>
                <a:r>
                  <a:rPr lang="fr-FR" dirty="0" smtClean="0"/>
                  <a:t>farm environment on </a:t>
                </a:r>
                <a:r>
                  <a:rPr lang="fr-FR" dirty="0"/>
                  <a:t>day </a:t>
                </a:r>
                <a:r>
                  <a:rPr lang="fr-FR" b="1" dirty="0"/>
                  <a:t>d+1 </a:t>
                </a:r>
                <a:r>
                  <a:rPr lang="fr-FR" dirty="0"/>
                  <a:t>after </a:t>
                </a:r>
                <a:r>
                  <a:rPr lang="fr-FR" b="1" dirty="0" smtClean="0">
                    <a:solidFill>
                      <a:schemeClr val="bg2"/>
                    </a:solidFill>
                  </a:rPr>
                  <a:t>excretion</a:t>
                </a:r>
              </a:p>
              <a:p>
                <a:pPr algn="ctr"/>
                <a:endParaRPr lang="fr-FR" b="1" dirty="0" smtClean="0">
                  <a:solidFill>
                    <a:schemeClr val="accent4">
                      <a:lumMod val="75000"/>
                    </a:schemeClr>
                  </a:solidFill>
                </a:endParaRPr>
              </a:p>
              <a:p>
                <a:pPr algn="ctr"/>
                <a:r>
                  <a:rPr lang="fr-FR" b="1" dirty="0" smtClean="0">
                    <a:solidFill>
                      <a:srgbClr val="7030A0"/>
                    </a:solidFill>
                  </a:rPr>
                  <a:t>C_env_(d+1).</a:t>
                </a:r>
                <a:r>
                  <a:rPr lang="fr-FR" sz="1100" b="1" dirty="0" smtClean="0">
                    <a:solidFill>
                      <a:srgbClr val="7030A0"/>
                    </a:solidFill>
                  </a:rPr>
                  <a:t>excretion</a:t>
                </a:r>
                <a:r>
                  <a:rPr lang="fr-FR" dirty="0" smtClean="0">
                    <a:solidFill>
                      <a:srgbClr val="7030A0"/>
                    </a:solidFill>
                  </a:rPr>
                  <a:t> =</a:t>
                </a:r>
                <a:r>
                  <a:rPr lang="fr-FR" dirty="0" smtClean="0"/>
                  <a:t> </a:t>
                </a:r>
                <a:r>
                  <a:rPr lang="fr-FR" b="1" dirty="0" smtClean="0">
                    <a:solidFill>
                      <a:srgbClr val="7030A0"/>
                    </a:solidFill>
                  </a:rPr>
                  <a:t>C_env_d</a:t>
                </a:r>
                <a:r>
                  <a:rPr lang="fr-FR" dirty="0" smtClean="0">
                    <a:solidFill>
                      <a:srgbClr val="7030A0"/>
                    </a:solidFill>
                  </a:rPr>
                  <a:t> + </a:t>
                </a:r>
                <a14:m>
                  <m:oMath xmlns:m="http://schemas.openxmlformats.org/officeDocument/2006/math">
                    <m:nary>
                      <m:naryPr>
                        <m:chr m:val="∑"/>
                        <m:limLoc m:val="undOvr"/>
                        <m:grow m:val="on"/>
                        <m:supHide m:val="on"/>
                        <m:ctrlPr>
                          <a:rPr lang="fr-FR" b="1" i="1">
                            <a:solidFill>
                              <a:schemeClr val="accent4">
                                <a:lumMod val="75000"/>
                              </a:schemeClr>
                            </a:solidFill>
                            <a:latin typeface="Cambria Math" panose="02040503050406030204" pitchFamily="18" charset="0"/>
                          </a:rPr>
                        </m:ctrlPr>
                      </m:naryPr>
                      <m:sub>
                        <m:r>
                          <a:rPr lang="fr-FR" b="1" i="1">
                            <a:solidFill>
                              <a:schemeClr val="accent4">
                                <a:lumMod val="75000"/>
                              </a:schemeClr>
                            </a:solidFill>
                            <a:latin typeface="Cambria Math" panose="02040503050406030204" pitchFamily="18" charset="0"/>
                          </a:rPr>
                          <m:t>ⅈ</m:t>
                        </m:r>
                        <m:r>
                          <a:rPr lang="fr-FR" b="1" i="1">
                            <a:solidFill>
                              <a:srgbClr val="7030A0"/>
                            </a:solidFill>
                            <a:latin typeface="Cambria Math" panose="02040503050406030204" pitchFamily="18" charset="0"/>
                          </a:rPr>
                          <m:t>∈</m:t>
                        </m:r>
                        <m:r>
                          <a:rPr lang="fr-FR" b="1" i="1">
                            <a:solidFill>
                              <a:schemeClr val="accent3"/>
                            </a:solidFill>
                            <a:latin typeface="Cambria Math" panose="02040503050406030204" pitchFamily="18" charset="0"/>
                          </a:rPr>
                          <m:t>𝒊𝒏𝒇𝒆𝒄𝒕𝒆𝒅</m:t>
                        </m:r>
                      </m:sub>
                      <m:sup/>
                      <m:e>
                        <m:r>
                          <m:rPr>
                            <m:nor/>
                          </m:rPr>
                          <a:rPr lang="fr-FR" b="1" dirty="0">
                            <a:solidFill>
                              <a:schemeClr val="accent4">
                                <a:lumMod val="75000"/>
                              </a:schemeClr>
                            </a:solidFill>
                          </a:rPr>
                          <m:t>C</m:t>
                        </m:r>
                        <m:r>
                          <m:rPr>
                            <m:nor/>
                          </m:rPr>
                          <a:rPr lang="fr-FR" b="1" dirty="0">
                            <a:solidFill>
                              <a:schemeClr val="accent4">
                                <a:lumMod val="75000"/>
                              </a:schemeClr>
                            </a:solidFill>
                          </a:rPr>
                          <m:t>_</m:t>
                        </m:r>
                        <m:r>
                          <m:rPr>
                            <m:nor/>
                          </m:rPr>
                          <a:rPr lang="fr-FR" b="1" dirty="0">
                            <a:solidFill>
                              <a:schemeClr val="accent4">
                                <a:lumMod val="75000"/>
                              </a:schemeClr>
                            </a:solidFill>
                          </a:rPr>
                          <m:t>gut</m:t>
                        </m:r>
                        <m:r>
                          <m:rPr>
                            <m:nor/>
                          </m:rPr>
                          <a:rPr lang="fr-FR" b="1" dirty="0">
                            <a:solidFill>
                              <a:schemeClr val="accent4">
                                <a:lumMod val="75000"/>
                              </a:schemeClr>
                            </a:solidFill>
                          </a:rPr>
                          <m:t>_</m:t>
                        </m:r>
                        <m:r>
                          <m:rPr>
                            <m:nor/>
                          </m:rPr>
                          <a:rPr lang="fr-FR" b="1" dirty="0">
                            <a:solidFill>
                              <a:schemeClr val="accent4">
                                <a:lumMod val="75000"/>
                              </a:schemeClr>
                            </a:solidFill>
                          </a:rPr>
                          <m:t>i</m:t>
                        </m:r>
                        <m:r>
                          <m:rPr>
                            <m:nor/>
                          </m:rPr>
                          <a:rPr lang="fr-FR" b="1" dirty="0">
                            <a:solidFill>
                              <a:schemeClr val="accent4">
                                <a:lumMod val="75000"/>
                              </a:schemeClr>
                            </a:solidFill>
                          </a:rPr>
                          <m:t>_</m:t>
                        </m:r>
                        <m:r>
                          <m:rPr>
                            <m:nor/>
                          </m:rPr>
                          <a:rPr lang="fr-FR" b="1" dirty="0">
                            <a:solidFill>
                              <a:schemeClr val="accent4">
                                <a:lumMod val="75000"/>
                              </a:schemeClr>
                            </a:solidFill>
                          </a:rPr>
                          <m:t>d</m:t>
                        </m:r>
                        <m:r>
                          <m:rPr>
                            <m:nor/>
                          </m:rPr>
                          <a:rPr lang="fr-FR" b="1" dirty="0">
                            <a:solidFill>
                              <a:schemeClr val="accent4">
                                <a:lumMod val="75000"/>
                              </a:schemeClr>
                            </a:solidFill>
                          </a:rPr>
                          <m:t> ∗ </m:t>
                        </m:r>
                        <m:r>
                          <m:rPr>
                            <m:nor/>
                          </m:rPr>
                          <a:rPr lang="fr-FR" b="1" dirty="0" smtClean="0">
                            <a:solidFill>
                              <a:srgbClr val="FF0000"/>
                            </a:solidFill>
                          </a:rPr>
                          <m:t>r</m:t>
                        </m:r>
                        <m:r>
                          <m:rPr>
                            <m:nor/>
                          </m:rPr>
                          <a:rPr lang="fr-FR" sz="1100" b="1" dirty="0" smtClean="0">
                            <a:solidFill>
                              <a:srgbClr val="FF0000"/>
                            </a:solidFill>
                          </a:rPr>
                          <m:t>excretion</m:t>
                        </m:r>
                      </m:e>
                    </m:nary>
                  </m:oMath>
                </a14:m>
                <a:endParaRPr lang="fr-FR" b="1" dirty="0" smtClean="0">
                  <a:solidFill>
                    <a:schemeClr val="accent4">
                      <a:lumMod val="75000"/>
                    </a:schemeClr>
                  </a:solidFill>
                </a:endParaRPr>
              </a:p>
              <a:p>
                <a:r>
                  <a:rPr lang="fr-FR" b="1" dirty="0" smtClean="0">
                    <a:solidFill>
                      <a:schemeClr val="accent4">
                        <a:lumMod val="75000"/>
                      </a:schemeClr>
                    </a:solidFill>
                  </a:rPr>
                  <a:t>                    </a:t>
                </a:r>
              </a:p>
            </p:txBody>
          </p:sp>
        </mc:Choice>
        <mc:Fallback xmlns="">
          <p:sp>
            <p:nvSpPr>
              <p:cNvPr id="18" name="ZoneTexte 17"/>
              <p:cNvSpPr txBox="1">
                <a:spLocks noRot="1" noChangeAspect="1" noMove="1" noResize="1" noEditPoints="1" noAdjustHandles="1" noChangeArrowheads="1" noChangeShapeType="1" noTextEdit="1"/>
              </p:cNvSpPr>
              <p:nvPr/>
            </p:nvSpPr>
            <p:spPr>
              <a:xfrm>
                <a:off x="442173" y="3367543"/>
                <a:ext cx="8196231" cy="1290418"/>
              </a:xfrm>
              <a:prstGeom prst="rect">
                <a:avLst/>
              </a:prstGeom>
              <a:blipFill>
                <a:blip r:embed="rId2"/>
                <a:stretch>
                  <a:fillRect t="-2358" b="-40094"/>
                </a:stretch>
              </a:blipFill>
            </p:spPr>
            <p:txBody>
              <a:bodyPr/>
              <a:lstStyle/>
              <a:p>
                <a:r>
                  <a:rPr lang="fr-FR">
                    <a:noFill/>
                  </a:rPr>
                  <a:t> </a:t>
                </a:r>
              </a:p>
            </p:txBody>
          </p:sp>
        </mc:Fallback>
      </mc:AlternateContent>
      <p:sp>
        <p:nvSpPr>
          <p:cNvPr id="15" name="ZoneTexte 14"/>
          <p:cNvSpPr txBox="1"/>
          <p:nvPr/>
        </p:nvSpPr>
        <p:spPr>
          <a:xfrm>
            <a:off x="804088" y="886358"/>
            <a:ext cx="7235110" cy="1200329"/>
          </a:xfrm>
          <a:prstGeom prst="rect">
            <a:avLst/>
          </a:prstGeom>
          <a:noFill/>
        </p:spPr>
        <p:txBody>
          <a:bodyPr wrap="square" rtlCol="0">
            <a:spAutoFit/>
          </a:bodyPr>
          <a:lstStyle/>
          <a:p>
            <a:pPr algn="ctr"/>
            <a:r>
              <a:rPr lang="fr-FR" i="1" dirty="0" smtClean="0"/>
              <a:t>E. </a:t>
            </a:r>
            <a:r>
              <a:rPr lang="fr-FR" i="1" dirty="0"/>
              <a:t>c</a:t>
            </a:r>
            <a:r>
              <a:rPr lang="fr-FR" i="1" dirty="0" smtClean="0"/>
              <a:t>oli</a:t>
            </a:r>
            <a:r>
              <a:rPr lang="fr-FR" dirty="0" smtClean="0"/>
              <a:t> excretion rate in feces </a:t>
            </a:r>
            <a:r>
              <a:rPr lang="fr-FR" b="1" dirty="0" smtClean="0">
                <a:solidFill>
                  <a:srgbClr val="FF0000"/>
                </a:solidFill>
              </a:rPr>
              <a:t>r</a:t>
            </a:r>
            <a:r>
              <a:rPr lang="fr-FR" sz="1200" b="1" dirty="0" smtClean="0">
                <a:solidFill>
                  <a:srgbClr val="FF0000"/>
                </a:solidFill>
              </a:rPr>
              <a:t>excretion</a:t>
            </a:r>
            <a:r>
              <a:rPr lang="fr-FR" dirty="0" smtClean="0"/>
              <a:t> (Becker </a:t>
            </a:r>
            <a:r>
              <a:rPr lang="fr-FR" dirty="0"/>
              <a:t>et al</a:t>
            </a:r>
            <a:r>
              <a:rPr lang="fr-FR" dirty="0" smtClean="0"/>
              <a:t>. 2022)</a:t>
            </a:r>
          </a:p>
          <a:p>
            <a:pPr algn="ctr"/>
            <a:endParaRPr lang="fr-FR" dirty="0"/>
          </a:p>
          <a:p>
            <a:pPr algn="ctr"/>
            <a:r>
              <a:rPr lang="fr-FR" b="1" dirty="0">
                <a:solidFill>
                  <a:schemeClr val="accent4">
                    <a:lumMod val="75000"/>
                  </a:schemeClr>
                </a:solidFill>
              </a:rPr>
              <a:t>C_gut_i_(d+1).</a:t>
            </a:r>
            <a:r>
              <a:rPr lang="fr-FR" sz="1200" b="1" dirty="0">
                <a:solidFill>
                  <a:schemeClr val="accent4">
                    <a:lumMod val="75000"/>
                  </a:schemeClr>
                </a:solidFill>
              </a:rPr>
              <a:t>excretion</a:t>
            </a:r>
            <a:r>
              <a:rPr lang="fr-FR" dirty="0">
                <a:solidFill>
                  <a:schemeClr val="bg1">
                    <a:lumMod val="75000"/>
                  </a:schemeClr>
                </a:solidFill>
              </a:rPr>
              <a:t> </a:t>
            </a:r>
            <a:r>
              <a:rPr lang="fr-FR" dirty="0">
                <a:solidFill>
                  <a:schemeClr val="accent4">
                    <a:lumMod val="75000"/>
                  </a:schemeClr>
                </a:solidFill>
              </a:rPr>
              <a:t>=</a:t>
            </a:r>
            <a:r>
              <a:rPr lang="fr-FR" dirty="0"/>
              <a:t> </a:t>
            </a:r>
            <a:r>
              <a:rPr lang="fr-FR" b="1" dirty="0">
                <a:solidFill>
                  <a:schemeClr val="accent4">
                    <a:lumMod val="75000"/>
                  </a:schemeClr>
                </a:solidFill>
              </a:rPr>
              <a:t>C_gut_i_d * (1 - </a:t>
            </a:r>
            <a:r>
              <a:rPr lang="fr-FR" b="1" dirty="0">
                <a:solidFill>
                  <a:srgbClr val="FF0000"/>
                </a:solidFill>
              </a:rPr>
              <a:t>r</a:t>
            </a:r>
            <a:r>
              <a:rPr lang="fr-FR" sz="1100" b="1" dirty="0">
                <a:solidFill>
                  <a:srgbClr val="FF0000"/>
                </a:solidFill>
              </a:rPr>
              <a:t>excretion</a:t>
            </a:r>
            <a:r>
              <a:rPr lang="fr-FR" b="1" dirty="0">
                <a:solidFill>
                  <a:schemeClr val="accent4">
                    <a:lumMod val="75000"/>
                  </a:schemeClr>
                </a:solidFill>
              </a:rPr>
              <a:t>)</a:t>
            </a:r>
            <a:endParaRPr lang="fr-FR" dirty="0"/>
          </a:p>
          <a:p>
            <a:r>
              <a:rPr lang="fr-FR" dirty="0" smtClean="0"/>
              <a:t> </a:t>
            </a:r>
            <a:endParaRPr lang="fr-FR" dirty="0"/>
          </a:p>
        </p:txBody>
      </p:sp>
      <p:sp>
        <p:nvSpPr>
          <p:cNvPr id="17"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endParaRPr lang="fr-FR" dirty="0"/>
          </a:p>
        </p:txBody>
      </p:sp>
      <p:sp>
        <p:nvSpPr>
          <p:cNvPr id="19" name="Espace réservé de la date 3"/>
          <p:cNvSpPr>
            <a:spLocks noGrp="1"/>
          </p:cNvSpPr>
          <p:nvPr>
            <p:ph type="dt" sz="half" idx="16"/>
          </p:nvPr>
        </p:nvSpPr>
        <p:spPr>
          <a:xfrm>
            <a:off x="7699725" y="4659675"/>
            <a:ext cx="1170000" cy="211929"/>
          </a:xfrm>
        </p:spPr>
        <p:txBody>
          <a:bodyPr/>
          <a:lstStyle/>
          <a:p>
            <a:pPr algn="r"/>
            <a:r>
              <a:rPr lang="fr-FR" cap="all" dirty="0" smtClean="0"/>
              <a:t>16/05/2024</a:t>
            </a:r>
            <a:endParaRPr lang="fr-FR" cap="all" dirty="0"/>
          </a:p>
        </p:txBody>
      </p:sp>
    </p:spTree>
    <p:extLst>
      <p:ext uri="{BB962C8B-B14F-4D97-AF65-F5344CB8AC3E}">
        <p14:creationId xmlns:p14="http://schemas.microsoft.com/office/powerpoint/2010/main" val="17224061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8"/>
          </p:nvPr>
        </p:nvSpPr>
        <p:spPr/>
        <p:txBody>
          <a:bodyPr/>
          <a:lstStyle/>
          <a:p>
            <a:fld id="{733122C9-A0B9-462F-8757-0847AD287B63}" type="slidenum">
              <a:rPr lang="fr-FR" smtClean="0"/>
              <a:pPr/>
              <a:t>18</a:t>
            </a:fld>
            <a:endParaRPr lang="fr-FR" dirty="0"/>
          </a:p>
        </p:txBody>
      </p:sp>
      <p:sp>
        <p:nvSpPr>
          <p:cNvPr id="3" name="Titre 2"/>
          <p:cNvSpPr>
            <a:spLocks noGrp="1"/>
          </p:cNvSpPr>
          <p:nvPr>
            <p:ph type="title"/>
          </p:nvPr>
        </p:nvSpPr>
        <p:spPr/>
        <p:txBody>
          <a:bodyPr/>
          <a:lstStyle/>
          <a:p>
            <a:r>
              <a:rPr lang="fr-FR" sz="2800" dirty="0" smtClean="0"/>
              <a:t>Growth</a:t>
            </a:r>
            <a:endParaRPr lang="fr-FR" sz="2800" dirty="0"/>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65000"/>
                  </a:schemeClr>
                </a:solidFill>
              </a:rPr>
              <a:t>Excretion</a:t>
            </a:r>
          </a:p>
        </p:txBody>
      </p:sp>
      <p:sp>
        <p:nvSpPr>
          <p:cNvPr id="10" name="Rectangle 9"/>
          <p:cNvSpPr/>
          <p:nvPr/>
        </p:nvSpPr>
        <p:spPr>
          <a:xfrm>
            <a:off x="2567731" y="2211710"/>
            <a:ext cx="1652814" cy="792088"/>
          </a:xfrm>
          <a:prstGeom prst="rect">
            <a:avLst/>
          </a:prstGeom>
          <a:solidFill>
            <a:srgbClr val="FFE8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Growth</a:t>
            </a:r>
            <a:endParaRPr lang="fr-FR" dirty="0">
              <a:solidFill>
                <a:schemeClr val="tx1"/>
              </a:solidFill>
            </a:endParaRPr>
          </a:p>
        </p:txBody>
      </p:sp>
      <p:sp>
        <p:nvSpPr>
          <p:cNvPr id="11" name="Rectangle 10"/>
          <p:cNvSpPr/>
          <p:nvPr/>
        </p:nvSpPr>
        <p:spPr>
          <a:xfrm>
            <a:off x="4860032"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65000"/>
                  </a:schemeClr>
                </a:solidFill>
              </a:rPr>
              <a:t>Transmission</a:t>
            </a: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p:cNvSpPr txBox="1"/>
          <p:nvPr/>
        </p:nvSpPr>
        <p:spPr>
          <a:xfrm>
            <a:off x="467544" y="3291830"/>
            <a:ext cx="8064896" cy="923330"/>
          </a:xfrm>
          <a:prstGeom prst="rect">
            <a:avLst/>
          </a:prstGeom>
          <a:noFill/>
        </p:spPr>
        <p:txBody>
          <a:bodyPr wrap="square" rtlCol="0">
            <a:spAutoFit/>
          </a:bodyPr>
          <a:lstStyle/>
          <a:p>
            <a:pPr algn="ctr"/>
            <a:r>
              <a:rPr lang="fr-FR" dirty="0" smtClean="0"/>
              <a:t>Total CFU in </a:t>
            </a:r>
            <a:r>
              <a:rPr lang="fr-FR" dirty="0" err="1"/>
              <a:t>gut</a:t>
            </a:r>
            <a:r>
              <a:rPr lang="fr-FR" dirty="0"/>
              <a:t> of </a:t>
            </a:r>
            <a:r>
              <a:rPr lang="fr-FR" b="1" dirty="0" err="1" smtClean="0">
                <a:solidFill>
                  <a:srgbClr val="FF0000"/>
                </a:solidFill>
              </a:rPr>
              <a:t>infected</a:t>
            </a:r>
            <a:r>
              <a:rPr lang="fr-FR" b="1" dirty="0" smtClean="0">
                <a:solidFill>
                  <a:srgbClr val="FF0000"/>
                </a:solidFill>
              </a:rPr>
              <a:t> </a:t>
            </a:r>
            <a:r>
              <a:rPr lang="fr-FR" b="1" dirty="0" err="1">
                <a:solidFill>
                  <a:srgbClr val="FF0000"/>
                </a:solidFill>
              </a:rPr>
              <a:t>broiler</a:t>
            </a:r>
            <a:r>
              <a:rPr lang="fr-FR" b="1" dirty="0"/>
              <a:t> i</a:t>
            </a:r>
            <a:r>
              <a:rPr lang="fr-FR" dirty="0"/>
              <a:t> on </a:t>
            </a:r>
            <a:r>
              <a:rPr lang="fr-FR" dirty="0" err="1"/>
              <a:t>day</a:t>
            </a:r>
            <a:r>
              <a:rPr lang="fr-FR" dirty="0"/>
              <a:t> </a:t>
            </a:r>
            <a:r>
              <a:rPr lang="fr-FR" b="1" dirty="0"/>
              <a:t>d+1 </a:t>
            </a:r>
            <a:r>
              <a:rPr lang="fr-FR" dirty="0" err="1"/>
              <a:t>after</a:t>
            </a:r>
            <a:r>
              <a:rPr lang="fr-FR" dirty="0"/>
              <a:t> </a:t>
            </a:r>
            <a:r>
              <a:rPr lang="fr-FR" b="1" dirty="0" err="1" smtClean="0">
                <a:solidFill>
                  <a:srgbClr val="5770BE"/>
                </a:solidFill>
              </a:rPr>
              <a:t>growth</a:t>
            </a:r>
            <a:endParaRPr lang="fr-FR" b="1" dirty="0">
              <a:solidFill>
                <a:srgbClr val="5770BE"/>
              </a:solidFill>
            </a:endParaRPr>
          </a:p>
          <a:p>
            <a:endParaRPr lang="fr-FR" dirty="0" smtClean="0"/>
          </a:p>
          <a:p>
            <a:pPr lvl="1"/>
            <a:r>
              <a:rPr lang="fr-FR" dirty="0"/>
              <a:t>	</a:t>
            </a:r>
            <a:r>
              <a:rPr lang="fr-FR" b="1" dirty="0" smtClean="0">
                <a:solidFill>
                  <a:schemeClr val="accent4">
                    <a:lumMod val="75000"/>
                  </a:schemeClr>
                </a:solidFill>
              </a:rPr>
              <a:t> C_gut_i</a:t>
            </a:r>
            <a:r>
              <a:rPr lang="fr-FR" b="1" dirty="0">
                <a:solidFill>
                  <a:schemeClr val="accent4">
                    <a:lumMod val="75000"/>
                  </a:schemeClr>
                </a:solidFill>
              </a:rPr>
              <a:t>_(d+1</a:t>
            </a:r>
            <a:r>
              <a:rPr lang="fr-FR" b="1" dirty="0" smtClean="0">
                <a:solidFill>
                  <a:schemeClr val="accent4">
                    <a:lumMod val="75000"/>
                  </a:schemeClr>
                </a:solidFill>
              </a:rPr>
              <a:t>).</a:t>
            </a:r>
            <a:r>
              <a:rPr lang="fr-FR" sz="1400" b="1" dirty="0" smtClean="0">
                <a:solidFill>
                  <a:schemeClr val="accent4">
                    <a:lumMod val="75000"/>
                  </a:schemeClr>
                </a:solidFill>
              </a:rPr>
              <a:t>excretion</a:t>
            </a:r>
            <a:r>
              <a:rPr lang="fr-FR" dirty="0" smtClean="0"/>
              <a:t>                           </a:t>
            </a:r>
            <a:r>
              <a:rPr lang="fr-FR" b="1" dirty="0" smtClean="0">
                <a:solidFill>
                  <a:schemeClr val="accent4">
                    <a:lumMod val="75000"/>
                  </a:schemeClr>
                </a:solidFill>
              </a:rPr>
              <a:t> </a:t>
            </a:r>
            <a:r>
              <a:rPr lang="fr-FR" b="1" dirty="0">
                <a:solidFill>
                  <a:schemeClr val="accent4">
                    <a:lumMod val="75000"/>
                  </a:schemeClr>
                </a:solidFill>
              </a:rPr>
              <a:t>C_gut_i_(d+1).</a:t>
            </a:r>
            <a:r>
              <a:rPr lang="fr-FR" sz="1400" b="1" dirty="0">
                <a:solidFill>
                  <a:schemeClr val="accent4">
                    <a:lumMod val="75000"/>
                  </a:schemeClr>
                </a:solidFill>
              </a:rPr>
              <a:t>growth</a:t>
            </a:r>
            <a:r>
              <a:rPr lang="fr-FR" dirty="0">
                <a:solidFill>
                  <a:schemeClr val="bg1">
                    <a:lumMod val="75000"/>
                  </a:schemeClr>
                </a:solidFill>
              </a:rPr>
              <a:t> </a:t>
            </a:r>
            <a:r>
              <a:rPr lang="fr-FR" dirty="0" smtClean="0"/>
              <a:t>                          </a:t>
            </a:r>
            <a:endParaRPr lang="fr-FR" sz="1400" dirty="0" smtClean="0"/>
          </a:p>
        </p:txBody>
      </p:sp>
      <p:sp>
        <p:nvSpPr>
          <p:cNvPr id="16" name="ZoneTexte 15"/>
          <p:cNvSpPr txBox="1"/>
          <p:nvPr/>
        </p:nvSpPr>
        <p:spPr>
          <a:xfrm>
            <a:off x="737574" y="993588"/>
            <a:ext cx="7524836" cy="1200329"/>
          </a:xfrm>
          <a:prstGeom prst="rect">
            <a:avLst/>
          </a:prstGeom>
          <a:noFill/>
        </p:spPr>
        <p:txBody>
          <a:bodyPr wrap="square" rtlCol="0">
            <a:spAutoFit/>
          </a:bodyPr>
          <a:lstStyle/>
          <a:p>
            <a:pPr algn="ctr"/>
            <a:r>
              <a:rPr lang="fr-FR" dirty="0" smtClean="0"/>
              <a:t>A </a:t>
            </a:r>
            <a:r>
              <a:rPr lang="fr-FR" dirty="0" smtClean="0">
                <a:solidFill>
                  <a:srgbClr val="5770BE"/>
                </a:solidFill>
              </a:rPr>
              <a:t>logistic </a:t>
            </a:r>
            <a:r>
              <a:rPr lang="fr-FR" dirty="0">
                <a:solidFill>
                  <a:srgbClr val="5770BE"/>
                </a:solidFill>
              </a:rPr>
              <a:t>growth </a:t>
            </a:r>
            <a:r>
              <a:rPr lang="fr-FR" dirty="0"/>
              <a:t>is </a:t>
            </a:r>
            <a:r>
              <a:rPr lang="fr-FR" dirty="0" smtClean="0"/>
              <a:t>used with </a:t>
            </a:r>
            <a:r>
              <a:rPr lang="fr-FR" dirty="0" smtClean="0">
                <a:solidFill>
                  <a:schemeClr val="bg2"/>
                </a:solidFill>
              </a:rPr>
              <a:t>no lag </a:t>
            </a:r>
            <a:r>
              <a:rPr lang="fr-FR" dirty="0" smtClean="0"/>
              <a:t>phase</a:t>
            </a:r>
            <a:endParaRPr lang="fr-FR" dirty="0"/>
          </a:p>
          <a:p>
            <a:pPr algn="ctr"/>
            <a:endParaRPr lang="fr-FR" dirty="0"/>
          </a:p>
          <a:p>
            <a:pPr algn="ctr"/>
            <a:r>
              <a:rPr lang="fr-FR" dirty="0" smtClean="0"/>
              <a:t>Growth rate </a:t>
            </a:r>
            <a:r>
              <a:rPr lang="fr-FR" b="1" dirty="0" smtClean="0">
                <a:solidFill>
                  <a:srgbClr val="FF0000"/>
                </a:solidFill>
              </a:rPr>
              <a:t>r </a:t>
            </a:r>
            <a:r>
              <a:rPr lang="fr-FR" dirty="0" smtClean="0"/>
              <a:t>&amp;</a:t>
            </a:r>
            <a:r>
              <a:rPr lang="fr-FR" b="1" dirty="0" smtClean="0">
                <a:solidFill>
                  <a:srgbClr val="FF0000"/>
                </a:solidFill>
              </a:rPr>
              <a:t> </a:t>
            </a:r>
            <a:r>
              <a:rPr lang="fr-FR" dirty="0" smtClean="0"/>
              <a:t>Maximum </a:t>
            </a:r>
            <a:r>
              <a:rPr lang="fr-FR" dirty="0"/>
              <a:t>carrying capacity </a:t>
            </a:r>
            <a:r>
              <a:rPr lang="fr-FR" b="1" dirty="0">
                <a:solidFill>
                  <a:srgbClr val="FF0000"/>
                </a:solidFill>
              </a:rPr>
              <a:t>K</a:t>
            </a:r>
            <a:r>
              <a:rPr lang="fr-FR" dirty="0" smtClean="0"/>
              <a:t> (</a:t>
            </a:r>
            <a:r>
              <a:rPr lang="fr-FR" dirty="0"/>
              <a:t>Becker et al. </a:t>
            </a:r>
            <a:r>
              <a:rPr lang="fr-FR" dirty="0" smtClean="0"/>
              <a:t>2022)</a:t>
            </a:r>
          </a:p>
          <a:p>
            <a:pPr marL="285750" indent="-285750">
              <a:buFont typeface="Arial" panose="020B0604020202020204" pitchFamily="34" charset="0"/>
              <a:buChar char="•"/>
            </a:pPr>
            <a:endParaRPr lang="fr-FR" dirty="0" smtClean="0"/>
          </a:p>
        </p:txBody>
      </p:sp>
      <p:cxnSp>
        <p:nvCxnSpPr>
          <p:cNvPr id="7" name="Connecteur droit avec flèche 6"/>
          <p:cNvCxnSpPr/>
          <p:nvPr/>
        </p:nvCxnSpPr>
        <p:spPr>
          <a:xfrm>
            <a:off x="3995936" y="4083918"/>
            <a:ext cx="158417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4211722" y="3822308"/>
            <a:ext cx="1071535" cy="523220"/>
          </a:xfrm>
          <a:prstGeom prst="rect">
            <a:avLst/>
          </a:prstGeom>
          <a:noFill/>
        </p:spPr>
        <p:txBody>
          <a:bodyPr wrap="square" rtlCol="0">
            <a:spAutoFit/>
          </a:bodyPr>
          <a:lstStyle/>
          <a:p>
            <a:pPr algn="ctr"/>
            <a:r>
              <a:rPr lang="fr-FR" sz="1400" dirty="0" smtClean="0"/>
              <a:t>Logistic</a:t>
            </a:r>
          </a:p>
          <a:p>
            <a:pPr algn="ctr"/>
            <a:r>
              <a:rPr lang="fr-FR" sz="1400" dirty="0" smtClean="0"/>
              <a:t>growth</a:t>
            </a:r>
            <a:endParaRPr lang="fr-FR" sz="1400" dirty="0"/>
          </a:p>
        </p:txBody>
      </p:sp>
      <p:sp>
        <p:nvSpPr>
          <p:cNvPr id="19"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endParaRPr lang="fr-FR" dirty="0"/>
          </a:p>
        </p:txBody>
      </p:sp>
      <p:sp>
        <p:nvSpPr>
          <p:cNvPr id="20" name="Espace réservé de la date 3"/>
          <p:cNvSpPr>
            <a:spLocks noGrp="1"/>
          </p:cNvSpPr>
          <p:nvPr>
            <p:ph type="dt" sz="half" idx="16"/>
          </p:nvPr>
        </p:nvSpPr>
        <p:spPr>
          <a:xfrm>
            <a:off x="7699725" y="4659675"/>
            <a:ext cx="1170000" cy="211929"/>
          </a:xfrm>
        </p:spPr>
        <p:txBody>
          <a:bodyPr/>
          <a:lstStyle/>
          <a:p>
            <a:pPr algn="r"/>
            <a:r>
              <a:rPr lang="fr-FR" cap="all" dirty="0" smtClean="0"/>
              <a:t>16/05/2024</a:t>
            </a:r>
            <a:endParaRPr lang="fr-FR" cap="all" dirty="0"/>
          </a:p>
        </p:txBody>
      </p:sp>
    </p:spTree>
    <p:extLst>
      <p:ext uri="{BB962C8B-B14F-4D97-AF65-F5344CB8AC3E}">
        <p14:creationId xmlns:p14="http://schemas.microsoft.com/office/powerpoint/2010/main" val="2431144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8"/>
          </p:nvPr>
        </p:nvSpPr>
        <p:spPr/>
        <p:txBody>
          <a:bodyPr/>
          <a:lstStyle/>
          <a:p>
            <a:fld id="{733122C9-A0B9-462F-8757-0847AD287B63}" type="slidenum">
              <a:rPr lang="fr-FR" smtClean="0"/>
              <a:pPr/>
              <a:t>19</a:t>
            </a:fld>
            <a:endParaRPr lang="fr-FR" dirty="0"/>
          </a:p>
        </p:txBody>
      </p:sp>
      <p:sp>
        <p:nvSpPr>
          <p:cNvPr id="3" name="Titre 2"/>
          <p:cNvSpPr>
            <a:spLocks noGrp="1"/>
          </p:cNvSpPr>
          <p:nvPr>
            <p:ph type="title"/>
          </p:nvPr>
        </p:nvSpPr>
        <p:spPr/>
        <p:txBody>
          <a:bodyPr/>
          <a:lstStyle/>
          <a:p>
            <a:r>
              <a:rPr lang="fr-FR" sz="2800" dirty="0" smtClean="0"/>
              <a:t>Growth – Horizontal Gene Transfer</a:t>
            </a:r>
            <a:endParaRPr lang="fr-FR" sz="2800" dirty="0"/>
          </a:p>
        </p:txBody>
      </p:sp>
      <p:sp>
        <p:nvSpPr>
          <p:cNvPr id="16" name="ZoneTexte 15"/>
          <p:cNvSpPr txBox="1"/>
          <p:nvPr/>
        </p:nvSpPr>
        <p:spPr>
          <a:xfrm>
            <a:off x="179512" y="843558"/>
            <a:ext cx="8784976" cy="1477328"/>
          </a:xfrm>
          <a:prstGeom prst="rect">
            <a:avLst/>
          </a:prstGeom>
          <a:noFill/>
        </p:spPr>
        <p:txBody>
          <a:bodyPr wrap="square" rtlCol="0">
            <a:spAutoFit/>
          </a:bodyPr>
          <a:lstStyle/>
          <a:p>
            <a:pPr algn="ctr"/>
            <a:endParaRPr lang="fr-FR" dirty="0"/>
          </a:p>
          <a:p>
            <a:pPr algn="ctr"/>
            <a:r>
              <a:rPr lang="fr-FR" dirty="0" smtClean="0"/>
              <a:t>Plasmid transfer between </a:t>
            </a:r>
            <a:r>
              <a:rPr lang="fr-FR" dirty="0" smtClean="0">
                <a:solidFill>
                  <a:srgbClr val="FF0000"/>
                </a:solidFill>
              </a:rPr>
              <a:t>resistant</a:t>
            </a:r>
            <a:r>
              <a:rPr lang="fr-FR" dirty="0" smtClean="0"/>
              <a:t> and </a:t>
            </a:r>
            <a:r>
              <a:rPr lang="fr-FR" dirty="0" smtClean="0">
                <a:solidFill>
                  <a:srgbClr val="00B050"/>
                </a:solidFill>
              </a:rPr>
              <a:t>non resistant </a:t>
            </a:r>
            <a:r>
              <a:rPr lang="fr-FR" i="1" dirty="0" smtClean="0"/>
              <a:t>E. coli </a:t>
            </a:r>
            <a:r>
              <a:rPr lang="fr-FR" dirty="0" smtClean="0"/>
              <a:t>(Fisher et al. 2014)</a:t>
            </a:r>
          </a:p>
          <a:p>
            <a:pPr algn="ctr"/>
            <a:endParaRPr lang="fr-FR" dirty="0" smtClean="0"/>
          </a:p>
          <a:p>
            <a:pPr algn="ctr"/>
            <a:r>
              <a:rPr lang="fr-FR" dirty="0" smtClean="0"/>
              <a:t>plasmid-dynamics modeled using ODEs</a:t>
            </a:r>
          </a:p>
          <a:p>
            <a:pPr algn="ctr"/>
            <a:endParaRPr lang="fr-FR" dirty="0"/>
          </a:p>
        </p:txBody>
      </p:sp>
      <p:sp>
        <p:nvSpPr>
          <p:cNvPr id="7"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endParaRPr lang="fr-FR" dirty="0"/>
          </a:p>
        </p:txBody>
      </p:sp>
      <p:sp>
        <p:nvSpPr>
          <p:cNvPr id="8" name="Espace réservé de la date 3"/>
          <p:cNvSpPr>
            <a:spLocks noGrp="1"/>
          </p:cNvSpPr>
          <p:nvPr>
            <p:ph type="dt" sz="half" idx="16"/>
          </p:nvPr>
        </p:nvSpPr>
        <p:spPr>
          <a:xfrm>
            <a:off x="7699725" y="4659675"/>
            <a:ext cx="1170000" cy="211929"/>
          </a:xfrm>
        </p:spPr>
        <p:txBody>
          <a:bodyPr/>
          <a:lstStyle/>
          <a:p>
            <a:pPr algn="r"/>
            <a:r>
              <a:rPr lang="fr-FR" cap="all" dirty="0" smtClean="0"/>
              <a:t>16/05/2024</a:t>
            </a:r>
            <a:endParaRPr lang="fr-FR" cap="all" dirty="0"/>
          </a:p>
        </p:txBody>
      </p:sp>
    </p:spTree>
    <p:extLst>
      <p:ext uri="{BB962C8B-B14F-4D97-AF65-F5344CB8AC3E}">
        <p14:creationId xmlns:p14="http://schemas.microsoft.com/office/powerpoint/2010/main" val="19926623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a:t>1 </a:t>
            </a:r>
            <a:r>
              <a:rPr lang="fr-FR" dirty="0" smtClean="0"/>
              <a:t>— Context </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a:t>
            </a:fld>
            <a:endParaRPr lang="fr-FR" dirty="0"/>
          </a:p>
        </p:txBody>
      </p:sp>
      <p:sp>
        <p:nvSpPr>
          <p:cNvPr id="6" name="Espace réservé de la date 5">
            <a:extLst>
              <a:ext uri="{FF2B5EF4-FFF2-40B4-BE49-F238E27FC236}">
                <a16:creationId xmlns:a16="http://schemas.microsoft.com/office/drawing/2014/main" id="{AF124399-41E0-4D5B-A8C6-163AFA71A280}"/>
              </a:ext>
            </a:extLst>
          </p:cNvPr>
          <p:cNvSpPr>
            <a:spLocks noGrp="1"/>
          </p:cNvSpPr>
          <p:nvPr>
            <p:ph type="dt" sz="half" idx="17"/>
          </p:nvPr>
        </p:nvSpPr>
        <p:spPr>
          <a:xfrm>
            <a:off x="8161216" y="4659675"/>
            <a:ext cx="1170000" cy="211929"/>
          </a:xfrm>
        </p:spPr>
        <p:txBody>
          <a:bodyPr/>
          <a:lstStyle/>
          <a:p>
            <a:r>
              <a:rPr lang="fr-FR" cap="all" dirty="0" smtClean="0"/>
              <a:t>16/05/2024</a:t>
            </a:r>
            <a:endParaRPr lang="fr-FR" cap="all" dirty="0"/>
          </a:p>
          <a:p>
            <a:endParaRPr lang="fr-FR" dirty="0"/>
          </a:p>
        </p:txBody>
      </p:sp>
      <p:sp>
        <p:nvSpPr>
          <p:cNvPr id="7"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endParaRPr lang="fr-FR" dirty="0"/>
          </a:p>
        </p:txBody>
      </p:sp>
    </p:spTree>
    <p:extLst>
      <p:ext uri="{BB962C8B-B14F-4D97-AF65-F5344CB8AC3E}">
        <p14:creationId xmlns:p14="http://schemas.microsoft.com/office/powerpoint/2010/main" val="37732418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8"/>
          </p:nvPr>
        </p:nvSpPr>
        <p:spPr/>
        <p:txBody>
          <a:bodyPr/>
          <a:lstStyle/>
          <a:p>
            <a:fld id="{733122C9-A0B9-462F-8757-0847AD287B63}" type="slidenum">
              <a:rPr lang="fr-FR" smtClean="0"/>
              <a:pPr/>
              <a:t>20</a:t>
            </a:fld>
            <a:endParaRPr lang="fr-FR" dirty="0"/>
          </a:p>
        </p:txBody>
      </p:sp>
      <p:sp>
        <p:nvSpPr>
          <p:cNvPr id="3" name="Titre 2"/>
          <p:cNvSpPr>
            <a:spLocks noGrp="1"/>
          </p:cNvSpPr>
          <p:nvPr>
            <p:ph type="title"/>
          </p:nvPr>
        </p:nvSpPr>
        <p:spPr/>
        <p:txBody>
          <a:bodyPr/>
          <a:lstStyle/>
          <a:p>
            <a:r>
              <a:rPr lang="fr-FR" sz="2800" dirty="0" smtClean="0"/>
              <a:t>Growth – Horizontal Gene Transfer</a:t>
            </a:r>
            <a:endParaRPr lang="fr-FR" sz="2800" dirty="0"/>
          </a:p>
        </p:txBody>
      </p:sp>
      <p:sp>
        <p:nvSpPr>
          <p:cNvPr id="16" name="ZoneTexte 15"/>
          <p:cNvSpPr txBox="1"/>
          <p:nvPr/>
        </p:nvSpPr>
        <p:spPr>
          <a:xfrm>
            <a:off x="179512" y="843558"/>
            <a:ext cx="8784976" cy="1477328"/>
          </a:xfrm>
          <a:prstGeom prst="rect">
            <a:avLst/>
          </a:prstGeom>
          <a:noFill/>
        </p:spPr>
        <p:txBody>
          <a:bodyPr wrap="square" rtlCol="0">
            <a:spAutoFit/>
          </a:bodyPr>
          <a:lstStyle/>
          <a:p>
            <a:pPr algn="ctr"/>
            <a:endParaRPr lang="fr-FR" dirty="0"/>
          </a:p>
          <a:p>
            <a:pPr algn="ctr"/>
            <a:r>
              <a:rPr lang="fr-FR" dirty="0" smtClean="0"/>
              <a:t>Plasmid transfer between </a:t>
            </a:r>
            <a:r>
              <a:rPr lang="fr-FR" dirty="0" smtClean="0">
                <a:solidFill>
                  <a:srgbClr val="FF0000"/>
                </a:solidFill>
              </a:rPr>
              <a:t>resistant</a:t>
            </a:r>
            <a:r>
              <a:rPr lang="fr-FR" dirty="0" smtClean="0"/>
              <a:t> and </a:t>
            </a:r>
            <a:r>
              <a:rPr lang="fr-FR" dirty="0" smtClean="0">
                <a:solidFill>
                  <a:srgbClr val="00B050"/>
                </a:solidFill>
              </a:rPr>
              <a:t>non resistant </a:t>
            </a:r>
            <a:r>
              <a:rPr lang="fr-FR" dirty="0" smtClean="0"/>
              <a:t>E. coli (Fisher </a:t>
            </a:r>
            <a:r>
              <a:rPr lang="fr-FR" dirty="0"/>
              <a:t>et al. </a:t>
            </a:r>
            <a:r>
              <a:rPr lang="fr-FR" dirty="0" smtClean="0"/>
              <a:t>2014)</a:t>
            </a:r>
          </a:p>
          <a:p>
            <a:pPr algn="ctr"/>
            <a:endParaRPr lang="fr-FR" dirty="0"/>
          </a:p>
          <a:p>
            <a:pPr algn="ctr"/>
            <a:r>
              <a:rPr lang="fr-FR" dirty="0" smtClean="0"/>
              <a:t>plasmid-dynamics modeled using ODEs</a:t>
            </a:r>
          </a:p>
          <a:p>
            <a:pPr marL="285750" indent="-285750">
              <a:buFont typeface="Arial" panose="020B0604020202020204" pitchFamily="34" charset="0"/>
              <a:buChar char="•"/>
            </a:pPr>
            <a:endParaRPr lang="fr-FR" dirty="0" smtClean="0"/>
          </a:p>
        </p:txBody>
      </p:sp>
      <p:sp>
        <p:nvSpPr>
          <p:cNvPr id="6" name="Rectangle à coins arrondis 5"/>
          <p:cNvSpPr/>
          <p:nvPr/>
        </p:nvSpPr>
        <p:spPr>
          <a:xfrm>
            <a:off x="1259632" y="2355726"/>
            <a:ext cx="1224136" cy="648072"/>
          </a:xfrm>
          <a:prstGeom prst="roundRect">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rgbClr val="262626"/>
                </a:solidFill>
              </a:rPr>
              <a:t>Donor</a:t>
            </a:r>
            <a:endParaRPr lang="fr-FR" sz="1600" dirty="0">
              <a:solidFill>
                <a:srgbClr val="262626"/>
              </a:solidFill>
            </a:endParaRPr>
          </a:p>
        </p:txBody>
      </p:sp>
      <p:sp>
        <p:nvSpPr>
          <p:cNvPr id="19" name="Rectangle à coins arrondis 18"/>
          <p:cNvSpPr/>
          <p:nvPr/>
        </p:nvSpPr>
        <p:spPr>
          <a:xfrm>
            <a:off x="275431" y="3584054"/>
            <a:ext cx="1224136" cy="648072"/>
          </a:xfrm>
          <a:prstGeom prst="roundRect">
            <a:avLst/>
          </a:prstGeom>
          <a:solidFill>
            <a:srgbClr val="92D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rgbClr val="262626"/>
                </a:solidFill>
              </a:rPr>
              <a:t>Recipient</a:t>
            </a:r>
            <a:endParaRPr lang="fr-FR" sz="1600" dirty="0">
              <a:solidFill>
                <a:srgbClr val="262626"/>
              </a:solidFill>
            </a:endParaRPr>
          </a:p>
        </p:txBody>
      </p:sp>
      <p:sp>
        <p:nvSpPr>
          <p:cNvPr id="20" name="Rectangle à coins arrondis 19"/>
          <p:cNvSpPr/>
          <p:nvPr/>
        </p:nvSpPr>
        <p:spPr>
          <a:xfrm>
            <a:off x="2411760" y="3572550"/>
            <a:ext cx="1224136" cy="648072"/>
          </a:xfrm>
          <a:prstGeom prst="roundRect">
            <a:avLst/>
          </a:prstGeom>
          <a:solidFill>
            <a:schemeClr val="accent3">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rgbClr val="262626"/>
                </a:solidFill>
              </a:rPr>
              <a:t>Trans-</a:t>
            </a:r>
          </a:p>
          <a:p>
            <a:pPr algn="ctr"/>
            <a:r>
              <a:rPr lang="fr-FR" sz="1600" dirty="0" smtClean="0">
                <a:solidFill>
                  <a:srgbClr val="262626"/>
                </a:solidFill>
              </a:rPr>
              <a:t>conjugant</a:t>
            </a:r>
            <a:endParaRPr lang="fr-FR" sz="1600" dirty="0">
              <a:solidFill>
                <a:srgbClr val="262626"/>
              </a:solidFill>
            </a:endParaRPr>
          </a:p>
        </p:txBody>
      </p:sp>
      <p:cxnSp>
        <p:nvCxnSpPr>
          <p:cNvPr id="22" name="Connecteur droit avec flèche 21"/>
          <p:cNvCxnSpPr/>
          <p:nvPr/>
        </p:nvCxnSpPr>
        <p:spPr>
          <a:xfrm flipH="1">
            <a:off x="1259632" y="3075806"/>
            <a:ext cx="239935"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p:cNvCxnSpPr/>
          <p:nvPr/>
        </p:nvCxnSpPr>
        <p:spPr>
          <a:xfrm flipH="1">
            <a:off x="1547664" y="3896586"/>
            <a:ext cx="7920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eur en arc 25"/>
          <p:cNvCxnSpPr>
            <a:stCxn id="19" idx="2"/>
            <a:endCxn id="20" idx="2"/>
          </p:cNvCxnSpPr>
          <p:nvPr/>
        </p:nvCxnSpPr>
        <p:spPr>
          <a:xfrm rot="5400000" flipH="1" flipV="1">
            <a:off x="1949911" y="3158209"/>
            <a:ext cx="11504" cy="2136329"/>
          </a:xfrm>
          <a:prstGeom prst="curvedConnector3">
            <a:avLst>
              <a:gd name="adj1" fmla="val -1987135"/>
            </a:avLst>
          </a:prstGeom>
          <a:ln>
            <a:tailEnd type="triangle"/>
          </a:ln>
        </p:spPr>
        <p:style>
          <a:lnRef idx="2">
            <a:schemeClr val="dk1"/>
          </a:lnRef>
          <a:fillRef idx="0">
            <a:schemeClr val="dk1"/>
          </a:fillRef>
          <a:effectRef idx="1">
            <a:schemeClr val="dk1"/>
          </a:effectRef>
          <a:fontRef idx="minor">
            <a:schemeClr val="tx1"/>
          </a:fontRef>
        </p:style>
      </p:cxnSp>
      <p:sp>
        <p:nvSpPr>
          <p:cNvPr id="28" name="ZoneTexte 27"/>
          <p:cNvSpPr txBox="1"/>
          <p:nvPr/>
        </p:nvSpPr>
        <p:spPr>
          <a:xfrm rot="18013054">
            <a:off x="905649" y="3152695"/>
            <a:ext cx="623431" cy="230832"/>
          </a:xfrm>
          <a:prstGeom prst="rect">
            <a:avLst/>
          </a:prstGeom>
          <a:noFill/>
        </p:spPr>
        <p:txBody>
          <a:bodyPr wrap="square" rtlCol="0">
            <a:spAutoFit/>
          </a:bodyPr>
          <a:lstStyle/>
          <a:p>
            <a:r>
              <a:rPr lang="fr-FR" sz="900" dirty="0" smtClean="0"/>
              <a:t>plasmid</a:t>
            </a:r>
            <a:endParaRPr lang="fr-FR" sz="900" dirty="0"/>
          </a:p>
        </p:txBody>
      </p:sp>
      <p:sp>
        <p:nvSpPr>
          <p:cNvPr id="29" name="ZoneTexte 28"/>
          <p:cNvSpPr txBox="1"/>
          <p:nvPr/>
        </p:nvSpPr>
        <p:spPr>
          <a:xfrm>
            <a:off x="1657753" y="3665754"/>
            <a:ext cx="681999" cy="230832"/>
          </a:xfrm>
          <a:prstGeom prst="rect">
            <a:avLst/>
          </a:prstGeom>
          <a:noFill/>
        </p:spPr>
        <p:txBody>
          <a:bodyPr wrap="square" rtlCol="0">
            <a:spAutoFit/>
          </a:bodyPr>
          <a:lstStyle/>
          <a:p>
            <a:r>
              <a:rPr lang="fr-FR" sz="900" dirty="0" smtClean="0"/>
              <a:t>plasmid</a:t>
            </a:r>
            <a:endParaRPr lang="fr-FR" sz="900" dirty="0"/>
          </a:p>
        </p:txBody>
      </p:sp>
      <p:sp>
        <p:nvSpPr>
          <p:cNvPr id="15" name="Flèche droite 14"/>
          <p:cNvSpPr/>
          <p:nvPr/>
        </p:nvSpPr>
        <p:spPr>
          <a:xfrm>
            <a:off x="3851920" y="3147814"/>
            <a:ext cx="1224136" cy="216024"/>
          </a:xfrm>
          <a:prstGeom prst="rightArrow">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p:cNvSpPr txBox="1"/>
          <p:nvPr/>
        </p:nvSpPr>
        <p:spPr>
          <a:xfrm>
            <a:off x="3923928" y="2901593"/>
            <a:ext cx="1008112" cy="246221"/>
          </a:xfrm>
          <a:prstGeom prst="rect">
            <a:avLst/>
          </a:prstGeom>
          <a:noFill/>
        </p:spPr>
        <p:txBody>
          <a:bodyPr wrap="square" rtlCol="0">
            <a:spAutoFit/>
          </a:bodyPr>
          <a:lstStyle/>
          <a:p>
            <a:r>
              <a:rPr lang="fr-FR" sz="1000" dirty="0" err="1" smtClean="0"/>
              <a:t>Assumptions</a:t>
            </a:r>
            <a:endParaRPr lang="fr-FR" sz="1000" dirty="0"/>
          </a:p>
        </p:txBody>
      </p:sp>
      <p:sp>
        <p:nvSpPr>
          <p:cNvPr id="5" name="ZoneTexte 4"/>
          <p:cNvSpPr txBox="1"/>
          <p:nvPr/>
        </p:nvSpPr>
        <p:spPr>
          <a:xfrm>
            <a:off x="5220072" y="2491611"/>
            <a:ext cx="3456384" cy="1600438"/>
          </a:xfrm>
          <a:prstGeom prst="rect">
            <a:avLst/>
          </a:prstGeom>
          <a:noFill/>
        </p:spPr>
        <p:txBody>
          <a:bodyPr wrap="square" rtlCol="0">
            <a:spAutoFit/>
          </a:bodyPr>
          <a:lstStyle/>
          <a:p>
            <a:pPr marL="285750" indent="-285750">
              <a:buFont typeface="Arial" panose="020B0604020202020204" pitchFamily="34" charset="0"/>
              <a:buChar char="•"/>
            </a:pPr>
            <a:r>
              <a:rPr lang="fr-FR" sz="1400" dirty="0" err="1" smtClean="0"/>
              <a:t>Different</a:t>
            </a:r>
            <a:r>
              <a:rPr lang="fr-FR" sz="1400" dirty="0" smtClean="0"/>
              <a:t> </a:t>
            </a:r>
            <a:r>
              <a:rPr lang="fr-FR" sz="1400" dirty="0" err="1" smtClean="0"/>
              <a:t>conjugation</a:t>
            </a:r>
            <a:r>
              <a:rPr lang="fr-FR" sz="1400" dirty="0" smtClean="0"/>
              <a:t> rates</a:t>
            </a:r>
          </a:p>
          <a:p>
            <a:r>
              <a:rPr lang="fr-FR" sz="1400" dirty="0"/>
              <a:t> </a:t>
            </a:r>
            <a:r>
              <a:rPr lang="fr-FR" sz="1400" dirty="0" smtClean="0"/>
              <a:t>     </a:t>
            </a:r>
            <a:r>
              <a:rPr lang="fr-FR" sz="1400" dirty="0" err="1" smtClean="0"/>
              <a:t>Donor</a:t>
            </a:r>
            <a:r>
              <a:rPr lang="fr-FR" sz="1400" dirty="0" smtClean="0"/>
              <a:t> – </a:t>
            </a:r>
            <a:r>
              <a:rPr lang="fr-FR" sz="1400" dirty="0" err="1" smtClean="0"/>
              <a:t>Recipient</a:t>
            </a:r>
            <a:r>
              <a:rPr lang="fr-FR" sz="1400" dirty="0" smtClean="0"/>
              <a:t/>
            </a:r>
            <a:br>
              <a:rPr lang="fr-FR" sz="1400" dirty="0" smtClean="0"/>
            </a:br>
            <a:r>
              <a:rPr lang="fr-FR" sz="1400" dirty="0" smtClean="0"/>
              <a:t>      </a:t>
            </a:r>
            <a:r>
              <a:rPr lang="fr-FR" sz="1400" dirty="0" err="1" smtClean="0"/>
              <a:t>Transconjugant</a:t>
            </a:r>
            <a:r>
              <a:rPr lang="fr-FR" sz="1400" dirty="0" smtClean="0"/>
              <a:t> – </a:t>
            </a:r>
            <a:r>
              <a:rPr lang="fr-FR" sz="1400" dirty="0" err="1" smtClean="0"/>
              <a:t>Recipient</a:t>
            </a:r>
            <a:endParaRPr lang="fr-FR" sz="1400" dirty="0" smtClean="0"/>
          </a:p>
          <a:p>
            <a:endParaRPr lang="fr-FR" sz="1400" dirty="0" smtClean="0"/>
          </a:p>
          <a:p>
            <a:pPr marL="285750" indent="-285750">
              <a:buFont typeface="Arial" panose="020B0604020202020204" pitchFamily="34" charset="0"/>
              <a:buChar char="•"/>
            </a:pPr>
            <a:r>
              <a:rPr lang="fr-FR" sz="1400" dirty="0" smtClean="0"/>
              <a:t>No </a:t>
            </a:r>
            <a:r>
              <a:rPr lang="fr-FR" sz="1400" dirty="0" err="1" smtClean="0"/>
              <a:t>plasmid</a:t>
            </a:r>
            <a:r>
              <a:rPr lang="fr-FR" sz="1400" dirty="0" smtClean="0"/>
              <a:t> </a:t>
            </a:r>
            <a:r>
              <a:rPr lang="fr-FR" sz="1400" dirty="0" err="1" smtClean="0"/>
              <a:t>loss</a:t>
            </a:r>
            <a:endParaRPr lang="fr-FR" sz="1400" dirty="0" smtClean="0"/>
          </a:p>
          <a:p>
            <a:endParaRPr lang="fr-FR" sz="1400" dirty="0" smtClean="0"/>
          </a:p>
          <a:p>
            <a:pPr marL="285750" indent="-285750">
              <a:buFont typeface="Arial" panose="020B0604020202020204" pitchFamily="34" charset="0"/>
              <a:buChar char="•"/>
            </a:pPr>
            <a:r>
              <a:rPr lang="fr-FR" sz="1400" dirty="0" err="1" smtClean="0"/>
              <a:t>Same</a:t>
            </a:r>
            <a:r>
              <a:rPr lang="fr-FR" sz="1400" dirty="0" smtClean="0"/>
              <a:t> </a:t>
            </a:r>
            <a:r>
              <a:rPr lang="fr-FR" sz="1400" dirty="0" err="1" smtClean="0"/>
              <a:t>growth</a:t>
            </a:r>
            <a:r>
              <a:rPr lang="fr-FR" sz="1400" dirty="0" smtClean="0"/>
              <a:t> </a:t>
            </a:r>
            <a:r>
              <a:rPr lang="fr-FR" sz="1400" dirty="0" err="1" smtClean="0"/>
              <a:t>parameters</a:t>
            </a:r>
            <a:r>
              <a:rPr lang="fr-FR" sz="1400" dirty="0" smtClean="0"/>
              <a:t>  </a:t>
            </a:r>
            <a:endParaRPr lang="fr-FR" sz="1400" dirty="0"/>
          </a:p>
        </p:txBody>
      </p:sp>
      <p:sp>
        <p:nvSpPr>
          <p:cNvPr id="21"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endParaRPr lang="fr-FR" dirty="0"/>
          </a:p>
        </p:txBody>
      </p:sp>
      <p:sp>
        <p:nvSpPr>
          <p:cNvPr id="23" name="Espace réservé de la date 3"/>
          <p:cNvSpPr>
            <a:spLocks noGrp="1"/>
          </p:cNvSpPr>
          <p:nvPr>
            <p:ph type="dt" sz="half" idx="16"/>
          </p:nvPr>
        </p:nvSpPr>
        <p:spPr>
          <a:xfrm>
            <a:off x="7699725" y="4659675"/>
            <a:ext cx="1170000" cy="211929"/>
          </a:xfrm>
        </p:spPr>
        <p:txBody>
          <a:bodyPr/>
          <a:lstStyle/>
          <a:p>
            <a:pPr algn="r"/>
            <a:r>
              <a:rPr lang="fr-FR" cap="all" dirty="0" smtClean="0"/>
              <a:t>16/05/2024</a:t>
            </a:r>
            <a:endParaRPr lang="fr-FR" cap="all" dirty="0"/>
          </a:p>
        </p:txBody>
      </p:sp>
    </p:spTree>
    <p:extLst>
      <p:ext uri="{BB962C8B-B14F-4D97-AF65-F5344CB8AC3E}">
        <p14:creationId xmlns:p14="http://schemas.microsoft.com/office/powerpoint/2010/main" val="3301866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2163" y="2150595"/>
            <a:ext cx="3169261" cy="2485078"/>
          </a:xfrm>
          <a:prstGeom prst="rect">
            <a:avLst/>
          </a:prstGeom>
        </p:spPr>
      </p:pic>
      <p:sp>
        <p:nvSpPr>
          <p:cNvPr id="2" name="Espace réservé du numéro de diapositive 1"/>
          <p:cNvSpPr>
            <a:spLocks noGrp="1"/>
          </p:cNvSpPr>
          <p:nvPr>
            <p:ph type="sldNum" sz="quarter" idx="18"/>
          </p:nvPr>
        </p:nvSpPr>
        <p:spPr/>
        <p:txBody>
          <a:bodyPr/>
          <a:lstStyle/>
          <a:p>
            <a:fld id="{733122C9-A0B9-462F-8757-0847AD287B63}" type="slidenum">
              <a:rPr lang="fr-FR" smtClean="0"/>
              <a:pPr/>
              <a:t>21</a:t>
            </a:fld>
            <a:endParaRPr lang="fr-FR" dirty="0"/>
          </a:p>
        </p:txBody>
      </p:sp>
      <p:sp>
        <p:nvSpPr>
          <p:cNvPr id="3" name="Titre 2"/>
          <p:cNvSpPr>
            <a:spLocks noGrp="1"/>
          </p:cNvSpPr>
          <p:nvPr>
            <p:ph type="title"/>
          </p:nvPr>
        </p:nvSpPr>
        <p:spPr/>
        <p:txBody>
          <a:bodyPr/>
          <a:lstStyle/>
          <a:p>
            <a:r>
              <a:rPr lang="fr-FR" sz="2800" dirty="0" smtClean="0"/>
              <a:t>Growth – Horizontal Gene Transfer</a:t>
            </a:r>
            <a:endParaRPr lang="fr-FR" sz="2800" dirty="0"/>
          </a:p>
        </p:txBody>
      </p:sp>
      <p:sp>
        <p:nvSpPr>
          <p:cNvPr id="16" name="ZoneTexte 15"/>
          <p:cNvSpPr txBox="1"/>
          <p:nvPr/>
        </p:nvSpPr>
        <p:spPr>
          <a:xfrm>
            <a:off x="179512" y="843558"/>
            <a:ext cx="8784976" cy="1477328"/>
          </a:xfrm>
          <a:prstGeom prst="rect">
            <a:avLst/>
          </a:prstGeom>
          <a:noFill/>
        </p:spPr>
        <p:txBody>
          <a:bodyPr wrap="square" rtlCol="0">
            <a:spAutoFit/>
          </a:bodyPr>
          <a:lstStyle/>
          <a:p>
            <a:pPr algn="ctr"/>
            <a:endParaRPr lang="fr-FR" dirty="0"/>
          </a:p>
          <a:p>
            <a:pPr algn="ctr"/>
            <a:r>
              <a:rPr lang="fr-FR" dirty="0" smtClean="0"/>
              <a:t>Plasmid transfer between </a:t>
            </a:r>
            <a:r>
              <a:rPr lang="fr-FR" dirty="0" smtClean="0">
                <a:solidFill>
                  <a:srgbClr val="FF0000"/>
                </a:solidFill>
              </a:rPr>
              <a:t>resistant</a:t>
            </a:r>
            <a:r>
              <a:rPr lang="fr-FR" dirty="0" smtClean="0"/>
              <a:t> and </a:t>
            </a:r>
            <a:r>
              <a:rPr lang="fr-FR" dirty="0" smtClean="0">
                <a:solidFill>
                  <a:srgbClr val="00B050"/>
                </a:solidFill>
              </a:rPr>
              <a:t>non resistant </a:t>
            </a:r>
            <a:r>
              <a:rPr lang="fr-FR" dirty="0" smtClean="0"/>
              <a:t>E. coli (Fisher </a:t>
            </a:r>
            <a:r>
              <a:rPr lang="fr-FR" dirty="0"/>
              <a:t>et al. </a:t>
            </a:r>
            <a:r>
              <a:rPr lang="fr-FR" dirty="0" smtClean="0"/>
              <a:t>2014)</a:t>
            </a:r>
          </a:p>
          <a:p>
            <a:pPr algn="ctr"/>
            <a:endParaRPr lang="fr-FR" dirty="0"/>
          </a:p>
          <a:p>
            <a:pPr algn="ctr"/>
            <a:r>
              <a:rPr lang="fr-FR" dirty="0" smtClean="0"/>
              <a:t>plasmid-dynamics modeled using ODEs</a:t>
            </a:r>
          </a:p>
          <a:p>
            <a:pPr marL="285750" indent="-285750">
              <a:buFont typeface="Arial" panose="020B0604020202020204" pitchFamily="34" charset="0"/>
              <a:buChar char="•"/>
            </a:pPr>
            <a:endParaRPr lang="fr-FR" dirty="0" smtClean="0"/>
          </a:p>
        </p:txBody>
      </p:sp>
      <p:sp>
        <p:nvSpPr>
          <p:cNvPr id="6" name="Rectangle à coins arrondis 5"/>
          <p:cNvSpPr/>
          <p:nvPr/>
        </p:nvSpPr>
        <p:spPr>
          <a:xfrm>
            <a:off x="1259632" y="2355726"/>
            <a:ext cx="1224136" cy="648072"/>
          </a:xfrm>
          <a:prstGeom prst="roundRect">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rgbClr val="262626"/>
                </a:solidFill>
              </a:rPr>
              <a:t>Donor</a:t>
            </a:r>
            <a:endParaRPr lang="fr-FR" sz="1600" dirty="0">
              <a:solidFill>
                <a:srgbClr val="262626"/>
              </a:solidFill>
            </a:endParaRPr>
          </a:p>
        </p:txBody>
      </p:sp>
      <p:sp>
        <p:nvSpPr>
          <p:cNvPr id="19" name="Rectangle à coins arrondis 18"/>
          <p:cNvSpPr/>
          <p:nvPr/>
        </p:nvSpPr>
        <p:spPr>
          <a:xfrm>
            <a:off x="275431" y="3584054"/>
            <a:ext cx="1224136" cy="648072"/>
          </a:xfrm>
          <a:prstGeom prst="roundRect">
            <a:avLst/>
          </a:prstGeom>
          <a:solidFill>
            <a:srgbClr val="92D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rgbClr val="262626"/>
                </a:solidFill>
              </a:rPr>
              <a:t>Recipient</a:t>
            </a:r>
            <a:endParaRPr lang="fr-FR" sz="1600" dirty="0">
              <a:solidFill>
                <a:srgbClr val="262626"/>
              </a:solidFill>
            </a:endParaRPr>
          </a:p>
        </p:txBody>
      </p:sp>
      <p:sp>
        <p:nvSpPr>
          <p:cNvPr id="20" name="Rectangle à coins arrondis 19"/>
          <p:cNvSpPr/>
          <p:nvPr/>
        </p:nvSpPr>
        <p:spPr>
          <a:xfrm>
            <a:off x="2411760" y="3572550"/>
            <a:ext cx="1224136" cy="648072"/>
          </a:xfrm>
          <a:prstGeom prst="roundRect">
            <a:avLst/>
          </a:prstGeom>
          <a:solidFill>
            <a:schemeClr val="accent3">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rgbClr val="262626"/>
                </a:solidFill>
              </a:rPr>
              <a:t>Trans-</a:t>
            </a:r>
          </a:p>
          <a:p>
            <a:pPr algn="ctr"/>
            <a:r>
              <a:rPr lang="fr-FR" sz="1600" dirty="0" smtClean="0">
                <a:solidFill>
                  <a:srgbClr val="262626"/>
                </a:solidFill>
              </a:rPr>
              <a:t>conjugant</a:t>
            </a:r>
            <a:endParaRPr lang="fr-FR" sz="1600" dirty="0">
              <a:solidFill>
                <a:srgbClr val="262626"/>
              </a:solidFill>
            </a:endParaRPr>
          </a:p>
        </p:txBody>
      </p:sp>
      <p:cxnSp>
        <p:nvCxnSpPr>
          <p:cNvPr id="22" name="Connecteur droit avec flèche 21"/>
          <p:cNvCxnSpPr/>
          <p:nvPr/>
        </p:nvCxnSpPr>
        <p:spPr>
          <a:xfrm flipH="1">
            <a:off x="1259632" y="3075806"/>
            <a:ext cx="239935"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p:cNvCxnSpPr/>
          <p:nvPr/>
        </p:nvCxnSpPr>
        <p:spPr>
          <a:xfrm flipH="1">
            <a:off x="1547664" y="3896586"/>
            <a:ext cx="7920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eur en arc 25"/>
          <p:cNvCxnSpPr>
            <a:stCxn id="19" idx="2"/>
            <a:endCxn id="20" idx="2"/>
          </p:cNvCxnSpPr>
          <p:nvPr/>
        </p:nvCxnSpPr>
        <p:spPr>
          <a:xfrm rot="5400000" flipH="1" flipV="1">
            <a:off x="1949911" y="3158209"/>
            <a:ext cx="11504" cy="2136329"/>
          </a:xfrm>
          <a:prstGeom prst="curvedConnector3">
            <a:avLst>
              <a:gd name="adj1" fmla="val -1987135"/>
            </a:avLst>
          </a:prstGeom>
          <a:ln>
            <a:tailEnd type="triangle"/>
          </a:ln>
        </p:spPr>
        <p:style>
          <a:lnRef idx="2">
            <a:schemeClr val="dk1"/>
          </a:lnRef>
          <a:fillRef idx="0">
            <a:schemeClr val="dk1"/>
          </a:fillRef>
          <a:effectRef idx="1">
            <a:schemeClr val="dk1"/>
          </a:effectRef>
          <a:fontRef idx="minor">
            <a:schemeClr val="tx1"/>
          </a:fontRef>
        </p:style>
      </p:cxnSp>
      <p:sp>
        <p:nvSpPr>
          <p:cNvPr id="28" name="ZoneTexte 27"/>
          <p:cNvSpPr txBox="1"/>
          <p:nvPr/>
        </p:nvSpPr>
        <p:spPr>
          <a:xfrm rot="18013054">
            <a:off x="905649" y="3152695"/>
            <a:ext cx="623431" cy="230832"/>
          </a:xfrm>
          <a:prstGeom prst="rect">
            <a:avLst/>
          </a:prstGeom>
          <a:noFill/>
        </p:spPr>
        <p:txBody>
          <a:bodyPr wrap="square" rtlCol="0">
            <a:spAutoFit/>
          </a:bodyPr>
          <a:lstStyle/>
          <a:p>
            <a:r>
              <a:rPr lang="fr-FR" sz="900" dirty="0" smtClean="0"/>
              <a:t>plasmid</a:t>
            </a:r>
            <a:endParaRPr lang="fr-FR" sz="900" dirty="0"/>
          </a:p>
        </p:txBody>
      </p:sp>
      <p:sp>
        <p:nvSpPr>
          <p:cNvPr id="29" name="ZoneTexte 28"/>
          <p:cNvSpPr txBox="1"/>
          <p:nvPr/>
        </p:nvSpPr>
        <p:spPr>
          <a:xfrm>
            <a:off x="1657753" y="3665754"/>
            <a:ext cx="681999" cy="230832"/>
          </a:xfrm>
          <a:prstGeom prst="rect">
            <a:avLst/>
          </a:prstGeom>
          <a:noFill/>
        </p:spPr>
        <p:txBody>
          <a:bodyPr wrap="square" rtlCol="0">
            <a:spAutoFit/>
          </a:bodyPr>
          <a:lstStyle/>
          <a:p>
            <a:r>
              <a:rPr lang="fr-FR" sz="900" dirty="0" smtClean="0"/>
              <a:t>plasmid</a:t>
            </a:r>
            <a:endParaRPr lang="fr-FR" sz="900" dirty="0"/>
          </a:p>
        </p:txBody>
      </p:sp>
      <p:sp>
        <p:nvSpPr>
          <p:cNvPr id="7" name="Rectangle 6"/>
          <p:cNvSpPr/>
          <p:nvPr/>
        </p:nvSpPr>
        <p:spPr>
          <a:xfrm>
            <a:off x="5316612" y="2103851"/>
            <a:ext cx="3216035" cy="2519973"/>
          </a:xfrm>
          <a:prstGeom prst="rect">
            <a:avLst/>
          </a:prstGeom>
          <a:noFill/>
          <a:ln w="3175">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droite 7"/>
          <p:cNvSpPr/>
          <p:nvPr/>
        </p:nvSpPr>
        <p:spPr>
          <a:xfrm>
            <a:off x="3851920" y="3147814"/>
            <a:ext cx="1224136" cy="216024"/>
          </a:xfrm>
          <a:prstGeom prst="rightArrow">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4064971" y="2901593"/>
            <a:ext cx="792088" cy="246221"/>
          </a:xfrm>
          <a:prstGeom prst="rect">
            <a:avLst/>
          </a:prstGeom>
          <a:noFill/>
        </p:spPr>
        <p:txBody>
          <a:bodyPr wrap="square" rtlCol="0">
            <a:spAutoFit/>
          </a:bodyPr>
          <a:lstStyle/>
          <a:p>
            <a:r>
              <a:rPr lang="fr-FR" sz="1000" dirty="0" err="1" smtClean="0"/>
              <a:t>dynamics</a:t>
            </a:r>
            <a:endParaRPr lang="fr-FR" sz="1000" dirty="0"/>
          </a:p>
        </p:txBody>
      </p:sp>
      <p:sp>
        <p:nvSpPr>
          <p:cNvPr id="21"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endParaRPr lang="fr-FR" dirty="0"/>
          </a:p>
        </p:txBody>
      </p:sp>
      <p:sp>
        <p:nvSpPr>
          <p:cNvPr id="23" name="Espace réservé de la date 3"/>
          <p:cNvSpPr>
            <a:spLocks noGrp="1"/>
          </p:cNvSpPr>
          <p:nvPr>
            <p:ph type="dt" sz="half" idx="16"/>
          </p:nvPr>
        </p:nvSpPr>
        <p:spPr>
          <a:xfrm>
            <a:off x="7699725" y="4659675"/>
            <a:ext cx="1170000" cy="211929"/>
          </a:xfrm>
        </p:spPr>
        <p:txBody>
          <a:bodyPr/>
          <a:lstStyle/>
          <a:p>
            <a:pPr algn="r"/>
            <a:r>
              <a:rPr lang="fr-FR" cap="all" dirty="0" smtClean="0"/>
              <a:t>16/05/2024</a:t>
            </a:r>
            <a:endParaRPr lang="fr-FR" cap="all" dirty="0"/>
          </a:p>
        </p:txBody>
      </p:sp>
    </p:spTree>
    <p:extLst>
      <p:ext uri="{BB962C8B-B14F-4D97-AF65-F5344CB8AC3E}">
        <p14:creationId xmlns:p14="http://schemas.microsoft.com/office/powerpoint/2010/main" val="8508755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endParaRPr lang="fr-FR"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22</a:t>
            </a:fld>
            <a:endParaRPr lang="fr-FR" dirty="0"/>
          </a:p>
        </p:txBody>
      </p:sp>
      <p:sp>
        <p:nvSpPr>
          <p:cNvPr id="3" name="Titre 2"/>
          <p:cNvSpPr>
            <a:spLocks noGrp="1"/>
          </p:cNvSpPr>
          <p:nvPr>
            <p:ph type="title"/>
          </p:nvPr>
        </p:nvSpPr>
        <p:spPr/>
        <p:txBody>
          <a:bodyPr/>
          <a:lstStyle/>
          <a:p>
            <a:r>
              <a:rPr lang="fr-FR" sz="2800" dirty="0" smtClean="0"/>
              <a:t>Transmission</a:t>
            </a:r>
            <a:endParaRPr lang="fr-FR" sz="2800" dirty="0"/>
          </a:p>
        </p:txBody>
      </p:sp>
      <p:sp>
        <p:nvSpPr>
          <p:cNvPr id="8" name="Rectangle 7"/>
          <p:cNvSpPr/>
          <p:nvPr/>
        </p:nvSpPr>
        <p:spPr>
          <a:xfrm>
            <a:off x="7152333"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Decay</a:t>
            </a:r>
            <a:endParaRPr lang="fr-FR" dirty="0">
              <a:solidFill>
                <a:schemeClr val="bg1">
                  <a:lumMod val="75000"/>
                </a:schemeClr>
              </a:solidFill>
            </a:endParaRPr>
          </a:p>
        </p:txBody>
      </p:sp>
      <p:sp>
        <p:nvSpPr>
          <p:cNvPr id="9" name="Rectangle 8"/>
          <p:cNvSpPr/>
          <p:nvPr/>
        </p:nvSpPr>
        <p:spPr>
          <a:xfrm>
            <a:off x="2754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75000"/>
                  </a:schemeClr>
                </a:solidFill>
              </a:rPr>
              <a:t>Excretion</a:t>
            </a: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Transmission</a:t>
            </a: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p:cNvSpPr txBox="1"/>
          <p:nvPr/>
        </p:nvSpPr>
        <p:spPr>
          <a:xfrm>
            <a:off x="829730" y="3321270"/>
            <a:ext cx="7421117" cy="923330"/>
          </a:xfrm>
          <a:prstGeom prst="rect">
            <a:avLst/>
          </a:prstGeom>
          <a:noFill/>
        </p:spPr>
        <p:txBody>
          <a:bodyPr wrap="square" rtlCol="0">
            <a:spAutoFit/>
          </a:bodyPr>
          <a:lstStyle/>
          <a:p>
            <a:pPr algn="ctr"/>
            <a:r>
              <a:rPr lang="fr-FR" dirty="0" smtClean="0"/>
              <a:t>Susceptible </a:t>
            </a:r>
            <a:r>
              <a:rPr lang="fr-FR" dirty="0" err="1" smtClean="0"/>
              <a:t>broilers</a:t>
            </a:r>
            <a:r>
              <a:rPr lang="fr-FR" dirty="0" smtClean="0"/>
              <a:t> infect </a:t>
            </a:r>
            <a:r>
              <a:rPr lang="fr-FR" dirty="0" err="1" smtClean="0"/>
              <a:t>themselves</a:t>
            </a:r>
            <a:r>
              <a:rPr lang="fr-FR" dirty="0" smtClean="0"/>
              <a:t> by </a:t>
            </a:r>
            <a:r>
              <a:rPr lang="fr-FR" dirty="0" err="1" smtClean="0"/>
              <a:t>ingesting</a:t>
            </a:r>
            <a:r>
              <a:rPr lang="fr-FR" dirty="0" smtClean="0"/>
              <a:t> </a:t>
            </a:r>
            <a:r>
              <a:rPr lang="fr-FR" dirty="0" err="1" smtClean="0"/>
              <a:t>infected</a:t>
            </a:r>
            <a:r>
              <a:rPr lang="fr-FR" dirty="0" smtClean="0"/>
              <a:t> </a:t>
            </a:r>
            <a:r>
              <a:rPr lang="fr-FR" dirty="0" err="1" smtClean="0"/>
              <a:t>feces</a:t>
            </a:r>
            <a:endParaRPr lang="fr-FR" dirty="0" smtClean="0"/>
          </a:p>
          <a:p>
            <a:pPr algn="ctr"/>
            <a:endParaRPr lang="fr-FR" dirty="0"/>
          </a:p>
          <a:p>
            <a:pPr algn="ctr"/>
            <a:r>
              <a:rPr lang="fr-FR" dirty="0" smtClean="0"/>
              <a:t>Force of infection </a:t>
            </a:r>
            <a:r>
              <a:rPr lang="fr-FR" b="1" dirty="0" smtClean="0">
                <a:solidFill>
                  <a:srgbClr val="FF0000"/>
                </a:solidFill>
              </a:rPr>
              <a:t>foi</a:t>
            </a:r>
            <a:r>
              <a:rPr lang="fr-FR" dirty="0" smtClean="0"/>
              <a:t> </a:t>
            </a:r>
            <a:r>
              <a:rPr lang="fr-FR" dirty="0" err="1" smtClean="0"/>
              <a:t>depends</a:t>
            </a:r>
            <a:r>
              <a:rPr lang="fr-FR" dirty="0" smtClean="0"/>
              <a:t> on </a:t>
            </a:r>
            <a:r>
              <a:rPr lang="fr-FR" b="1" dirty="0" err="1" smtClean="0">
                <a:solidFill>
                  <a:srgbClr val="7030A0"/>
                </a:solidFill>
              </a:rPr>
              <a:t>C_env_i</a:t>
            </a:r>
            <a:r>
              <a:rPr lang="fr-FR" b="1" dirty="0">
                <a:solidFill>
                  <a:srgbClr val="7030A0"/>
                </a:solidFill>
              </a:rPr>
              <a:t>_(d+1).</a:t>
            </a:r>
            <a:r>
              <a:rPr lang="fr-FR" sz="1400" b="1" dirty="0" err="1">
                <a:solidFill>
                  <a:srgbClr val="7030A0"/>
                </a:solidFill>
              </a:rPr>
              <a:t>growth</a:t>
            </a:r>
            <a:r>
              <a:rPr lang="fr-FR" dirty="0">
                <a:solidFill>
                  <a:srgbClr val="7030A0"/>
                </a:solidFill>
              </a:rPr>
              <a:t> </a:t>
            </a:r>
            <a:endParaRPr lang="fr-FR" dirty="0" smtClean="0">
              <a:solidFill>
                <a:srgbClr val="7030A0"/>
              </a:solidFill>
            </a:endParaRPr>
          </a:p>
        </p:txBody>
      </p:sp>
      <p:sp>
        <p:nvSpPr>
          <p:cNvPr id="16" name="ZoneTexte 15"/>
          <p:cNvSpPr txBox="1"/>
          <p:nvPr/>
        </p:nvSpPr>
        <p:spPr>
          <a:xfrm>
            <a:off x="903885" y="926306"/>
            <a:ext cx="7272808" cy="1477328"/>
          </a:xfrm>
          <a:prstGeom prst="rect">
            <a:avLst/>
          </a:prstGeom>
          <a:noFill/>
        </p:spPr>
        <p:txBody>
          <a:bodyPr wrap="square" rtlCol="0">
            <a:spAutoFit/>
          </a:bodyPr>
          <a:lstStyle/>
          <a:p>
            <a:pPr marL="285750" indent="-285750">
              <a:buFont typeface="Arial" panose="020B0604020202020204" pitchFamily="34" charset="0"/>
              <a:buChar char="•"/>
            </a:pPr>
            <a:r>
              <a:rPr lang="fr-FR" dirty="0" smtClean="0">
                <a:solidFill>
                  <a:srgbClr val="00B050"/>
                </a:solidFill>
              </a:rPr>
              <a:t>Susceptible</a:t>
            </a:r>
            <a:r>
              <a:rPr lang="fr-FR" dirty="0" smtClean="0"/>
              <a:t> </a:t>
            </a:r>
            <a:r>
              <a:rPr lang="fr-FR" dirty="0" err="1" smtClean="0">
                <a:solidFill>
                  <a:srgbClr val="FF0000"/>
                </a:solidFill>
              </a:rPr>
              <a:t>Infected</a:t>
            </a:r>
            <a:r>
              <a:rPr lang="fr-FR" dirty="0" smtClean="0"/>
              <a:t> (SI) </a:t>
            </a:r>
            <a:r>
              <a:rPr lang="fr-FR" dirty="0" err="1" smtClean="0"/>
              <a:t>framework</a:t>
            </a:r>
            <a:r>
              <a:rPr lang="fr-FR" dirty="0" smtClean="0"/>
              <a:t> (Becker et al. 2022)</a:t>
            </a:r>
          </a:p>
          <a:p>
            <a:pPr marL="285750" indent="-285750">
              <a:buFont typeface="Arial" panose="020B0604020202020204" pitchFamily="34" charset="0"/>
              <a:buChar char="•"/>
            </a:pPr>
            <a:endParaRPr lang="fr-FR" dirty="0" smtClean="0"/>
          </a:p>
          <a:p>
            <a:pPr marL="285750" indent="-285750">
              <a:buFont typeface="Arial" panose="020B0604020202020204" pitchFamily="34" charset="0"/>
              <a:buChar char="•"/>
            </a:pPr>
            <a:r>
              <a:rPr lang="fr-FR" dirty="0" smtClean="0">
                <a:solidFill>
                  <a:srgbClr val="0070C0"/>
                </a:solidFill>
              </a:rPr>
              <a:t>Transmission</a:t>
            </a:r>
            <a:r>
              <a:rPr lang="fr-FR" dirty="0" smtClean="0"/>
              <a:t> </a:t>
            </a:r>
            <a:r>
              <a:rPr lang="fr-FR" dirty="0"/>
              <a:t>model (Dame-</a:t>
            </a:r>
            <a:r>
              <a:rPr lang="fr-FR" dirty="0" err="1"/>
              <a:t>Korevaar</a:t>
            </a:r>
            <a:r>
              <a:rPr lang="fr-FR" dirty="0"/>
              <a:t> et </a:t>
            </a:r>
            <a:r>
              <a:rPr lang="fr-FR" dirty="0" smtClean="0"/>
              <a:t>al. 2019)</a:t>
            </a:r>
            <a:endParaRPr lang="fr-FR" dirty="0"/>
          </a:p>
          <a:p>
            <a:endParaRPr lang="fr-FR" dirty="0" smtClean="0"/>
          </a:p>
          <a:p>
            <a:pPr marL="285750" indent="-285750">
              <a:buFont typeface="Arial" panose="020B0604020202020204" pitchFamily="34" charset="0"/>
              <a:buChar char="•"/>
            </a:pPr>
            <a:endParaRPr lang="fr-FR" dirty="0" smtClean="0"/>
          </a:p>
        </p:txBody>
      </p:sp>
      <p:sp>
        <p:nvSpPr>
          <p:cNvPr id="17" name="Espace réservé de la date 3"/>
          <p:cNvSpPr>
            <a:spLocks noGrp="1"/>
          </p:cNvSpPr>
          <p:nvPr>
            <p:ph type="dt" sz="half" idx="16"/>
          </p:nvPr>
        </p:nvSpPr>
        <p:spPr>
          <a:xfrm>
            <a:off x="7699725" y="4659675"/>
            <a:ext cx="1170000" cy="211929"/>
          </a:xfrm>
        </p:spPr>
        <p:txBody>
          <a:bodyPr/>
          <a:lstStyle/>
          <a:p>
            <a:pPr algn="r"/>
            <a:r>
              <a:rPr lang="fr-FR" cap="all" dirty="0" smtClean="0"/>
              <a:t>16/05/2024</a:t>
            </a:r>
            <a:endParaRPr lang="fr-FR" cap="all" dirty="0"/>
          </a:p>
        </p:txBody>
      </p:sp>
    </p:spTree>
    <p:extLst>
      <p:ext uri="{BB962C8B-B14F-4D97-AF65-F5344CB8AC3E}">
        <p14:creationId xmlns:p14="http://schemas.microsoft.com/office/powerpoint/2010/main" val="8460791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8"/>
          </p:nvPr>
        </p:nvSpPr>
        <p:spPr/>
        <p:txBody>
          <a:bodyPr/>
          <a:lstStyle/>
          <a:p>
            <a:fld id="{733122C9-A0B9-462F-8757-0847AD287B63}" type="slidenum">
              <a:rPr lang="fr-FR" smtClean="0"/>
              <a:pPr/>
              <a:t>23</a:t>
            </a:fld>
            <a:endParaRPr lang="fr-FR" dirty="0"/>
          </a:p>
        </p:txBody>
      </p:sp>
      <p:sp>
        <p:nvSpPr>
          <p:cNvPr id="3" name="Titre 2"/>
          <p:cNvSpPr>
            <a:spLocks noGrp="1"/>
          </p:cNvSpPr>
          <p:nvPr>
            <p:ph type="title"/>
          </p:nvPr>
        </p:nvSpPr>
        <p:spPr/>
        <p:txBody>
          <a:bodyPr/>
          <a:lstStyle/>
          <a:p>
            <a:r>
              <a:rPr lang="fr-FR" sz="2800" dirty="0" err="1" smtClean="0"/>
              <a:t>Decay</a:t>
            </a:r>
            <a:endParaRPr lang="fr-FR" sz="2800" dirty="0"/>
          </a:p>
        </p:txBody>
      </p:sp>
      <p:sp>
        <p:nvSpPr>
          <p:cNvPr id="8" name="Rectangle 7"/>
          <p:cNvSpPr/>
          <p:nvPr/>
        </p:nvSpPr>
        <p:spPr>
          <a:xfrm>
            <a:off x="7152333" y="2211710"/>
            <a:ext cx="1652814" cy="79208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Decay</a:t>
            </a:r>
            <a:endParaRPr lang="fr-FR" dirty="0">
              <a:solidFill>
                <a:schemeClr val="tx1"/>
              </a:solidFill>
            </a:endParaRPr>
          </a:p>
        </p:txBody>
      </p:sp>
      <p:sp>
        <p:nvSpPr>
          <p:cNvPr id="9" name="Rectangle 8"/>
          <p:cNvSpPr/>
          <p:nvPr/>
        </p:nvSpPr>
        <p:spPr>
          <a:xfrm>
            <a:off x="2754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65000"/>
                  </a:schemeClr>
                </a:solidFill>
              </a:rPr>
              <a:t>Excretion</a:t>
            </a:r>
          </a:p>
        </p:txBody>
      </p:sp>
      <p:sp>
        <p:nvSpPr>
          <p:cNvPr id="10" name="Rectangle 9"/>
          <p:cNvSpPr/>
          <p:nvPr/>
        </p:nvSpPr>
        <p:spPr>
          <a:xfrm>
            <a:off x="2567731"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bg1">
                    <a:lumMod val="75000"/>
                  </a:schemeClr>
                </a:solidFill>
              </a:rPr>
              <a:t>Growth</a:t>
            </a:r>
            <a:endParaRPr lang="fr-FR" dirty="0">
              <a:solidFill>
                <a:schemeClr val="bg1">
                  <a:lumMod val="75000"/>
                </a:schemeClr>
              </a:solidFill>
            </a:endParaRPr>
          </a:p>
        </p:txBody>
      </p:sp>
      <p:sp>
        <p:nvSpPr>
          <p:cNvPr id="11" name="Rectangle 10"/>
          <p:cNvSpPr/>
          <p:nvPr/>
        </p:nvSpPr>
        <p:spPr>
          <a:xfrm>
            <a:off x="4860032" y="2211710"/>
            <a:ext cx="1652814" cy="7920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1">
                    <a:lumMod val="65000"/>
                  </a:schemeClr>
                </a:solidFill>
              </a:rPr>
              <a:t>Transmission</a:t>
            </a: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ZoneTexte 17"/>
          <p:cNvSpPr txBox="1"/>
          <p:nvPr/>
        </p:nvSpPr>
        <p:spPr>
          <a:xfrm>
            <a:off x="395536" y="3288311"/>
            <a:ext cx="8196231" cy="1477328"/>
          </a:xfrm>
          <a:prstGeom prst="rect">
            <a:avLst/>
          </a:prstGeom>
          <a:noFill/>
        </p:spPr>
        <p:txBody>
          <a:bodyPr wrap="square" rtlCol="0">
            <a:spAutoFit/>
          </a:bodyPr>
          <a:lstStyle/>
          <a:p>
            <a:pPr algn="ctr"/>
            <a:r>
              <a:rPr lang="fr-FR" dirty="0" smtClean="0"/>
              <a:t>Total </a:t>
            </a:r>
            <a:r>
              <a:rPr lang="fr-FR" dirty="0"/>
              <a:t>CFU in </a:t>
            </a:r>
            <a:r>
              <a:rPr lang="fr-FR" dirty="0" err="1" smtClean="0"/>
              <a:t>farm</a:t>
            </a:r>
            <a:r>
              <a:rPr lang="fr-FR" dirty="0" smtClean="0"/>
              <a:t> </a:t>
            </a:r>
            <a:r>
              <a:rPr lang="fr-FR" dirty="0" err="1" smtClean="0"/>
              <a:t>environment</a:t>
            </a:r>
            <a:r>
              <a:rPr lang="fr-FR" dirty="0" smtClean="0"/>
              <a:t> on </a:t>
            </a:r>
            <a:r>
              <a:rPr lang="fr-FR" dirty="0" err="1"/>
              <a:t>day</a:t>
            </a:r>
            <a:r>
              <a:rPr lang="fr-FR" dirty="0"/>
              <a:t> </a:t>
            </a:r>
            <a:r>
              <a:rPr lang="fr-FR" b="1" dirty="0"/>
              <a:t>d+1 </a:t>
            </a:r>
            <a:r>
              <a:rPr lang="fr-FR" dirty="0" err="1"/>
              <a:t>after</a:t>
            </a:r>
            <a:r>
              <a:rPr lang="fr-FR" dirty="0"/>
              <a:t> </a:t>
            </a:r>
            <a:r>
              <a:rPr lang="fr-FR" b="1" dirty="0" err="1" smtClean="0">
                <a:solidFill>
                  <a:schemeClr val="bg2"/>
                </a:solidFill>
              </a:rPr>
              <a:t>decay</a:t>
            </a:r>
            <a:endParaRPr lang="fr-FR" b="1" dirty="0" smtClean="0">
              <a:solidFill>
                <a:schemeClr val="bg2"/>
              </a:solidFill>
            </a:endParaRPr>
          </a:p>
          <a:p>
            <a:pPr algn="ctr"/>
            <a:endParaRPr lang="fr-FR" b="1" dirty="0" smtClean="0">
              <a:solidFill>
                <a:schemeClr val="accent4">
                  <a:lumMod val="75000"/>
                </a:schemeClr>
              </a:solidFill>
            </a:endParaRPr>
          </a:p>
          <a:p>
            <a:pPr algn="ctr"/>
            <a:r>
              <a:rPr lang="fr-FR" b="1" dirty="0" smtClean="0">
                <a:solidFill>
                  <a:srgbClr val="7030A0"/>
                </a:solidFill>
              </a:rPr>
              <a:t>C_env_(d+1).</a:t>
            </a:r>
            <a:r>
              <a:rPr lang="fr-FR" sz="1400" b="1" dirty="0" smtClean="0">
                <a:solidFill>
                  <a:srgbClr val="7030A0"/>
                </a:solidFill>
              </a:rPr>
              <a:t>decay</a:t>
            </a:r>
            <a:r>
              <a:rPr lang="fr-FR" dirty="0" smtClean="0">
                <a:solidFill>
                  <a:srgbClr val="7030A0"/>
                </a:solidFill>
              </a:rPr>
              <a:t> =</a:t>
            </a:r>
            <a:r>
              <a:rPr lang="fr-FR" dirty="0" smtClean="0"/>
              <a:t> </a:t>
            </a:r>
            <a:r>
              <a:rPr lang="fr-FR" b="1" dirty="0">
                <a:solidFill>
                  <a:srgbClr val="7030A0"/>
                </a:solidFill>
              </a:rPr>
              <a:t>C_env_(d+1</a:t>
            </a:r>
            <a:r>
              <a:rPr lang="fr-FR" b="1" dirty="0" smtClean="0">
                <a:solidFill>
                  <a:srgbClr val="7030A0"/>
                </a:solidFill>
              </a:rPr>
              <a:t>).</a:t>
            </a:r>
            <a:r>
              <a:rPr lang="fr-FR" sz="1400" b="1" dirty="0" smtClean="0">
                <a:solidFill>
                  <a:srgbClr val="7030A0"/>
                </a:solidFill>
              </a:rPr>
              <a:t>transmission</a:t>
            </a:r>
            <a:r>
              <a:rPr lang="fr-FR" dirty="0" smtClean="0">
                <a:solidFill>
                  <a:srgbClr val="7030A0"/>
                </a:solidFill>
              </a:rPr>
              <a:t> * (1 - </a:t>
            </a:r>
            <a:r>
              <a:rPr lang="fr-FR" b="1" dirty="0">
                <a:solidFill>
                  <a:srgbClr val="FF0000"/>
                </a:solidFill>
              </a:rPr>
              <a:t>r</a:t>
            </a:r>
            <a:r>
              <a:rPr lang="fr-FR" sz="1100" b="1" dirty="0">
                <a:solidFill>
                  <a:srgbClr val="FF0000"/>
                </a:solidFill>
              </a:rPr>
              <a:t>decay</a:t>
            </a:r>
            <a:r>
              <a:rPr lang="fr-FR" dirty="0" smtClean="0">
                <a:solidFill>
                  <a:srgbClr val="7030A0"/>
                </a:solidFill>
              </a:rPr>
              <a:t>)</a:t>
            </a:r>
            <a:endParaRPr lang="fr-FR" b="1" dirty="0" smtClean="0">
              <a:solidFill>
                <a:schemeClr val="accent4">
                  <a:lumMod val="75000"/>
                </a:schemeClr>
              </a:solidFill>
            </a:endParaRPr>
          </a:p>
          <a:p>
            <a:pPr algn="ctr"/>
            <a:endParaRPr lang="fr-FR" b="1" dirty="0" smtClean="0">
              <a:solidFill>
                <a:schemeClr val="accent4">
                  <a:lumMod val="75000"/>
                </a:schemeClr>
              </a:solidFill>
            </a:endParaRPr>
          </a:p>
          <a:p>
            <a:pPr algn="ctr"/>
            <a:endParaRPr lang="fr-FR" b="1" dirty="0" smtClean="0">
              <a:solidFill>
                <a:schemeClr val="accent4">
                  <a:lumMod val="75000"/>
                </a:schemeClr>
              </a:solidFill>
            </a:endParaRPr>
          </a:p>
        </p:txBody>
      </p:sp>
      <p:sp>
        <p:nvSpPr>
          <p:cNvPr id="15" name="ZoneTexte 14"/>
          <p:cNvSpPr txBox="1"/>
          <p:nvPr/>
        </p:nvSpPr>
        <p:spPr>
          <a:xfrm>
            <a:off x="1479949" y="1169336"/>
            <a:ext cx="6120680" cy="646331"/>
          </a:xfrm>
          <a:prstGeom prst="rect">
            <a:avLst/>
          </a:prstGeom>
          <a:noFill/>
        </p:spPr>
        <p:txBody>
          <a:bodyPr wrap="square" rtlCol="0">
            <a:spAutoFit/>
          </a:bodyPr>
          <a:lstStyle/>
          <a:p>
            <a:pPr algn="ctr"/>
            <a:r>
              <a:rPr lang="fr-FR" dirty="0" err="1" smtClean="0"/>
              <a:t>Environmental</a:t>
            </a:r>
            <a:r>
              <a:rPr lang="fr-FR" dirty="0" smtClean="0"/>
              <a:t> </a:t>
            </a:r>
            <a:r>
              <a:rPr lang="fr-FR" dirty="0" err="1"/>
              <a:t>d</a:t>
            </a:r>
            <a:r>
              <a:rPr lang="fr-FR" dirty="0" err="1" smtClean="0"/>
              <a:t>ecay</a:t>
            </a:r>
            <a:r>
              <a:rPr lang="fr-FR" dirty="0" smtClean="0"/>
              <a:t> </a:t>
            </a:r>
            <a:r>
              <a:rPr lang="fr-FR" dirty="0" smtClean="0"/>
              <a:t>rate </a:t>
            </a:r>
            <a:r>
              <a:rPr lang="fr-FR" dirty="0" err="1">
                <a:solidFill>
                  <a:srgbClr val="FF0000"/>
                </a:solidFill>
              </a:rPr>
              <a:t>r</a:t>
            </a:r>
            <a:r>
              <a:rPr lang="fr-FR" sz="1200" b="1" dirty="0" err="1">
                <a:solidFill>
                  <a:srgbClr val="FF0000"/>
                </a:solidFill>
              </a:rPr>
              <a:t>decay</a:t>
            </a:r>
            <a:r>
              <a:rPr lang="fr-FR" dirty="0">
                <a:solidFill>
                  <a:srgbClr val="7030A0"/>
                </a:solidFill>
              </a:rPr>
              <a:t> </a:t>
            </a:r>
            <a:r>
              <a:rPr lang="fr-FR" dirty="0" smtClean="0"/>
              <a:t>(Thomas </a:t>
            </a:r>
            <a:r>
              <a:rPr lang="fr-FR" dirty="0"/>
              <a:t>et al. </a:t>
            </a:r>
            <a:r>
              <a:rPr lang="fr-FR" dirty="0" smtClean="0"/>
              <a:t>2019)</a:t>
            </a:r>
            <a:endParaRPr lang="fr-FR" dirty="0"/>
          </a:p>
          <a:p>
            <a:r>
              <a:rPr lang="fr-FR" dirty="0" smtClean="0"/>
              <a:t> </a:t>
            </a:r>
            <a:endParaRPr lang="fr-FR" dirty="0"/>
          </a:p>
        </p:txBody>
      </p:sp>
      <p:sp>
        <p:nvSpPr>
          <p:cNvPr id="16" name="Espace réservé de la date 3"/>
          <p:cNvSpPr>
            <a:spLocks noGrp="1"/>
          </p:cNvSpPr>
          <p:nvPr>
            <p:ph type="dt" sz="half" idx="16"/>
          </p:nvPr>
        </p:nvSpPr>
        <p:spPr>
          <a:xfrm>
            <a:off x="7699725" y="4659675"/>
            <a:ext cx="1170000" cy="211929"/>
          </a:xfrm>
        </p:spPr>
        <p:txBody>
          <a:bodyPr/>
          <a:lstStyle/>
          <a:p>
            <a:pPr algn="r"/>
            <a:r>
              <a:rPr lang="fr-FR" cap="all" dirty="0" smtClean="0"/>
              <a:t>16/05/2024</a:t>
            </a:r>
            <a:endParaRPr lang="fr-FR" cap="all" dirty="0"/>
          </a:p>
        </p:txBody>
      </p:sp>
      <p:sp>
        <p:nvSpPr>
          <p:cNvPr id="19"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endParaRPr lang="fr-FR" dirty="0"/>
          </a:p>
        </p:txBody>
      </p:sp>
    </p:spTree>
    <p:extLst>
      <p:ext uri="{BB962C8B-B14F-4D97-AF65-F5344CB8AC3E}">
        <p14:creationId xmlns:p14="http://schemas.microsoft.com/office/powerpoint/2010/main" val="42651919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8"/>
          </p:nvPr>
        </p:nvSpPr>
        <p:spPr/>
        <p:txBody>
          <a:bodyPr/>
          <a:lstStyle/>
          <a:p>
            <a:fld id="{733122C9-A0B9-462F-8757-0847AD287B63}" type="slidenum">
              <a:rPr lang="fr-FR" smtClean="0"/>
              <a:pPr/>
              <a:t>24</a:t>
            </a:fld>
            <a:endParaRPr lang="fr-FR" dirty="0"/>
          </a:p>
        </p:txBody>
      </p:sp>
      <p:sp>
        <p:nvSpPr>
          <p:cNvPr id="3" name="Titre 2"/>
          <p:cNvSpPr>
            <a:spLocks noGrp="1"/>
          </p:cNvSpPr>
          <p:nvPr>
            <p:ph type="title"/>
          </p:nvPr>
        </p:nvSpPr>
        <p:spPr/>
        <p:txBody>
          <a:bodyPr/>
          <a:lstStyle/>
          <a:p>
            <a:r>
              <a:rPr lang="fr-FR" sz="2800" dirty="0" err="1" smtClean="0"/>
              <a:t>Farm</a:t>
            </a:r>
            <a:r>
              <a:rPr lang="fr-FR" sz="2800" dirty="0" smtClean="0"/>
              <a:t> module</a:t>
            </a:r>
            <a:endParaRPr lang="fr-FR" sz="2800" dirty="0"/>
          </a:p>
        </p:txBody>
      </p:sp>
      <p:sp>
        <p:nvSpPr>
          <p:cNvPr id="8" name="Rectangle 7"/>
          <p:cNvSpPr/>
          <p:nvPr/>
        </p:nvSpPr>
        <p:spPr>
          <a:xfrm>
            <a:off x="7152333"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Decay</a:t>
            </a:r>
            <a:endParaRPr lang="fr-FR" dirty="0">
              <a:solidFill>
                <a:schemeClr val="tx1"/>
              </a:solidFill>
            </a:endParaRPr>
          </a:p>
        </p:txBody>
      </p:sp>
      <p:sp>
        <p:nvSpPr>
          <p:cNvPr id="9" name="Rectangle 8"/>
          <p:cNvSpPr/>
          <p:nvPr/>
        </p:nvSpPr>
        <p:spPr>
          <a:xfrm>
            <a:off x="2754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Excretion</a:t>
            </a:r>
            <a:endParaRPr lang="fr-FR" dirty="0">
              <a:solidFill>
                <a:schemeClr val="tx1"/>
              </a:solidFill>
            </a:endParaRPr>
          </a:p>
        </p:txBody>
      </p:sp>
      <p:sp>
        <p:nvSpPr>
          <p:cNvPr id="10" name="Rectangle 9"/>
          <p:cNvSpPr/>
          <p:nvPr/>
        </p:nvSpPr>
        <p:spPr>
          <a:xfrm>
            <a:off x="2567731"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solidFill>
                  <a:schemeClr val="tx1"/>
                </a:solidFill>
              </a:rPr>
              <a:t>Growth</a:t>
            </a:r>
            <a:endParaRPr lang="fr-FR" dirty="0">
              <a:solidFill>
                <a:schemeClr val="tx1"/>
              </a:solidFill>
            </a:endParaRPr>
          </a:p>
        </p:txBody>
      </p:sp>
      <p:sp>
        <p:nvSpPr>
          <p:cNvPr id="11" name="Rectangle 10"/>
          <p:cNvSpPr/>
          <p:nvPr/>
        </p:nvSpPr>
        <p:spPr>
          <a:xfrm>
            <a:off x="4860032" y="2211710"/>
            <a:ext cx="165281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Transmission</a:t>
            </a:r>
            <a:endParaRPr lang="fr-FR" dirty="0">
              <a:solidFill>
                <a:schemeClr val="tx1"/>
              </a:solidFill>
            </a:endParaRPr>
          </a:p>
        </p:txBody>
      </p:sp>
      <p:cxnSp>
        <p:nvCxnSpPr>
          <p:cNvPr id="12" name="Connecteur droit avec flèche 11"/>
          <p:cNvCxnSpPr>
            <a:stCxn id="9" idx="3"/>
            <a:endCxn id="10" idx="1"/>
          </p:cNvCxnSpPr>
          <p:nvPr/>
        </p:nvCxnSpPr>
        <p:spPr>
          <a:xfrm>
            <a:off x="1928245"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Connecteur droit avec flèche 12"/>
          <p:cNvCxnSpPr/>
          <p:nvPr/>
        </p:nvCxnSpPr>
        <p:spPr>
          <a:xfrm>
            <a:off x="4220546" y="2607754"/>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eur droit avec flèche 13"/>
          <p:cNvCxnSpPr/>
          <p:nvPr/>
        </p:nvCxnSpPr>
        <p:spPr>
          <a:xfrm>
            <a:off x="6512846" y="2609468"/>
            <a:ext cx="63948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ZoneTexte 14"/>
          <p:cNvSpPr txBox="1"/>
          <p:nvPr/>
        </p:nvSpPr>
        <p:spPr>
          <a:xfrm>
            <a:off x="2086030" y="1136383"/>
            <a:ext cx="4536504" cy="646331"/>
          </a:xfrm>
          <a:prstGeom prst="rect">
            <a:avLst/>
          </a:prstGeom>
          <a:noFill/>
        </p:spPr>
        <p:txBody>
          <a:bodyPr wrap="square" rtlCol="0">
            <a:spAutoFit/>
          </a:bodyPr>
          <a:lstStyle/>
          <a:p>
            <a:pPr algn="ctr"/>
            <a:r>
              <a:rPr lang="fr-FR" dirty="0" smtClean="0"/>
              <a:t>Production duration 36 </a:t>
            </a:r>
            <a:r>
              <a:rPr lang="fr-FR" dirty="0" err="1" smtClean="0"/>
              <a:t>days</a:t>
            </a:r>
            <a:endParaRPr lang="fr-FR" dirty="0" smtClean="0"/>
          </a:p>
          <a:p>
            <a:pPr algn="ctr"/>
            <a:endParaRPr lang="fr-FR" dirty="0">
              <a:solidFill>
                <a:srgbClr val="5770BE"/>
              </a:solidFill>
            </a:endParaRPr>
          </a:p>
        </p:txBody>
      </p:sp>
      <p:sp>
        <p:nvSpPr>
          <p:cNvPr id="18" name="ZoneTexte 17"/>
          <p:cNvSpPr txBox="1"/>
          <p:nvPr/>
        </p:nvSpPr>
        <p:spPr>
          <a:xfrm>
            <a:off x="903885" y="3370460"/>
            <a:ext cx="7272808" cy="923330"/>
          </a:xfrm>
          <a:prstGeom prst="rect">
            <a:avLst/>
          </a:prstGeom>
          <a:noFill/>
        </p:spPr>
        <p:txBody>
          <a:bodyPr wrap="square" rtlCol="0">
            <a:spAutoFit/>
          </a:bodyPr>
          <a:lstStyle/>
          <a:p>
            <a:pPr algn="ctr"/>
            <a:r>
              <a:rPr lang="fr-FR" b="1" dirty="0" err="1" smtClean="0">
                <a:solidFill>
                  <a:schemeClr val="accent4">
                    <a:lumMod val="75000"/>
                  </a:schemeClr>
                </a:solidFill>
              </a:rPr>
              <a:t>C_gut_i_d</a:t>
            </a:r>
            <a:r>
              <a:rPr lang="fr-FR" b="1" dirty="0" smtClean="0">
                <a:solidFill>
                  <a:schemeClr val="accent4">
                    <a:lumMod val="75000"/>
                  </a:schemeClr>
                </a:solidFill>
              </a:rPr>
              <a:t> </a:t>
            </a:r>
            <a:r>
              <a:rPr lang="fr-FR" dirty="0" smtClean="0"/>
              <a:t>at </a:t>
            </a:r>
            <a:r>
              <a:rPr lang="fr-FR" b="1" dirty="0" smtClean="0">
                <a:solidFill>
                  <a:schemeClr val="accent4">
                    <a:lumMod val="75000"/>
                  </a:schemeClr>
                </a:solidFill>
              </a:rPr>
              <a:t>d=36                 </a:t>
            </a:r>
            <a:r>
              <a:rPr lang="fr-FR" b="1" dirty="0" err="1" smtClean="0">
                <a:solidFill>
                  <a:srgbClr val="FF0000"/>
                </a:solidFill>
              </a:rPr>
              <a:t>flock</a:t>
            </a:r>
            <a:r>
              <a:rPr lang="fr-FR" b="1" dirty="0" smtClean="0">
                <a:solidFill>
                  <a:srgbClr val="FF0000"/>
                </a:solidFill>
              </a:rPr>
              <a:t> </a:t>
            </a:r>
            <a:r>
              <a:rPr lang="fr-FR" b="1" dirty="0" err="1">
                <a:solidFill>
                  <a:srgbClr val="FF0000"/>
                </a:solidFill>
              </a:rPr>
              <a:t>p</a:t>
            </a:r>
            <a:r>
              <a:rPr lang="fr-FR" b="1" dirty="0" err="1" smtClean="0">
                <a:solidFill>
                  <a:srgbClr val="FF0000"/>
                </a:solidFill>
              </a:rPr>
              <a:t>revalence</a:t>
            </a:r>
            <a:endParaRPr lang="fr-FR" b="1" dirty="0" smtClean="0">
              <a:solidFill>
                <a:srgbClr val="FF0000"/>
              </a:solidFill>
            </a:endParaRPr>
          </a:p>
          <a:p>
            <a:pPr algn="ctr"/>
            <a:endParaRPr lang="fr-FR" dirty="0"/>
          </a:p>
          <a:p>
            <a:pPr algn="ctr"/>
            <a:r>
              <a:rPr lang="fr-FR" b="1" dirty="0" err="1" smtClean="0">
                <a:solidFill>
                  <a:srgbClr val="7030A0"/>
                </a:solidFill>
              </a:rPr>
              <a:t>C_env_d</a:t>
            </a:r>
            <a:r>
              <a:rPr lang="fr-FR" b="1" dirty="0" smtClean="0">
                <a:solidFill>
                  <a:srgbClr val="7030A0"/>
                </a:solidFill>
              </a:rPr>
              <a:t> </a:t>
            </a:r>
            <a:r>
              <a:rPr lang="fr-FR" dirty="0" smtClean="0"/>
              <a:t>at</a:t>
            </a:r>
            <a:r>
              <a:rPr lang="fr-FR" b="1" dirty="0" smtClean="0">
                <a:solidFill>
                  <a:srgbClr val="7030A0"/>
                </a:solidFill>
              </a:rPr>
              <a:t> d=36 </a:t>
            </a:r>
            <a:r>
              <a:rPr lang="fr-FR" dirty="0" smtClean="0"/>
              <a:t>             </a:t>
            </a:r>
            <a:r>
              <a:rPr lang="fr-FR" b="1" dirty="0" smtClean="0">
                <a:solidFill>
                  <a:srgbClr val="FF0000"/>
                </a:solidFill>
              </a:rPr>
              <a:t>barn concentration</a:t>
            </a:r>
            <a:endParaRPr lang="fr-FR" b="1" dirty="0">
              <a:solidFill>
                <a:srgbClr val="FF0000"/>
              </a:solidFill>
            </a:endParaRPr>
          </a:p>
        </p:txBody>
      </p:sp>
      <p:sp>
        <p:nvSpPr>
          <p:cNvPr id="17"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endParaRPr lang="fr-FR" dirty="0"/>
          </a:p>
        </p:txBody>
      </p:sp>
      <p:sp>
        <p:nvSpPr>
          <p:cNvPr id="19" name="Espace réservé de la date 3"/>
          <p:cNvSpPr>
            <a:spLocks noGrp="1"/>
          </p:cNvSpPr>
          <p:nvPr>
            <p:ph type="dt" sz="half" idx="16"/>
          </p:nvPr>
        </p:nvSpPr>
        <p:spPr>
          <a:xfrm>
            <a:off x="7699725" y="4659675"/>
            <a:ext cx="1170000" cy="211929"/>
          </a:xfrm>
        </p:spPr>
        <p:txBody>
          <a:bodyPr/>
          <a:lstStyle/>
          <a:p>
            <a:pPr algn="r"/>
            <a:r>
              <a:rPr lang="fr-FR" cap="all" dirty="0" smtClean="0"/>
              <a:t>16/05/2024</a:t>
            </a:r>
            <a:endParaRPr lang="fr-FR" cap="all" dirty="0"/>
          </a:p>
        </p:txBody>
      </p:sp>
      <p:cxnSp>
        <p:nvCxnSpPr>
          <p:cNvPr id="5" name="Connecteur droit avec flèche 4"/>
          <p:cNvCxnSpPr/>
          <p:nvPr/>
        </p:nvCxnSpPr>
        <p:spPr>
          <a:xfrm>
            <a:off x="4220545" y="3579862"/>
            <a:ext cx="9361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Connecteur droit avec flèche 6"/>
          <p:cNvCxnSpPr/>
          <p:nvPr/>
        </p:nvCxnSpPr>
        <p:spPr>
          <a:xfrm>
            <a:off x="4067944" y="4083918"/>
            <a:ext cx="7200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259171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a:xfrm>
            <a:off x="359999" y="738000"/>
            <a:ext cx="8424000" cy="4046400"/>
          </a:xfrm>
        </p:spPr>
        <p:txBody>
          <a:bodyPr/>
          <a:lstStyle/>
          <a:p>
            <a:r>
              <a:rPr lang="fr-FR" dirty="0"/>
              <a:t>3</a:t>
            </a:r>
            <a:r>
              <a:rPr lang="fr-FR" dirty="0" smtClean="0"/>
              <a:t> </a:t>
            </a:r>
            <a:r>
              <a:rPr lang="fr-FR" dirty="0"/>
              <a:t>— </a:t>
            </a:r>
            <a:r>
              <a:rPr lang="fr-FR" dirty="0" smtClean="0"/>
              <a:t>Interventions</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25</a:t>
            </a:fld>
            <a:endParaRPr lang="fr-FR" dirty="0"/>
          </a:p>
        </p:txBody>
      </p:sp>
      <p:sp>
        <p:nvSpPr>
          <p:cNvPr id="11" name="Espace réservé de la date 3"/>
          <p:cNvSpPr>
            <a:spLocks noGrp="1"/>
          </p:cNvSpPr>
          <p:nvPr>
            <p:ph type="dt" sz="half" idx="4294967295"/>
          </p:nvPr>
        </p:nvSpPr>
        <p:spPr>
          <a:xfrm>
            <a:off x="7699725" y="4659675"/>
            <a:ext cx="1170000" cy="211929"/>
          </a:xfrm>
          <a:prstGeom prst="rect">
            <a:avLst/>
          </a:prstGeom>
        </p:spPr>
        <p:txBody>
          <a:bodyPr/>
          <a:lstStyle/>
          <a:p>
            <a:pPr algn="r"/>
            <a:r>
              <a:rPr lang="fr-FR" sz="800" cap="all" dirty="0" smtClean="0">
                <a:solidFill>
                  <a:schemeClr val="bg1"/>
                </a:solidFill>
              </a:rPr>
              <a:t>16/05/2024</a:t>
            </a:r>
            <a:endParaRPr lang="fr-FR" cap="all" dirty="0">
              <a:solidFill>
                <a:schemeClr val="bg1"/>
              </a:solidFill>
            </a:endParaRPr>
          </a:p>
          <a:p>
            <a:pPr algn="r"/>
            <a:endParaRPr lang="fr-FR" cap="all" dirty="0"/>
          </a:p>
        </p:txBody>
      </p:sp>
      <p:sp>
        <p:nvSpPr>
          <p:cNvPr id="10"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endParaRPr lang="fr-FR" dirty="0"/>
          </a:p>
        </p:txBody>
      </p:sp>
    </p:spTree>
    <p:extLst>
      <p:ext uri="{BB962C8B-B14F-4D97-AF65-F5344CB8AC3E}">
        <p14:creationId xmlns:p14="http://schemas.microsoft.com/office/powerpoint/2010/main" val="40334665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26</a:t>
            </a:fld>
            <a:endParaRPr lang="fr-FR" dirty="0"/>
          </a:p>
        </p:txBody>
      </p:sp>
      <p:sp>
        <p:nvSpPr>
          <p:cNvPr id="5" name="Espace réservé du texte 4"/>
          <p:cNvSpPr>
            <a:spLocks noGrp="1"/>
          </p:cNvSpPr>
          <p:nvPr>
            <p:ph type="body" sz="quarter" idx="13"/>
          </p:nvPr>
        </p:nvSpPr>
        <p:spPr>
          <a:xfrm>
            <a:off x="369784" y="3580301"/>
            <a:ext cx="8594295" cy="817682"/>
          </a:xfrm>
        </p:spPr>
        <p:txBody>
          <a:bodyPr/>
          <a:lstStyle/>
          <a:p>
            <a:r>
              <a:rPr lang="en-US" sz="1400" dirty="0" smtClean="0">
                <a:solidFill>
                  <a:srgbClr val="FF0000"/>
                </a:solidFill>
              </a:rPr>
              <a:t>Work In Progress!</a:t>
            </a:r>
          </a:p>
          <a:p>
            <a:pPr marL="285750" indent="-285750">
              <a:buFont typeface="Arial" panose="020B0604020202020204" pitchFamily="34" charset="0"/>
              <a:buChar char="•"/>
            </a:pPr>
            <a:r>
              <a:rPr lang="en-US" sz="1400" dirty="0" smtClean="0"/>
              <a:t>Quantitative study of impacts </a:t>
            </a:r>
            <a:r>
              <a:rPr lang="en-US" sz="1400" dirty="0" smtClean="0"/>
              <a:t>of different interventions</a:t>
            </a:r>
            <a:endParaRPr lang="en-US" sz="1400" dirty="0" smtClean="0"/>
          </a:p>
          <a:p>
            <a:pPr marL="285750" indent="-285750">
              <a:buFont typeface="Arial" panose="020B0604020202020204" pitchFamily="34" charset="0"/>
              <a:buChar char="•"/>
            </a:pPr>
            <a:r>
              <a:rPr lang="en-US" sz="1400" dirty="0" smtClean="0"/>
              <a:t>Integration of intervention data in the QMRA </a:t>
            </a:r>
            <a:r>
              <a:rPr lang="en-US" sz="1400" dirty="0" smtClean="0"/>
              <a:t>model</a:t>
            </a:r>
            <a:endParaRPr lang="fr-FR" sz="1400" dirty="0"/>
          </a:p>
        </p:txBody>
      </p:sp>
      <p:sp>
        <p:nvSpPr>
          <p:cNvPr id="6" name="Titre 5"/>
          <p:cNvSpPr>
            <a:spLocks noGrp="1"/>
          </p:cNvSpPr>
          <p:nvPr>
            <p:ph type="title"/>
          </p:nvPr>
        </p:nvSpPr>
        <p:spPr/>
        <p:txBody>
          <a:bodyPr/>
          <a:lstStyle/>
          <a:p>
            <a:r>
              <a:rPr lang="fr-FR" sz="2800" dirty="0" smtClean="0"/>
              <a:t>Interventions at farm</a:t>
            </a:r>
            <a:endParaRPr lang="fr-FR" sz="2800" dirty="0"/>
          </a:p>
        </p:txBody>
      </p:sp>
      <p:sp>
        <p:nvSpPr>
          <p:cNvPr id="7" name="Rectangle 6"/>
          <p:cNvSpPr/>
          <p:nvPr/>
        </p:nvSpPr>
        <p:spPr>
          <a:xfrm>
            <a:off x="1331520" y="1028331"/>
            <a:ext cx="1872208" cy="9531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8" name="ZoneTexte 7"/>
          <p:cNvSpPr txBox="1"/>
          <p:nvPr/>
        </p:nvSpPr>
        <p:spPr>
          <a:xfrm>
            <a:off x="1316768" y="1097621"/>
            <a:ext cx="1872208" cy="646331"/>
          </a:xfrm>
          <a:prstGeom prst="rect">
            <a:avLst/>
          </a:prstGeom>
          <a:noFill/>
        </p:spPr>
        <p:txBody>
          <a:bodyPr wrap="square" rtlCol="0">
            <a:spAutoFit/>
          </a:bodyPr>
          <a:lstStyle/>
          <a:p>
            <a:pPr algn="ctr"/>
            <a:r>
              <a:rPr lang="fr-FR" sz="1200" dirty="0" smtClean="0">
                <a:solidFill>
                  <a:schemeClr val="bg1"/>
                </a:solidFill>
              </a:rPr>
              <a:t>AntiBiotic </a:t>
            </a:r>
            <a:r>
              <a:rPr lang="fr-FR" sz="1200" dirty="0">
                <a:solidFill>
                  <a:schemeClr val="bg1"/>
                </a:solidFill>
              </a:rPr>
              <a:t>free Production</a:t>
            </a:r>
            <a:endParaRPr lang="fr-FR" sz="1200" dirty="0" smtClean="0">
              <a:solidFill>
                <a:schemeClr val="bg1"/>
              </a:solidFill>
            </a:endParaRPr>
          </a:p>
          <a:p>
            <a:pPr algn="ctr"/>
            <a:endParaRPr lang="fr-FR" sz="1200" dirty="0">
              <a:solidFill>
                <a:schemeClr val="bg1"/>
              </a:solidFill>
            </a:endParaRPr>
          </a:p>
        </p:txBody>
      </p:sp>
      <p:sp>
        <p:nvSpPr>
          <p:cNvPr id="9" name="ZoneTexte 8"/>
          <p:cNvSpPr txBox="1"/>
          <p:nvPr/>
        </p:nvSpPr>
        <p:spPr>
          <a:xfrm>
            <a:off x="1319529" y="1722848"/>
            <a:ext cx="1872208" cy="276999"/>
          </a:xfrm>
          <a:prstGeom prst="rect">
            <a:avLst/>
          </a:prstGeom>
          <a:noFill/>
        </p:spPr>
        <p:txBody>
          <a:bodyPr wrap="square" rtlCol="0">
            <a:spAutoFit/>
          </a:bodyPr>
          <a:lstStyle/>
          <a:p>
            <a:r>
              <a:rPr lang="fr-FR" sz="1200" dirty="0" smtClean="0">
                <a:solidFill>
                  <a:schemeClr val="bg1"/>
                </a:solidFill>
              </a:rPr>
              <a:t>Poland</a:t>
            </a:r>
            <a:endParaRPr lang="fr-FR" sz="1200" dirty="0">
              <a:solidFill>
                <a:schemeClr val="bg1"/>
              </a:solidFill>
            </a:endParaRPr>
          </a:p>
        </p:txBody>
      </p:sp>
      <p:sp>
        <p:nvSpPr>
          <p:cNvPr id="10" name="Rectangle 9"/>
          <p:cNvSpPr/>
          <p:nvPr/>
        </p:nvSpPr>
        <p:spPr>
          <a:xfrm>
            <a:off x="3707904" y="1026988"/>
            <a:ext cx="1872208" cy="9531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11" name="ZoneTexte 10"/>
          <p:cNvSpPr txBox="1"/>
          <p:nvPr/>
        </p:nvSpPr>
        <p:spPr>
          <a:xfrm>
            <a:off x="3707904" y="1079608"/>
            <a:ext cx="1872208" cy="646331"/>
          </a:xfrm>
          <a:prstGeom prst="rect">
            <a:avLst/>
          </a:prstGeom>
          <a:noFill/>
        </p:spPr>
        <p:txBody>
          <a:bodyPr wrap="square" rtlCol="0">
            <a:spAutoFit/>
          </a:bodyPr>
          <a:lstStyle/>
          <a:p>
            <a:pPr algn="ctr"/>
            <a:r>
              <a:rPr lang="fr-FR" sz="1200" dirty="0" smtClean="0">
                <a:solidFill>
                  <a:schemeClr val="bg1"/>
                </a:solidFill>
              </a:rPr>
              <a:t>Vaccination </a:t>
            </a:r>
            <a:r>
              <a:rPr lang="fr-FR" sz="1200" i="1" dirty="0" smtClean="0">
                <a:solidFill>
                  <a:schemeClr val="bg1"/>
                </a:solidFill>
              </a:rPr>
              <a:t>E.coli (Poulvac®)</a:t>
            </a:r>
          </a:p>
          <a:p>
            <a:pPr algn="ctr"/>
            <a:endParaRPr lang="fr-FR" sz="1200" dirty="0">
              <a:solidFill>
                <a:schemeClr val="bg1"/>
              </a:solidFill>
            </a:endParaRPr>
          </a:p>
        </p:txBody>
      </p:sp>
      <p:sp>
        <p:nvSpPr>
          <p:cNvPr id="12" name="ZoneTexte 11"/>
          <p:cNvSpPr txBox="1"/>
          <p:nvPr/>
        </p:nvSpPr>
        <p:spPr>
          <a:xfrm>
            <a:off x="3707904" y="1722848"/>
            <a:ext cx="1872208" cy="276999"/>
          </a:xfrm>
          <a:prstGeom prst="rect">
            <a:avLst/>
          </a:prstGeom>
          <a:noFill/>
        </p:spPr>
        <p:txBody>
          <a:bodyPr wrap="square" rtlCol="0">
            <a:spAutoFit/>
          </a:bodyPr>
          <a:lstStyle/>
          <a:p>
            <a:r>
              <a:rPr lang="fr-FR" sz="1200" dirty="0" smtClean="0">
                <a:solidFill>
                  <a:schemeClr val="bg1"/>
                </a:solidFill>
              </a:rPr>
              <a:t>Germany, Lithuania</a:t>
            </a:r>
            <a:endParaRPr lang="fr-FR" sz="1200" dirty="0">
              <a:solidFill>
                <a:schemeClr val="bg1"/>
              </a:solidFill>
            </a:endParaRPr>
          </a:p>
        </p:txBody>
      </p:sp>
      <p:sp>
        <p:nvSpPr>
          <p:cNvPr id="13" name="Rectangle 12"/>
          <p:cNvSpPr/>
          <p:nvPr/>
        </p:nvSpPr>
        <p:spPr>
          <a:xfrm>
            <a:off x="6012160" y="1025645"/>
            <a:ext cx="1872208" cy="9531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14" name="ZoneTexte 13"/>
          <p:cNvSpPr txBox="1"/>
          <p:nvPr/>
        </p:nvSpPr>
        <p:spPr>
          <a:xfrm>
            <a:off x="6012160" y="1078265"/>
            <a:ext cx="1872208" cy="276999"/>
          </a:xfrm>
          <a:prstGeom prst="rect">
            <a:avLst/>
          </a:prstGeom>
          <a:noFill/>
        </p:spPr>
        <p:txBody>
          <a:bodyPr wrap="square" rtlCol="0">
            <a:spAutoFit/>
          </a:bodyPr>
          <a:lstStyle/>
          <a:p>
            <a:pPr algn="ctr"/>
            <a:r>
              <a:rPr lang="fr-FR" sz="1200" dirty="0" smtClean="0">
                <a:solidFill>
                  <a:schemeClr val="bg1"/>
                </a:solidFill>
              </a:rPr>
              <a:t>Bacteriophages</a:t>
            </a:r>
            <a:endParaRPr lang="fr-FR" sz="1200" dirty="0">
              <a:solidFill>
                <a:schemeClr val="bg1"/>
              </a:solidFill>
            </a:endParaRPr>
          </a:p>
        </p:txBody>
      </p:sp>
      <p:sp>
        <p:nvSpPr>
          <p:cNvPr id="15" name="ZoneTexte 14"/>
          <p:cNvSpPr txBox="1"/>
          <p:nvPr/>
        </p:nvSpPr>
        <p:spPr>
          <a:xfrm>
            <a:off x="6012160" y="1721505"/>
            <a:ext cx="1872208" cy="276999"/>
          </a:xfrm>
          <a:prstGeom prst="rect">
            <a:avLst/>
          </a:prstGeom>
          <a:noFill/>
        </p:spPr>
        <p:txBody>
          <a:bodyPr wrap="square" rtlCol="0">
            <a:spAutoFit/>
          </a:bodyPr>
          <a:lstStyle/>
          <a:p>
            <a:r>
              <a:rPr lang="fr-FR" sz="1200" dirty="0" smtClean="0">
                <a:solidFill>
                  <a:schemeClr val="bg1"/>
                </a:solidFill>
              </a:rPr>
              <a:t>Poland</a:t>
            </a:r>
            <a:endParaRPr lang="fr-FR" sz="1200" dirty="0">
              <a:solidFill>
                <a:schemeClr val="bg1"/>
              </a:solidFill>
            </a:endParaRPr>
          </a:p>
        </p:txBody>
      </p:sp>
      <p:sp>
        <p:nvSpPr>
          <p:cNvPr id="16" name="Rectangle 15"/>
          <p:cNvSpPr/>
          <p:nvPr/>
        </p:nvSpPr>
        <p:spPr>
          <a:xfrm>
            <a:off x="1323842" y="2198821"/>
            <a:ext cx="1872208" cy="9531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17" name="ZoneTexte 16"/>
          <p:cNvSpPr txBox="1"/>
          <p:nvPr/>
        </p:nvSpPr>
        <p:spPr>
          <a:xfrm>
            <a:off x="1323842" y="2250504"/>
            <a:ext cx="1872208" cy="276999"/>
          </a:xfrm>
          <a:prstGeom prst="rect">
            <a:avLst/>
          </a:prstGeom>
          <a:noFill/>
        </p:spPr>
        <p:txBody>
          <a:bodyPr wrap="square" rtlCol="0">
            <a:spAutoFit/>
          </a:bodyPr>
          <a:lstStyle/>
          <a:p>
            <a:pPr algn="ctr"/>
            <a:r>
              <a:rPr lang="fr-FR" sz="1200" dirty="0" err="1" smtClean="0">
                <a:solidFill>
                  <a:schemeClr val="bg1"/>
                </a:solidFill>
              </a:rPr>
              <a:t>Phytotherapy</a:t>
            </a:r>
            <a:endParaRPr lang="fr-FR" sz="1200" dirty="0">
              <a:solidFill>
                <a:schemeClr val="bg1"/>
              </a:solidFill>
            </a:endParaRPr>
          </a:p>
        </p:txBody>
      </p:sp>
      <p:sp>
        <p:nvSpPr>
          <p:cNvPr id="18" name="ZoneTexte 17"/>
          <p:cNvSpPr txBox="1"/>
          <p:nvPr/>
        </p:nvSpPr>
        <p:spPr>
          <a:xfrm>
            <a:off x="1331520" y="2838758"/>
            <a:ext cx="1872208" cy="276999"/>
          </a:xfrm>
          <a:prstGeom prst="rect">
            <a:avLst/>
          </a:prstGeom>
          <a:noFill/>
        </p:spPr>
        <p:txBody>
          <a:bodyPr wrap="square" rtlCol="0">
            <a:spAutoFit/>
          </a:bodyPr>
          <a:lstStyle/>
          <a:p>
            <a:r>
              <a:rPr lang="fr-FR" sz="1200" dirty="0" smtClean="0">
                <a:solidFill>
                  <a:schemeClr val="bg1"/>
                </a:solidFill>
              </a:rPr>
              <a:t>Tunisia</a:t>
            </a:r>
            <a:endParaRPr lang="fr-FR" sz="1200" dirty="0">
              <a:solidFill>
                <a:schemeClr val="bg1"/>
              </a:solidFill>
            </a:endParaRPr>
          </a:p>
        </p:txBody>
      </p:sp>
      <p:sp>
        <p:nvSpPr>
          <p:cNvPr id="19" name="Rectangle 18"/>
          <p:cNvSpPr/>
          <p:nvPr/>
        </p:nvSpPr>
        <p:spPr>
          <a:xfrm>
            <a:off x="3730828" y="2185534"/>
            <a:ext cx="1872208" cy="9531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20" name="ZoneTexte 19"/>
          <p:cNvSpPr txBox="1"/>
          <p:nvPr/>
        </p:nvSpPr>
        <p:spPr>
          <a:xfrm>
            <a:off x="3730828" y="2238154"/>
            <a:ext cx="1872208" cy="276999"/>
          </a:xfrm>
          <a:prstGeom prst="rect">
            <a:avLst/>
          </a:prstGeom>
          <a:noFill/>
        </p:spPr>
        <p:txBody>
          <a:bodyPr wrap="square" rtlCol="0">
            <a:spAutoFit/>
          </a:bodyPr>
          <a:lstStyle/>
          <a:p>
            <a:pPr algn="ctr"/>
            <a:r>
              <a:rPr lang="fr-FR" sz="1200" dirty="0" smtClean="0">
                <a:solidFill>
                  <a:schemeClr val="bg1"/>
                </a:solidFill>
              </a:rPr>
              <a:t>Treatment of manure</a:t>
            </a:r>
            <a:endParaRPr lang="fr-FR" sz="1200" dirty="0">
              <a:solidFill>
                <a:schemeClr val="bg1"/>
              </a:solidFill>
            </a:endParaRPr>
          </a:p>
        </p:txBody>
      </p:sp>
      <p:sp>
        <p:nvSpPr>
          <p:cNvPr id="21" name="ZoneTexte 20"/>
          <p:cNvSpPr txBox="1"/>
          <p:nvPr/>
        </p:nvSpPr>
        <p:spPr>
          <a:xfrm>
            <a:off x="3851920" y="2866039"/>
            <a:ext cx="1872208" cy="276999"/>
          </a:xfrm>
          <a:prstGeom prst="rect">
            <a:avLst/>
          </a:prstGeom>
          <a:noFill/>
        </p:spPr>
        <p:txBody>
          <a:bodyPr wrap="square" rtlCol="0">
            <a:spAutoFit/>
          </a:bodyPr>
          <a:lstStyle/>
          <a:p>
            <a:r>
              <a:rPr lang="fr-FR" sz="1200" dirty="0" smtClean="0">
                <a:solidFill>
                  <a:schemeClr val="bg1"/>
                </a:solidFill>
              </a:rPr>
              <a:t>France, Germany</a:t>
            </a:r>
            <a:endParaRPr lang="fr-FR" sz="1200" dirty="0">
              <a:solidFill>
                <a:schemeClr val="bg1"/>
              </a:solidFill>
            </a:endParaRPr>
          </a:p>
        </p:txBody>
      </p:sp>
      <p:sp>
        <p:nvSpPr>
          <p:cNvPr id="22" name="Rectangle 21"/>
          <p:cNvSpPr/>
          <p:nvPr/>
        </p:nvSpPr>
        <p:spPr>
          <a:xfrm>
            <a:off x="6012160" y="2164510"/>
            <a:ext cx="1872208" cy="9531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23" name="ZoneTexte 22"/>
          <p:cNvSpPr txBox="1"/>
          <p:nvPr/>
        </p:nvSpPr>
        <p:spPr>
          <a:xfrm>
            <a:off x="6012160" y="2185534"/>
            <a:ext cx="1872208" cy="646331"/>
          </a:xfrm>
          <a:prstGeom prst="rect">
            <a:avLst/>
          </a:prstGeom>
          <a:noFill/>
        </p:spPr>
        <p:txBody>
          <a:bodyPr wrap="square" rtlCol="0">
            <a:spAutoFit/>
          </a:bodyPr>
          <a:lstStyle/>
          <a:p>
            <a:pPr algn="ctr"/>
            <a:r>
              <a:rPr lang="en-US" sz="1200" dirty="0" smtClean="0">
                <a:solidFill>
                  <a:schemeClr val="bg1"/>
                </a:solidFill>
              </a:rPr>
              <a:t>Manure depollution </a:t>
            </a:r>
            <a:r>
              <a:rPr lang="en-US" sz="1200" dirty="0">
                <a:solidFill>
                  <a:schemeClr val="bg1"/>
                </a:solidFill>
              </a:rPr>
              <a:t>(adsorption of residues using polymers)</a:t>
            </a:r>
            <a:endParaRPr lang="fr-FR" sz="1100" dirty="0">
              <a:solidFill>
                <a:schemeClr val="bg1"/>
              </a:solidFill>
            </a:endParaRPr>
          </a:p>
        </p:txBody>
      </p:sp>
      <p:sp>
        <p:nvSpPr>
          <p:cNvPr id="24" name="ZoneTexte 23"/>
          <p:cNvSpPr txBox="1"/>
          <p:nvPr/>
        </p:nvSpPr>
        <p:spPr>
          <a:xfrm>
            <a:off x="6012160" y="2829825"/>
            <a:ext cx="1872208" cy="276999"/>
          </a:xfrm>
          <a:prstGeom prst="rect">
            <a:avLst/>
          </a:prstGeom>
          <a:noFill/>
        </p:spPr>
        <p:txBody>
          <a:bodyPr wrap="square" rtlCol="0">
            <a:spAutoFit/>
          </a:bodyPr>
          <a:lstStyle/>
          <a:p>
            <a:r>
              <a:rPr lang="fr-FR" sz="1200" dirty="0" smtClean="0">
                <a:solidFill>
                  <a:schemeClr val="bg1"/>
                </a:solidFill>
              </a:rPr>
              <a:t>Tunisia</a:t>
            </a:r>
            <a:endParaRPr lang="fr-FR" sz="1200" dirty="0">
              <a:solidFill>
                <a:schemeClr val="bg1"/>
              </a:solidFill>
            </a:endParaRPr>
          </a:p>
        </p:txBody>
      </p:sp>
      <p:sp>
        <p:nvSpPr>
          <p:cNvPr id="26" name="Espace réservé de la date 3"/>
          <p:cNvSpPr>
            <a:spLocks noGrp="1"/>
          </p:cNvSpPr>
          <p:nvPr>
            <p:ph type="dt" sz="half" idx="16"/>
          </p:nvPr>
        </p:nvSpPr>
        <p:spPr>
          <a:xfrm>
            <a:off x="7699725" y="4659675"/>
            <a:ext cx="1170000" cy="211929"/>
          </a:xfrm>
        </p:spPr>
        <p:txBody>
          <a:bodyPr/>
          <a:lstStyle/>
          <a:p>
            <a:pPr algn="r"/>
            <a:r>
              <a:rPr lang="fr-FR" cap="all" dirty="0"/>
              <a:t>12/03/2024</a:t>
            </a:r>
          </a:p>
          <a:p>
            <a:pPr algn="r"/>
            <a:endParaRPr lang="fr-FR" cap="all" dirty="0"/>
          </a:p>
        </p:txBody>
      </p:sp>
      <p:sp>
        <p:nvSpPr>
          <p:cNvPr id="25"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endParaRPr lang="fr-FR" dirty="0"/>
          </a:p>
        </p:txBody>
      </p:sp>
    </p:spTree>
    <p:extLst>
      <p:ext uri="{BB962C8B-B14F-4D97-AF65-F5344CB8AC3E}">
        <p14:creationId xmlns:p14="http://schemas.microsoft.com/office/powerpoint/2010/main" val="29230407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a:xfrm>
            <a:off x="359999" y="738000"/>
            <a:ext cx="8424000" cy="4046400"/>
          </a:xfrm>
        </p:spPr>
        <p:txBody>
          <a:bodyPr/>
          <a:lstStyle/>
          <a:p>
            <a:r>
              <a:rPr lang="fr-FR" dirty="0"/>
              <a:t>4</a:t>
            </a:r>
            <a:r>
              <a:rPr lang="fr-FR" dirty="0" smtClean="0"/>
              <a:t> </a:t>
            </a:r>
            <a:r>
              <a:rPr lang="fr-FR" dirty="0"/>
              <a:t>— </a:t>
            </a:r>
            <a:r>
              <a:rPr lang="fr-FR" sz="3600" dirty="0"/>
              <a:t>Perspectives</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27</a:t>
            </a:fld>
            <a:endParaRPr lang="fr-FR" dirty="0"/>
          </a:p>
        </p:txBody>
      </p:sp>
      <p:sp>
        <p:nvSpPr>
          <p:cNvPr id="11" name="Espace réservé de la date 3"/>
          <p:cNvSpPr>
            <a:spLocks noGrp="1"/>
          </p:cNvSpPr>
          <p:nvPr>
            <p:ph type="dt" sz="half" idx="4294967295"/>
          </p:nvPr>
        </p:nvSpPr>
        <p:spPr>
          <a:xfrm>
            <a:off x="7699725" y="4659675"/>
            <a:ext cx="1170000" cy="211929"/>
          </a:xfrm>
          <a:prstGeom prst="rect">
            <a:avLst/>
          </a:prstGeom>
        </p:spPr>
        <p:txBody>
          <a:bodyPr/>
          <a:lstStyle/>
          <a:p>
            <a:pPr algn="r"/>
            <a:r>
              <a:rPr lang="fr-FR" sz="800" cap="all" dirty="0" smtClean="0">
                <a:solidFill>
                  <a:schemeClr val="bg1"/>
                </a:solidFill>
              </a:rPr>
              <a:t>16/05/2024</a:t>
            </a:r>
            <a:endParaRPr lang="fr-FR" cap="all" dirty="0">
              <a:solidFill>
                <a:schemeClr val="bg1"/>
              </a:solidFill>
            </a:endParaRPr>
          </a:p>
          <a:p>
            <a:pPr algn="r"/>
            <a:endParaRPr lang="fr-FR" cap="all" dirty="0"/>
          </a:p>
        </p:txBody>
      </p:sp>
      <p:sp>
        <p:nvSpPr>
          <p:cNvPr id="10"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endParaRPr lang="fr-FR" dirty="0"/>
          </a:p>
        </p:txBody>
      </p:sp>
    </p:spTree>
    <p:extLst>
      <p:ext uri="{BB962C8B-B14F-4D97-AF65-F5344CB8AC3E}">
        <p14:creationId xmlns:p14="http://schemas.microsoft.com/office/powerpoint/2010/main" val="29482484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a:xfrm>
            <a:off x="7837016" y="4778806"/>
            <a:ext cx="1170000" cy="211929"/>
          </a:xfrm>
        </p:spPr>
        <p:txBody>
          <a:bodyPr/>
          <a:lstStyle/>
          <a:p>
            <a:r>
              <a:rPr lang="fr-FR" cap="all" dirty="0"/>
              <a:t> </a:t>
            </a:r>
            <a:r>
              <a:rPr lang="fr-FR" cap="all" dirty="0" smtClean="0"/>
              <a:t>                 16/05/2024</a:t>
            </a:r>
            <a:endParaRPr lang="fr-FR" cap="all" dirty="0"/>
          </a:p>
        </p:txBody>
      </p:sp>
      <p:sp>
        <p:nvSpPr>
          <p:cNvPr id="2" name="Espace réservé du numéro de diapositive 1"/>
          <p:cNvSpPr>
            <a:spLocks noGrp="1"/>
          </p:cNvSpPr>
          <p:nvPr>
            <p:ph type="sldNum" sz="quarter" idx="18"/>
          </p:nvPr>
        </p:nvSpPr>
        <p:spPr>
          <a:xfrm>
            <a:off x="6516216" y="4778807"/>
            <a:ext cx="1350000" cy="211929"/>
          </a:xfrm>
        </p:spPr>
        <p:txBody>
          <a:bodyPr/>
          <a:lstStyle/>
          <a:p>
            <a:fld id="{733122C9-A0B9-462F-8757-0847AD287B63}" type="slidenum">
              <a:rPr lang="fr-FR" smtClean="0"/>
              <a:pPr/>
              <a:t>28</a:t>
            </a:fld>
            <a:endParaRPr lang="fr-FR" dirty="0"/>
          </a:p>
        </p:txBody>
      </p:sp>
      <p:sp>
        <p:nvSpPr>
          <p:cNvPr id="3" name="Titre 2"/>
          <p:cNvSpPr>
            <a:spLocks noGrp="1"/>
          </p:cNvSpPr>
          <p:nvPr>
            <p:ph type="title"/>
          </p:nvPr>
        </p:nvSpPr>
        <p:spPr>
          <a:xfrm>
            <a:off x="268173" y="249017"/>
            <a:ext cx="8157703" cy="636937"/>
          </a:xfrm>
        </p:spPr>
        <p:txBody>
          <a:bodyPr/>
          <a:lstStyle/>
          <a:p>
            <a:r>
              <a:rPr lang="fr-FR" sz="2800" dirty="0" smtClean="0"/>
              <a:t>P</a:t>
            </a:r>
            <a:r>
              <a:rPr lang="fr-FR" sz="2800" dirty="0" smtClean="0"/>
              <a:t>erspectives - </a:t>
            </a:r>
            <a:r>
              <a:rPr lang="fr-FR" sz="2800" dirty="0" smtClean="0">
                <a:solidFill>
                  <a:srgbClr val="FF0000"/>
                </a:solidFill>
              </a:rPr>
              <a:t>WIP!</a:t>
            </a:r>
            <a:endParaRPr lang="fr-FR" sz="2800" dirty="0">
              <a:solidFill>
                <a:srgbClr val="FF0000"/>
              </a:solidFill>
            </a:endParaRPr>
          </a:p>
        </p:txBody>
      </p:sp>
      <p:sp>
        <p:nvSpPr>
          <p:cNvPr id="20" name="Rectangle 19"/>
          <p:cNvSpPr/>
          <p:nvPr/>
        </p:nvSpPr>
        <p:spPr>
          <a:xfrm>
            <a:off x="1676547" y="3621440"/>
            <a:ext cx="5694424" cy="77904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alibri" panose="020F0502020204030204"/>
            </a:endParaRPr>
          </a:p>
        </p:txBody>
      </p:sp>
      <p:sp>
        <p:nvSpPr>
          <p:cNvPr id="21" name="Rectangle 20"/>
          <p:cNvSpPr/>
          <p:nvPr/>
        </p:nvSpPr>
        <p:spPr>
          <a:xfrm>
            <a:off x="1676547" y="2588174"/>
            <a:ext cx="5694424" cy="92433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alibri" panose="020F0502020204030204"/>
            </a:endParaRPr>
          </a:p>
        </p:txBody>
      </p:sp>
      <p:sp>
        <p:nvSpPr>
          <p:cNvPr id="22" name="Rectangle 21"/>
          <p:cNvSpPr/>
          <p:nvPr/>
        </p:nvSpPr>
        <p:spPr>
          <a:xfrm>
            <a:off x="1667769" y="961371"/>
            <a:ext cx="5694424" cy="152960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alibri" panose="020F0502020204030204"/>
            </a:endParaRPr>
          </a:p>
        </p:txBody>
      </p:sp>
      <p:sp>
        <p:nvSpPr>
          <p:cNvPr id="24" name="ZoneTexte 23"/>
          <p:cNvSpPr txBox="1"/>
          <p:nvPr/>
        </p:nvSpPr>
        <p:spPr>
          <a:xfrm>
            <a:off x="408266" y="2749816"/>
            <a:ext cx="832757" cy="584775"/>
          </a:xfrm>
          <a:prstGeom prst="rect">
            <a:avLst/>
          </a:prstGeom>
          <a:solidFill>
            <a:srgbClr val="92D050"/>
          </a:solidFill>
          <a:ln>
            <a:solidFill>
              <a:srgbClr val="262626"/>
            </a:solidFill>
          </a:ln>
        </p:spPr>
        <p:txBody>
          <a:bodyPr wrap="square" rtlCol="0">
            <a:spAutoFit/>
          </a:bodyPr>
          <a:lstStyle/>
          <a:p>
            <a:pPr algn="ctr" defTabSz="685800"/>
            <a:r>
              <a:rPr lang="fr-FR" sz="1600" dirty="0" smtClean="0">
                <a:solidFill>
                  <a:schemeClr val="accent3"/>
                </a:solidFill>
                <a:latin typeface="Calibri" panose="020F0502020204030204"/>
              </a:rPr>
              <a:t> </a:t>
            </a:r>
            <a:r>
              <a:rPr lang="fr-FR" sz="1600" dirty="0" smtClean="0">
                <a:solidFill>
                  <a:schemeClr val="accent2">
                    <a:lumMod val="50000"/>
                  </a:schemeClr>
                </a:solidFill>
                <a:latin typeface="Calibri" panose="020F0502020204030204"/>
              </a:rPr>
              <a:t>Farm module</a:t>
            </a:r>
            <a:endParaRPr lang="fr-FR" sz="1600" dirty="0">
              <a:solidFill>
                <a:schemeClr val="accent2">
                  <a:lumMod val="50000"/>
                </a:schemeClr>
              </a:solidFill>
              <a:latin typeface="Calibri" panose="020F0502020204030204"/>
            </a:endParaRPr>
          </a:p>
        </p:txBody>
      </p:sp>
      <p:sp>
        <p:nvSpPr>
          <p:cNvPr id="25" name="ZoneTexte 24"/>
          <p:cNvSpPr txBox="1"/>
          <p:nvPr/>
        </p:nvSpPr>
        <p:spPr>
          <a:xfrm>
            <a:off x="2008892" y="1492154"/>
            <a:ext cx="832757" cy="415498"/>
          </a:xfrm>
          <a:prstGeom prst="rect">
            <a:avLst/>
          </a:prstGeom>
          <a:solidFill>
            <a:schemeClr val="bg1"/>
          </a:solidFill>
          <a:ln>
            <a:solidFill>
              <a:schemeClr val="tx1"/>
            </a:solidFill>
          </a:ln>
        </p:spPr>
        <p:txBody>
          <a:bodyPr wrap="square" rtlCol="0">
            <a:spAutoFit/>
          </a:bodyPr>
          <a:lstStyle/>
          <a:p>
            <a:pPr algn="ctr" defTabSz="685800"/>
            <a:r>
              <a:rPr lang="fr-FR" sz="1050" dirty="0" smtClean="0">
                <a:solidFill>
                  <a:prstClr val="black"/>
                </a:solidFill>
                <a:latin typeface="Calibri" panose="020F0502020204030204"/>
              </a:rPr>
              <a:t>Manure </a:t>
            </a:r>
            <a:r>
              <a:rPr lang="fr-FR" sz="1050" dirty="0">
                <a:solidFill>
                  <a:prstClr val="black"/>
                </a:solidFill>
                <a:latin typeface="Calibri" panose="020F0502020204030204"/>
              </a:rPr>
              <a:t>tank</a:t>
            </a:r>
          </a:p>
        </p:txBody>
      </p:sp>
      <p:sp>
        <p:nvSpPr>
          <p:cNvPr id="26" name="ZoneTexte 25"/>
          <p:cNvSpPr txBox="1"/>
          <p:nvPr/>
        </p:nvSpPr>
        <p:spPr>
          <a:xfrm>
            <a:off x="3971519" y="2036589"/>
            <a:ext cx="1062115" cy="253916"/>
          </a:xfrm>
          <a:prstGeom prst="rect">
            <a:avLst/>
          </a:prstGeom>
          <a:solidFill>
            <a:schemeClr val="bg1"/>
          </a:solidFill>
          <a:ln>
            <a:solidFill>
              <a:schemeClr val="tx1"/>
            </a:solidFill>
          </a:ln>
        </p:spPr>
        <p:txBody>
          <a:bodyPr wrap="square" rtlCol="0">
            <a:spAutoFit/>
          </a:bodyPr>
          <a:lstStyle/>
          <a:p>
            <a:pPr algn="ctr" defTabSz="685800"/>
            <a:r>
              <a:rPr lang="fr-FR" sz="1050" dirty="0" err="1">
                <a:solidFill>
                  <a:prstClr val="black"/>
                </a:solidFill>
                <a:latin typeface="Calibri" panose="020F0502020204030204"/>
              </a:rPr>
              <a:t>Fresh</a:t>
            </a:r>
            <a:r>
              <a:rPr lang="fr-FR" sz="1050" dirty="0">
                <a:solidFill>
                  <a:prstClr val="black"/>
                </a:solidFill>
                <a:latin typeface="Calibri" panose="020F0502020204030204"/>
              </a:rPr>
              <a:t> </a:t>
            </a:r>
            <a:r>
              <a:rPr lang="fr-FR" sz="1050" dirty="0" err="1">
                <a:solidFill>
                  <a:prstClr val="black"/>
                </a:solidFill>
                <a:latin typeface="Calibri" panose="020F0502020204030204"/>
              </a:rPr>
              <a:t>produce</a:t>
            </a:r>
            <a:endParaRPr lang="fr-FR" sz="1050" dirty="0">
              <a:solidFill>
                <a:prstClr val="black"/>
              </a:solidFill>
              <a:latin typeface="Calibri" panose="020F0502020204030204"/>
            </a:endParaRPr>
          </a:p>
        </p:txBody>
      </p:sp>
      <p:cxnSp>
        <p:nvCxnSpPr>
          <p:cNvPr id="27" name="Connecteur droit avec flèche 26"/>
          <p:cNvCxnSpPr>
            <a:stCxn id="25" idx="3"/>
            <a:endCxn id="26" idx="1"/>
          </p:cNvCxnSpPr>
          <p:nvPr/>
        </p:nvCxnSpPr>
        <p:spPr>
          <a:xfrm>
            <a:off x="2841649" y="1699903"/>
            <a:ext cx="1129870" cy="4636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en angle 28"/>
          <p:cNvCxnSpPr>
            <a:stCxn id="24" idx="2"/>
            <a:endCxn id="20" idx="1"/>
          </p:cNvCxnSpPr>
          <p:nvPr/>
        </p:nvCxnSpPr>
        <p:spPr>
          <a:xfrm rot="16200000" flipH="1">
            <a:off x="912411" y="3246825"/>
            <a:ext cx="676370" cy="851902"/>
          </a:xfrm>
          <a:prstGeom prst="bentConnector2">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31" name="ZoneTexte 30"/>
          <p:cNvSpPr txBox="1"/>
          <p:nvPr/>
        </p:nvSpPr>
        <p:spPr>
          <a:xfrm rot="16200000">
            <a:off x="6186222" y="2480871"/>
            <a:ext cx="3439110" cy="400110"/>
          </a:xfrm>
          <a:prstGeom prst="rect">
            <a:avLst/>
          </a:prstGeom>
          <a:solidFill>
            <a:schemeClr val="bg1">
              <a:lumMod val="85000"/>
            </a:schemeClr>
          </a:solidFill>
          <a:ln>
            <a:solidFill>
              <a:schemeClr val="tx1"/>
            </a:solidFill>
          </a:ln>
        </p:spPr>
        <p:txBody>
          <a:bodyPr wrap="square" rtlCol="0">
            <a:spAutoFit/>
          </a:bodyPr>
          <a:lstStyle/>
          <a:p>
            <a:pPr algn="ctr" defTabSz="685800"/>
            <a:r>
              <a:rPr lang="fr-FR" sz="2000" dirty="0" err="1">
                <a:solidFill>
                  <a:prstClr val="black"/>
                </a:solidFill>
                <a:latin typeface="Calibri" panose="020F0502020204030204"/>
              </a:rPr>
              <a:t>Human</a:t>
            </a:r>
            <a:r>
              <a:rPr lang="fr-FR" sz="2000" dirty="0">
                <a:solidFill>
                  <a:prstClr val="black"/>
                </a:solidFill>
                <a:latin typeface="Calibri" panose="020F0502020204030204"/>
              </a:rPr>
              <a:t> </a:t>
            </a:r>
            <a:r>
              <a:rPr lang="fr-FR" sz="2000" dirty="0" err="1">
                <a:solidFill>
                  <a:prstClr val="black"/>
                </a:solidFill>
                <a:latin typeface="Calibri" panose="020F0502020204030204"/>
              </a:rPr>
              <a:t>exposure</a:t>
            </a:r>
            <a:endParaRPr lang="fr-FR" sz="2000" dirty="0">
              <a:solidFill>
                <a:prstClr val="black"/>
              </a:solidFill>
              <a:latin typeface="Calibri" panose="020F0502020204030204"/>
            </a:endParaRPr>
          </a:p>
        </p:txBody>
      </p:sp>
      <p:sp>
        <p:nvSpPr>
          <p:cNvPr id="32" name="ZoneTexte 31"/>
          <p:cNvSpPr txBox="1"/>
          <p:nvPr/>
        </p:nvSpPr>
        <p:spPr>
          <a:xfrm>
            <a:off x="6064437" y="1948876"/>
            <a:ext cx="1181120" cy="415498"/>
          </a:xfrm>
          <a:prstGeom prst="rect">
            <a:avLst/>
          </a:prstGeom>
          <a:solidFill>
            <a:schemeClr val="accent3">
              <a:lumMod val="40000"/>
              <a:lumOff val="60000"/>
            </a:schemeClr>
          </a:solidFill>
          <a:ln>
            <a:solidFill>
              <a:srgbClr val="3C3C3C"/>
            </a:solidFill>
          </a:ln>
        </p:spPr>
        <p:txBody>
          <a:bodyPr wrap="square" rtlCol="0">
            <a:spAutoFit/>
          </a:bodyPr>
          <a:lstStyle/>
          <a:p>
            <a:pPr algn="ctr" defTabSz="685800"/>
            <a:r>
              <a:rPr lang="fr-FR" sz="1050" dirty="0" err="1">
                <a:latin typeface="Calibri" panose="020F0502020204030204"/>
              </a:rPr>
              <a:t>Fresh</a:t>
            </a:r>
            <a:r>
              <a:rPr lang="fr-FR" sz="1050" dirty="0">
                <a:latin typeface="Calibri" panose="020F0502020204030204"/>
              </a:rPr>
              <a:t> </a:t>
            </a:r>
            <a:r>
              <a:rPr lang="fr-FR" sz="1050" dirty="0" err="1">
                <a:latin typeface="Calibri" panose="020F0502020204030204"/>
              </a:rPr>
              <a:t>produce</a:t>
            </a:r>
            <a:r>
              <a:rPr lang="fr-FR" sz="1050" dirty="0">
                <a:latin typeface="Calibri" panose="020F0502020204030204"/>
              </a:rPr>
              <a:t> </a:t>
            </a:r>
            <a:r>
              <a:rPr lang="fr-FR" sz="1050" dirty="0" err="1">
                <a:latin typeface="Calibri" panose="020F0502020204030204"/>
              </a:rPr>
              <a:t>consumption</a:t>
            </a:r>
            <a:endParaRPr lang="fr-FR" sz="1050" dirty="0">
              <a:latin typeface="Calibri" panose="020F0502020204030204"/>
            </a:endParaRPr>
          </a:p>
        </p:txBody>
      </p:sp>
      <p:sp>
        <p:nvSpPr>
          <p:cNvPr id="33" name="ZoneTexte 32"/>
          <p:cNvSpPr txBox="1"/>
          <p:nvPr/>
        </p:nvSpPr>
        <p:spPr>
          <a:xfrm>
            <a:off x="6051602" y="3803211"/>
            <a:ext cx="1197883" cy="415498"/>
          </a:xfrm>
          <a:prstGeom prst="rect">
            <a:avLst/>
          </a:prstGeom>
          <a:solidFill>
            <a:schemeClr val="accent3">
              <a:lumMod val="40000"/>
              <a:lumOff val="60000"/>
            </a:schemeClr>
          </a:solidFill>
          <a:ln>
            <a:solidFill>
              <a:schemeClr val="tx1">
                <a:lumMod val="85000"/>
                <a:lumOff val="15000"/>
              </a:schemeClr>
            </a:solidFill>
          </a:ln>
        </p:spPr>
        <p:txBody>
          <a:bodyPr wrap="square" rtlCol="0">
            <a:spAutoFit/>
          </a:bodyPr>
          <a:lstStyle/>
          <a:p>
            <a:pPr algn="ctr" defTabSz="685800"/>
            <a:r>
              <a:rPr lang="fr-FR" sz="1050" dirty="0">
                <a:latin typeface="Calibri" panose="020F0502020204030204"/>
              </a:rPr>
              <a:t>Occupational exposure</a:t>
            </a:r>
          </a:p>
        </p:txBody>
      </p:sp>
      <p:sp>
        <p:nvSpPr>
          <p:cNvPr id="34" name="ZoneTexte 33"/>
          <p:cNvSpPr txBox="1"/>
          <p:nvPr/>
        </p:nvSpPr>
        <p:spPr>
          <a:xfrm>
            <a:off x="3986620" y="1182833"/>
            <a:ext cx="1062115" cy="253916"/>
          </a:xfrm>
          <a:prstGeom prst="rect">
            <a:avLst/>
          </a:prstGeom>
          <a:solidFill>
            <a:schemeClr val="bg1"/>
          </a:solidFill>
          <a:ln>
            <a:solidFill>
              <a:schemeClr val="tx1"/>
            </a:solidFill>
          </a:ln>
        </p:spPr>
        <p:txBody>
          <a:bodyPr wrap="square" rtlCol="0">
            <a:spAutoFit/>
          </a:bodyPr>
          <a:lstStyle/>
          <a:p>
            <a:pPr algn="ctr" defTabSz="685800"/>
            <a:r>
              <a:rPr lang="fr-FR" sz="1050" dirty="0">
                <a:solidFill>
                  <a:prstClr val="black"/>
                </a:solidFill>
                <a:latin typeface="Calibri" panose="020F0502020204030204"/>
              </a:rPr>
              <a:t>Surface water</a:t>
            </a:r>
          </a:p>
        </p:txBody>
      </p:sp>
      <p:sp>
        <p:nvSpPr>
          <p:cNvPr id="35" name="ZoneTexte 34"/>
          <p:cNvSpPr txBox="1"/>
          <p:nvPr/>
        </p:nvSpPr>
        <p:spPr>
          <a:xfrm>
            <a:off x="6052567" y="1108093"/>
            <a:ext cx="1193455" cy="415498"/>
          </a:xfrm>
          <a:prstGeom prst="rect">
            <a:avLst/>
          </a:prstGeom>
          <a:solidFill>
            <a:schemeClr val="accent3">
              <a:lumMod val="40000"/>
              <a:lumOff val="60000"/>
            </a:schemeClr>
          </a:solidFill>
          <a:ln>
            <a:solidFill>
              <a:schemeClr val="tx1"/>
            </a:solidFill>
          </a:ln>
        </p:spPr>
        <p:txBody>
          <a:bodyPr wrap="square" rtlCol="0">
            <a:spAutoFit/>
          </a:bodyPr>
          <a:lstStyle/>
          <a:p>
            <a:pPr algn="ctr" defTabSz="685800"/>
            <a:r>
              <a:rPr lang="fr-FR" sz="1050" dirty="0" err="1">
                <a:latin typeface="Calibri" panose="020F0502020204030204"/>
              </a:rPr>
              <a:t>Recreational</a:t>
            </a:r>
            <a:r>
              <a:rPr lang="fr-FR" sz="1050" dirty="0">
                <a:latin typeface="Calibri" panose="020F0502020204030204"/>
              </a:rPr>
              <a:t> </a:t>
            </a:r>
            <a:r>
              <a:rPr lang="fr-FR" sz="1050" dirty="0" err="1">
                <a:latin typeface="Calibri" panose="020F0502020204030204"/>
              </a:rPr>
              <a:t>exposure</a:t>
            </a:r>
            <a:endParaRPr lang="fr-FR" sz="1050" dirty="0">
              <a:latin typeface="Calibri" panose="020F0502020204030204"/>
            </a:endParaRPr>
          </a:p>
        </p:txBody>
      </p:sp>
      <p:cxnSp>
        <p:nvCxnSpPr>
          <p:cNvPr id="37" name="Connecteur droit avec flèche 36"/>
          <p:cNvCxnSpPr>
            <a:stCxn id="34" idx="3"/>
            <a:endCxn id="35" idx="1"/>
          </p:cNvCxnSpPr>
          <p:nvPr/>
        </p:nvCxnSpPr>
        <p:spPr>
          <a:xfrm>
            <a:off x="5048735" y="1309791"/>
            <a:ext cx="1003832" cy="6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ZoneTexte 37"/>
          <p:cNvSpPr txBox="1"/>
          <p:nvPr/>
        </p:nvSpPr>
        <p:spPr>
          <a:xfrm>
            <a:off x="355524" y="3421394"/>
            <a:ext cx="938239" cy="253916"/>
          </a:xfrm>
          <a:prstGeom prst="rect">
            <a:avLst/>
          </a:prstGeom>
          <a:solidFill>
            <a:schemeClr val="accent4">
              <a:lumMod val="60000"/>
              <a:lumOff val="40000"/>
            </a:schemeClr>
          </a:solidFill>
        </p:spPr>
        <p:txBody>
          <a:bodyPr wrap="square" rtlCol="0">
            <a:spAutoFit/>
          </a:bodyPr>
          <a:lstStyle/>
          <a:p>
            <a:pPr defTabSz="685800"/>
            <a:r>
              <a:rPr lang="fr-FR" sz="1050" dirty="0" smtClean="0">
                <a:solidFill>
                  <a:prstClr val="black"/>
                </a:solidFill>
                <a:latin typeface="Calibri" panose="020F0502020204030204"/>
              </a:rPr>
              <a:t>Interventions</a:t>
            </a:r>
            <a:endParaRPr lang="fr-FR" sz="1050" dirty="0">
              <a:solidFill>
                <a:prstClr val="black"/>
              </a:solidFill>
              <a:latin typeface="Calibri" panose="020F0502020204030204"/>
            </a:endParaRPr>
          </a:p>
        </p:txBody>
      </p:sp>
      <p:sp>
        <p:nvSpPr>
          <p:cNvPr id="43" name="ZoneTexte 42"/>
          <p:cNvSpPr txBox="1"/>
          <p:nvPr/>
        </p:nvSpPr>
        <p:spPr>
          <a:xfrm>
            <a:off x="6056309" y="1572946"/>
            <a:ext cx="1181122" cy="253916"/>
          </a:xfrm>
          <a:prstGeom prst="rect">
            <a:avLst/>
          </a:prstGeom>
          <a:solidFill>
            <a:schemeClr val="accent3">
              <a:lumMod val="40000"/>
              <a:lumOff val="60000"/>
            </a:schemeClr>
          </a:solidFill>
          <a:ln>
            <a:solidFill>
              <a:srgbClr val="262626"/>
            </a:solidFill>
          </a:ln>
        </p:spPr>
        <p:txBody>
          <a:bodyPr wrap="square" rtlCol="0">
            <a:spAutoFit/>
          </a:bodyPr>
          <a:lstStyle>
            <a:defPPr>
              <a:defRPr lang="fr-FR"/>
            </a:defPPr>
            <a:lvl1pPr algn="ctr">
              <a:defRPr sz="1600"/>
            </a:lvl1pPr>
          </a:lstStyle>
          <a:p>
            <a:pPr defTabSz="685800"/>
            <a:r>
              <a:rPr lang="fr-FR" sz="1050" dirty="0" err="1">
                <a:latin typeface="Calibri" panose="020F0502020204030204"/>
              </a:rPr>
              <a:t>Drinking</a:t>
            </a:r>
            <a:r>
              <a:rPr lang="fr-FR" sz="1050" dirty="0">
                <a:latin typeface="Calibri" panose="020F0502020204030204"/>
              </a:rPr>
              <a:t> water</a:t>
            </a:r>
          </a:p>
        </p:txBody>
      </p:sp>
      <p:cxnSp>
        <p:nvCxnSpPr>
          <p:cNvPr id="44" name="Connecteur en angle 43"/>
          <p:cNvCxnSpPr>
            <a:stCxn id="34" idx="2"/>
            <a:endCxn id="43" idx="1"/>
          </p:cNvCxnSpPr>
          <p:nvPr/>
        </p:nvCxnSpPr>
        <p:spPr>
          <a:xfrm rot="16200000" flipH="1">
            <a:off x="5155416" y="799010"/>
            <a:ext cx="263155" cy="153863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a:stCxn id="25" idx="3"/>
            <a:endCxn id="34" idx="1"/>
          </p:cNvCxnSpPr>
          <p:nvPr/>
        </p:nvCxnSpPr>
        <p:spPr>
          <a:xfrm flipV="1">
            <a:off x="2841649" y="1309791"/>
            <a:ext cx="1144971" cy="3901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ZoneTexte 45"/>
          <p:cNvSpPr txBox="1"/>
          <p:nvPr/>
        </p:nvSpPr>
        <p:spPr>
          <a:xfrm>
            <a:off x="2012212" y="3059209"/>
            <a:ext cx="832757" cy="253916"/>
          </a:xfrm>
          <a:prstGeom prst="rect">
            <a:avLst/>
          </a:prstGeom>
          <a:solidFill>
            <a:schemeClr val="bg1"/>
          </a:solidFill>
          <a:ln>
            <a:solidFill>
              <a:schemeClr val="tx1"/>
            </a:solidFill>
          </a:ln>
        </p:spPr>
        <p:txBody>
          <a:bodyPr wrap="square" rtlCol="0">
            <a:spAutoFit/>
          </a:bodyPr>
          <a:lstStyle/>
          <a:p>
            <a:pPr algn="ctr" defTabSz="685800"/>
            <a:r>
              <a:rPr lang="fr-FR" sz="1050" dirty="0">
                <a:solidFill>
                  <a:prstClr val="black"/>
                </a:solidFill>
                <a:latin typeface="Calibri" panose="020F0502020204030204"/>
              </a:rPr>
              <a:t>Slaughter</a:t>
            </a:r>
          </a:p>
        </p:txBody>
      </p:sp>
      <p:sp>
        <p:nvSpPr>
          <p:cNvPr id="47" name="ZoneTexte 46"/>
          <p:cNvSpPr txBox="1"/>
          <p:nvPr/>
        </p:nvSpPr>
        <p:spPr>
          <a:xfrm>
            <a:off x="3182136" y="3063148"/>
            <a:ext cx="1166632" cy="253916"/>
          </a:xfrm>
          <a:prstGeom prst="rect">
            <a:avLst/>
          </a:prstGeom>
          <a:solidFill>
            <a:schemeClr val="bg1"/>
          </a:solidFill>
          <a:ln>
            <a:solidFill>
              <a:schemeClr val="tx1"/>
            </a:solidFill>
          </a:ln>
        </p:spPr>
        <p:txBody>
          <a:bodyPr wrap="square" rtlCol="0">
            <a:spAutoFit/>
          </a:bodyPr>
          <a:lstStyle/>
          <a:p>
            <a:pPr algn="ctr" defTabSz="685800"/>
            <a:r>
              <a:rPr lang="fr-FR" sz="1050" dirty="0" smtClean="0">
                <a:solidFill>
                  <a:prstClr val="black"/>
                </a:solidFill>
                <a:latin typeface="Calibri" panose="020F0502020204030204"/>
              </a:rPr>
              <a:t>Processing</a:t>
            </a:r>
            <a:endParaRPr lang="fr-FR" sz="1050" dirty="0">
              <a:solidFill>
                <a:prstClr val="black"/>
              </a:solidFill>
              <a:latin typeface="Calibri" panose="020F0502020204030204"/>
            </a:endParaRPr>
          </a:p>
        </p:txBody>
      </p:sp>
      <p:sp>
        <p:nvSpPr>
          <p:cNvPr id="48" name="ZoneTexte 47"/>
          <p:cNvSpPr txBox="1"/>
          <p:nvPr/>
        </p:nvSpPr>
        <p:spPr>
          <a:xfrm>
            <a:off x="4656387" y="2986625"/>
            <a:ext cx="1061387" cy="415498"/>
          </a:xfrm>
          <a:prstGeom prst="rect">
            <a:avLst/>
          </a:prstGeom>
          <a:solidFill>
            <a:schemeClr val="bg1"/>
          </a:solidFill>
          <a:ln>
            <a:solidFill>
              <a:srgbClr val="262626"/>
            </a:solidFill>
          </a:ln>
        </p:spPr>
        <p:txBody>
          <a:bodyPr wrap="square" rtlCol="0">
            <a:spAutoFit/>
          </a:bodyPr>
          <a:lstStyle/>
          <a:p>
            <a:pPr algn="ctr" defTabSz="685800"/>
            <a:r>
              <a:rPr lang="fr-FR" sz="1050" dirty="0">
                <a:solidFill>
                  <a:prstClr val="black"/>
                </a:solidFill>
                <a:latin typeface="Calibri" panose="020F0502020204030204"/>
              </a:rPr>
              <a:t>Home preparation</a:t>
            </a:r>
          </a:p>
        </p:txBody>
      </p:sp>
      <p:sp>
        <p:nvSpPr>
          <p:cNvPr id="49" name="ZoneTexte 48"/>
          <p:cNvSpPr txBox="1"/>
          <p:nvPr/>
        </p:nvSpPr>
        <p:spPr>
          <a:xfrm>
            <a:off x="6035859" y="2969020"/>
            <a:ext cx="1216420" cy="415498"/>
          </a:xfrm>
          <a:prstGeom prst="rect">
            <a:avLst/>
          </a:prstGeom>
          <a:solidFill>
            <a:schemeClr val="accent3">
              <a:lumMod val="40000"/>
              <a:lumOff val="60000"/>
            </a:schemeClr>
          </a:solidFill>
          <a:ln>
            <a:solidFill>
              <a:schemeClr val="tx1"/>
            </a:solidFill>
          </a:ln>
        </p:spPr>
        <p:txBody>
          <a:bodyPr wrap="square" rtlCol="0">
            <a:spAutoFit/>
          </a:bodyPr>
          <a:lstStyle/>
          <a:p>
            <a:pPr algn="ctr" defTabSz="685800"/>
            <a:r>
              <a:rPr lang="fr-FR" sz="1050" dirty="0">
                <a:latin typeface="Calibri" panose="020F0502020204030204"/>
              </a:rPr>
              <a:t>Chicken meat consumption</a:t>
            </a:r>
          </a:p>
        </p:txBody>
      </p:sp>
      <p:cxnSp>
        <p:nvCxnSpPr>
          <p:cNvPr id="50" name="Connecteur droit avec flèche 49"/>
          <p:cNvCxnSpPr>
            <a:stCxn id="26" idx="3"/>
            <a:endCxn id="32" idx="1"/>
          </p:cNvCxnSpPr>
          <p:nvPr/>
        </p:nvCxnSpPr>
        <p:spPr>
          <a:xfrm flipV="1">
            <a:off x="5033634" y="2156625"/>
            <a:ext cx="1030803" cy="69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a:stCxn id="24" idx="3"/>
            <a:endCxn id="21" idx="1"/>
          </p:cNvCxnSpPr>
          <p:nvPr/>
        </p:nvCxnSpPr>
        <p:spPr>
          <a:xfrm>
            <a:off x="1241023" y="3042204"/>
            <a:ext cx="435524" cy="8136"/>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a:stCxn id="47" idx="3"/>
            <a:endCxn id="48" idx="1"/>
          </p:cNvCxnSpPr>
          <p:nvPr/>
        </p:nvCxnSpPr>
        <p:spPr>
          <a:xfrm>
            <a:off x="4348768" y="3190106"/>
            <a:ext cx="307619" cy="4268"/>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p:cNvCxnSpPr>
            <a:endCxn id="49" idx="1"/>
          </p:cNvCxnSpPr>
          <p:nvPr/>
        </p:nvCxnSpPr>
        <p:spPr>
          <a:xfrm flipV="1">
            <a:off x="5709372" y="3176769"/>
            <a:ext cx="326487" cy="4044"/>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54" name="ZoneTexte 53"/>
          <p:cNvSpPr txBox="1"/>
          <p:nvPr/>
        </p:nvSpPr>
        <p:spPr>
          <a:xfrm>
            <a:off x="1647131" y="952587"/>
            <a:ext cx="2141178" cy="338554"/>
          </a:xfrm>
          <a:prstGeom prst="rect">
            <a:avLst/>
          </a:prstGeom>
          <a:noFill/>
        </p:spPr>
        <p:txBody>
          <a:bodyPr wrap="square" rtlCol="0">
            <a:spAutoFit/>
          </a:bodyPr>
          <a:lstStyle/>
          <a:p>
            <a:pPr defTabSz="685800"/>
            <a:r>
              <a:rPr lang="fr-FR" sz="1600" dirty="0">
                <a:solidFill>
                  <a:schemeClr val="accent3"/>
                </a:solidFill>
                <a:latin typeface="Calibri" panose="020F0502020204030204"/>
              </a:rPr>
              <a:t>Environmental module</a:t>
            </a:r>
          </a:p>
        </p:txBody>
      </p:sp>
      <p:sp>
        <p:nvSpPr>
          <p:cNvPr id="55" name="ZoneTexte 54"/>
          <p:cNvSpPr txBox="1"/>
          <p:nvPr/>
        </p:nvSpPr>
        <p:spPr>
          <a:xfrm>
            <a:off x="1657402" y="2577793"/>
            <a:ext cx="1901217" cy="338554"/>
          </a:xfrm>
          <a:prstGeom prst="rect">
            <a:avLst/>
          </a:prstGeom>
          <a:noFill/>
        </p:spPr>
        <p:txBody>
          <a:bodyPr wrap="square" rtlCol="0">
            <a:spAutoFit/>
          </a:bodyPr>
          <a:lstStyle/>
          <a:p>
            <a:pPr defTabSz="685800"/>
            <a:r>
              <a:rPr lang="fr-FR" sz="1600" dirty="0">
                <a:solidFill>
                  <a:schemeClr val="accent3"/>
                </a:solidFill>
                <a:latin typeface="Calibri" panose="020F0502020204030204"/>
              </a:rPr>
              <a:t>Foodborne module</a:t>
            </a:r>
          </a:p>
        </p:txBody>
      </p:sp>
      <p:sp>
        <p:nvSpPr>
          <p:cNvPr id="56" name="ZoneTexte 55"/>
          <p:cNvSpPr txBox="1"/>
          <p:nvPr/>
        </p:nvSpPr>
        <p:spPr>
          <a:xfrm>
            <a:off x="1667769" y="3606374"/>
            <a:ext cx="2952328" cy="338554"/>
          </a:xfrm>
          <a:prstGeom prst="rect">
            <a:avLst/>
          </a:prstGeom>
          <a:noFill/>
        </p:spPr>
        <p:txBody>
          <a:bodyPr wrap="square" rtlCol="0">
            <a:spAutoFit/>
          </a:bodyPr>
          <a:lstStyle/>
          <a:p>
            <a:pPr defTabSz="685800"/>
            <a:r>
              <a:rPr lang="fr-FR" sz="1600" dirty="0">
                <a:solidFill>
                  <a:schemeClr val="accent3"/>
                </a:solidFill>
                <a:latin typeface="Calibri" panose="020F0502020204030204"/>
              </a:rPr>
              <a:t>Occupational </a:t>
            </a:r>
            <a:r>
              <a:rPr lang="fr-FR" sz="1600" dirty="0" smtClean="0">
                <a:solidFill>
                  <a:schemeClr val="accent3"/>
                </a:solidFill>
                <a:latin typeface="Calibri" panose="020F0502020204030204"/>
              </a:rPr>
              <a:t>module</a:t>
            </a:r>
            <a:endParaRPr lang="fr-FR" sz="1600" dirty="0">
              <a:solidFill>
                <a:schemeClr val="accent3"/>
              </a:solidFill>
              <a:latin typeface="Calibri" panose="020F0502020204030204"/>
            </a:endParaRPr>
          </a:p>
        </p:txBody>
      </p:sp>
      <p:cxnSp>
        <p:nvCxnSpPr>
          <p:cNvPr id="57" name="Connecteur droit avec flèche 56"/>
          <p:cNvCxnSpPr>
            <a:stCxn id="46" idx="3"/>
            <a:endCxn id="47" idx="1"/>
          </p:cNvCxnSpPr>
          <p:nvPr/>
        </p:nvCxnSpPr>
        <p:spPr>
          <a:xfrm>
            <a:off x="2844969" y="3186167"/>
            <a:ext cx="337167" cy="3939"/>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Connecteur en angle 130"/>
          <p:cNvCxnSpPr>
            <a:stCxn id="24" idx="0"/>
            <a:endCxn id="22" idx="1"/>
          </p:cNvCxnSpPr>
          <p:nvPr/>
        </p:nvCxnSpPr>
        <p:spPr>
          <a:xfrm rot="5400000" flipH="1" flipV="1">
            <a:off x="734386" y="1816433"/>
            <a:ext cx="1023643" cy="84312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ZoneTexte 57"/>
          <p:cNvSpPr txBox="1"/>
          <p:nvPr/>
        </p:nvSpPr>
        <p:spPr>
          <a:xfrm>
            <a:off x="3620841" y="3884002"/>
            <a:ext cx="1166632" cy="253916"/>
          </a:xfrm>
          <a:prstGeom prst="rect">
            <a:avLst/>
          </a:prstGeom>
          <a:solidFill>
            <a:schemeClr val="bg1"/>
          </a:solidFill>
          <a:ln>
            <a:solidFill>
              <a:schemeClr val="tx1"/>
            </a:solidFill>
          </a:ln>
        </p:spPr>
        <p:txBody>
          <a:bodyPr wrap="square" rtlCol="0">
            <a:spAutoFit/>
          </a:bodyPr>
          <a:lstStyle/>
          <a:p>
            <a:pPr algn="ctr" defTabSz="685800"/>
            <a:r>
              <a:rPr lang="fr-FR" sz="1050" dirty="0" smtClean="0">
                <a:solidFill>
                  <a:prstClr val="black"/>
                </a:solidFill>
                <a:latin typeface="Calibri" panose="020F0502020204030204"/>
              </a:rPr>
              <a:t>Direct contact</a:t>
            </a:r>
            <a:endParaRPr lang="fr-FR" sz="1050" dirty="0">
              <a:solidFill>
                <a:prstClr val="black"/>
              </a:solidFill>
              <a:latin typeface="Calibri" panose="020F0502020204030204"/>
            </a:endParaRPr>
          </a:p>
        </p:txBody>
      </p:sp>
      <p:cxnSp>
        <p:nvCxnSpPr>
          <p:cNvPr id="59" name="Connecteur droit avec flèche 58"/>
          <p:cNvCxnSpPr>
            <a:stCxn id="58" idx="3"/>
            <a:endCxn id="33" idx="1"/>
          </p:cNvCxnSpPr>
          <p:nvPr/>
        </p:nvCxnSpPr>
        <p:spPr>
          <a:xfrm>
            <a:off x="4787473" y="4010960"/>
            <a:ext cx="1264129" cy="0"/>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40"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endParaRPr lang="fr-FR" dirty="0"/>
          </a:p>
        </p:txBody>
      </p:sp>
    </p:spTree>
    <p:extLst>
      <p:ext uri="{BB962C8B-B14F-4D97-AF65-F5344CB8AC3E}">
        <p14:creationId xmlns:p14="http://schemas.microsoft.com/office/powerpoint/2010/main" val="156652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smtClean="0"/>
              <a:t/>
            </a:r>
            <a:br>
              <a:rPr lang="fr-FR" dirty="0" smtClean="0"/>
            </a:br>
            <a:r>
              <a:rPr lang="fr-FR" dirty="0" smtClean="0"/>
              <a:t>Thank you for your attention !</a:t>
            </a:r>
            <a:br>
              <a:rPr lang="fr-FR" dirty="0" smtClean="0"/>
            </a:br>
            <a:r>
              <a:rPr lang="fr-FR" dirty="0"/>
              <a:t/>
            </a:r>
            <a:br>
              <a:rPr lang="fr-FR" dirty="0"/>
            </a:br>
            <a:r>
              <a:rPr lang="fr-FR" dirty="0" smtClean="0"/>
              <a:t/>
            </a:r>
            <a:br>
              <a:rPr lang="fr-FR" dirty="0" smtClean="0"/>
            </a:b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29</a:t>
            </a:fld>
            <a:endParaRPr lang="fr-FR" dirty="0"/>
          </a:p>
        </p:txBody>
      </p:sp>
      <p:sp>
        <p:nvSpPr>
          <p:cNvPr id="6" name="Espace réservé de la date 5">
            <a:extLst>
              <a:ext uri="{FF2B5EF4-FFF2-40B4-BE49-F238E27FC236}">
                <a16:creationId xmlns:a16="http://schemas.microsoft.com/office/drawing/2014/main" id="{AF124399-41E0-4D5B-A8C6-163AFA71A280}"/>
              </a:ext>
            </a:extLst>
          </p:cNvPr>
          <p:cNvSpPr>
            <a:spLocks noGrp="1"/>
          </p:cNvSpPr>
          <p:nvPr>
            <p:ph type="dt" sz="half" idx="17"/>
          </p:nvPr>
        </p:nvSpPr>
        <p:spPr>
          <a:xfrm>
            <a:off x="7699725" y="4659675"/>
            <a:ext cx="1170000" cy="211929"/>
          </a:xfrm>
        </p:spPr>
        <p:txBody>
          <a:bodyPr/>
          <a:lstStyle/>
          <a:p>
            <a:r>
              <a:rPr lang="fr-FR" cap="all" dirty="0" smtClean="0"/>
              <a:t>                  16/05/2024</a:t>
            </a:r>
            <a:endParaRPr lang="fr-FR" cap="all" dirty="0"/>
          </a:p>
          <a:p>
            <a:endParaRPr lang="fr-FR" dirty="0"/>
          </a:p>
        </p:txBody>
      </p:sp>
      <p:sp>
        <p:nvSpPr>
          <p:cNvPr id="10" name="ZoneTexte 9"/>
          <p:cNvSpPr txBox="1"/>
          <p:nvPr/>
        </p:nvSpPr>
        <p:spPr>
          <a:xfrm>
            <a:off x="683568" y="3147814"/>
            <a:ext cx="5220112" cy="369332"/>
          </a:xfrm>
          <a:prstGeom prst="rect">
            <a:avLst/>
          </a:prstGeom>
          <a:noFill/>
        </p:spPr>
        <p:txBody>
          <a:bodyPr wrap="square" rtlCol="0">
            <a:spAutoFit/>
          </a:bodyPr>
          <a:lstStyle/>
          <a:p>
            <a:r>
              <a:rPr lang="fr-FR" dirty="0" smtClean="0"/>
              <a:t>subhasish.basak@anses.fr</a:t>
            </a:r>
            <a:endParaRPr lang="fr-FR" dirty="0"/>
          </a:p>
        </p:txBody>
      </p:sp>
      <p:sp>
        <p:nvSpPr>
          <p:cNvPr id="7"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endParaRPr lang="fr-FR" dirty="0"/>
          </a:p>
        </p:txBody>
      </p:sp>
    </p:spTree>
    <p:extLst>
      <p:ext uri="{BB962C8B-B14F-4D97-AF65-F5344CB8AC3E}">
        <p14:creationId xmlns:p14="http://schemas.microsoft.com/office/powerpoint/2010/main" val="592599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a:xfrm>
            <a:off x="7705813" y="4659675"/>
            <a:ext cx="1170000" cy="211929"/>
          </a:xfrm>
        </p:spPr>
        <p:txBody>
          <a:bodyPr/>
          <a:lstStyle/>
          <a:p>
            <a:pPr algn="r"/>
            <a:r>
              <a:rPr lang="fr-FR" cap="all" dirty="0" smtClean="0"/>
              <a:t>16/05/2024</a:t>
            </a:r>
            <a:endParaRPr lang="fr-FR" cap="all" dirty="0"/>
          </a:p>
          <a:p>
            <a:pPr algn="r"/>
            <a:endParaRPr lang="fr-FR" cap="all"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3</a:t>
            </a:fld>
            <a:endParaRPr lang="fr-FR" dirty="0"/>
          </a:p>
        </p:txBody>
      </p:sp>
      <p:sp>
        <p:nvSpPr>
          <p:cNvPr id="3" name="Titre 2"/>
          <p:cNvSpPr>
            <a:spLocks noGrp="1"/>
          </p:cNvSpPr>
          <p:nvPr>
            <p:ph type="title"/>
          </p:nvPr>
        </p:nvSpPr>
        <p:spPr>
          <a:xfrm>
            <a:off x="275431" y="254327"/>
            <a:ext cx="8157703" cy="636937"/>
          </a:xfrm>
        </p:spPr>
        <p:txBody>
          <a:bodyPr/>
          <a:lstStyle/>
          <a:p>
            <a:r>
              <a:rPr lang="fr-FR" sz="2800" dirty="0" smtClean="0"/>
              <a:t>JPIAMR project ENVIRE</a:t>
            </a:r>
            <a:endParaRPr lang="fr-FR" sz="2800" dirty="0"/>
          </a:p>
        </p:txBody>
      </p:sp>
      <p:sp>
        <p:nvSpPr>
          <p:cNvPr id="7" name="ZoneTexte 6"/>
          <p:cNvSpPr txBox="1"/>
          <p:nvPr/>
        </p:nvSpPr>
        <p:spPr>
          <a:xfrm>
            <a:off x="275431" y="1131590"/>
            <a:ext cx="8594294" cy="1754326"/>
          </a:xfrm>
          <a:prstGeom prst="rect">
            <a:avLst/>
          </a:prstGeom>
          <a:noFill/>
        </p:spPr>
        <p:txBody>
          <a:bodyPr wrap="square" rtlCol="0">
            <a:spAutoFit/>
          </a:bodyPr>
          <a:lstStyle/>
          <a:p>
            <a:pPr marL="285750" indent="-285750">
              <a:buFont typeface="Arial" panose="020B0604020202020204" pitchFamily="34" charset="0"/>
              <a:buChar char="•"/>
            </a:pPr>
            <a:endParaRPr lang="fr-FR" dirty="0"/>
          </a:p>
          <a:p>
            <a:pPr algn="ctr"/>
            <a:endParaRPr lang="fr-FR" dirty="0" smtClean="0"/>
          </a:p>
          <a:p>
            <a:pPr algn="ctr"/>
            <a:endParaRPr lang="fr-FR" i="1" dirty="0" smtClean="0">
              <a:solidFill>
                <a:schemeClr val="accent3"/>
              </a:solidFill>
            </a:endParaRPr>
          </a:p>
          <a:p>
            <a:pPr algn="ctr"/>
            <a:endParaRPr lang="fr-FR" i="1" dirty="0">
              <a:solidFill>
                <a:schemeClr val="accent3"/>
              </a:solidFill>
            </a:endParaRPr>
          </a:p>
          <a:p>
            <a:pPr algn="ctr"/>
            <a:endParaRPr lang="fr-FR" dirty="0"/>
          </a:p>
          <a:p>
            <a:pPr algn="ctr"/>
            <a:endParaRPr lang="fr-FR" dirty="0" smtClean="0"/>
          </a:p>
        </p:txBody>
      </p:sp>
      <p:sp>
        <p:nvSpPr>
          <p:cNvPr id="8" name="ZoneTexte 7"/>
          <p:cNvSpPr txBox="1"/>
          <p:nvPr/>
        </p:nvSpPr>
        <p:spPr>
          <a:xfrm>
            <a:off x="275431" y="1158165"/>
            <a:ext cx="8545041" cy="2308324"/>
          </a:xfrm>
          <a:prstGeom prst="rect">
            <a:avLst/>
          </a:prstGeom>
          <a:noFill/>
        </p:spPr>
        <p:txBody>
          <a:bodyPr wrap="square" rtlCol="0">
            <a:spAutoFit/>
          </a:bodyPr>
          <a:lstStyle/>
          <a:p>
            <a:pPr marL="285750" indent="-285750">
              <a:buFont typeface="Arial" panose="020B0604020202020204" pitchFamily="34" charset="0"/>
              <a:buChar char="•"/>
            </a:pPr>
            <a:r>
              <a:rPr lang="fr-FR" b="1" dirty="0" smtClean="0"/>
              <a:t>Objective</a:t>
            </a:r>
            <a:r>
              <a:rPr lang="fr-FR" dirty="0" smtClean="0"/>
              <a:t> </a:t>
            </a:r>
          </a:p>
          <a:p>
            <a:pPr lvl="1"/>
            <a:r>
              <a:rPr lang="en-US" dirty="0" smtClean="0"/>
              <a:t>Reduction </a:t>
            </a:r>
            <a:r>
              <a:rPr lang="en-US" dirty="0"/>
              <a:t>of the selection and the spread of </a:t>
            </a:r>
            <a:r>
              <a:rPr lang="en-US" dirty="0">
                <a:solidFill>
                  <a:srgbClr val="FF0000"/>
                </a:solidFill>
              </a:rPr>
              <a:t>antimicrobial resistance</a:t>
            </a:r>
            <a:r>
              <a:rPr lang="en-US" dirty="0"/>
              <a:t> </a:t>
            </a:r>
            <a:r>
              <a:rPr lang="en-US" dirty="0" smtClean="0"/>
              <a:t>(AMR) in </a:t>
            </a:r>
            <a:r>
              <a:rPr lang="en-US" dirty="0"/>
              <a:t>broiler chickens and from chicken farms to the environment, and ultimately to humans. </a:t>
            </a:r>
            <a:endParaRPr lang="fr-FR" dirty="0" smtClean="0"/>
          </a:p>
          <a:p>
            <a:pPr marL="285750" indent="-285750">
              <a:buFont typeface="Arial" panose="020B0604020202020204" pitchFamily="34" charset="0"/>
              <a:buChar char="•"/>
            </a:pPr>
            <a:endParaRPr lang="fr-FR" b="1" dirty="0" smtClean="0"/>
          </a:p>
          <a:p>
            <a:pPr marL="285750" indent="-285750">
              <a:buFont typeface="Arial" panose="020B0604020202020204" pitchFamily="34" charset="0"/>
              <a:buChar char="•"/>
            </a:pPr>
            <a:r>
              <a:rPr lang="fr-FR" b="1" dirty="0" smtClean="0"/>
              <a:t>Partners</a:t>
            </a:r>
          </a:p>
          <a:p>
            <a:pPr lvl="1"/>
            <a:endParaRPr lang="fr-FR" dirty="0" smtClean="0"/>
          </a:p>
          <a:p>
            <a:pPr marL="285750" indent="-285750">
              <a:buFont typeface="Arial" panose="020B0604020202020204" pitchFamily="34" charset="0"/>
              <a:buChar char="•"/>
            </a:pPr>
            <a:endParaRPr lang="fr-FR" dirty="0" smtClean="0"/>
          </a:p>
        </p:txBody>
      </p:sp>
      <p:pic>
        <p:nvPicPr>
          <p:cNvPr id="9" name="Grafik 1"/>
          <p:cNvPicPr>
            <a:picLocks noChangeAspect="1"/>
          </p:cNvPicPr>
          <p:nvPr/>
        </p:nvPicPr>
        <p:blipFill>
          <a:blip r:embed="rId2"/>
          <a:stretch/>
        </p:blipFill>
        <p:spPr bwMode="auto">
          <a:xfrm>
            <a:off x="3931355" y="2910543"/>
            <a:ext cx="1328250" cy="1618875"/>
          </a:xfrm>
          <a:prstGeom prst="rect">
            <a:avLst/>
          </a:prstGeom>
        </p:spPr>
      </p:pic>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7823" y="2649288"/>
            <a:ext cx="1040626" cy="884532"/>
          </a:xfrm>
          <a:prstGeom prst="rect">
            <a:avLst/>
          </a:prstGeom>
        </p:spPr>
      </p:pic>
      <p:pic>
        <p:nvPicPr>
          <p:cNvPr id="14" name="Imag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3298" y="2905302"/>
            <a:ext cx="1880416" cy="561187"/>
          </a:xfrm>
          <a:prstGeom prst="rect">
            <a:avLst/>
          </a:prstGeom>
        </p:spPr>
      </p:pic>
      <p:pic>
        <p:nvPicPr>
          <p:cNvPr id="17" name="Imag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98136" y="3478634"/>
            <a:ext cx="1583454" cy="1187591"/>
          </a:xfrm>
          <a:prstGeom prst="rect">
            <a:avLst/>
          </a:prstGeom>
        </p:spPr>
      </p:pic>
      <p:pic>
        <p:nvPicPr>
          <p:cNvPr id="18" name="Imag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5749" y="3443945"/>
            <a:ext cx="1160499" cy="840562"/>
          </a:xfrm>
          <a:prstGeom prst="rect">
            <a:avLst/>
          </a:prstGeom>
        </p:spPr>
      </p:pic>
      <p:pic>
        <p:nvPicPr>
          <p:cNvPr id="19" name="Imag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65590" y="3493064"/>
            <a:ext cx="1308572" cy="1308572"/>
          </a:xfrm>
          <a:prstGeom prst="rect">
            <a:avLst/>
          </a:prstGeom>
        </p:spPr>
      </p:pic>
      <p:pic>
        <p:nvPicPr>
          <p:cNvPr id="15" name="Imag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01022" y="2665023"/>
            <a:ext cx="936128" cy="936128"/>
          </a:xfrm>
          <a:prstGeom prst="rect">
            <a:avLst/>
          </a:prstGeom>
        </p:spPr>
      </p:pic>
      <p:sp>
        <p:nvSpPr>
          <p:cNvPr id="16"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endParaRPr lang="fr-FR" dirty="0"/>
          </a:p>
        </p:txBody>
      </p:sp>
    </p:spTree>
    <p:extLst>
      <p:ext uri="{BB962C8B-B14F-4D97-AF65-F5344CB8AC3E}">
        <p14:creationId xmlns:p14="http://schemas.microsoft.com/office/powerpoint/2010/main" val="4026344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4</a:t>
            </a:fld>
            <a:endParaRPr lang="fr-FR" dirty="0"/>
          </a:p>
        </p:txBody>
      </p:sp>
      <p:sp>
        <p:nvSpPr>
          <p:cNvPr id="6" name="Titre 5"/>
          <p:cNvSpPr>
            <a:spLocks noGrp="1"/>
          </p:cNvSpPr>
          <p:nvPr>
            <p:ph type="title"/>
          </p:nvPr>
        </p:nvSpPr>
        <p:spPr/>
        <p:txBody>
          <a:bodyPr/>
          <a:lstStyle/>
          <a:p>
            <a:r>
              <a:rPr lang="fr-FR" sz="2800" dirty="0"/>
              <a:t>Articulation of Work Packages</a:t>
            </a:r>
          </a:p>
        </p:txBody>
      </p:sp>
      <p:pic>
        <p:nvPicPr>
          <p:cNvPr id="7" name="Grafik 9"/>
          <p:cNvPicPr/>
          <p:nvPr/>
        </p:nvPicPr>
        <p:blipFill>
          <a:blip r:embed="rId2">
            <a:extLst>
              <a:ext uri="{28A0092B-C50C-407E-A947-70E740481C1C}">
                <a14:useLocalDpi xmlns:a14="http://schemas.microsoft.com/office/drawing/2010/main" val="0"/>
              </a:ext>
            </a:extLst>
          </a:blip>
          <a:srcRect/>
          <a:stretch>
            <a:fillRect/>
          </a:stretch>
        </p:blipFill>
        <p:spPr bwMode="auto">
          <a:xfrm>
            <a:off x="1619672" y="987574"/>
            <a:ext cx="5456262" cy="3384376"/>
          </a:xfrm>
          <a:prstGeom prst="rect">
            <a:avLst/>
          </a:prstGeom>
          <a:noFill/>
        </p:spPr>
      </p:pic>
      <p:sp>
        <p:nvSpPr>
          <p:cNvPr id="9" name="Espace réservé de la date 3"/>
          <p:cNvSpPr>
            <a:spLocks noGrp="1"/>
          </p:cNvSpPr>
          <p:nvPr>
            <p:ph type="dt" sz="half" idx="16"/>
          </p:nvPr>
        </p:nvSpPr>
        <p:spPr>
          <a:xfrm>
            <a:off x="7699725" y="4659675"/>
            <a:ext cx="1170000" cy="211929"/>
          </a:xfrm>
        </p:spPr>
        <p:txBody>
          <a:bodyPr/>
          <a:lstStyle/>
          <a:p>
            <a:pPr algn="r"/>
            <a:r>
              <a:rPr lang="fr-FR" cap="all" dirty="0" smtClean="0"/>
              <a:t>16/05/2024</a:t>
            </a:r>
            <a:endParaRPr lang="fr-FR" cap="all" dirty="0"/>
          </a:p>
          <a:p>
            <a:pPr algn="r"/>
            <a:endParaRPr lang="fr-FR" cap="all" dirty="0"/>
          </a:p>
        </p:txBody>
      </p:sp>
      <p:sp>
        <p:nvSpPr>
          <p:cNvPr id="2" name="Rectangle 1"/>
          <p:cNvSpPr/>
          <p:nvPr/>
        </p:nvSpPr>
        <p:spPr>
          <a:xfrm>
            <a:off x="3491880" y="2355726"/>
            <a:ext cx="1728192" cy="1008112"/>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8"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endParaRPr lang="fr-FR" dirty="0"/>
          </a:p>
        </p:txBody>
      </p:sp>
    </p:spTree>
    <p:extLst>
      <p:ext uri="{BB962C8B-B14F-4D97-AF65-F5344CB8AC3E}">
        <p14:creationId xmlns:p14="http://schemas.microsoft.com/office/powerpoint/2010/main" val="2844798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16/05/2024</a:t>
            </a:r>
            <a:endParaRPr lang="fr-FR" cap="all" dirty="0"/>
          </a:p>
          <a:p>
            <a:pPr algn="r"/>
            <a:endParaRPr lang="fr-FR" cap="all"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5</a:t>
            </a:fld>
            <a:endParaRPr lang="fr-FR" dirty="0"/>
          </a:p>
        </p:txBody>
      </p:sp>
      <p:sp>
        <p:nvSpPr>
          <p:cNvPr id="3" name="Titre 2"/>
          <p:cNvSpPr>
            <a:spLocks noGrp="1"/>
          </p:cNvSpPr>
          <p:nvPr>
            <p:ph type="title"/>
          </p:nvPr>
        </p:nvSpPr>
        <p:spPr/>
        <p:txBody>
          <a:bodyPr/>
          <a:lstStyle/>
          <a:p>
            <a:r>
              <a:rPr lang="fr-FR" sz="3200" dirty="0" smtClean="0"/>
              <a:t>ENVIRE WP 3</a:t>
            </a:r>
            <a:endParaRPr lang="fr-FR" sz="3200" dirty="0"/>
          </a:p>
        </p:txBody>
      </p:sp>
      <p:sp>
        <p:nvSpPr>
          <p:cNvPr id="7" name="ZoneTexte 6"/>
          <p:cNvSpPr txBox="1"/>
          <p:nvPr/>
        </p:nvSpPr>
        <p:spPr>
          <a:xfrm>
            <a:off x="275431" y="941845"/>
            <a:ext cx="8594294" cy="3693319"/>
          </a:xfrm>
          <a:prstGeom prst="rect">
            <a:avLst/>
          </a:prstGeom>
          <a:noFill/>
        </p:spPr>
        <p:txBody>
          <a:bodyPr wrap="square" rtlCol="0">
            <a:spAutoFit/>
          </a:bodyPr>
          <a:lstStyle/>
          <a:p>
            <a:r>
              <a:rPr lang="fr-FR" b="1" dirty="0" smtClean="0"/>
              <a:t>Partners</a:t>
            </a:r>
            <a:endParaRPr lang="fr-FR" b="1" dirty="0"/>
          </a:p>
          <a:p>
            <a:pPr marL="742950" lvl="1" indent="-285750">
              <a:buFont typeface="Arial" panose="020B0604020202020204" pitchFamily="34" charset="0"/>
              <a:buChar char="•"/>
            </a:pPr>
            <a:r>
              <a:rPr lang="en-US" dirty="0" smtClean="0"/>
              <a:t>ANSES – Laboratoire de Lyon</a:t>
            </a:r>
          </a:p>
          <a:p>
            <a:pPr marL="742950" lvl="1" indent="-285750">
              <a:buFont typeface="Arial" panose="020B0604020202020204" pitchFamily="34" charset="0"/>
              <a:buChar char="•"/>
            </a:pPr>
            <a:r>
              <a:rPr lang="en-US" dirty="0" smtClean="0"/>
              <a:t>FU Berlin</a:t>
            </a:r>
          </a:p>
          <a:p>
            <a:endParaRPr lang="en-US" b="1" dirty="0" smtClean="0"/>
          </a:p>
          <a:p>
            <a:r>
              <a:rPr lang="en-US" b="1" dirty="0" smtClean="0"/>
              <a:t>Objectives</a:t>
            </a:r>
          </a:p>
          <a:p>
            <a:pPr marL="742950" lvl="1" indent="-285750">
              <a:buFont typeface="Arial" panose="020B0604020202020204" pitchFamily="34" charset="0"/>
              <a:buChar char="•"/>
            </a:pPr>
            <a:r>
              <a:rPr lang="en-US" dirty="0" smtClean="0"/>
              <a:t>Q</a:t>
            </a:r>
            <a:r>
              <a:rPr lang="en-US" dirty="0" smtClean="0">
                <a:solidFill>
                  <a:srgbClr val="FF0000"/>
                </a:solidFill>
              </a:rPr>
              <a:t>uantitative </a:t>
            </a:r>
            <a:r>
              <a:rPr lang="en-US" dirty="0" smtClean="0"/>
              <a:t>M</a:t>
            </a:r>
            <a:r>
              <a:rPr lang="en-US" dirty="0" smtClean="0">
                <a:solidFill>
                  <a:srgbClr val="FF0000"/>
                </a:solidFill>
              </a:rPr>
              <a:t>icrobial </a:t>
            </a:r>
            <a:r>
              <a:rPr lang="en-US" dirty="0" smtClean="0"/>
              <a:t>R</a:t>
            </a:r>
            <a:r>
              <a:rPr lang="en-US" dirty="0" smtClean="0">
                <a:solidFill>
                  <a:srgbClr val="FF0000"/>
                </a:solidFill>
              </a:rPr>
              <a:t>isk </a:t>
            </a:r>
            <a:r>
              <a:rPr lang="en-US" dirty="0" smtClean="0"/>
              <a:t>A</a:t>
            </a:r>
            <a:r>
              <a:rPr lang="en-US" dirty="0" smtClean="0">
                <a:solidFill>
                  <a:srgbClr val="FF0000"/>
                </a:solidFill>
              </a:rPr>
              <a:t>ssessment </a:t>
            </a:r>
            <a:r>
              <a:rPr lang="en-US" dirty="0" smtClean="0"/>
              <a:t>of AMR in broiler production</a:t>
            </a:r>
          </a:p>
          <a:p>
            <a:pPr marL="742950" lvl="1" indent="-285750">
              <a:buFont typeface="Arial" panose="020B0604020202020204" pitchFamily="34" charset="0"/>
              <a:buChar char="•"/>
            </a:pPr>
            <a:r>
              <a:rPr lang="en-US" dirty="0" smtClean="0"/>
              <a:t>Model </a:t>
            </a:r>
            <a:r>
              <a:rPr lang="en-US" dirty="0" smtClean="0">
                <a:solidFill>
                  <a:srgbClr val="0070C0"/>
                </a:solidFill>
              </a:rPr>
              <a:t>foodborne</a:t>
            </a:r>
            <a:r>
              <a:rPr lang="en-US" dirty="0" smtClean="0"/>
              <a:t>, </a:t>
            </a:r>
            <a:r>
              <a:rPr lang="en-US" dirty="0" smtClean="0">
                <a:solidFill>
                  <a:srgbClr val="0070C0"/>
                </a:solidFill>
              </a:rPr>
              <a:t>environmental</a:t>
            </a:r>
            <a:r>
              <a:rPr lang="en-US" dirty="0" smtClean="0"/>
              <a:t> and </a:t>
            </a:r>
            <a:r>
              <a:rPr lang="en-US" dirty="0" smtClean="0">
                <a:solidFill>
                  <a:srgbClr val="0070C0"/>
                </a:solidFill>
              </a:rPr>
              <a:t>occupational</a:t>
            </a:r>
            <a:r>
              <a:rPr lang="en-US" dirty="0" smtClean="0"/>
              <a:t> pathways</a:t>
            </a:r>
          </a:p>
          <a:p>
            <a:pPr marL="742950" lvl="1" indent="-285750">
              <a:buFont typeface="Arial" panose="020B0604020202020204" pitchFamily="34" charset="0"/>
              <a:buChar char="•"/>
            </a:pPr>
            <a:r>
              <a:rPr lang="en-US" dirty="0" smtClean="0"/>
              <a:t>Evaluate effects of different </a:t>
            </a:r>
            <a:r>
              <a:rPr lang="en-US" dirty="0" smtClean="0">
                <a:solidFill>
                  <a:srgbClr val="FF0000"/>
                </a:solidFill>
              </a:rPr>
              <a:t>interventions</a:t>
            </a:r>
            <a:endParaRPr lang="fr-FR" dirty="0">
              <a:solidFill>
                <a:srgbClr val="FF0000"/>
              </a:solidFill>
            </a:endParaRPr>
          </a:p>
          <a:p>
            <a:endParaRPr lang="fr-FR" dirty="0"/>
          </a:p>
          <a:p>
            <a:r>
              <a:rPr lang="fr-FR" b="1" dirty="0" smtClean="0"/>
              <a:t>Resistances considered</a:t>
            </a:r>
          </a:p>
          <a:p>
            <a:pPr marL="742950" lvl="1" indent="-285750">
              <a:buFont typeface="Arial" panose="020B0604020202020204" pitchFamily="34" charset="0"/>
              <a:buChar char="•"/>
            </a:pPr>
            <a:r>
              <a:rPr lang="fr-FR" dirty="0" smtClean="0"/>
              <a:t>Enterobacteriaceae </a:t>
            </a:r>
            <a:r>
              <a:rPr lang="fr-FR" dirty="0"/>
              <a:t>resistant to </a:t>
            </a:r>
            <a:r>
              <a:rPr lang="fr-FR" dirty="0" smtClean="0"/>
              <a:t>3rd- </a:t>
            </a:r>
            <a:r>
              <a:rPr lang="fr-FR" dirty="0"/>
              <a:t>and </a:t>
            </a:r>
            <a:r>
              <a:rPr lang="fr-FR" dirty="0" smtClean="0"/>
              <a:t>4th-generation </a:t>
            </a:r>
            <a:r>
              <a:rPr lang="fr-FR" dirty="0">
                <a:solidFill>
                  <a:srgbClr val="FF0000"/>
                </a:solidFill>
              </a:rPr>
              <a:t>cephalosporins</a:t>
            </a:r>
            <a:r>
              <a:rPr lang="fr-FR" dirty="0"/>
              <a:t> (ESBL-producing </a:t>
            </a:r>
            <a:r>
              <a:rPr lang="fr-FR" i="1" dirty="0"/>
              <a:t>E. coli</a:t>
            </a:r>
            <a:r>
              <a:rPr lang="fr-FR" dirty="0" smtClean="0"/>
              <a:t>)</a:t>
            </a:r>
          </a:p>
          <a:p>
            <a:pPr marL="742950" lvl="1" indent="-285750">
              <a:buFont typeface="Arial" panose="020B0604020202020204" pitchFamily="34" charset="0"/>
              <a:buChar char="•"/>
            </a:pPr>
            <a:r>
              <a:rPr lang="fr-FR" dirty="0" smtClean="0">
                <a:solidFill>
                  <a:srgbClr val="FF0000"/>
                </a:solidFill>
              </a:rPr>
              <a:t>Fluoroquinolones</a:t>
            </a:r>
            <a:r>
              <a:rPr lang="fr-FR" dirty="0" smtClean="0"/>
              <a:t> and </a:t>
            </a:r>
            <a:r>
              <a:rPr lang="fr-FR" dirty="0" smtClean="0">
                <a:solidFill>
                  <a:srgbClr val="FF0000"/>
                </a:solidFill>
              </a:rPr>
              <a:t>colistin</a:t>
            </a:r>
            <a:endParaRPr lang="fr-FR" dirty="0">
              <a:solidFill>
                <a:srgbClr val="FF0000"/>
              </a:solidFill>
            </a:endParaRPr>
          </a:p>
        </p:txBody>
      </p:sp>
      <p:sp>
        <p:nvSpPr>
          <p:cNvPr id="9"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endParaRPr lang="fr-FR" dirty="0"/>
          </a:p>
        </p:txBody>
      </p:sp>
    </p:spTree>
    <p:extLst>
      <p:ext uri="{BB962C8B-B14F-4D97-AF65-F5344CB8AC3E}">
        <p14:creationId xmlns:p14="http://schemas.microsoft.com/office/powerpoint/2010/main" val="19089973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smtClean="0"/>
              <a:t>16/05/2024</a:t>
            </a:r>
            <a:endParaRPr lang="fr-FR" cap="all" dirty="0"/>
          </a:p>
          <a:p>
            <a:pPr algn="r"/>
            <a:endParaRPr lang="fr-FR" cap="all"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6</a:t>
            </a:fld>
            <a:endParaRPr lang="fr-FR" dirty="0"/>
          </a:p>
        </p:txBody>
      </p:sp>
      <p:sp>
        <p:nvSpPr>
          <p:cNvPr id="3" name="Titre 2"/>
          <p:cNvSpPr>
            <a:spLocks noGrp="1"/>
          </p:cNvSpPr>
          <p:nvPr>
            <p:ph type="title"/>
          </p:nvPr>
        </p:nvSpPr>
        <p:spPr/>
        <p:txBody>
          <a:bodyPr/>
          <a:lstStyle/>
          <a:p>
            <a:r>
              <a:rPr lang="fr-FR" sz="3200" dirty="0" smtClean="0"/>
              <a:t>Content</a:t>
            </a:r>
            <a:endParaRPr lang="fr-FR" sz="3200" dirty="0"/>
          </a:p>
        </p:txBody>
      </p:sp>
      <p:sp>
        <p:nvSpPr>
          <p:cNvPr id="7" name="ZoneTexte 6"/>
          <p:cNvSpPr txBox="1"/>
          <p:nvPr/>
        </p:nvSpPr>
        <p:spPr>
          <a:xfrm>
            <a:off x="275431" y="941845"/>
            <a:ext cx="8594294" cy="3416320"/>
          </a:xfrm>
          <a:prstGeom prst="rect">
            <a:avLst/>
          </a:prstGeom>
          <a:noFill/>
        </p:spPr>
        <p:txBody>
          <a:bodyPr wrap="square" rtlCol="0">
            <a:spAutoFit/>
          </a:bodyPr>
          <a:lstStyle/>
          <a:p>
            <a:r>
              <a:rPr lang="fr-FR" b="1" dirty="0" smtClean="0">
                <a:solidFill>
                  <a:srgbClr val="5770BE"/>
                </a:solidFill>
              </a:rPr>
              <a:t>QMRA model</a:t>
            </a:r>
            <a:endParaRPr lang="fr-FR" b="1" dirty="0">
              <a:solidFill>
                <a:srgbClr val="5770BE"/>
              </a:solidFill>
            </a:endParaRPr>
          </a:p>
          <a:p>
            <a:pPr marL="742950" lvl="1" indent="-285750">
              <a:buFont typeface="Arial" panose="020B0604020202020204" pitchFamily="34" charset="0"/>
              <a:buChar char="•"/>
            </a:pPr>
            <a:r>
              <a:rPr lang="en-US" dirty="0" smtClean="0"/>
              <a:t>Joint work by FU </a:t>
            </a:r>
            <a:r>
              <a:rPr lang="en-US" dirty="0"/>
              <a:t>Berlin and ANSES Lyon</a:t>
            </a:r>
            <a:endParaRPr lang="en-US" dirty="0" smtClean="0"/>
          </a:p>
          <a:p>
            <a:pPr marL="742950" lvl="1" indent="-285750">
              <a:buFont typeface="Arial" panose="020B0604020202020204" pitchFamily="34" charset="0"/>
              <a:buChar char="•"/>
            </a:pPr>
            <a:r>
              <a:rPr lang="en-US" dirty="0" smtClean="0"/>
              <a:t>Objectives and pathways</a:t>
            </a:r>
          </a:p>
          <a:p>
            <a:pPr lvl="1"/>
            <a:endParaRPr lang="en-US" b="1" dirty="0" smtClean="0">
              <a:solidFill>
                <a:srgbClr val="5770BE"/>
              </a:solidFill>
            </a:endParaRPr>
          </a:p>
          <a:p>
            <a:r>
              <a:rPr lang="en-US" b="1" dirty="0" smtClean="0">
                <a:solidFill>
                  <a:srgbClr val="5770BE"/>
                </a:solidFill>
              </a:rPr>
              <a:t>Farm module</a:t>
            </a:r>
          </a:p>
          <a:p>
            <a:pPr marL="742950" lvl="1" indent="-285750">
              <a:buFont typeface="Arial" panose="020B0604020202020204" pitchFamily="34" charset="0"/>
              <a:buChar char="•"/>
            </a:pPr>
            <a:r>
              <a:rPr lang="fr-FR" dirty="0" smtClean="0"/>
              <a:t>Module implementation</a:t>
            </a:r>
          </a:p>
          <a:p>
            <a:pPr marL="742950" lvl="1" indent="-285750">
              <a:buFont typeface="Arial" panose="020B0604020202020204" pitchFamily="34" charset="0"/>
              <a:buChar char="•"/>
            </a:pPr>
            <a:r>
              <a:rPr lang="fr-FR" dirty="0" smtClean="0"/>
              <a:t>Functionalities &amp; priliminary results</a:t>
            </a:r>
            <a:endParaRPr lang="fr-FR" dirty="0"/>
          </a:p>
          <a:p>
            <a:endParaRPr lang="fr-FR" dirty="0"/>
          </a:p>
          <a:p>
            <a:r>
              <a:rPr lang="fr-FR" b="1" dirty="0" smtClean="0">
                <a:solidFill>
                  <a:srgbClr val="5770BE"/>
                </a:solidFill>
              </a:rPr>
              <a:t>Interventions</a:t>
            </a:r>
          </a:p>
          <a:p>
            <a:pPr marL="742950" lvl="1" indent="-285750">
              <a:buFont typeface="Arial" panose="020B0604020202020204" pitchFamily="34" charset="0"/>
              <a:buChar char="•"/>
            </a:pPr>
            <a:r>
              <a:rPr lang="fr-FR" dirty="0" smtClean="0"/>
              <a:t>Experiments by WP1 partners</a:t>
            </a:r>
          </a:p>
          <a:p>
            <a:pPr marL="742950" lvl="1" indent="-285750">
              <a:buFont typeface="Arial" panose="020B0604020202020204" pitchFamily="34" charset="0"/>
              <a:buChar char="•"/>
            </a:pPr>
            <a:r>
              <a:rPr lang="fr-FR" dirty="0" smtClean="0"/>
              <a:t>Data integration in QMRA model</a:t>
            </a:r>
          </a:p>
          <a:p>
            <a:pPr marL="742950" lvl="1" indent="-285750">
              <a:buFont typeface="Arial" panose="020B0604020202020204" pitchFamily="34" charset="0"/>
              <a:buChar char="•"/>
            </a:pPr>
            <a:endParaRPr lang="fr-FR" dirty="0" smtClean="0"/>
          </a:p>
        </p:txBody>
      </p:sp>
      <p:sp>
        <p:nvSpPr>
          <p:cNvPr id="9"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endParaRPr lang="fr-FR" dirty="0"/>
          </a:p>
        </p:txBody>
      </p:sp>
    </p:spTree>
    <p:extLst>
      <p:ext uri="{BB962C8B-B14F-4D97-AF65-F5344CB8AC3E}">
        <p14:creationId xmlns:p14="http://schemas.microsoft.com/office/powerpoint/2010/main" val="3766324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a:xfrm>
            <a:off x="359999" y="738000"/>
            <a:ext cx="8424000" cy="4046400"/>
          </a:xfrm>
        </p:spPr>
        <p:txBody>
          <a:bodyPr/>
          <a:lstStyle/>
          <a:p>
            <a:r>
              <a:rPr lang="fr-FR" dirty="0"/>
              <a:t>1</a:t>
            </a:r>
            <a:r>
              <a:rPr lang="fr-FR" dirty="0" smtClean="0"/>
              <a:t> </a:t>
            </a:r>
            <a:r>
              <a:rPr lang="fr-FR" dirty="0"/>
              <a:t>— </a:t>
            </a:r>
            <a:r>
              <a:rPr lang="fr-FR" dirty="0" smtClean="0"/>
              <a:t>QMRA model</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7</a:t>
            </a:fld>
            <a:endParaRPr lang="fr-FR" dirty="0"/>
          </a:p>
        </p:txBody>
      </p:sp>
      <p:sp>
        <p:nvSpPr>
          <p:cNvPr id="11" name="Espace réservé de la date 3"/>
          <p:cNvSpPr>
            <a:spLocks noGrp="1"/>
          </p:cNvSpPr>
          <p:nvPr>
            <p:ph type="dt" sz="half" idx="4294967295"/>
          </p:nvPr>
        </p:nvSpPr>
        <p:spPr>
          <a:xfrm>
            <a:off x="7699725" y="4659675"/>
            <a:ext cx="1170000" cy="211929"/>
          </a:xfrm>
          <a:prstGeom prst="rect">
            <a:avLst/>
          </a:prstGeom>
        </p:spPr>
        <p:txBody>
          <a:bodyPr/>
          <a:lstStyle/>
          <a:p>
            <a:pPr algn="r"/>
            <a:r>
              <a:rPr lang="fr-FR" sz="800" cap="all" dirty="0" smtClean="0">
                <a:solidFill>
                  <a:schemeClr val="bg1"/>
                </a:solidFill>
              </a:rPr>
              <a:t>16/05/2024</a:t>
            </a:r>
            <a:endParaRPr lang="fr-FR" cap="all" dirty="0">
              <a:solidFill>
                <a:schemeClr val="bg1"/>
              </a:solidFill>
            </a:endParaRPr>
          </a:p>
          <a:p>
            <a:pPr algn="r"/>
            <a:endParaRPr lang="fr-FR" cap="all" dirty="0"/>
          </a:p>
        </p:txBody>
      </p:sp>
      <p:sp>
        <p:nvSpPr>
          <p:cNvPr id="6"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endParaRPr lang="fr-FR" dirty="0"/>
          </a:p>
        </p:txBody>
      </p:sp>
    </p:spTree>
    <p:extLst>
      <p:ext uri="{BB962C8B-B14F-4D97-AF65-F5344CB8AC3E}">
        <p14:creationId xmlns:p14="http://schemas.microsoft.com/office/powerpoint/2010/main" val="2437624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r>
              <a:rPr lang="fr-FR" cap="all" dirty="0"/>
              <a:t> </a:t>
            </a:r>
            <a:r>
              <a:rPr lang="fr-FR" cap="all" dirty="0" smtClean="0"/>
              <a:t>                 16/05/2024</a:t>
            </a:r>
            <a:endParaRPr lang="fr-FR" cap="all" dirty="0"/>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8</a:t>
            </a:fld>
            <a:endParaRPr lang="fr-FR" dirty="0"/>
          </a:p>
        </p:txBody>
      </p:sp>
      <p:sp>
        <p:nvSpPr>
          <p:cNvPr id="3" name="Titre 2"/>
          <p:cNvSpPr>
            <a:spLocks noGrp="1"/>
          </p:cNvSpPr>
          <p:nvPr>
            <p:ph type="title"/>
          </p:nvPr>
        </p:nvSpPr>
        <p:spPr>
          <a:xfrm>
            <a:off x="275431" y="254326"/>
            <a:ext cx="8157703" cy="636937"/>
          </a:xfrm>
        </p:spPr>
        <p:txBody>
          <a:bodyPr/>
          <a:lstStyle/>
          <a:p>
            <a:r>
              <a:rPr lang="fr-FR" sz="2800" dirty="0" smtClean="0"/>
              <a:t>What is QMRA?</a:t>
            </a:r>
            <a:endParaRPr lang="fr-FR" sz="2800" dirty="0"/>
          </a:p>
        </p:txBody>
      </p:sp>
      <p:sp>
        <p:nvSpPr>
          <p:cNvPr id="7" name="ZoneTexte 6"/>
          <p:cNvSpPr txBox="1"/>
          <p:nvPr/>
        </p:nvSpPr>
        <p:spPr>
          <a:xfrm>
            <a:off x="275431" y="1131590"/>
            <a:ext cx="8594294" cy="3416320"/>
          </a:xfrm>
          <a:prstGeom prst="rect">
            <a:avLst/>
          </a:prstGeom>
          <a:noFill/>
        </p:spPr>
        <p:txBody>
          <a:bodyPr wrap="square" rtlCol="0">
            <a:spAutoFit/>
          </a:bodyPr>
          <a:lstStyle/>
          <a:p>
            <a:pPr marL="285750" indent="-285750">
              <a:buFont typeface="Arial" panose="020B0604020202020204" pitchFamily="34" charset="0"/>
              <a:buChar char="•"/>
            </a:pPr>
            <a:r>
              <a:rPr lang="fr-FR" dirty="0" smtClean="0"/>
              <a:t>QMRA - Q</a:t>
            </a:r>
            <a:r>
              <a:rPr lang="fr-FR" dirty="0" smtClean="0">
                <a:solidFill>
                  <a:srgbClr val="5770BE"/>
                </a:solidFill>
              </a:rPr>
              <a:t>uantitative</a:t>
            </a:r>
            <a:r>
              <a:rPr lang="fr-FR" dirty="0" smtClean="0"/>
              <a:t> M</a:t>
            </a:r>
            <a:r>
              <a:rPr lang="fr-FR" dirty="0" smtClean="0">
                <a:solidFill>
                  <a:srgbClr val="5770BE"/>
                </a:solidFill>
              </a:rPr>
              <a:t>icrobial</a:t>
            </a:r>
            <a:r>
              <a:rPr lang="fr-FR" dirty="0" smtClean="0"/>
              <a:t> R</a:t>
            </a:r>
            <a:r>
              <a:rPr lang="fr-FR" dirty="0" smtClean="0">
                <a:solidFill>
                  <a:srgbClr val="5770BE"/>
                </a:solidFill>
              </a:rPr>
              <a:t>isk</a:t>
            </a:r>
            <a:r>
              <a:rPr lang="fr-FR" dirty="0" smtClean="0"/>
              <a:t> A</a:t>
            </a:r>
            <a:r>
              <a:rPr lang="fr-FR" dirty="0" smtClean="0">
                <a:solidFill>
                  <a:srgbClr val="5770BE"/>
                </a:solidFill>
              </a:rPr>
              <a:t>ssessment</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en-US" dirty="0"/>
              <a:t>Assessing the </a:t>
            </a:r>
            <a:r>
              <a:rPr lang="en-US" dirty="0" smtClean="0">
                <a:solidFill>
                  <a:srgbClr val="FF0000"/>
                </a:solidFill>
              </a:rPr>
              <a:t>risk</a:t>
            </a:r>
            <a:r>
              <a:rPr lang="en-US" dirty="0" smtClean="0"/>
              <a:t> </a:t>
            </a:r>
            <a:r>
              <a:rPr lang="en-US" dirty="0"/>
              <a:t>of antibiotic </a:t>
            </a:r>
            <a:r>
              <a:rPr lang="en-US" dirty="0">
                <a:solidFill>
                  <a:srgbClr val="00B050"/>
                </a:solidFill>
              </a:rPr>
              <a:t>resistance</a:t>
            </a:r>
            <a:r>
              <a:rPr lang="en-US" dirty="0"/>
              <a:t> </a:t>
            </a:r>
            <a:r>
              <a:rPr lang="en-US" dirty="0" smtClean="0"/>
              <a:t>transmission</a:t>
            </a:r>
          </a:p>
          <a:p>
            <a:endParaRPr lang="fr-FR" dirty="0"/>
          </a:p>
          <a:p>
            <a:pPr algn="ctr"/>
            <a:endParaRPr lang="fr-FR" dirty="0" smtClean="0"/>
          </a:p>
          <a:p>
            <a:pPr algn="ctr"/>
            <a:r>
              <a:rPr lang="en-US" dirty="0">
                <a:solidFill>
                  <a:srgbClr val="00B050"/>
                </a:solidFill>
              </a:rPr>
              <a:t>resistance</a:t>
            </a:r>
            <a:r>
              <a:rPr lang="en-US" dirty="0"/>
              <a:t> is transmitted by resistant bacteria</a:t>
            </a:r>
            <a:endParaRPr lang="fr-FR" i="1" dirty="0" smtClean="0">
              <a:solidFill>
                <a:schemeClr val="accent3"/>
              </a:solidFill>
            </a:endParaRPr>
          </a:p>
          <a:p>
            <a:pPr algn="ctr"/>
            <a:endParaRPr lang="fr-FR" i="1" dirty="0" smtClean="0">
              <a:solidFill>
                <a:schemeClr val="accent3"/>
              </a:solidFill>
            </a:endParaRPr>
          </a:p>
          <a:p>
            <a:pPr algn="ctr"/>
            <a:endParaRPr lang="fr-FR" i="1" dirty="0">
              <a:solidFill>
                <a:schemeClr val="accent3"/>
              </a:solidFill>
            </a:endParaRPr>
          </a:p>
          <a:p>
            <a:pPr algn="ctr"/>
            <a:r>
              <a:rPr lang="fr-FR" i="1" dirty="0">
                <a:solidFill>
                  <a:schemeClr val="accent3"/>
                </a:solidFill>
              </a:rPr>
              <a:t>E. coli </a:t>
            </a:r>
            <a:r>
              <a:rPr lang="fr-FR" dirty="0"/>
              <a:t>producing Extended-Spectrum </a:t>
            </a:r>
            <a:r>
              <a:rPr lang="fr-FR" dirty="0" smtClean="0"/>
              <a:t>Beta-Lactamases (ESBL) </a:t>
            </a:r>
            <a:endParaRPr lang="fr-FR" dirty="0"/>
          </a:p>
          <a:p>
            <a:pPr algn="ctr"/>
            <a:endParaRPr lang="fr-FR" dirty="0" smtClean="0"/>
          </a:p>
          <a:p>
            <a:pPr algn="ctr"/>
            <a:endParaRPr lang="fr-FR" dirty="0" smtClean="0"/>
          </a:p>
          <a:p>
            <a:pPr algn="ctr"/>
            <a:r>
              <a:rPr lang="fr-FR" dirty="0" smtClean="0"/>
              <a:t>Broiler chicken                                human</a:t>
            </a:r>
            <a:endParaRPr lang="fr-FR" dirty="0"/>
          </a:p>
        </p:txBody>
      </p:sp>
      <p:cxnSp>
        <p:nvCxnSpPr>
          <p:cNvPr id="12" name="Connecteur droit avec flèche 11"/>
          <p:cNvCxnSpPr/>
          <p:nvPr/>
        </p:nvCxnSpPr>
        <p:spPr>
          <a:xfrm>
            <a:off x="4191329" y="4340512"/>
            <a:ext cx="15841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ZoneTexte 13"/>
          <p:cNvSpPr txBox="1"/>
          <p:nvPr/>
        </p:nvSpPr>
        <p:spPr>
          <a:xfrm>
            <a:off x="4272100" y="3971180"/>
            <a:ext cx="1422634" cy="369332"/>
          </a:xfrm>
          <a:prstGeom prst="rect">
            <a:avLst/>
          </a:prstGeom>
          <a:noFill/>
        </p:spPr>
        <p:txBody>
          <a:bodyPr wrap="none" rtlCol="0">
            <a:spAutoFit/>
          </a:bodyPr>
          <a:lstStyle/>
          <a:p>
            <a:r>
              <a:rPr lang="fr-FR" dirty="0" smtClean="0">
                <a:solidFill>
                  <a:schemeClr val="accent3"/>
                </a:solidFill>
              </a:rPr>
              <a:t>ESBL </a:t>
            </a:r>
            <a:r>
              <a:rPr lang="fr-FR" i="1" dirty="0" smtClean="0">
                <a:solidFill>
                  <a:schemeClr val="accent3"/>
                </a:solidFill>
              </a:rPr>
              <a:t>E</a:t>
            </a:r>
            <a:r>
              <a:rPr lang="fr-FR" i="1" dirty="0">
                <a:solidFill>
                  <a:schemeClr val="accent3"/>
                </a:solidFill>
              </a:rPr>
              <a:t>. </a:t>
            </a:r>
            <a:r>
              <a:rPr lang="fr-FR" i="1" dirty="0" smtClean="0">
                <a:solidFill>
                  <a:schemeClr val="accent3"/>
                </a:solidFill>
              </a:rPr>
              <a:t>coli</a:t>
            </a:r>
            <a:endParaRPr lang="fr-FR" i="1" dirty="0">
              <a:solidFill>
                <a:schemeClr val="accent3"/>
              </a:solidFill>
            </a:endParaRPr>
          </a:p>
        </p:txBody>
      </p:sp>
      <p:sp>
        <p:nvSpPr>
          <p:cNvPr id="15" name="Rectangle à coins arrondis 14"/>
          <p:cNvSpPr/>
          <p:nvPr/>
        </p:nvSpPr>
        <p:spPr>
          <a:xfrm>
            <a:off x="1115616" y="2431643"/>
            <a:ext cx="6912768" cy="1368152"/>
          </a:xfrm>
          <a:prstGeom prst="roundRect">
            <a:avLst/>
          </a:prstGeom>
          <a:no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Flèche vers le bas 15"/>
          <p:cNvSpPr/>
          <p:nvPr/>
        </p:nvSpPr>
        <p:spPr>
          <a:xfrm>
            <a:off x="4283968" y="2859782"/>
            <a:ext cx="288610" cy="504056"/>
          </a:xfrm>
          <a:prstGeom prst="downArrow">
            <a:avLst/>
          </a:prstGeom>
          <a:solidFill>
            <a:schemeClr val="bg1">
              <a:lumMod val="7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endParaRPr lang="fr-FR" dirty="0"/>
          </a:p>
        </p:txBody>
      </p:sp>
    </p:spTree>
    <p:extLst>
      <p:ext uri="{BB962C8B-B14F-4D97-AF65-F5344CB8AC3E}">
        <p14:creationId xmlns:p14="http://schemas.microsoft.com/office/powerpoint/2010/main" val="4537770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a:xfrm>
            <a:off x="7837016" y="4778806"/>
            <a:ext cx="1170000" cy="211929"/>
          </a:xfrm>
        </p:spPr>
        <p:txBody>
          <a:bodyPr/>
          <a:lstStyle/>
          <a:p>
            <a:r>
              <a:rPr lang="fr-FR" cap="all" dirty="0"/>
              <a:t> </a:t>
            </a:r>
            <a:r>
              <a:rPr lang="fr-FR" cap="all" dirty="0" smtClean="0"/>
              <a:t>                 16/05/2024</a:t>
            </a:r>
            <a:endParaRPr lang="fr-FR" cap="all" dirty="0"/>
          </a:p>
        </p:txBody>
      </p:sp>
      <p:sp>
        <p:nvSpPr>
          <p:cNvPr id="2" name="Espace réservé du numéro de diapositive 1"/>
          <p:cNvSpPr>
            <a:spLocks noGrp="1"/>
          </p:cNvSpPr>
          <p:nvPr>
            <p:ph type="sldNum" sz="quarter" idx="18"/>
          </p:nvPr>
        </p:nvSpPr>
        <p:spPr>
          <a:xfrm>
            <a:off x="6516216" y="4778807"/>
            <a:ext cx="1350000" cy="211929"/>
          </a:xfrm>
        </p:spPr>
        <p:txBody>
          <a:bodyPr/>
          <a:lstStyle/>
          <a:p>
            <a:fld id="{733122C9-A0B9-462F-8757-0847AD287B63}" type="slidenum">
              <a:rPr lang="fr-FR" smtClean="0"/>
              <a:pPr/>
              <a:t>9</a:t>
            </a:fld>
            <a:endParaRPr lang="fr-FR" dirty="0"/>
          </a:p>
        </p:txBody>
      </p:sp>
      <p:sp>
        <p:nvSpPr>
          <p:cNvPr id="3" name="Titre 2"/>
          <p:cNvSpPr>
            <a:spLocks noGrp="1"/>
          </p:cNvSpPr>
          <p:nvPr>
            <p:ph type="title"/>
          </p:nvPr>
        </p:nvSpPr>
        <p:spPr>
          <a:xfrm>
            <a:off x="268173" y="249017"/>
            <a:ext cx="8157703" cy="636937"/>
          </a:xfrm>
        </p:spPr>
        <p:txBody>
          <a:bodyPr/>
          <a:lstStyle/>
          <a:p>
            <a:r>
              <a:rPr lang="fr-FR" sz="2800" dirty="0" smtClean="0"/>
              <a:t>AMR transmission pathways</a:t>
            </a:r>
            <a:endParaRPr lang="fr-FR" sz="2800" dirty="0"/>
          </a:p>
        </p:txBody>
      </p:sp>
      <p:sp>
        <p:nvSpPr>
          <p:cNvPr id="20" name="Rectangle 19"/>
          <p:cNvSpPr/>
          <p:nvPr/>
        </p:nvSpPr>
        <p:spPr>
          <a:xfrm>
            <a:off x="1676547" y="3621440"/>
            <a:ext cx="5694424" cy="77904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alibri" panose="020F0502020204030204"/>
            </a:endParaRPr>
          </a:p>
        </p:txBody>
      </p:sp>
      <p:sp>
        <p:nvSpPr>
          <p:cNvPr id="21" name="Rectangle 20"/>
          <p:cNvSpPr/>
          <p:nvPr/>
        </p:nvSpPr>
        <p:spPr>
          <a:xfrm>
            <a:off x="1676547" y="2588174"/>
            <a:ext cx="5694424" cy="92433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alibri" panose="020F0502020204030204"/>
            </a:endParaRPr>
          </a:p>
        </p:txBody>
      </p:sp>
      <p:sp>
        <p:nvSpPr>
          <p:cNvPr id="22" name="Rectangle 21"/>
          <p:cNvSpPr/>
          <p:nvPr/>
        </p:nvSpPr>
        <p:spPr>
          <a:xfrm>
            <a:off x="1667769" y="961371"/>
            <a:ext cx="5694424" cy="152960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fr-FR" sz="1350">
              <a:solidFill>
                <a:prstClr val="white"/>
              </a:solidFill>
              <a:latin typeface="Calibri" panose="020F0502020204030204"/>
            </a:endParaRPr>
          </a:p>
        </p:txBody>
      </p:sp>
      <p:sp>
        <p:nvSpPr>
          <p:cNvPr id="24" name="ZoneTexte 23"/>
          <p:cNvSpPr txBox="1"/>
          <p:nvPr/>
        </p:nvSpPr>
        <p:spPr>
          <a:xfrm>
            <a:off x="408266" y="2749816"/>
            <a:ext cx="832757" cy="584775"/>
          </a:xfrm>
          <a:prstGeom prst="rect">
            <a:avLst/>
          </a:prstGeom>
          <a:solidFill>
            <a:schemeClr val="accent1">
              <a:lumMod val="20000"/>
              <a:lumOff val="80000"/>
            </a:schemeClr>
          </a:solidFill>
          <a:ln>
            <a:solidFill>
              <a:srgbClr val="262626"/>
            </a:solidFill>
          </a:ln>
        </p:spPr>
        <p:txBody>
          <a:bodyPr wrap="square" rtlCol="0">
            <a:spAutoFit/>
          </a:bodyPr>
          <a:lstStyle/>
          <a:p>
            <a:pPr algn="ctr" defTabSz="685800"/>
            <a:r>
              <a:rPr lang="fr-FR" sz="1600" dirty="0" smtClean="0">
                <a:solidFill>
                  <a:schemeClr val="accent3"/>
                </a:solidFill>
                <a:latin typeface="Calibri" panose="020F0502020204030204"/>
              </a:rPr>
              <a:t> Farm module</a:t>
            </a:r>
            <a:endParaRPr lang="fr-FR" sz="1600" dirty="0">
              <a:solidFill>
                <a:schemeClr val="accent3"/>
              </a:solidFill>
              <a:latin typeface="Calibri" panose="020F0502020204030204"/>
            </a:endParaRPr>
          </a:p>
        </p:txBody>
      </p:sp>
      <p:sp>
        <p:nvSpPr>
          <p:cNvPr id="25" name="ZoneTexte 24"/>
          <p:cNvSpPr txBox="1"/>
          <p:nvPr/>
        </p:nvSpPr>
        <p:spPr>
          <a:xfrm>
            <a:off x="2008892" y="1492154"/>
            <a:ext cx="832757" cy="415498"/>
          </a:xfrm>
          <a:prstGeom prst="rect">
            <a:avLst/>
          </a:prstGeom>
          <a:solidFill>
            <a:schemeClr val="bg1"/>
          </a:solidFill>
          <a:ln>
            <a:solidFill>
              <a:schemeClr val="tx1"/>
            </a:solidFill>
          </a:ln>
        </p:spPr>
        <p:txBody>
          <a:bodyPr wrap="square" rtlCol="0">
            <a:spAutoFit/>
          </a:bodyPr>
          <a:lstStyle/>
          <a:p>
            <a:pPr algn="ctr" defTabSz="685800"/>
            <a:r>
              <a:rPr lang="fr-FR" sz="1050" dirty="0" smtClean="0">
                <a:solidFill>
                  <a:prstClr val="black"/>
                </a:solidFill>
                <a:latin typeface="Calibri" panose="020F0502020204030204"/>
              </a:rPr>
              <a:t>Manure </a:t>
            </a:r>
            <a:r>
              <a:rPr lang="fr-FR" sz="1050" dirty="0">
                <a:solidFill>
                  <a:prstClr val="black"/>
                </a:solidFill>
                <a:latin typeface="Calibri" panose="020F0502020204030204"/>
              </a:rPr>
              <a:t>tank</a:t>
            </a:r>
          </a:p>
        </p:txBody>
      </p:sp>
      <p:sp>
        <p:nvSpPr>
          <p:cNvPr id="26" name="ZoneTexte 25"/>
          <p:cNvSpPr txBox="1"/>
          <p:nvPr/>
        </p:nvSpPr>
        <p:spPr>
          <a:xfrm>
            <a:off x="3971519" y="2036589"/>
            <a:ext cx="1062115" cy="253916"/>
          </a:xfrm>
          <a:prstGeom prst="rect">
            <a:avLst/>
          </a:prstGeom>
          <a:solidFill>
            <a:schemeClr val="bg1"/>
          </a:solidFill>
          <a:ln>
            <a:solidFill>
              <a:schemeClr val="tx1"/>
            </a:solidFill>
          </a:ln>
        </p:spPr>
        <p:txBody>
          <a:bodyPr wrap="square" rtlCol="0">
            <a:spAutoFit/>
          </a:bodyPr>
          <a:lstStyle/>
          <a:p>
            <a:pPr algn="ctr" defTabSz="685800"/>
            <a:r>
              <a:rPr lang="fr-FR" sz="1050" dirty="0" err="1">
                <a:solidFill>
                  <a:prstClr val="black"/>
                </a:solidFill>
                <a:latin typeface="Calibri" panose="020F0502020204030204"/>
              </a:rPr>
              <a:t>Fresh</a:t>
            </a:r>
            <a:r>
              <a:rPr lang="fr-FR" sz="1050" dirty="0">
                <a:solidFill>
                  <a:prstClr val="black"/>
                </a:solidFill>
                <a:latin typeface="Calibri" panose="020F0502020204030204"/>
              </a:rPr>
              <a:t> </a:t>
            </a:r>
            <a:r>
              <a:rPr lang="fr-FR" sz="1050" dirty="0" err="1">
                <a:solidFill>
                  <a:prstClr val="black"/>
                </a:solidFill>
                <a:latin typeface="Calibri" panose="020F0502020204030204"/>
              </a:rPr>
              <a:t>produce</a:t>
            </a:r>
            <a:endParaRPr lang="fr-FR" sz="1050" dirty="0">
              <a:solidFill>
                <a:prstClr val="black"/>
              </a:solidFill>
              <a:latin typeface="Calibri" panose="020F0502020204030204"/>
            </a:endParaRPr>
          </a:p>
        </p:txBody>
      </p:sp>
      <p:cxnSp>
        <p:nvCxnSpPr>
          <p:cNvPr id="27" name="Connecteur droit avec flèche 26"/>
          <p:cNvCxnSpPr>
            <a:stCxn id="25" idx="3"/>
            <a:endCxn id="26" idx="1"/>
          </p:cNvCxnSpPr>
          <p:nvPr/>
        </p:nvCxnSpPr>
        <p:spPr>
          <a:xfrm>
            <a:off x="2841649" y="1699903"/>
            <a:ext cx="1129870" cy="4636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en angle 28"/>
          <p:cNvCxnSpPr>
            <a:stCxn id="24" idx="2"/>
            <a:endCxn id="20" idx="1"/>
          </p:cNvCxnSpPr>
          <p:nvPr/>
        </p:nvCxnSpPr>
        <p:spPr>
          <a:xfrm rot="16200000" flipH="1">
            <a:off x="912411" y="3246825"/>
            <a:ext cx="676370" cy="851902"/>
          </a:xfrm>
          <a:prstGeom prst="bentConnector2">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31" name="ZoneTexte 30"/>
          <p:cNvSpPr txBox="1"/>
          <p:nvPr/>
        </p:nvSpPr>
        <p:spPr>
          <a:xfrm rot="16200000">
            <a:off x="6186222" y="2480871"/>
            <a:ext cx="3439110" cy="400110"/>
          </a:xfrm>
          <a:prstGeom prst="rect">
            <a:avLst/>
          </a:prstGeom>
          <a:solidFill>
            <a:schemeClr val="bg1">
              <a:lumMod val="85000"/>
            </a:schemeClr>
          </a:solidFill>
          <a:ln>
            <a:solidFill>
              <a:schemeClr val="tx1"/>
            </a:solidFill>
          </a:ln>
        </p:spPr>
        <p:txBody>
          <a:bodyPr wrap="square" rtlCol="0">
            <a:spAutoFit/>
          </a:bodyPr>
          <a:lstStyle/>
          <a:p>
            <a:pPr algn="ctr" defTabSz="685800"/>
            <a:r>
              <a:rPr lang="fr-FR" sz="2000" dirty="0" err="1">
                <a:solidFill>
                  <a:prstClr val="black"/>
                </a:solidFill>
                <a:latin typeface="Calibri" panose="020F0502020204030204"/>
              </a:rPr>
              <a:t>Human</a:t>
            </a:r>
            <a:r>
              <a:rPr lang="fr-FR" sz="2000" dirty="0">
                <a:solidFill>
                  <a:prstClr val="black"/>
                </a:solidFill>
                <a:latin typeface="Calibri" panose="020F0502020204030204"/>
              </a:rPr>
              <a:t> </a:t>
            </a:r>
            <a:r>
              <a:rPr lang="fr-FR" sz="2000" dirty="0" err="1">
                <a:solidFill>
                  <a:prstClr val="black"/>
                </a:solidFill>
                <a:latin typeface="Calibri" panose="020F0502020204030204"/>
              </a:rPr>
              <a:t>exposure</a:t>
            </a:r>
            <a:endParaRPr lang="fr-FR" sz="2000" dirty="0">
              <a:solidFill>
                <a:prstClr val="black"/>
              </a:solidFill>
              <a:latin typeface="Calibri" panose="020F0502020204030204"/>
            </a:endParaRPr>
          </a:p>
        </p:txBody>
      </p:sp>
      <p:sp>
        <p:nvSpPr>
          <p:cNvPr id="32" name="ZoneTexte 31"/>
          <p:cNvSpPr txBox="1"/>
          <p:nvPr/>
        </p:nvSpPr>
        <p:spPr>
          <a:xfrm>
            <a:off x="6064437" y="1948876"/>
            <a:ext cx="1181120" cy="415498"/>
          </a:xfrm>
          <a:prstGeom prst="rect">
            <a:avLst/>
          </a:prstGeom>
          <a:solidFill>
            <a:schemeClr val="accent3">
              <a:lumMod val="40000"/>
              <a:lumOff val="60000"/>
            </a:schemeClr>
          </a:solidFill>
          <a:ln>
            <a:solidFill>
              <a:srgbClr val="3C3C3C"/>
            </a:solidFill>
          </a:ln>
        </p:spPr>
        <p:txBody>
          <a:bodyPr wrap="square" rtlCol="0">
            <a:spAutoFit/>
          </a:bodyPr>
          <a:lstStyle/>
          <a:p>
            <a:pPr algn="ctr" defTabSz="685800"/>
            <a:r>
              <a:rPr lang="fr-FR" sz="1050" dirty="0" err="1">
                <a:latin typeface="Calibri" panose="020F0502020204030204"/>
              </a:rPr>
              <a:t>Fresh</a:t>
            </a:r>
            <a:r>
              <a:rPr lang="fr-FR" sz="1050" dirty="0">
                <a:latin typeface="Calibri" panose="020F0502020204030204"/>
              </a:rPr>
              <a:t> </a:t>
            </a:r>
            <a:r>
              <a:rPr lang="fr-FR" sz="1050" dirty="0" err="1">
                <a:latin typeface="Calibri" panose="020F0502020204030204"/>
              </a:rPr>
              <a:t>produce</a:t>
            </a:r>
            <a:r>
              <a:rPr lang="fr-FR" sz="1050" dirty="0">
                <a:latin typeface="Calibri" panose="020F0502020204030204"/>
              </a:rPr>
              <a:t> </a:t>
            </a:r>
            <a:r>
              <a:rPr lang="fr-FR" sz="1050" dirty="0" err="1">
                <a:latin typeface="Calibri" panose="020F0502020204030204"/>
              </a:rPr>
              <a:t>consumption</a:t>
            </a:r>
            <a:endParaRPr lang="fr-FR" sz="1050" dirty="0">
              <a:latin typeface="Calibri" panose="020F0502020204030204"/>
            </a:endParaRPr>
          </a:p>
        </p:txBody>
      </p:sp>
      <p:sp>
        <p:nvSpPr>
          <p:cNvPr id="33" name="ZoneTexte 32"/>
          <p:cNvSpPr txBox="1"/>
          <p:nvPr/>
        </p:nvSpPr>
        <p:spPr>
          <a:xfrm>
            <a:off x="6051602" y="3803211"/>
            <a:ext cx="1197883" cy="415498"/>
          </a:xfrm>
          <a:prstGeom prst="rect">
            <a:avLst/>
          </a:prstGeom>
          <a:solidFill>
            <a:schemeClr val="accent3">
              <a:lumMod val="40000"/>
              <a:lumOff val="60000"/>
            </a:schemeClr>
          </a:solidFill>
          <a:ln>
            <a:solidFill>
              <a:schemeClr val="tx1">
                <a:lumMod val="85000"/>
                <a:lumOff val="15000"/>
              </a:schemeClr>
            </a:solidFill>
          </a:ln>
        </p:spPr>
        <p:txBody>
          <a:bodyPr wrap="square" rtlCol="0">
            <a:spAutoFit/>
          </a:bodyPr>
          <a:lstStyle/>
          <a:p>
            <a:pPr algn="ctr" defTabSz="685800"/>
            <a:r>
              <a:rPr lang="fr-FR" sz="1050" dirty="0">
                <a:latin typeface="Calibri" panose="020F0502020204030204"/>
              </a:rPr>
              <a:t>Occupational exposure</a:t>
            </a:r>
          </a:p>
        </p:txBody>
      </p:sp>
      <p:sp>
        <p:nvSpPr>
          <p:cNvPr id="34" name="ZoneTexte 33"/>
          <p:cNvSpPr txBox="1"/>
          <p:nvPr/>
        </p:nvSpPr>
        <p:spPr>
          <a:xfrm>
            <a:off x="3986620" y="1182833"/>
            <a:ext cx="1062115" cy="253916"/>
          </a:xfrm>
          <a:prstGeom prst="rect">
            <a:avLst/>
          </a:prstGeom>
          <a:solidFill>
            <a:schemeClr val="bg1"/>
          </a:solidFill>
          <a:ln>
            <a:solidFill>
              <a:schemeClr val="tx1"/>
            </a:solidFill>
          </a:ln>
        </p:spPr>
        <p:txBody>
          <a:bodyPr wrap="square" rtlCol="0">
            <a:spAutoFit/>
          </a:bodyPr>
          <a:lstStyle/>
          <a:p>
            <a:pPr algn="ctr" defTabSz="685800"/>
            <a:r>
              <a:rPr lang="fr-FR" sz="1050" dirty="0">
                <a:solidFill>
                  <a:prstClr val="black"/>
                </a:solidFill>
                <a:latin typeface="Calibri" panose="020F0502020204030204"/>
              </a:rPr>
              <a:t>Surface water</a:t>
            </a:r>
          </a:p>
        </p:txBody>
      </p:sp>
      <p:sp>
        <p:nvSpPr>
          <p:cNvPr id="35" name="ZoneTexte 34"/>
          <p:cNvSpPr txBox="1"/>
          <p:nvPr/>
        </p:nvSpPr>
        <p:spPr>
          <a:xfrm>
            <a:off x="6052567" y="1108093"/>
            <a:ext cx="1193455" cy="415498"/>
          </a:xfrm>
          <a:prstGeom prst="rect">
            <a:avLst/>
          </a:prstGeom>
          <a:solidFill>
            <a:schemeClr val="accent3">
              <a:lumMod val="40000"/>
              <a:lumOff val="60000"/>
            </a:schemeClr>
          </a:solidFill>
          <a:ln>
            <a:solidFill>
              <a:schemeClr val="tx1"/>
            </a:solidFill>
          </a:ln>
        </p:spPr>
        <p:txBody>
          <a:bodyPr wrap="square" rtlCol="0">
            <a:spAutoFit/>
          </a:bodyPr>
          <a:lstStyle/>
          <a:p>
            <a:pPr algn="ctr" defTabSz="685800"/>
            <a:r>
              <a:rPr lang="fr-FR" sz="1050" dirty="0" err="1">
                <a:latin typeface="Calibri" panose="020F0502020204030204"/>
              </a:rPr>
              <a:t>Recreational</a:t>
            </a:r>
            <a:r>
              <a:rPr lang="fr-FR" sz="1050" dirty="0">
                <a:latin typeface="Calibri" panose="020F0502020204030204"/>
              </a:rPr>
              <a:t> </a:t>
            </a:r>
            <a:r>
              <a:rPr lang="fr-FR" sz="1050" dirty="0" err="1">
                <a:latin typeface="Calibri" panose="020F0502020204030204"/>
              </a:rPr>
              <a:t>exposure</a:t>
            </a:r>
            <a:endParaRPr lang="fr-FR" sz="1050" dirty="0">
              <a:latin typeface="Calibri" panose="020F0502020204030204"/>
            </a:endParaRPr>
          </a:p>
        </p:txBody>
      </p:sp>
      <p:cxnSp>
        <p:nvCxnSpPr>
          <p:cNvPr id="37" name="Connecteur droit avec flèche 36"/>
          <p:cNvCxnSpPr>
            <a:stCxn id="34" idx="3"/>
            <a:endCxn id="35" idx="1"/>
          </p:cNvCxnSpPr>
          <p:nvPr/>
        </p:nvCxnSpPr>
        <p:spPr>
          <a:xfrm>
            <a:off x="5048735" y="1309791"/>
            <a:ext cx="1003832" cy="60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ZoneTexte 37"/>
          <p:cNvSpPr txBox="1"/>
          <p:nvPr/>
        </p:nvSpPr>
        <p:spPr>
          <a:xfrm>
            <a:off x="355524" y="3421394"/>
            <a:ext cx="938239" cy="253916"/>
          </a:xfrm>
          <a:prstGeom prst="rect">
            <a:avLst/>
          </a:prstGeom>
          <a:solidFill>
            <a:schemeClr val="accent4">
              <a:lumMod val="60000"/>
              <a:lumOff val="40000"/>
            </a:schemeClr>
          </a:solidFill>
        </p:spPr>
        <p:txBody>
          <a:bodyPr wrap="square" rtlCol="0">
            <a:spAutoFit/>
          </a:bodyPr>
          <a:lstStyle/>
          <a:p>
            <a:pPr defTabSz="685800"/>
            <a:r>
              <a:rPr lang="fr-FR" sz="1050" dirty="0" smtClean="0">
                <a:solidFill>
                  <a:prstClr val="black"/>
                </a:solidFill>
                <a:latin typeface="Calibri" panose="020F0502020204030204"/>
              </a:rPr>
              <a:t>Interventions</a:t>
            </a:r>
            <a:endParaRPr lang="fr-FR" sz="1050" dirty="0">
              <a:solidFill>
                <a:prstClr val="black"/>
              </a:solidFill>
              <a:latin typeface="Calibri" panose="020F0502020204030204"/>
            </a:endParaRPr>
          </a:p>
        </p:txBody>
      </p:sp>
      <p:sp>
        <p:nvSpPr>
          <p:cNvPr id="43" name="ZoneTexte 42"/>
          <p:cNvSpPr txBox="1"/>
          <p:nvPr/>
        </p:nvSpPr>
        <p:spPr>
          <a:xfrm>
            <a:off x="6056309" y="1572946"/>
            <a:ext cx="1181122" cy="253916"/>
          </a:xfrm>
          <a:prstGeom prst="rect">
            <a:avLst/>
          </a:prstGeom>
          <a:solidFill>
            <a:schemeClr val="accent3">
              <a:lumMod val="40000"/>
              <a:lumOff val="60000"/>
            </a:schemeClr>
          </a:solidFill>
          <a:ln>
            <a:solidFill>
              <a:srgbClr val="262626"/>
            </a:solidFill>
          </a:ln>
        </p:spPr>
        <p:txBody>
          <a:bodyPr wrap="square" rtlCol="0">
            <a:spAutoFit/>
          </a:bodyPr>
          <a:lstStyle>
            <a:defPPr>
              <a:defRPr lang="fr-FR"/>
            </a:defPPr>
            <a:lvl1pPr algn="ctr">
              <a:defRPr sz="1600"/>
            </a:lvl1pPr>
          </a:lstStyle>
          <a:p>
            <a:pPr defTabSz="685800"/>
            <a:r>
              <a:rPr lang="fr-FR" sz="1050" dirty="0" err="1">
                <a:latin typeface="Calibri" panose="020F0502020204030204"/>
              </a:rPr>
              <a:t>Drinking</a:t>
            </a:r>
            <a:r>
              <a:rPr lang="fr-FR" sz="1050" dirty="0">
                <a:latin typeface="Calibri" panose="020F0502020204030204"/>
              </a:rPr>
              <a:t> water</a:t>
            </a:r>
          </a:p>
        </p:txBody>
      </p:sp>
      <p:cxnSp>
        <p:nvCxnSpPr>
          <p:cNvPr id="44" name="Connecteur en angle 43"/>
          <p:cNvCxnSpPr>
            <a:stCxn id="34" idx="2"/>
            <a:endCxn id="43" idx="1"/>
          </p:cNvCxnSpPr>
          <p:nvPr/>
        </p:nvCxnSpPr>
        <p:spPr>
          <a:xfrm rot="16200000" flipH="1">
            <a:off x="5155416" y="799010"/>
            <a:ext cx="263155" cy="153863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p:cNvCxnSpPr>
            <a:stCxn id="25" idx="3"/>
            <a:endCxn id="34" idx="1"/>
          </p:cNvCxnSpPr>
          <p:nvPr/>
        </p:nvCxnSpPr>
        <p:spPr>
          <a:xfrm flipV="1">
            <a:off x="2841649" y="1309791"/>
            <a:ext cx="1144971" cy="3901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ZoneTexte 45"/>
          <p:cNvSpPr txBox="1"/>
          <p:nvPr/>
        </p:nvSpPr>
        <p:spPr>
          <a:xfrm>
            <a:off x="2012212" y="3059209"/>
            <a:ext cx="832757" cy="253916"/>
          </a:xfrm>
          <a:prstGeom prst="rect">
            <a:avLst/>
          </a:prstGeom>
          <a:solidFill>
            <a:schemeClr val="bg1"/>
          </a:solidFill>
          <a:ln>
            <a:solidFill>
              <a:schemeClr val="tx1"/>
            </a:solidFill>
          </a:ln>
        </p:spPr>
        <p:txBody>
          <a:bodyPr wrap="square" rtlCol="0">
            <a:spAutoFit/>
          </a:bodyPr>
          <a:lstStyle/>
          <a:p>
            <a:pPr algn="ctr" defTabSz="685800"/>
            <a:r>
              <a:rPr lang="fr-FR" sz="1050" dirty="0">
                <a:solidFill>
                  <a:prstClr val="black"/>
                </a:solidFill>
                <a:latin typeface="Calibri" panose="020F0502020204030204"/>
              </a:rPr>
              <a:t>Slaughter</a:t>
            </a:r>
          </a:p>
        </p:txBody>
      </p:sp>
      <p:sp>
        <p:nvSpPr>
          <p:cNvPr id="47" name="ZoneTexte 46"/>
          <p:cNvSpPr txBox="1"/>
          <p:nvPr/>
        </p:nvSpPr>
        <p:spPr>
          <a:xfrm>
            <a:off x="3182136" y="3063148"/>
            <a:ext cx="1166632" cy="253916"/>
          </a:xfrm>
          <a:prstGeom prst="rect">
            <a:avLst/>
          </a:prstGeom>
          <a:solidFill>
            <a:schemeClr val="bg1"/>
          </a:solidFill>
          <a:ln>
            <a:solidFill>
              <a:schemeClr val="tx1"/>
            </a:solidFill>
          </a:ln>
        </p:spPr>
        <p:txBody>
          <a:bodyPr wrap="square" rtlCol="0">
            <a:spAutoFit/>
          </a:bodyPr>
          <a:lstStyle/>
          <a:p>
            <a:pPr algn="ctr" defTabSz="685800"/>
            <a:r>
              <a:rPr lang="fr-FR" sz="1050" dirty="0" smtClean="0">
                <a:solidFill>
                  <a:prstClr val="black"/>
                </a:solidFill>
                <a:latin typeface="Calibri" panose="020F0502020204030204"/>
              </a:rPr>
              <a:t>Processing</a:t>
            </a:r>
            <a:endParaRPr lang="fr-FR" sz="1050" dirty="0">
              <a:solidFill>
                <a:prstClr val="black"/>
              </a:solidFill>
              <a:latin typeface="Calibri" panose="020F0502020204030204"/>
            </a:endParaRPr>
          </a:p>
        </p:txBody>
      </p:sp>
      <p:sp>
        <p:nvSpPr>
          <p:cNvPr id="48" name="ZoneTexte 47"/>
          <p:cNvSpPr txBox="1"/>
          <p:nvPr/>
        </p:nvSpPr>
        <p:spPr>
          <a:xfrm>
            <a:off x="4656387" y="2986625"/>
            <a:ext cx="1061387" cy="415498"/>
          </a:xfrm>
          <a:prstGeom prst="rect">
            <a:avLst/>
          </a:prstGeom>
          <a:solidFill>
            <a:schemeClr val="bg1"/>
          </a:solidFill>
          <a:ln>
            <a:solidFill>
              <a:srgbClr val="262626"/>
            </a:solidFill>
          </a:ln>
        </p:spPr>
        <p:txBody>
          <a:bodyPr wrap="square" rtlCol="0">
            <a:spAutoFit/>
          </a:bodyPr>
          <a:lstStyle/>
          <a:p>
            <a:pPr algn="ctr" defTabSz="685800"/>
            <a:r>
              <a:rPr lang="fr-FR" sz="1050" dirty="0">
                <a:solidFill>
                  <a:prstClr val="black"/>
                </a:solidFill>
                <a:latin typeface="Calibri" panose="020F0502020204030204"/>
              </a:rPr>
              <a:t>Home preparation</a:t>
            </a:r>
          </a:p>
        </p:txBody>
      </p:sp>
      <p:sp>
        <p:nvSpPr>
          <p:cNvPr id="49" name="ZoneTexte 48"/>
          <p:cNvSpPr txBox="1"/>
          <p:nvPr/>
        </p:nvSpPr>
        <p:spPr>
          <a:xfrm>
            <a:off x="6035859" y="2969020"/>
            <a:ext cx="1216420" cy="415498"/>
          </a:xfrm>
          <a:prstGeom prst="rect">
            <a:avLst/>
          </a:prstGeom>
          <a:solidFill>
            <a:schemeClr val="accent3">
              <a:lumMod val="40000"/>
              <a:lumOff val="60000"/>
            </a:schemeClr>
          </a:solidFill>
          <a:ln>
            <a:solidFill>
              <a:schemeClr val="tx1"/>
            </a:solidFill>
          </a:ln>
        </p:spPr>
        <p:txBody>
          <a:bodyPr wrap="square" rtlCol="0">
            <a:spAutoFit/>
          </a:bodyPr>
          <a:lstStyle/>
          <a:p>
            <a:pPr algn="ctr" defTabSz="685800"/>
            <a:r>
              <a:rPr lang="fr-FR" sz="1050" dirty="0">
                <a:latin typeface="Calibri" panose="020F0502020204030204"/>
              </a:rPr>
              <a:t>Chicken meat consumption</a:t>
            </a:r>
          </a:p>
        </p:txBody>
      </p:sp>
      <p:cxnSp>
        <p:nvCxnSpPr>
          <p:cNvPr id="50" name="Connecteur droit avec flèche 49"/>
          <p:cNvCxnSpPr>
            <a:stCxn id="26" idx="3"/>
            <a:endCxn id="32" idx="1"/>
          </p:cNvCxnSpPr>
          <p:nvPr/>
        </p:nvCxnSpPr>
        <p:spPr>
          <a:xfrm flipV="1">
            <a:off x="5033634" y="2156625"/>
            <a:ext cx="1030803" cy="69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p:cNvCxnSpPr>
            <a:stCxn id="24" idx="3"/>
            <a:endCxn id="21" idx="1"/>
          </p:cNvCxnSpPr>
          <p:nvPr/>
        </p:nvCxnSpPr>
        <p:spPr>
          <a:xfrm>
            <a:off x="1241023" y="3042204"/>
            <a:ext cx="435524" cy="8136"/>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avec flèche 51"/>
          <p:cNvCxnSpPr>
            <a:stCxn id="47" idx="3"/>
            <a:endCxn id="48" idx="1"/>
          </p:cNvCxnSpPr>
          <p:nvPr/>
        </p:nvCxnSpPr>
        <p:spPr>
          <a:xfrm>
            <a:off x="4348768" y="3190106"/>
            <a:ext cx="307619" cy="4268"/>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p:cNvCxnSpPr>
            <a:endCxn id="49" idx="1"/>
          </p:cNvCxnSpPr>
          <p:nvPr/>
        </p:nvCxnSpPr>
        <p:spPr>
          <a:xfrm flipV="1">
            <a:off x="5709372" y="3176769"/>
            <a:ext cx="326487" cy="4044"/>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54" name="ZoneTexte 53"/>
          <p:cNvSpPr txBox="1"/>
          <p:nvPr/>
        </p:nvSpPr>
        <p:spPr>
          <a:xfrm>
            <a:off x="1647131" y="952587"/>
            <a:ext cx="2141178" cy="338554"/>
          </a:xfrm>
          <a:prstGeom prst="rect">
            <a:avLst/>
          </a:prstGeom>
          <a:noFill/>
        </p:spPr>
        <p:txBody>
          <a:bodyPr wrap="square" rtlCol="0">
            <a:spAutoFit/>
          </a:bodyPr>
          <a:lstStyle/>
          <a:p>
            <a:pPr defTabSz="685800"/>
            <a:r>
              <a:rPr lang="fr-FR" sz="1600" dirty="0">
                <a:solidFill>
                  <a:schemeClr val="accent3"/>
                </a:solidFill>
                <a:latin typeface="Calibri" panose="020F0502020204030204"/>
              </a:rPr>
              <a:t>Environmental module</a:t>
            </a:r>
          </a:p>
        </p:txBody>
      </p:sp>
      <p:sp>
        <p:nvSpPr>
          <p:cNvPr id="55" name="ZoneTexte 54"/>
          <p:cNvSpPr txBox="1"/>
          <p:nvPr/>
        </p:nvSpPr>
        <p:spPr>
          <a:xfrm>
            <a:off x="1657402" y="2577793"/>
            <a:ext cx="1901217" cy="338554"/>
          </a:xfrm>
          <a:prstGeom prst="rect">
            <a:avLst/>
          </a:prstGeom>
          <a:noFill/>
        </p:spPr>
        <p:txBody>
          <a:bodyPr wrap="square" rtlCol="0">
            <a:spAutoFit/>
          </a:bodyPr>
          <a:lstStyle/>
          <a:p>
            <a:pPr defTabSz="685800"/>
            <a:r>
              <a:rPr lang="fr-FR" sz="1600" dirty="0">
                <a:solidFill>
                  <a:schemeClr val="accent3"/>
                </a:solidFill>
                <a:latin typeface="Calibri" panose="020F0502020204030204"/>
              </a:rPr>
              <a:t>Foodborne module</a:t>
            </a:r>
          </a:p>
        </p:txBody>
      </p:sp>
      <p:sp>
        <p:nvSpPr>
          <p:cNvPr id="56" name="ZoneTexte 55"/>
          <p:cNvSpPr txBox="1"/>
          <p:nvPr/>
        </p:nvSpPr>
        <p:spPr>
          <a:xfrm>
            <a:off x="1667769" y="3606374"/>
            <a:ext cx="2952328" cy="338554"/>
          </a:xfrm>
          <a:prstGeom prst="rect">
            <a:avLst/>
          </a:prstGeom>
          <a:noFill/>
        </p:spPr>
        <p:txBody>
          <a:bodyPr wrap="square" rtlCol="0">
            <a:spAutoFit/>
          </a:bodyPr>
          <a:lstStyle/>
          <a:p>
            <a:pPr defTabSz="685800"/>
            <a:r>
              <a:rPr lang="fr-FR" sz="1600" dirty="0">
                <a:solidFill>
                  <a:schemeClr val="accent3"/>
                </a:solidFill>
                <a:latin typeface="Calibri" panose="020F0502020204030204"/>
              </a:rPr>
              <a:t>Occupational </a:t>
            </a:r>
            <a:r>
              <a:rPr lang="fr-FR" sz="1600" dirty="0" smtClean="0">
                <a:solidFill>
                  <a:schemeClr val="accent3"/>
                </a:solidFill>
                <a:latin typeface="Calibri" panose="020F0502020204030204"/>
              </a:rPr>
              <a:t>module</a:t>
            </a:r>
            <a:endParaRPr lang="fr-FR" sz="1600" dirty="0">
              <a:solidFill>
                <a:schemeClr val="accent3"/>
              </a:solidFill>
              <a:latin typeface="Calibri" panose="020F0502020204030204"/>
            </a:endParaRPr>
          </a:p>
        </p:txBody>
      </p:sp>
      <p:cxnSp>
        <p:nvCxnSpPr>
          <p:cNvPr id="57" name="Connecteur droit avec flèche 56"/>
          <p:cNvCxnSpPr>
            <a:stCxn id="46" idx="3"/>
            <a:endCxn id="47" idx="1"/>
          </p:cNvCxnSpPr>
          <p:nvPr/>
        </p:nvCxnSpPr>
        <p:spPr>
          <a:xfrm>
            <a:off x="2844969" y="3186167"/>
            <a:ext cx="337167" cy="3939"/>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Connecteur en angle 130"/>
          <p:cNvCxnSpPr>
            <a:stCxn id="24" idx="0"/>
            <a:endCxn id="22" idx="1"/>
          </p:cNvCxnSpPr>
          <p:nvPr/>
        </p:nvCxnSpPr>
        <p:spPr>
          <a:xfrm rot="5400000" flipH="1" flipV="1">
            <a:off x="734386" y="1816433"/>
            <a:ext cx="1023643" cy="843124"/>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ZoneTexte 57"/>
          <p:cNvSpPr txBox="1"/>
          <p:nvPr/>
        </p:nvSpPr>
        <p:spPr>
          <a:xfrm>
            <a:off x="3620841" y="3884002"/>
            <a:ext cx="1166632" cy="253916"/>
          </a:xfrm>
          <a:prstGeom prst="rect">
            <a:avLst/>
          </a:prstGeom>
          <a:solidFill>
            <a:schemeClr val="bg1"/>
          </a:solidFill>
          <a:ln>
            <a:solidFill>
              <a:schemeClr val="tx1"/>
            </a:solidFill>
          </a:ln>
        </p:spPr>
        <p:txBody>
          <a:bodyPr wrap="square" rtlCol="0">
            <a:spAutoFit/>
          </a:bodyPr>
          <a:lstStyle/>
          <a:p>
            <a:pPr algn="ctr" defTabSz="685800"/>
            <a:r>
              <a:rPr lang="fr-FR" sz="1050" dirty="0" smtClean="0">
                <a:solidFill>
                  <a:prstClr val="black"/>
                </a:solidFill>
                <a:latin typeface="Calibri" panose="020F0502020204030204"/>
              </a:rPr>
              <a:t>Direct contact</a:t>
            </a:r>
            <a:endParaRPr lang="fr-FR" sz="1050" dirty="0">
              <a:solidFill>
                <a:prstClr val="black"/>
              </a:solidFill>
              <a:latin typeface="Calibri" panose="020F0502020204030204"/>
            </a:endParaRPr>
          </a:p>
        </p:txBody>
      </p:sp>
      <p:cxnSp>
        <p:nvCxnSpPr>
          <p:cNvPr id="59" name="Connecteur droit avec flèche 58"/>
          <p:cNvCxnSpPr>
            <a:stCxn id="58" idx="3"/>
            <a:endCxn id="33" idx="1"/>
          </p:cNvCxnSpPr>
          <p:nvPr/>
        </p:nvCxnSpPr>
        <p:spPr>
          <a:xfrm>
            <a:off x="4787473" y="4010960"/>
            <a:ext cx="1264129" cy="0"/>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40" name="Espace réservé du pied de page 4"/>
          <p:cNvSpPr>
            <a:spLocks noGrp="1"/>
          </p:cNvSpPr>
          <p:nvPr>
            <p:ph type="ftr" sz="quarter" idx="17"/>
          </p:nvPr>
        </p:nvSpPr>
        <p:spPr>
          <a:xfrm>
            <a:off x="308038" y="4653878"/>
            <a:ext cx="3086100" cy="211622"/>
          </a:xfrm>
        </p:spPr>
        <p:txBody>
          <a:bodyPr/>
          <a:lstStyle/>
          <a:p>
            <a:r>
              <a:rPr lang="fr-FR" dirty="0" err="1"/>
              <a:t>ModStatSAP</a:t>
            </a:r>
            <a:r>
              <a:rPr lang="fr-FR" dirty="0"/>
              <a:t> Paris 2024</a:t>
            </a:r>
            <a:endParaRPr lang="fr-FR" dirty="0"/>
          </a:p>
        </p:txBody>
      </p:sp>
    </p:spTree>
    <p:extLst>
      <p:ext uri="{BB962C8B-B14F-4D97-AF65-F5344CB8AC3E}">
        <p14:creationId xmlns:p14="http://schemas.microsoft.com/office/powerpoint/2010/main" val="315697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theme/theme1.xml><?xml version="1.0" encoding="utf-8"?>
<a:theme xmlns:a="http://schemas.openxmlformats.org/drawingml/2006/main" name="OPÉRATEURS">
  <a:themeElements>
    <a:clrScheme name="ANSES">
      <a:dk1>
        <a:srgbClr val="000000"/>
      </a:dk1>
      <a:lt1>
        <a:srgbClr val="FFFFFF"/>
      </a:lt1>
      <a:dk2>
        <a:srgbClr val="FF9940"/>
      </a:dk2>
      <a:lt2>
        <a:srgbClr val="5770BE"/>
      </a:lt2>
      <a:accent1>
        <a:srgbClr val="FFE800"/>
      </a:accent1>
      <a:accent2>
        <a:srgbClr val="00AC8C"/>
      </a:accent2>
      <a:accent3>
        <a:srgbClr val="E1000F"/>
      </a:accent3>
      <a:accent4>
        <a:srgbClr val="FF9940"/>
      </a:accent4>
      <a:accent5>
        <a:srgbClr val="5770BE"/>
      </a:accent5>
      <a:accent6>
        <a:srgbClr val="FFE800"/>
      </a:accent6>
      <a:hlink>
        <a:srgbClr val="000000"/>
      </a:hlink>
      <a:folHlink>
        <a:srgbClr val="000000"/>
      </a:folHlink>
    </a:clrScheme>
    <a:fontScheme name="GOUVERNEMENT PPT">
      <a:majorFont>
        <a:latin typeface="Marianne"/>
        <a:ea typeface=""/>
        <a:cs typeface=""/>
      </a:majorFont>
      <a:minorFont>
        <a:latin typeface="Mariann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D54A084C8F2B4CA8686A7FE6FEC766" ma:contentTypeVersion="3" ma:contentTypeDescription="Crée un document." ma:contentTypeScope="" ma:versionID="8b32da4b91c97cb35bdb20eea6372da2">
  <xsd:schema xmlns:xsd="http://www.w3.org/2001/XMLSchema" xmlns:xs="http://www.w3.org/2001/XMLSchema" xmlns:p="http://schemas.microsoft.com/office/2006/metadata/properties" xmlns:ns1="http://schemas.microsoft.com/sharepoint/v3" xmlns:ns2="764a75d7-b33f-4a9f-acbd-b0607662a84d" targetNamespace="http://schemas.microsoft.com/office/2006/metadata/properties" ma:root="true" ma:fieldsID="baa7a559f12054f6179d6fa0128cc081" ns1:_="" ns2:_="">
    <xsd:import namespace="http://schemas.microsoft.com/sharepoint/v3"/>
    <xsd:import namespace="764a75d7-b33f-4a9f-acbd-b0607662a84d"/>
    <xsd:element name="properties">
      <xsd:complexType>
        <xsd:sequence>
          <xsd:element name="documentManagement">
            <xsd:complexType>
              <xsd:all>
                <xsd:element ref="ns1:PublishingStartDate" minOccurs="0"/>
                <xsd:element ref="ns1:PublishingExpirationDat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64a75d7-b33f-4a9f-acbd-b0607662a84d"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95FFB1-59D7-49A1-AFDD-C527B4A1D76C}">
  <ds:schemaRefs>
    <ds:schemaRef ds:uri="http://purl.org/dc/elements/1.1/"/>
    <ds:schemaRef ds:uri="http://purl.org/dc/terms/"/>
    <ds:schemaRef ds:uri="764a75d7-b33f-4a9f-acbd-b0607662a84d"/>
    <ds:schemaRef ds:uri="http://schemas.openxmlformats.org/package/2006/metadata/core-properties"/>
    <ds:schemaRef ds:uri="http://www.w3.org/XML/1998/namespace"/>
    <ds:schemaRef ds:uri="http://schemas.microsoft.com/office/2006/metadata/properties"/>
    <ds:schemaRef ds:uri="http://schemas.microsoft.com/office/2006/documentManagement/types"/>
    <ds:schemaRef ds:uri="http://schemas.microsoft.com/sharepoint/v3"/>
    <ds:schemaRef ds:uri="http://schemas.microsoft.com/office/infopath/2007/PartnerControls"/>
    <ds:schemaRef ds:uri="http://purl.org/dc/dcmitype/"/>
  </ds:schemaRefs>
</ds:datastoreItem>
</file>

<file path=customXml/itemProps2.xml><?xml version="1.0" encoding="utf-8"?>
<ds:datastoreItem xmlns:ds="http://schemas.openxmlformats.org/officeDocument/2006/customXml" ds:itemID="{2335014B-76D7-404F-A34E-09D134117695}">
  <ds:schemaRefs>
    <ds:schemaRef ds:uri="http://schemas.microsoft.com/sharepoint/v3/contenttype/forms"/>
  </ds:schemaRefs>
</ds:datastoreItem>
</file>

<file path=customXml/itemProps3.xml><?xml version="1.0" encoding="utf-8"?>
<ds:datastoreItem xmlns:ds="http://schemas.openxmlformats.org/officeDocument/2006/customXml" ds:itemID="{45952003-BABE-423F-A734-CAABEB3702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64a75d7-b33f-4a9f-acbd-b0607662a8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TEMPLATE_OPÉRATEURS_ETAT</Template>
  <TotalTime>6496</TotalTime>
  <Words>999</Words>
  <Application>Microsoft Office PowerPoint</Application>
  <PresentationFormat>Affichage à l'écran (16:9)</PresentationFormat>
  <Paragraphs>336</Paragraphs>
  <Slides>29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29</vt:i4>
      </vt:variant>
    </vt:vector>
  </HeadingPairs>
  <TitlesOfParts>
    <vt:vector size="34" baseType="lpstr">
      <vt:lpstr>Arial</vt:lpstr>
      <vt:lpstr>Calibri</vt:lpstr>
      <vt:lpstr>Cambria Math</vt:lpstr>
      <vt:lpstr>Marianne</vt:lpstr>
      <vt:lpstr>OPÉRATEURS</vt:lpstr>
      <vt:lpstr>Présentation PowerPoint</vt:lpstr>
      <vt:lpstr>1 — Context </vt:lpstr>
      <vt:lpstr>JPIAMR project ENVIRE</vt:lpstr>
      <vt:lpstr>Articulation of Work Packages</vt:lpstr>
      <vt:lpstr>ENVIRE WP 3</vt:lpstr>
      <vt:lpstr>Content</vt:lpstr>
      <vt:lpstr>1 — QMRA model</vt:lpstr>
      <vt:lpstr>What is QMRA?</vt:lpstr>
      <vt:lpstr>AMR transmission pathways</vt:lpstr>
      <vt:lpstr>2 — Farm module</vt:lpstr>
      <vt:lpstr>Quantification of ESBL E. coli in broiler farms</vt:lpstr>
      <vt:lpstr>Quantification of ESBL E. coli in broiler farms</vt:lpstr>
      <vt:lpstr>Dynamics of ESBL E. coli in broiler farms</vt:lpstr>
      <vt:lpstr>Dynamics of ESBL E. coli in farm environment</vt:lpstr>
      <vt:lpstr>Discrete chronological framework</vt:lpstr>
      <vt:lpstr>Discrete chronological framework</vt:lpstr>
      <vt:lpstr>Excretion</vt:lpstr>
      <vt:lpstr>Growth</vt:lpstr>
      <vt:lpstr>Growth – Horizontal Gene Transfer</vt:lpstr>
      <vt:lpstr>Growth – Horizontal Gene Transfer</vt:lpstr>
      <vt:lpstr>Growth – Horizontal Gene Transfer</vt:lpstr>
      <vt:lpstr>Transmission</vt:lpstr>
      <vt:lpstr>Decay</vt:lpstr>
      <vt:lpstr>Farm module</vt:lpstr>
      <vt:lpstr>3 — Interventions</vt:lpstr>
      <vt:lpstr>Interventions at farm</vt:lpstr>
      <vt:lpstr>4 — Perspectives</vt:lpstr>
      <vt:lpstr>Perspectives - WIP!</vt:lpstr>
      <vt:lpstr> Thank you for your attention !   </vt:lpstr>
    </vt:vector>
  </TitlesOfParts>
  <Manager>Client</Manager>
  <Company>Client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Client</dc:subject>
  <dc:creator>Quentin Gaildry</dc:creator>
  <cp:lastModifiedBy>BASAK Subhasish</cp:lastModifiedBy>
  <cp:revision>265</cp:revision>
  <dcterms:created xsi:type="dcterms:W3CDTF">2020-11-30T09:05:25Z</dcterms:created>
  <dcterms:modified xsi:type="dcterms:W3CDTF">2024-05-03T13:43:39Z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0x010100A2D54A084C8F2B4CA8686A7FE6FEC766</vt:lpwstr>
  </property>
</Properties>
</file>