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5"/>
  </p:notesMasterIdLst>
  <p:handoutMasterIdLst>
    <p:handoutMasterId r:id="rId36"/>
  </p:handoutMasterIdLst>
  <p:sldIdLst>
    <p:sldId id="345" r:id="rId5"/>
    <p:sldId id="340" r:id="rId6"/>
    <p:sldId id="348" r:id="rId7"/>
    <p:sldId id="352" r:id="rId8"/>
    <p:sldId id="351" r:id="rId9"/>
    <p:sldId id="349" r:id="rId10"/>
    <p:sldId id="350" r:id="rId11"/>
    <p:sldId id="341" r:id="rId12"/>
    <p:sldId id="353" r:id="rId13"/>
    <p:sldId id="354" r:id="rId14"/>
    <p:sldId id="356" r:id="rId15"/>
    <p:sldId id="355" r:id="rId16"/>
    <p:sldId id="370" r:id="rId17"/>
    <p:sldId id="371" r:id="rId18"/>
    <p:sldId id="372" r:id="rId19"/>
    <p:sldId id="364" r:id="rId20"/>
    <p:sldId id="365" r:id="rId21"/>
    <p:sldId id="366" r:id="rId22"/>
    <p:sldId id="343" r:id="rId23"/>
    <p:sldId id="362" r:id="rId24"/>
    <p:sldId id="363" r:id="rId25"/>
    <p:sldId id="342" r:id="rId26"/>
    <p:sldId id="358" r:id="rId27"/>
    <p:sldId id="357" r:id="rId28"/>
    <p:sldId id="359" r:id="rId29"/>
    <p:sldId id="360" r:id="rId30"/>
    <p:sldId id="361" r:id="rId31"/>
    <p:sldId id="367" r:id="rId32"/>
    <p:sldId id="368" r:id="rId33"/>
    <p:sldId id="369" r:id="rId3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000F"/>
    <a:srgbClr val="FFE800"/>
    <a:srgbClr val="262626"/>
    <a:srgbClr val="FF9940"/>
    <a:srgbClr val="00AC8C"/>
    <a:srgbClr val="5770BE"/>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howGuides="1">
      <p:cViewPr>
        <p:scale>
          <a:sx n="80" d="100"/>
          <a:sy n="80" d="100"/>
        </p:scale>
        <p:origin x="184" y="380"/>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16/02/2024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16/02/2024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fr-FR" dirty="0" err="1" smtClean="0"/>
              <a:t>Farm</a:t>
            </a:r>
            <a:r>
              <a:rPr lang="fr-FR" dirty="0" smtClean="0"/>
              <a:t> module</a:t>
            </a:r>
          </a:p>
          <a:p>
            <a:endParaRPr lang="fr-FR" dirty="0"/>
          </a:p>
          <a:p>
            <a:r>
              <a:rPr lang="fr-FR" sz="1800" dirty="0" smtClean="0"/>
              <a:t>Structure &amp; </a:t>
            </a:r>
            <a:r>
              <a:rPr lang="fr-FR" sz="1800" dirty="0" err="1" smtClean="0"/>
              <a:t>Hypotheses</a:t>
            </a:r>
            <a:r>
              <a:rPr lang="fr-FR" sz="1800" dirty="0" smtClean="0"/>
              <a:t> </a:t>
            </a:r>
          </a:p>
        </p:txBody>
      </p:sp>
      <p:sp>
        <p:nvSpPr>
          <p:cNvPr id="4" name="Espace réservé de la date 3"/>
          <p:cNvSpPr>
            <a:spLocks noGrp="1"/>
          </p:cNvSpPr>
          <p:nvPr>
            <p:ph type="dt" sz="half" idx="15"/>
          </p:nvPr>
        </p:nvSpPr>
        <p:spPr/>
        <p:txBody>
          <a:bodyPr/>
          <a:lstStyle/>
          <a:p>
            <a:pPr algn="r"/>
            <a:r>
              <a:rPr lang="fr-FR" cap="all" dirty="0" smtClean="0"/>
              <a:t>19/02/2024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10</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ZoneTexte 6"/>
          <p:cNvSpPr txBox="1"/>
          <p:nvPr/>
        </p:nvSpPr>
        <p:spPr>
          <a:xfrm>
            <a:off x="2483768" y="3715389"/>
            <a:ext cx="4248472" cy="369332"/>
          </a:xfrm>
          <a:prstGeom prst="rect">
            <a:avLst/>
          </a:prstGeom>
          <a:noFill/>
        </p:spPr>
        <p:txBody>
          <a:bodyPr wrap="square" rtlCol="0">
            <a:spAutoFit/>
          </a:bodyPr>
          <a:lstStyle/>
          <a:p>
            <a:r>
              <a:rPr lang="fr-FR" dirty="0" err="1" smtClean="0"/>
              <a:t>Each</a:t>
            </a:r>
            <a:r>
              <a:rPr lang="fr-FR" dirty="0" smtClean="0"/>
              <a:t> </a:t>
            </a:r>
            <a:r>
              <a:rPr lang="fr-FR" dirty="0" err="1" smtClean="0"/>
              <a:t>step</a:t>
            </a:r>
            <a:r>
              <a:rPr lang="fr-FR" dirty="0" smtClean="0"/>
              <a:t> </a:t>
            </a:r>
            <a:r>
              <a:rPr lang="fr-FR" dirty="0" err="1" smtClean="0"/>
              <a:t>is</a:t>
            </a:r>
            <a:r>
              <a:rPr lang="fr-FR" dirty="0" smtClean="0"/>
              <a:t> </a:t>
            </a:r>
            <a:r>
              <a:rPr lang="fr-FR" dirty="0" err="1" smtClean="0"/>
              <a:t>executed</a:t>
            </a:r>
            <a:r>
              <a:rPr lang="fr-FR" dirty="0" smtClean="0"/>
              <a:t> </a:t>
            </a:r>
            <a:r>
              <a:rPr lang="fr-FR" dirty="0" smtClean="0">
                <a:solidFill>
                  <a:schemeClr val="accent3"/>
                </a:solidFill>
              </a:rPr>
              <a:t>once</a:t>
            </a:r>
            <a:r>
              <a:rPr lang="fr-FR" dirty="0" smtClean="0"/>
              <a:t> per </a:t>
            </a:r>
            <a:r>
              <a:rPr lang="fr-FR" dirty="0" err="1" smtClean="0"/>
              <a:t>day</a:t>
            </a:r>
            <a:r>
              <a:rPr lang="fr-FR" dirty="0"/>
              <a:t>!</a:t>
            </a:r>
          </a:p>
        </p:txBody>
      </p:sp>
    </p:spTree>
    <p:extLst>
      <p:ext uri="{BB962C8B-B14F-4D97-AF65-F5344CB8AC3E}">
        <p14:creationId xmlns:p14="http://schemas.microsoft.com/office/powerpoint/2010/main" val="1230335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dirty="0" err="1" smtClean="0"/>
              <a:t>Two</a:t>
            </a:r>
            <a:r>
              <a:rPr lang="fr-FR" dirty="0" smtClean="0"/>
              <a:t> </a:t>
            </a:r>
            <a:r>
              <a:rPr lang="fr-FR" dirty="0" err="1" smtClean="0"/>
              <a:t>principle</a:t>
            </a:r>
            <a:r>
              <a:rPr lang="fr-FR" dirty="0" smtClean="0"/>
              <a:t> variables – </a:t>
            </a:r>
            <a:r>
              <a:rPr lang="fr-FR" dirty="0" smtClean="0">
                <a:solidFill>
                  <a:srgbClr val="FF0000"/>
                </a:solidFill>
              </a:rPr>
              <a:t>INITIALIZES </a:t>
            </a:r>
            <a:r>
              <a:rPr lang="fr-FR" dirty="0" err="1" smtClean="0">
                <a:solidFill>
                  <a:schemeClr val="tx1"/>
                </a:solidFill>
              </a:rPr>
              <a:t>with</a:t>
            </a:r>
            <a:r>
              <a:rPr lang="fr-FR" dirty="0" smtClean="0"/>
              <a:t> values </a:t>
            </a:r>
            <a:r>
              <a:rPr lang="fr-FR" dirty="0" err="1" smtClean="0"/>
              <a:t>from</a:t>
            </a:r>
            <a:r>
              <a:rPr lang="fr-FR" dirty="0" smtClean="0"/>
              <a:t> </a:t>
            </a:r>
            <a:r>
              <a:rPr lang="fr-FR" dirty="0" err="1" smtClean="0"/>
              <a:t>day</a:t>
            </a:r>
            <a:r>
              <a:rPr lang="fr-FR" dirty="0" smtClean="0"/>
              <a:t> d</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dirty="0" err="1" smtClean="0"/>
              <a:t>These</a:t>
            </a:r>
            <a:r>
              <a:rPr lang="fr-FR" dirty="0" smtClean="0"/>
              <a:t> </a:t>
            </a:r>
            <a:r>
              <a:rPr lang="fr-FR" dirty="0" err="1" smtClean="0"/>
              <a:t>two</a:t>
            </a:r>
            <a:r>
              <a:rPr lang="fr-FR" dirty="0" smtClean="0"/>
              <a:t> variables are </a:t>
            </a:r>
            <a:r>
              <a:rPr lang="fr-FR" dirty="0" smtClean="0">
                <a:solidFill>
                  <a:schemeClr val="accent3"/>
                </a:solidFill>
              </a:rPr>
              <a:t>UPDATED</a:t>
            </a:r>
            <a:r>
              <a:rPr lang="fr-FR" dirty="0" smtClean="0"/>
              <a:t> </a:t>
            </a:r>
            <a:r>
              <a:rPr lang="fr-FR" dirty="0" err="1" smtClean="0"/>
              <a:t>throughout</a:t>
            </a:r>
            <a:r>
              <a:rPr lang="fr-FR" dirty="0" smtClean="0"/>
              <a:t> </a:t>
            </a:r>
            <a:r>
              <a:rPr lang="fr-FR" dirty="0" err="1" smtClean="0"/>
              <a:t>these</a:t>
            </a:r>
            <a:r>
              <a:rPr lang="fr-FR" dirty="0" smtClean="0"/>
              <a:t> </a:t>
            </a:r>
            <a:r>
              <a:rPr lang="fr-FR" dirty="0" err="1" smtClean="0"/>
              <a:t>steps</a:t>
            </a:r>
            <a:r>
              <a:rPr lang="fr-FR" dirty="0" smtClean="0"/>
              <a:t> </a:t>
            </a:r>
            <a:r>
              <a:rPr lang="fr-FR" dirty="0" err="1" smtClean="0"/>
              <a:t>during</a:t>
            </a:r>
            <a:r>
              <a:rPr lang="fr-FR" dirty="0" smtClean="0"/>
              <a:t> one </a:t>
            </a:r>
            <a:r>
              <a:rPr lang="fr-FR" dirty="0" err="1" smtClean="0"/>
              <a:t>day</a:t>
            </a:r>
            <a:r>
              <a:rPr lang="fr-FR" dirty="0" smtClean="0"/>
              <a:t> </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accent4">
                    <a:lumMod val="75000"/>
                  </a:schemeClr>
                </a:solidFill>
              </a:rPr>
              <a:t>C_gut_i_d</a:t>
            </a:r>
            <a:r>
              <a:rPr lang="fr-FR" dirty="0" smtClean="0"/>
              <a:t>: total CFU of ESBL E. coli in </a:t>
            </a:r>
            <a:r>
              <a:rPr lang="fr-FR" dirty="0" err="1" smtClean="0"/>
              <a:t>gut</a:t>
            </a:r>
            <a:r>
              <a:rPr lang="fr-FR" dirty="0" smtClean="0"/>
              <a:t> of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a:solidFill>
                  <a:schemeClr val="accent4">
                    <a:lumMod val="75000"/>
                  </a:schemeClr>
                </a:solidFill>
              </a:rPr>
              <a:t>d</a:t>
            </a:r>
            <a:endParaRPr lang="fr-FR" b="1" dirty="0" smtClean="0">
              <a:solidFill>
                <a:schemeClr val="accent4">
                  <a:lumMod val="75000"/>
                </a:schemeClr>
              </a:solidFill>
            </a:endParaRPr>
          </a:p>
          <a:p>
            <a:endParaRPr lang="fr-FR" dirty="0"/>
          </a:p>
          <a:p>
            <a:r>
              <a:rPr lang="fr-FR" b="1" dirty="0" err="1" smtClean="0">
                <a:solidFill>
                  <a:srgbClr val="7030A0"/>
                </a:solidFill>
              </a:rPr>
              <a:t>C_env_d</a:t>
            </a:r>
            <a:r>
              <a:rPr lang="fr-FR" dirty="0" smtClean="0"/>
              <a:t>: total CFU of ESBL E. coli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a:solidFill>
                  <a:srgbClr val="7030A0"/>
                </a:solidFill>
              </a:rPr>
              <a:t>d</a:t>
            </a:r>
          </a:p>
        </p:txBody>
      </p:sp>
    </p:spTree>
    <p:extLst>
      <p:ext uri="{BB962C8B-B14F-4D97-AF65-F5344CB8AC3E}">
        <p14:creationId xmlns:p14="http://schemas.microsoft.com/office/powerpoint/2010/main" val="335819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3" name="Titre 2"/>
          <p:cNvSpPr>
            <a:spLocks noGrp="1"/>
          </p:cNvSpPr>
          <p:nvPr>
            <p:ph type="title"/>
          </p:nvPr>
        </p:nvSpPr>
        <p:spPr/>
        <p:txBody>
          <a:bodyPr/>
          <a:lstStyle/>
          <a:p>
            <a:r>
              <a:rPr lang="fr-FR" dirty="0" smtClean="0"/>
              <a:t>More variables – </a:t>
            </a:r>
            <a:r>
              <a:rPr lang="fr-FR" dirty="0" smtClean="0">
                <a:solidFill>
                  <a:schemeClr val="accent3"/>
                </a:solidFill>
              </a:rPr>
              <a:t>FIXED</a:t>
            </a:r>
            <a:r>
              <a:rPr lang="fr-FR" dirty="0" smtClean="0"/>
              <a:t> for the </a:t>
            </a:r>
            <a:r>
              <a:rPr lang="fr-FR" dirty="0" err="1" smtClean="0"/>
              <a:t>day</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bg1">
                    <a:lumMod val="75000"/>
                  </a:schemeClr>
                </a:solidFill>
              </a:rPr>
              <a:t>C_gut_i_d</a:t>
            </a:r>
            <a:r>
              <a:rPr lang="fr-FR" dirty="0" smtClean="0">
                <a:solidFill>
                  <a:schemeClr val="bg1">
                    <a:lumMod val="75000"/>
                  </a:schemeClr>
                </a:solidFill>
              </a:rPr>
              <a:t>: total CFU of ESBL E. coli in </a:t>
            </a:r>
            <a:r>
              <a:rPr lang="fr-FR" dirty="0" err="1" smtClean="0">
                <a:solidFill>
                  <a:schemeClr val="bg1">
                    <a:lumMod val="75000"/>
                  </a:schemeClr>
                </a:solidFill>
              </a:rPr>
              <a:t>gut</a:t>
            </a:r>
            <a:r>
              <a:rPr lang="fr-FR" dirty="0" smtClean="0">
                <a:solidFill>
                  <a:schemeClr val="bg1">
                    <a:lumMod val="75000"/>
                  </a:schemeClr>
                </a:solidFill>
              </a:rPr>
              <a:t> of </a:t>
            </a:r>
            <a:r>
              <a:rPr lang="fr-FR" dirty="0" err="1" smtClean="0">
                <a:solidFill>
                  <a:schemeClr val="bg1">
                    <a:lumMod val="75000"/>
                  </a:schemeClr>
                </a:solidFill>
              </a:rPr>
              <a:t>broiler</a:t>
            </a:r>
            <a:r>
              <a:rPr lang="fr-FR" dirty="0" smtClean="0">
                <a:solidFill>
                  <a:schemeClr val="bg1">
                    <a:lumMod val="75000"/>
                  </a:schemeClr>
                </a:solidFill>
              </a:rPr>
              <a:t> </a:t>
            </a:r>
            <a:r>
              <a:rPr lang="fr-FR" b="1" dirty="0" smtClean="0">
                <a:solidFill>
                  <a:schemeClr val="bg1">
                    <a:lumMod val="75000"/>
                  </a:schemeClr>
                </a:solidFill>
              </a:rPr>
              <a:t>i</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endParaRPr lang="fr-FR" b="1" dirty="0" smtClean="0">
              <a:solidFill>
                <a:schemeClr val="bg1">
                  <a:lumMod val="75000"/>
                </a:schemeClr>
              </a:solidFill>
            </a:endParaRPr>
          </a:p>
          <a:p>
            <a:endParaRPr lang="fr-FR" dirty="0">
              <a:solidFill>
                <a:schemeClr val="bg1">
                  <a:lumMod val="75000"/>
                </a:schemeClr>
              </a:solidFill>
            </a:endParaRPr>
          </a:p>
          <a:p>
            <a:r>
              <a:rPr lang="fr-FR" b="1" dirty="0" err="1" smtClean="0">
                <a:solidFill>
                  <a:schemeClr val="bg1">
                    <a:lumMod val="75000"/>
                  </a:schemeClr>
                </a:solidFill>
              </a:rPr>
              <a:t>C_env_d</a:t>
            </a:r>
            <a:r>
              <a:rPr lang="fr-FR" dirty="0" smtClean="0">
                <a:solidFill>
                  <a:schemeClr val="bg1">
                    <a:lumMod val="75000"/>
                  </a:schemeClr>
                </a:solidFill>
              </a:rPr>
              <a:t>: total CFU of ESBL E. coli in </a:t>
            </a:r>
            <a:r>
              <a:rPr lang="fr-FR" dirty="0" err="1" smtClean="0">
                <a:solidFill>
                  <a:schemeClr val="bg1">
                    <a:lumMod val="75000"/>
                  </a:schemeClr>
                </a:solidFill>
              </a:rPr>
              <a:t>farm</a:t>
            </a:r>
            <a:r>
              <a:rPr lang="fr-FR" dirty="0" smtClean="0">
                <a:solidFill>
                  <a:schemeClr val="bg1">
                    <a:lumMod val="75000"/>
                  </a:schemeClr>
                </a:solidFill>
              </a:rPr>
              <a:t> </a:t>
            </a:r>
            <a:r>
              <a:rPr lang="fr-FR" dirty="0" err="1" smtClean="0">
                <a:solidFill>
                  <a:schemeClr val="bg1">
                    <a:lumMod val="75000"/>
                  </a:schemeClr>
                </a:solidFill>
              </a:rPr>
              <a:t>environment</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p>
        </p:txBody>
      </p: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err="1" smtClean="0">
                <a:solidFill>
                  <a:schemeClr val="tx2">
                    <a:lumMod val="75000"/>
                  </a:schemeClr>
                </a:solidFill>
              </a:rPr>
              <a:t>F</a:t>
            </a:r>
            <a:r>
              <a:rPr lang="fr-FR" b="1" dirty="0" err="1" smtClean="0">
                <a:solidFill>
                  <a:schemeClr val="accent4">
                    <a:lumMod val="75000"/>
                  </a:schemeClr>
                </a:solidFill>
              </a:rPr>
              <a:t>_ingest_i_d</a:t>
            </a:r>
            <a:r>
              <a:rPr lang="fr-FR" dirty="0" smtClean="0"/>
              <a:t>: total </a:t>
            </a:r>
            <a:r>
              <a:rPr lang="fr-FR" dirty="0" err="1" smtClean="0">
                <a:solidFill>
                  <a:schemeClr val="accent3"/>
                </a:solidFill>
              </a:rPr>
              <a:t>F</a:t>
            </a:r>
            <a:r>
              <a:rPr lang="fr-FR" dirty="0" err="1" smtClean="0"/>
              <a:t>eces</a:t>
            </a:r>
            <a:r>
              <a:rPr lang="fr-FR" dirty="0" smtClean="0"/>
              <a:t> (g) </a:t>
            </a:r>
            <a:r>
              <a:rPr lang="fr-FR" dirty="0" err="1" smtClean="0">
                <a:solidFill>
                  <a:schemeClr val="accent3"/>
                </a:solidFill>
              </a:rPr>
              <a:t>ingested</a:t>
            </a:r>
            <a:r>
              <a:rPr lang="fr-FR" dirty="0" smtClean="0"/>
              <a:t> by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smtClean="0">
                <a:solidFill>
                  <a:schemeClr val="accent4">
                    <a:lumMod val="75000"/>
                  </a:schemeClr>
                </a:solidFill>
              </a:rPr>
              <a:t>d</a:t>
            </a:r>
          </a:p>
          <a:p>
            <a:r>
              <a:rPr lang="fr-FR" b="1" dirty="0" err="1" smtClean="0">
                <a:solidFill>
                  <a:schemeClr val="tx2">
                    <a:lumMod val="75000"/>
                  </a:schemeClr>
                </a:solidFill>
              </a:rPr>
              <a:t>F_gut_i_d</a:t>
            </a:r>
            <a:r>
              <a:rPr lang="fr-FR" dirty="0" smtClean="0"/>
              <a:t> </a:t>
            </a:r>
            <a:r>
              <a:rPr lang="fr-FR" dirty="0"/>
              <a:t>:= </a:t>
            </a:r>
            <a:r>
              <a:rPr lang="fr-FR" dirty="0" err="1" smtClean="0">
                <a:solidFill>
                  <a:schemeClr val="accent3"/>
                </a:solidFill>
              </a:rPr>
              <a:t>F</a:t>
            </a:r>
            <a:r>
              <a:rPr lang="fr-FR" dirty="0" err="1" smtClean="0"/>
              <a:t>eces</a:t>
            </a:r>
            <a:r>
              <a:rPr lang="fr-FR" dirty="0" smtClean="0"/>
              <a:t> </a:t>
            </a:r>
            <a:r>
              <a:rPr lang="fr-FR" dirty="0" err="1" smtClean="0">
                <a:solidFill>
                  <a:schemeClr val="accent3"/>
                </a:solidFill>
              </a:rPr>
              <a:t>produced</a:t>
            </a:r>
            <a:r>
              <a:rPr lang="fr-FR" dirty="0" smtClean="0">
                <a:solidFill>
                  <a:schemeClr val="accent3"/>
                </a:solidFill>
              </a:rPr>
              <a:t> </a:t>
            </a:r>
            <a:r>
              <a:rPr lang="fr-FR" dirty="0" smtClean="0"/>
              <a:t>(g) </a:t>
            </a:r>
            <a:r>
              <a:rPr lang="fr-FR" dirty="0"/>
              <a:t>by </a:t>
            </a:r>
            <a:r>
              <a:rPr lang="fr-FR" dirty="0" err="1"/>
              <a:t>broiler</a:t>
            </a:r>
            <a:r>
              <a:rPr lang="fr-FR" dirty="0"/>
              <a:t> </a:t>
            </a:r>
            <a:r>
              <a:rPr lang="fr-FR" b="1" dirty="0">
                <a:solidFill>
                  <a:schemeClr val="tx2">
                    <a:lumMod val="75000"/>
                  </a:schemeClr>
                </a:solidFill>
              </a:rPr>
              <a:t>i</a:t>
            </a:r>
            <a:r>
              <a:rPr lang="fr-FR" dirty="0"/>
              <a:t> on </a:t>
            </a:r>
            <a:r>
              <a:rPr lang="fr-FR" dirty="0" err="1"/>
              <a:t>day</a:t>
            </a:r>
            <a:r>
              <a:rPr lang="fr-FR" dirty="0"/>
              <a:t> </a:t>
            </a:r>
            <a:r>
              <a:rPr lang="fr-FR" b="1" dirty="0" smtClean="0">
                <a:solidFill>
                  <a:schemeClr val="tx2">
                    <a:lumMod val="75000"/>
                  </a:schemeClr>
                </a:solidFill>
              </a:rPr>
              <a:t>d</a:t>
            </a:r>
            <a:endParaRPr lang="fr-FR" b="1" dirty="0">
              <a:solidFill>
                <a:schemeClr val="tx2">
                  <a:lumMod val="75000"/>
                </a:schemeClr>
              </a:solidFill>
            </a:endParaRPr>
          </a:p>
          <a:p>
            <a:r>
              <a:rPr lang="fr-FR" b="1" dirty="0" err="1" smtClean="0">
                <a:solidFill>
                  <a:srgbClr val="7030A0"/>
                </a:solidFill>
              </a:rPr>
              <a:t>F_env_d</a:t>
            </a:r>
            <a:r>
              <a:rPr lang="fr-FR" dirty="0" smtClean="0"/>
              <a:t>: total </a:t>
            </a:r>
            <a:r>
              <a:rPr lang="fr-FR" dirty="0" err="1" smtClean="0">
                <a:solidFill>
                  <a:schemeClr val="accent3"/>
                </a:solidFill>
              </a:rPr>
              <a:t>F</a:t>
            </a:r>
            <a:r>
              <a:rPr lang="fr-FR" dirty="0" err="1" smtClean="0"/>
              <a:t>eces</a:t>
            </a:r>
            <a:r>
              <a:rPr lang="fr-FR" dirty="0" smtClean="0"/>
              <a:t> (g)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smtClean="0">
                <a:solidFill>
                  <a:srgbClr val="7030A0"/>
                </a:solidFill>
              </a:rPr>
              <a:t>d</a:t>
            </a:r>
          </a:p>
          <a:p>
            <a:r>
              <a:rPr lang="fr-FR" b="1" dirty="0" smtClean="0">
                <a:solidFill>
                  <a:srgbClr val="7030A0"/>
                </a:solidFill>
              </a:rPr>
              <a:t>F_env_inf_d</a:t>
            </a:r>
            <a:r>
              <a:rPr lang="fr-FR" dirty="0"/>
              <a:t>: total </a:t>
            </a:r>
            <a:r>
              <a:rPr lang="fr-FR" dirty="0" smtClean="0">
                <a:solidFill>
                  <a:schemeClr val="accent3"/>
                </a:solidFill>
              </a:rPr>
              <a:t>contaminated</a:t>
            </a:r>
            <a:r>
              <a:rPr lang="fr-FR" dirty="0" smtClean="0"/>
              <a:t> </a:t>
            </a:r>
            <a:r>
              <a:rPr lang="fr-FR" dirty="0" smtClean="0">
                <a:solidFill>
                  <a:schemeClr val="accent3"/>
                </a:solidFill>
              </a:rPr>
              <a:t>F</a:t>
            </a:r>
            <a:r>
              <a:rPr lang="fr-FR" dirty="0" smtClean="0"/>
              <a:t>eces </a:t>
            </a:r>
            <a:r>
              <a:rPr lang="fr-FR" dirty="0"/>
              <a:t>(g) in farm environment </a:t>
            </a:r>
            <a:r>
              <a:rPr lang="fr-FR" dirty="0" smtClean="0"/>
              <a:t>on </a:t>
            </a:r>
            <a:r>
              <a:rPr lang="fr-FR" dirty="0"/>
              <a:t>day </a:t>
            </a:r>
            <a:r>
              <a:rPr lang="fr-FR" b="1" dirty="0">
                <a:solidFill>
                  <a:srgbClr val="7030A0"/>
                </a:solidFill>
              </a:rPr>
              <a:t>d</a:t>
            </a:r>
          </a:p>
          <a:p>
            <a:endParaRPr lang="fr-FR" b="1" dirty="0">
              <a:solidFill>
                <a:srgbClr val="7030A0"/>
              </a:solidFill>
            </a:endParaRPr>
          </a:p>
        </p:txBody>
      </p:sp>
    </p:spTree>
    <p:extLst>
      <p:ext uri="{BB962C8B-B14F-4D97-AF65-F5344CB8AC3E}">
        <p14:creationId xmlns:p14="http://schemas.microsoft.com/office/powerpoint/2010/main" val="1284398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13</a:t>
            </a:fld>
            <a:endParaRPr lang="fr-FR" dirty="0"/>
          </a:p>
        </p:txBody>
      </p:sp>
      <p:sp>
        <p:nvSpPr>
          <p:cNvPr id="3" name="Titre 2"/>
          <p:cNvSpPr>
            <a:spLocks noGrp="1"/>
          </p:cNvSpPr>
          <p:nvPr>
            <p:ph type="title"/>
          </p:nvPr>
        </p:nvSpPr>
        <p:spPr/>
        <p:txBody>
          <a:bodyPr/>
          <a:lstStyle/>
          <a:p>
            <a:r>
              <a:rPr lang="fr-FR" dirty="0" smtClean="0"/>
              <a:t>Variables </a:t>
            </a:r>
            <a:r>
              <a:rPr lang="fr-FR" dirty="0" smtClean="0"/>
              <a:t>– </a:t>
            </a:r>
            <a:r>
              <a:rPr lang="fr-FR" dirty="0" smtClean="0">
                <a:solidFill>
                  <a:schemeClr val="accent3"/>
                </a:solidFill>
              </a:rPr>
              <a:t>initial </a:t>
            </a:r>
            <a:r>
              <a:rPr lang="fr-FR" dirty="0" smtClean="0">
                <a:solidFill>
                  <a:schemeClr val="tx1"/>
                </a:solidFill>
              </a:rPr>
              <a:t>values for day 0</a:t>
            </a:r>
            <a:endParaRPr lang="fr-FR" dirty="0">
              <a:solidFill>
                <a:schemeClr val="tx1"/>
              </a:solidFill>
            </a:endParaRPr>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smtClean="0">
                <a:solidFill>
                  <a:schemeClr val="tx2">
                    <a:lumMod val="75000"/>
                  </a:schemeClr>
                </a:solidFill>
              </a:rPr>
              <a:t>F</a:t>
            </a:r>
            <a:r>
              <a:rPr lang="fr-FR" b="1" dirty="0" smtClean="0">
                <a:solidFill>
                  <a:schemeClr val="accent4">
                    <a:lumMod val="75000"/>
                  </a:schemeClr>
                </a:solidFill>
              </a:rPr>
              <a:t>_ingest_i_0</a:t>
            </a:r>
            <a:r>
              <a:rPr lang="fr-FR" dirty="0"/>
              <a:t> </a:t>
            </a:r>
            <a:r>
              <a:rPr lang="fr-FR" dirty="0" smtClean="0"/>
              <a:t> =</a:t>
            </a:r>
            <a:r>
              <a:rPr lang="fr-FR" dirty="0" smtClean="0"/>
              <a:t> 0</a:t>
            </a:r>
            <a:endParaRPr lang="fr-FR" b="1" dirty="0" smtClean="0">
              <a:solidFill>
                <a:schemeClr val="accent4">
                  <a:lumMod val="75000"/>
                </a:schemeClr>
              </a:solidFill>
            </a:endParaRPr>
          </a:p>
          <a:p>
            <a:r>
              <a:rPr lang="fr-FR" b="1" dirty="0" smtClean="0">
                <a:solidFill>
                  <a:schemeClr val="tx2">
                    <a:lumMod val="75000"/>
                  </a:schemeClr>
                </a:solidFill>
              </a:rPr>
              <a:t>F_gut_i_0</a:t>
            </a:r>
            <a:r>
              <a:rPr lang="fr-FR" dirty="0" smtClean="0"/>
              <a:t>       = 0</a:t>
            </a:r>
            <a:endParaRPr lang="fr-FR" b="1" dirty="0"/>
          </a:p>
          <a:p>
            <a:r>
              <a:rPr lang="fr-FR" b="1" dirty="0" smtClean="0">
                <a:solidFill>
                  <a:srgbClr val="7030A0"/>
                </a:solidFill>
              </a:rPr>
              <a:t>F_env_0</a:t>
            </a:r>
            <a:r>
              <a:rPr lang="fr-FR" dirty="0"/>
              <a:t> </a:t>
            </a:r>
            <a:r>
              <a:rPr lang="fr-FR" dirty="0" smtClean="0"/>
              <a:t>        =</a:t>
            </a:r>
            <a:r>
              <a:rPr lang="fr-FR" dirty="0" smtClean="0"/>
              <a:t> 0</a:t>
            </a:r>
            <a:endParaRPr lang="fr-FR" b="1" dirty="0" smtClean="0">
              <a:solidFill>
                <a:srgbClr val="7030A0"/>
              </a:solidFill>
            </a:endParaRPr>
          </a:p>
          <a:p>
            <a:r>
              <a:rPr lang="fr-FR" b="1" dirty="0" smtClean="0">
                <a:solidFill>
                  <a:srgbClr val="7030A0"/>
                </a:solidFill>
              </a:rPr>
              <a:t>F_env_inf_0</a:t>
            </a:r>
            <a:r>
              <a:rPr lang="fr-FR" dirty="0"/>
              <a:t> </a:t>
            </a:r>
            <a:r>
              <a:rPr lang="fr-FR" dirty="0" smtClean="0"/>
              <a:t> =</a:t>
            </a:r>
            <a:r>
              <a:rPr lang="fr-FR" dirty="0" smtClean="0"/>
              <a:t> 0</a:t>
            </a:r>
            <a:endParaRPr lang="fr-FR" b="1" dirty="0">
              <a:solidFill>
                <a:srgbClr val="7030A0"/>
              </a:solidFill>
            </a:endParaRPr>
          </a:p>
          <a:p>
            <a:endParaRPr lang="fr-FR" b="1" dirty="0">
              <a:solidFill>
                <a:srgbClr val="7030A0"/>
              </a:solidFill>
            </a:endParaRPr>
          </a:p>
        </p:txBody>
      </p:sp>
      <mc:AlternateContent xmlns:mc="http://schemas.openxmlformats.org/markup-compatibility/2006">
        <mc:Choice xmlns:a14="http://schemas.microsoft.com/office/drawing/2010/main" Requires="a14">
          <p:sp>
            <p:nvSpPr>
              <p:cNvPr id="17" name="ZoneTexte 16"/>
              <p:cNvSpPr txBox="1"/>
              <p:nvPr/>
            </p:nvSpPr>
            <p:spPr>
              <a:xfrm>
                <a:off x="755577" y="3417736"/>
                <a:ext cx="7272808" cy="1200329"/>
              </a:xfrm>
              <a:prstGeom prst="rect">
                <a:avLst/>
              </a:prstGeom>
              <a:noFill/>
            </p:spPr>
            <p:txBody>
              <a:bodyPr wrap="square" rtlCol="0">
                <a:spAutoFit/>
              </a:bodyPr>
              <a:lstStyle/>
              <a:p>
                <a:r>
                  <a:rPr lang="fr-FR" b="1" dirty="0" smtClean="0">
                    <a:solidFill>
                      <a:schemeClr val="accent4">
                        <a:lumMod val="75000"/>
                      </a:schemeClr>
                    </a:solidFill>
                  </a:rPr>
                  <a:t>C_gut_i_0</a:t>
                </a:r>
                <a:r>
                  <a:rPr lang="fr-FR" dirty="0"/>
                  <a:t> </a:t>
                </a:r>
                <a:r>
                  <a:rPr lang="fr-FR" dirty="0" smtClean="0"/>
                  <a:t>=</a:t>
                </a:r>
                <a:r>
                  <a:rPr lang="fr-FR" dirty="0" smtClean="0"/>
                  <a:t> 100 for i </a:t>
                </a:r>
                <a14:m>
                  <m:oMath xmlns:m="http://schemas.openxmlformats.org/officeDocument/2006/math">
                    <m:r>
                      <a:rPr lang="fr-FR" i="1" smtClean="0">
                        <a:latin typeface="Cambria Math" panose="02040503050406030204" pitchFamily="18" charset="0"/>
                      </a:rPr>
                      <m:t>∈</m:t>
                    </m:r>
                  </m:oMath>
                </a14:m>
                <a:r>
                  <a:rPr lang="fr-FR" b="1" dirty="0" smtClean="0">
                    <a:solidFill>
                      <a:schemeClr val="accent4">
                        <a:lumMod val="75000"/>
                      </a:schemeClr>
                    </a:solidFill>
                  </a:rPr>
                  <a:t> </a:t>
                </a:r>
                <a:r>
                  <a:rPr lang="fr-FR" b="1" dirty="0" smtClean="0">
                    <a:solidFill>
                      <a:schemeClr val="accent3"/>
                    </a:solidFill>
                  </a:rPr>
                  <a:t>infected</a:t>
                </a:r>
                <a:endParaRPr lang="fr-FR" b="1" dirty="0">
                  <a:solidFill>
                    <a:schemeClr val="accent3"/>
                  </a:solidFill>
                </a:endParaRPr>
              </a:p>
              <a:p>
                <a:r>
                  <a:rPr lang="fr-FR" b="1" dirty="0" smtClean="0">
                    <a:solidFill>
                      <a:schemeClr val="accent4">
                        <a:lumMod val="75000"/>
                      </a:schemeClr>
                    </a:solidFill>
                  </a:rPr>
                  <a:t>C_gut_i_0</a:t>
                </a:r>
                <a:r>
                  <a:rPr lang="fr-FR" dirty="0"/>
                  <a:t> </a:t>
                </a:r>
                <a:r>
                  <a:rPr lang="fr-FR" dirty="0" smtClean="0"/>
                  <a:t>= 0 </a:t>
                </a:r>
                <a:r>
                  <a:rPr lang="fr-FR" dirty="0"/>
                  <a:t>for i </a:t>
                </a:r>
                <a14:m>
                  <m:oMath xmlns:m="http://schemas.openxmlformats.org/officeDocument/2006/math">
                    <m:r>
                      <a:rPr lang="fr-FR" i="1">
                        <a:latin typeface="Cambria Math" panose="02040503050406030204" pitchFamily="18" charset="0"/>
                      </a:rPr>
                      <m:t>∈</m:t>
                    </m:r>
                  </m:oMath>
                </a14:m>
                <a:r>
                  <a:rPr lang="fr-FR" b="1" dirty="0">
                    <a:solidFill>
                      <a:schemeClr val="accent4">
                        <a:lumMod val="75000"/>
                      </a:schemeClr>
                    </a:solidFill>
                  </a:rPr>
                  <a:t> </a:t>
                </a:r>
                <a:r>
                  <a:rPr lang="fr-FR" b="1" dirty="0" smtClean="0">
                    <a:solidFill>
                      <a:srgbClr val="00B050"/>
                    </a:solidFill>
                  </a:rPr>
                  <a:t>non infected</a:t>
                </a:r>
                <a:endParaRPr lang="fr-FR" dirty="0" smtClean="0">
                  <a:solidFill>
                    <a:srgbClr val="00B050"/>
                  </a:solidFill>
                </a:endParaRPr>
              </a:p>
              <a:p>
                <a:endParaRPr lang="fr-FR" b="1" dirty="0" smtClean="0">
                  <a:solidFill>
                    <a:srgbClr val="7030A0"/>
                  </a:solidFill>
                </a:endParaRPr>
              </a:p>
              <a:p>
                <a:r>
                  <a:rPr lang="fr-FR" b="1" dirty="0" smtClean="0">
                    <a:solidFill>
                      <a:srgbClr val="7030A0"/>
                    </a:solidFill>
                  </a:rPr>
                  <a:t>C_env_0</a:t>
                </a:r>
                <a:r>
                  <a:rPr lang="fr-FR" dirty="0"/>
                  <a:t> </a:t>
                </a:r>
                <a:r>
                  <a:rPr lang="fr-FR" dirty="0" smtClean="0"/>
                  <a:t>=</a:t>
                </a:r>
                <a:r>
                  <a:rPr lang="fr-FR" dirty="0" smtClean="0"/>
                  <a:t> 0</a:t>
                </a:r>
                <a:endParaRPr lang="fr-FR" b="1" dirty="0">
                  <a:solidFill>
                    <a:srgbClr val="7030A0"/>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755577" y="3417736"/>
                <a:ext cx="7272808" cy="1200329"/>
              </a:xfrm>
              <a:prstGeom prst="rect">
                <a:avLst/>
              </a:prstGeom>
              <a:blipFill>
                <a:blip r:embed="rId2"/>
                <a:stretch>
                  <a:fillRect l="-754" t="-2538" b="-7614"/>
                </a:stretch>
              </a:blipFill>
            </p:spPr>
            <p:txBody>
              <a:bodyPr/>
              <a:lstStyle/>
              <a:p>
                <a:r>
                  <a:rPr lang="fr-FR">
                    <a:noFill/>
                  </a:rPr>
                  <a:t> </a:t>
                </a:r>
              </a:p>
            </p:txBody>
          </p:sp>
        </mc:Fallback>
      </mc:AlternateContent>
    </p:spTree>
    <p:extLst>
      <p:ext uri="{BB962C8B-B14F-4D97-AF65-F5344CB8AC3E}">
        <p14:creationId xmlns:p14="http://schemas.microsoft.com/office/powerpoint/2010/main" val="2912223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2.05 </a:t>
            </a:r>
            <a:r>
              <a:rPr lang="fr-FR" dirty="0"/>
              <a:t>— </a:t>
            </a:r>
            <a:r>
              <a:rPr lang="fr-FR" dirty="0" smtClean="0"/>
              <a:t>Fixed variables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14</a:t>
            </a:fld>
            <a:endParaRPr lang="fr-FR" dirty="0"/>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3" name="Titre 2"/>
          <p:cNvSpPr>
            <a:spLocks noGrp="1"/>
          </p:cNvSpPr>
          <p:nvPr>
            <p:ph type="title"/>
          </p:nvPr>
        </p:nvSpPr>
        <p:spPr/>
        <p:txBody>
          <a:bodyPr/>
          <a:lstStyle/>
          <a:p>
            <a:r>
              <a:rPr lang="fr-FR" dirty="0" smtClean="0"/>
              <a:t>Variables </a:t>
            </a:r>
            <a:r>
              <a:rPr lang="fr-FR" dirty="0" smtClean="0"/>
              <a:t>– </a:t>
            </a:r>
            <a:r>
              <a:rPr lang="fr-FR" dirty="0" smtClean="0">
                <a:solidFill>
                  <a:schemeClr val="accent3"/>
                </a:solidFill>
              </a:rPr>
              <a:t>initial </a:t>
            </a:r>
            <a:r>
              <a:rPr lang="fr-FR" dirty="0" smtClean="0">
                <a:solidFill>
                  <a:schemeClr val="tx1"/>
                </a:solidFill>
              </a:rPr>
              <a:t>values for day d=0</a:t>
            </a:r>
            <a:endParaRPr lang="fr-FR" dirty="0">
              <a:solidFill>
                <a:schemeClr val="tx1"/>
              </a:solidFill>
            </a:endParaRPr>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smtClean="0">
                <a:solidFill>
                  <a:schemeClr val="tx2">
                    <a:lumMod val="75000"/>
                  </a:schemeClr>
                </a:solidFill>
              </a:rPr>
              <a:t>F</a:t>
            </a:r>
            <a:r>
              <a:rPr lang="fr-FR" b="1" dirty="0" smtClean="0">
                <a:solidFill>
                  <a:schemeClr val="accent4">
                    <a:lumMod val="75000"/>
                  </a:schemeClr>
                </a:solidFill>
              </a:rPr>
              <a:t>_ingest_i_0</a:t>
            </a:r>
            <a:r>
              <a:rPr lang="fr-FR" dirty="0"/>
              <a:t> </a:t>
            </a:r>
            <a:r>
              <a:rPr lang="fr-FR" dirty="0" smtClean="0"/>
              <a:t> is simulated as Becker et al. (2019) for all </a:t>
            </a:r>
            <a:r>
              <a:rPr lang="fr-FR" b="1" dirty="0" smtClean="0">
                <a:solidFill>
                  <a:schemeClr val="tx2">
                    <a:lumMod val="75000"/>
                  </a:schemeClr>
                </a:solidFill>
              </a:rPr>
              <a:t>i</a:t>
            </a:r>
            <a:endParaRPr lang="fr-FR" b="1" dirty="0" smtClean="0">
              <a:solidFill>
                <a:schemeClr val="tx2">
                  <a:lumMod val="75000"/>
                </a:schemeClr>
              </a:solidFill>
            </a:endParaRPr>
          </a:p>
          <a:p>
            <a:r>
              <a:rPr lang="fr-FR" b="1" dirty="0" smtClean="0">
                <a:solidFill>
                  <a:schemeClr val="tx2">
                    <a:lumMod val="75000"/>
                  </a:schemeClr>
                </a:solidFill>
              </a:rPr>
              <a:t>F_gut_i_0</a:t>
            </a:r>
            <a:r>
              <a:rPr lang="fr-FR" dirty="0" smtClean="0"/>
              <a:t>       is simulated using Ross 308 feeding </a:t>
            </a:r>
            <a:r>
              <a:rPr lang="fr-FR" dirty="0"/>
              <a:t>data for all </a:t>
            </a:r>
            <a:r>
              <a:rPr lang="fr-FR" b="1" dirty="0">
                <a:solidFill>
                  <a:schemeClr val="tx2">
                    <a:lumMod val="75000"/>
                  </a:schemeClr>
                </a:solidFill>
              </a:rPr>
              <a:t>i</a:t>
            </a:r>
            <a:endParaRPr lang="fr-FR" b="1" dirty="0">
              <a:solidFill>
                <a:schemeClr val="tx2">
                  <a:lumMod val="75000"/>
                </a:schemeClr>
              </a:solidFill>
            </a:endParaRPr>
          </a:p>
          <a:p>
            <a:r>
              <a:rPr lang="fr-FR" b="1" dirty="0" smtClean="0">
                <a:solidFill>
                  <a:srgbClr val="7030A0"/>
                </a:solidFill>
              </a:rPr>
              <a:t>F_env_0</a:t>
            </a:r>
            <a:r>
              <a:rPr lang="fr-FR" dirty="0"/>
              <a:t> </a:t>
            </a:r>
            <a:r>
              <a:rPr lang="fr-FR" dirty="0" smtClean="0"/>
              <a:t>        =</a:t>
            </a:r>
            <a:r>
              <a:rPr lang="fr-FR" dirty="0" smtClean="0"/>
              <a:t> 0</a:t>
            </a:r>
            <a:endParaRPr lang="fr-FR" b="1" dirty="0" smtClean="0">
              <a:solidFill>
                <a:srgbClr val="7030A0"/>
              </a:solidFill>
            </a:endParaRPr>
          </a:p>
          <a:p>
            <a:r>
              <a:rPr lang="fr-FR" b="1" dirty="0" smtClean="0">
                <a:solidFill>
                  <a:srgbClr val="7030A0"/>
                </a:solidFill>
              </a:rPr>
              <a:t>F_env_inf_0</a:t>
            </a:r>
            <a:r>
              <a:rPr lang="fr-FR" dirty="0"/>
              <a:t> </a:t>
            </a:r>
            <a:r>
              <a:rPr lang="fr-FR" dirty="0" smtClean="0"/>
              <a:t> =</a:t>
            </a:r>
            <a:r>
              <a:rPr lang="fr-FR" dirty="0" smtClean="0"/>
              <a:t> 0</a:t>
            </a:r>
            <a:endParaRPr lang="fr-FR" b="1" dirty="0">
              <a:solidFill>
                <a:srgbClr val="7030A0"/>
              </a:solidFill>
            </a:endParaRPr>
          </a:p>
          <a:p>
            <a:endParaRPr lang="fr-FR" b="1" dirty="0">
              <a:solidFill>
                <a:srgbClr val="7030A0"/>
              </a:solidFill>
            </a:endParaRPr>
          </a:p>
        </p:txBody>
      </p:sp>
      <mc:AlternateContent xmlns:mc="http://schemas.openxmlformats.org/markup-compatibility/2006">
        <mc:Choice xmlns:a14="http://schemas.microsoft.com/office/drawing/2010/main" Requires="a14">
          <p:sp>
            <p:nvSpPr>
              <p:cNvPr id="17" name="ZoneTexte 16"/>
              <p:cNvSpPr txBox="1"/>
              <p:nvPr/>
            </p:nvSpPr>
            <p:spPr>
              <a:xfrm>
                <a:off x="755577" y="3417736"/>
                <a:ext cx="7272808" cy="1200329"/>
              </a:xfrm>
              <a:prstGeom prst="rect">
                <a:avLst/>
              </a:prstGeom>
              <a:noFill/>
            </p:spPr>
            <p:txBody>
              <a:bodyPr wrap="square" rtlCol="0">
                <a:spAutoFit/>
              </a:bodyPr>
              <a:lstStyle/>
              <a:p>
                <a:r>
                  <a:rPr lang="fr-FR" b="1" dirty="0" smtClean="0">
                    <a:solidFill>
                      <a:schemeClr val="accent4">
                        <a:lumMod val="75000"/>
                      </a:schemeClr>
                    </a:solidFill>
                  </a:rPr>
                  <a:t>C_gut_i_0</a:t>
                </a:r>
                <a:r>
                  <a:rPr lang="fr-FR" dirty="0"/>
                  <a:t> </a:t>
                </a:r>
                <a:r>
                  <a:rPr lang="fr-FR" dirty="0" smtClean="0"/>
                  <a:t>=</a:t>
                </a:r>
                <a:r>
                  <a:rPr lang="fr-FR" dirty="0" smtClean="0"/>
                  <a:t> 100 for i </a:t>
                </a:r>
                <a14:m>
                  <m:oMath xmlns:m="http://schemas.openxmlformats.org/officeDocument/2006/math">
                    <m:r>
                      <a:rPr lang="fr-FR" i="1" smtClean="0">
                        <a:latin typeface="Cambria Math" panose="02040503050406030204" pitchFamily="18" charset="0"/>
                      </a:rPr>
                      <m:t>∈</m:t>
                    </m:r>
                  </m:oMath>
                </a14:m>
                <a:r>
                  <a:rPr lang="fr-FR" b="1" dirty="0" smtClean="0">
                    <a:solidFill>
                      <a:schemeClr val="accent4">
                        <a:lumMod val="75000"/>
                      </a:schemeClr>
                    </a:solidFill>
                  </a:rPr>
                  <a:t> </a:t>
                </a:r>
                <a:r>
                  <a:rPr lang="fr-FR" b="1" dirty="0" smtClean="0">
                    <a:solidFill>
                      <a:schemeClr val="accent3"/>
                    </a:solidFill>
                  </a:rPr>
                  <a:t>infected</a:t>
                </a:r>
                <a:endParaRPr lang="fr-FR" b="1" dirty="0">
                  <a:solidFill>
                    <a:schemeClr val="accent3"/>
                  </a:solidFill>
                </a:endParaRPr>
              </a:p>
              <a:p>
                <a:r>
                  <a:rPr lang="fr-FR" b="1" dirty="0" smtClean="0">
                    <a:solidFill>
                      <a:schemeClr val="accent4">
                        <a:lumMod val="75000"/>
                      </a:schemeClr>
                    </a:solidFill>
                  </a:rPr>
                  <a:t>C_gut_i_0</a:t>
                </a:r>
                <a:r>
                  <a:rPr lang="fr-FR" dirty="0"/>
                  <a:t> </a:t>
                </a:r>
                <a:r>
                  <a:rPr lang="fr-FR" dirty="0" smtClean="0"/>
                  <a:t>= 0 </a:t>
                </a:r>
                <a:r>
                  <a:rPr lang="fr-FR" dirty="0"/>
                  <a:t>for i </a:t>
                </a:r>
                <a14:m>
                  <m:oMath xmlns:m="http://schemas.openxmlformats.org/officeDocument/2006/math">
                    <m:r>
                      <a:rPr lang="fr-FR" i="1">
                        <a:latin typeface="Cambria Math" panose="02040503050406030204" pitchFamily="18" charset="0"/>
                      </a:rPr>
                      <m:t>∈</m:t>
                    </m:r>
                  </m:oMath>
                </a14:m>
                <a:r>
                  <a:rPr lang="fr-FR" b="1" dirty="0">
                    <a:solidFill>
                      <a:schemeClr val="accent4">
                        <a:lumMod val="75000"/>
                      </a:schemeClr>
                    </a:solidFill>
                  </a:rPr>
                  <a:t> </a:t>
                </a:r>
                <a:r>
                  <a:rPr lang="fr-FR" b="1" dirty="0" smtClean="0">
                    <a:solidFill>
                      <a:srgbClr val="00B050"/>
                    </a:solidFill>
                  </a:rPr>
                  <a:t>non infected</a:t>
                </a:r>
                <a:endParaRPr lang="fr-FR" dirty="0" smtClean="0">
                  <a:solidFill>
                    <a:srgbClr val="00B050"/>
                  </a:solidFill>
                </a:endParaRPr>
              </a:p>
              <a:p>
                <a:endParaRPr lang="fr-FR" b="1" dirty="0" smtClean="0">
                  <a:solidFill>
                    <a:srgbClr val="7030A0"/>
                  </a:solidFill>
                </a:endParaRPr>
              </a:p>
              <a:p>
                <a:r>
                  <a:rPr lang="fr-FR" b="1" dirty="0" smtClean="0">
                    <a:solidFill>
                      <a:srgbClr val="7030A0"/>
                    </a:solidFill>
                  </a:rPr>
                  <a:t>C_env_0</a:t>
                </a:r>
                <a:r>
                  <a:rPr lang="fr-FR" dirty="0"/>
                  <a:t> </a:t>
                </a:r>
                <a:r>
                  <a:rPr lang="fr-FR" dirty="0" smtClean="0"/>
                  <a:t>=</a:t>
                </a:r>
                <a:r>
                  <a:rPr lang="fr-FR" dirty="0" smtClean="0"/>
                  <a:t> 0</a:t>
                </a:r>
                <a:endParaRPr lang="fr-FR" b="1" dirty="0">
                  <a:solidFill>
                    <a:srgbClr val="7030A0"/>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755577" y="3417736"/>
                <a:ext cx="7272808" cy="1200329"/>
              </a:xfrm>
              <a:prstGeom prst="rect">
                <a:avLst/>
              </a:prstGeom>
              <a:blipFill>
                <a:blip r:embed="rId2"/>
                <a:stretch>
                  <a:fillRect l="-754" t="-2538" b="-7614"/>
                </a:stretch>
              </a:blipFill>
            </p:spPr>
            <p:txBody>
              <a:bodyPr/>
              <a:lstStyle/>
              <a:p>
                <a:r>
                  <a:rPr lang="fr-FR">
                    <a:noFill/>
                  </a:rPr>
                  <a:t> </a:t>
                </a:r>
              </a:p>
            </p:txBody>
          </p:sp>
        </mc:Fallback>
      </mc:AlternateContent>
    </p:spTree>
    <p:extLst>
      <p:ext uri="{BB962C8B-B14F-4D97-AF65-F5344CB8AC3E}">
        <p14:creationId xmlns:p14="http://schemas.microsoft.com/office/powerpoint/2010/main" val="3010550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16</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2.1 </a:t>
            </a:r>
            <a:r>
              <a:rPr lang="fr-FR" dirty="0"/>
              <a:t>— </a:t>
            </a:r>
            <a:r>
              <a:rPr lang="fr-FR" dirty="0" smtClean="0"/>
              <a:t>Excretion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571661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17</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375780" y="3481117"/>
                <a:ext cx="8329017" cy="1477328"/>
              </a:xfrm>
              <a:prstGeom prst="rect">
                <a:avLst/>
              </a:prstGeom>
              <a:noFill/>
            </p:spPr>
            <p:txBody>
              <a:bodyPr wrap="square" rtlCol="0">
                <a:spAutoFit/>
              </a:bodyPr>
              <a:lstStyle/>
              <a:p>
                <a:r>
                  <a:rPr lang="fr-FR" dirty="0" smtClean="0"/>
                  <a:t>       Total </a:t>
                </a:r>
                <a:r>
                  <a:rPr lang="fr-FR" dirty="0"/>
                  <a:t>CFU in </a:t>
                </a:r>
                <a:r>
                  <a:rPr lang="fr-FR" dirty="0" err="1"/>
                  <a:t>gut</a:t>
                </a:r>
                <a:r>
                  <a:rPr lang="fr-FR" dirty="0"/>
                  <a:t> of </a:t>
                </a:r>
                <a:r>
                  <a:rPr lang="fr-FR" b="1" dirty="0" smtClean="0">
                    <a:solidFill>
                      <a:srgbClr val="FF0000"/>
                    </a:solidFill>
                  </a:rPr>
                  <a:t>a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endParaRPr lang="fr-FR" b="1" dirty="0">
                  <a:solidFill>
                    <a:schemeClr val="accent4">
                      <a:lumMod val="75000"/>
                    </a:schemeClr>
                  </a:solidFill>
                </a:endParaRPr>
              </a:p>
              <a:p>
                <a:r>
                  <a:rPr lang="fr-FR" b="1" dirty="0">
                    <a:solidFill>
                      <a:schemeClr val="accent4">
                        <a:lumMod val="75000"/>
                      </a:schemeClr>
                    </a:solidFill>
                  </a:rPr>
                  <a:t> </a:t>
                </a:r>
                <a:r>
                  <a:rPr lang="fr-FR" b="1" dirty="0" smtClean="0">
                    <a:solidFill>
                      <a:schemeClr val="accent4">
                        <a:lumMod val="75000"/>
                      </a:schemeClr>
                    </a:solidFill>
                  </a:rPr>
                  <a:t>        </a:t>
                </a:r>
                <a:r>
                  <a:rPr lang="fr-FR" b="1" dirty="0" smtClean="0">
                    <a:solidFill>
                      <a:schemeClr val="accent4">
                        <a:lumMod val="75000"/>
                      </a:schemeClr>
                    </a:solidFill>
                  </a:rPr>
                  <a:t>        C_gut_i</a:t>
                </a:r>
                <a:r>
                  <a:rPr lang="fr-FR" b="1" dirty="0" smtClean="0">
                    <a:solidFill>
                      <a:schemeClr val="accent4">
                        <a:lumMod val="75000"/>
                      </a:schemeClr>
                    </a:solidFill>
                  </a:rPr>
                  <a:t>_(d+1).excretion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smtClean="0">
                    <a:solidFill>
                      <a:schemeClr val="accent4">
                        <a:lumMod val="75000"/>
                      </a:schemeClr>
                    </a:solidFill>
                  </a:rPr>
                  <a:t>C_gut_i_d </a:t>
                </a:r>
                <a:r>
                  <a:rPr lang="fr-FR" b="1" dirty="0" smtClean="0">
                    <a:solidFill>
                      <a:schemeClr val="accent4">
                        <a:lumMod val="75000"/>
                      </a:schemeClr>
                    </a:solidFill>
                  </a:rPr>
                  <a:t>* (1 - r</a:t>
                </a:r>
                <a:r>
                  <a:rPr lang="fr-FR" sz="1100" b="1" dirty="0" smtClean="0">
                    <a:solidFill>
                      <a:schemeClr val="accent4">
                        <a:lumMod val="75000"/>
                      </a:schemeClr>
                    </a:solidFill>
                  </a:rPr>
                  <a:t>excretion</a:t>
                </a:r>
                <a:r>
                  <a:rPr lang="fr-FR" b="1" dirty="0" smtClean="0">
                    <a:solidFill>
                      <a:schemeClr val="accent4">
                        <a:lumMod val="75000"/>
                      </a:schemeClr>
                    </a:solidFill>
                  </a:rPr>
                  <a:t>)</a:t>
                </a:r>
                <a:r>
                  <a:rPr lang="fr-FR" dirty="0" smtClean="0">
                    <a:solidFill>
                      <a:schemeClr val="bg1">
                        <a:lumMod val="75000"/>
                      </a:schemeClr>
                    </a:solidFill>
                  </a:rPr>
                  <a:t> </a:t>
                </a:r>
                <a:endParaRPr lang="fr-FR" dirty="0" smtClean="0">
                  <a:solidFill>
                    <a:schemeClr val="bg1">
                      <a:lumMod val="75000"/>
                    </a:schemeClr>
                  </a:solidFill>
                </a:endParaRPr>
              </a:p>
              <a:p>
                <a:endParaRPr lang="fr-FR" b="1" dirty="0">
                  <a:solidFill>
                    <a:schemeClr val="bg1">
                      <a:lumMod val="75000"/>
                    </a:schemeClr>
                  </a:solidFill>
                </a:endParaRPr>
              </a:p>
              <a:p>
                <a14:m>
                  <m:oMathPara xmlns:m="http://schemas.openxmlformats.org/officeDocument/2006/math">
                    <m:oMathParaPr>
                      <m:jc m:val="centerGroup"/>
                    </m:oMathParaPr>
                    <m:oMath xmlns:m="http://schemas.openxmlformats.org/officeDocument/2006/math">
                      <m:r>
                        <a:rPr lang="fr-FR" b="1" i="1">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oMath>
                  </m:oMathPara>
                </a14:m>
                <a:endParaRPr lang="fr-FR" b="1" dirty="0" smtClean="0">
                  <a:solidFill>
                    <a:schemeClr val="accent4">
                      <a:lumMod val="75000"/>
                    </a:schemeClr>
                  </a:solidFill>
                </a:endParaRPr>
              </a:p>
            </p:txBody>
          </p:sp>
        </mc:Choice>
        <mc:Fallback>
          <p:sp>
            <p:nvSpPr>
              <p:cNvPr id="15" name="ZoneTexte 14"/>
              <p:cNvSpPr txBox="1">
                <a:spLocks noRot="1" noChangeAspect="1" noMove="1" noResize="1" noEditPoints="1" noAdjustHandles="1" noChangeArrowheads="1" noChangeShapeType="1" noTextEdit="1"/>
              </p:cNvSpPr>
              <p:nvPr/>
            </p:nvSpPr>
            <p:spPr>
              <a:xfrm>
                <a:off x="375780" y="3481117"/>
                <a:ext cx="8329017" cy="1477328"/>
              </a:xfrm>
              <a:prstGeom prst="rect">
                <a:avLst/>
              </a:prstGeom>
              <a:blipFill>
                <a:blip r:embed="rId2"/>
                <a:stretch>
                  <a:fillRect t="-1653" b="-3719"/>
                </a:stretch>
              </a:blipFill>
            </p:spPr>
            <p:txBody>
              <a:bodyPr/>
              <a:lstStyle/>
              <a:p>
                <a:r>
                  <a:rPr lang="fr-FR">
                    <a:noFill/>
                  </a:rPr>
                  <a:t> </a:t>
                </a:r>
              </a:p>
            </p:txBody>
          </p:sp>
        </mc:Fallback>
      </mc:AlternateContent>
      <p:sp>
        <p:nvSpPr>
          <p:cNvPr id="6" name="ZoneTexte 5"/>
          <p:cNvSpPr txBox="1"/>
          <p:nvPr/>
        </p:nvSpPr>
        <p:spPr>
          <a:xfrm>
            <a:off x="1293942" y="1169336"/>
            <a:ext cx="6120680" cy="646331"/>
          </a:xfrm>
          <a:prstGeom prst="rect">
            <a:avLst/>
          </a:prstGeom>
          <a:noFill/>
        </p:spPr>
        <p:txBody>
          <a:bodyPr wrap="square" rtlCol="0">
            <a:spAutoFit/>
          </a:bodyPr>
          <a:lstStyle/>
          <a:p>
            <a:r>
              <a:rPr lang="fr-FR" dirty="0" err="1">
                <a:solidFill>
                  <a:schemeClr val="accent4">
                    <a:lumMod val="75000"/>
                  </a:schemeClr>
                </a:solidFill>
              </a:rPr>
              <a:t>r</a:t>
            </a:r>
            <a:r>
              <a:rPr lang="fr-FR" sz="1100" dirty="0" err="1" smtClean="0">
                <a:solidFill>
                  <a:schemeClr val="accent4">
                    <a:lumMod val="75000"/>
                  </a:schemeClr>
                </a:solidFill>
              </a:rPr>
              <a:t>excretion</a:t>
            </a:r>
            <a:r>
              <a:rPr lang="fr-FR" dirty="0" smtClean="0"/>
              <a:t>:=</a:t>
            </a:r>
            <a:r>
              <a:rPr lang="fr-FR" dirty="0" smtClean="0">
                <a:solidFill>
                  <a:schemeClr val="accent4">
                    <a:lumMod val="75000"/>
                  </a:schemeClr>
                </a:solidFill>
              </a:rPr>
              <a:t> </a:t>
            </a:r>
            <a:r>
              <a:rPr lang="fr-FR" dirty="0" err="1" smtClean="0"/>
              <a:t>Excretion</a:t>
            </a:r>
            <a:r>
              <a:rPr lang="fr-FR" dirty="0" smtClean="0"/>
              <a:t> rate =  30% </a:t>
            </a:r>
            <a:r>
              <a:rPr lang="fr-FR" dirty="0"/>
              <a:t>(Becker et al. (2022))</a:t>
            </a:r>
          </a:p>
          <a:p>
            <a:r>
              <a:rPr lang="fr-FR" dirty="0" smtClean="0"/>
              <a:t> </a:t>
            </a:r>
            <a:endParaRPr lang="fr-FR" dirty="0"/>
          </a:p>
        </p:txBody>
      </p:sp>
    </p:spTree>
    <p:extLst>
      <p:ext uri="{BB962C8B-B14F-4D97-AF65-F5344CB8AC3E}">
        <p14:creationId xmlns:p14="http://schemas.microsoft.com/office/powerpoint/2010/main" val="1894919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8" name="ZoneTexte 17"/>
              <p:cNvSpPr txBox="1"/>
              <p:nvPr/>
            </p:nvSpPr>
            <p:spPr>
              <a:xfrm>
                <a:off x="395536" y="3075806"/>
                <a:ext cx="8196231" cy="2176109"/>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C_env_(d+1).excretion</a:t>
                </a:r>
                <a:r>
                  <a:rPr lang="fr-FR" dirty="0" smtClean="0">
                    <a:solidFill>
                      <a:srgbClr val="7030A0"/>
                    </a:solidFill>
                  </a:rPr>
                  <a:t> =</a:t>
                </a:r>
                <a:r>
                  <a:rPr lang="fr-FR" dirty="0" smtClean="0"/>
                  <a:t> </a:t>
                </a:r>
                <a:r>
                  <a:rPr lang="fr-FR" b="1" dirty="0" smtClean="0">
                    <a:solidFill>
                      <a:srgbClr val="7030A0"/>
                    </a:solidFill>
                  </a:rPr>
                  <a:t>C_env_d</a:t>
                </a:r>
                <a:r>
                  <a:rPr lang="fr-FR" dirty="0" smtClean="0">
                    <a:solidFill>
                      <a:srgbClr val="7030A0"/>
                    </a:solidFill>
                  </a:rPr>
                  <a:t> </a:t>
                </a:r>
                <a:r>
                  <a:rPr lang="fr-FR" dirty="0" smtClean="0">
                    <a:solidFill>
                      <a:srgbClr val="7030A0"/>
                    </a:solidFill>
                  </a:rPr>
                  <a:t>+ </a:t>
                </a:r>
                <a:r>
                  <a:rPr lang="fr-FR" b="1" dirty="0" smtClean="0">
                    <a:solidFill>
                      <a:schemeClr val="accent4">
                        <a:lumMod val="75000"/>
                      </a:schemeClr>
                    </a:solidFill>
                  </a:rPr>
                  <a:t>C_excreted_(</a:t>
                </a:r>
                <a:r>
                  <a:rPr lang="fr-FR" b="1" dirty="0">
                    <a:solidFill>
                      <a:schemeClr val="accent4">
                        <a:lumMod val="75000"/>
                      </a:schemeClr>
                    </a:solidFill>
                  </a:rPr>
                  <a:t>d+1</a:t>
                </a:r>
                <a:r>
                  <a:rPr lang="fr-FR" b="1" dirty="0" smtClean="0">
                    <a:solidFill>
                      <a:schemeClr val="accent4">
                        <a:lumMod val="75000"/>
                      </a:schemeClr>
                    </a:solidFill>
                  </a:rPr>
                  <a:t>)</a:t>
                </a:r>
              </a:p>
              <a:p>
                <a:pPr algn="ctr"/>
                <a:endParaRPr lang="fr-FR" b="1" dirty="0" smtClean="0">
                  <a:solidFill>
                    <a:schemeClr val="accent4">
                      <a:lumMod val="75000"/>
                    </a:schemeClr>
                  </a:solidFill>
                </a:endParaRPr>
              </a:p>
              <a:p>
                <a:r>
                  <a:rPr lang="fr-FR" b="1" dirty="0" smtClean="0">
                    <a:solidFill>
                      <a:schemeClr val="accent4">
                        <a:lumMod val="75000"/>
                      </a:schemeClr>
                    </a:solidFill>
                  </a:rPr>
                  <a:t> </a:t>
                </a:r>
                <a:r>
                  <a:rPr lang="fr-FR" b="1" dirty="0" smtClean="0">
                    <a:solidFill>
                      <a:schemeClr val="accent4">
                        <a:lumMod val="75000"/>
                      </a:schemeClr>
                    </a:solidFill>
                  </a:rPr>
                  <a:t>                   </a:t>
                </a:r>
                <a:r>
                  <a:rPr lang="fr-FR" b="1" dirty="0" smtClean="0">
                    <a:solidFill>
                      <a:srgbClr val="7030A0"/>
                    </a:solidFill>
                  </a:rPr>
                  <a:t>F_env</a:t>
                </a:r>
                <a:r>
                  <a:rPr lang="fr-FR" b="1" dirty="0" smtClean="0">
                    <a:solidFill>
                      <a:srgbClr val="7030A0"/>
                    </a:solidFill>
                  </a:rPr>
                  <a:t>_(d+1) = F_env_d + </a:t>
                </a:r>
                <a14:m>
                  <m:oMath xmlns:m="http://schemas.openxmlformats.org/officeDocument/2006/math">
                    <m:nary>
                      <m:naryPr>
                        <m:chr m:val="∑"/>
                        <m:limLoc m:val="undOvr"/>
                        <m:grow m:val="on"/>
                        <m:supHide m:val="on"/>
                        <m:ctrlPr>
                          <a:rPr lang="fr-FR" b="1" i="1" smtClean="0">
                            <a:solidFill>
                              <a:srgbClr val="7030A0"/>
                            </a:solidFill>
                            <a:latin typeface="Cambria Math" panose="02040503050406030204" pitchFamily="18" charset="0"/>
                          </a:rPr>
                        </m:ctrlPr>
                      </m:naryPr>
                      <m:sub>
                        <m:r>
                          <a:rPr lang="fr-FR" b="1" i="1" smtClean="0">
                            <a:solidFill>
                              <a:srgbClr val="7030A0"/>
                            </a:solidFill>
                            <a:latin typeface="Cambria Math" panose="02040503050406030204" pitchFamily="18" charset="0"/>
                          </a:rPr>
                          <m:t>ⅈ∈</m:t>
                        </m:r>
                        <m:r>
                          <a:rPr lang="fr-FR" b="1" i="1" smtClean="0">
                            <a:solidFill>
                              <a:srgbClr val="7030A0"/>
                            </a:solidFill>
                            <a:latin typeface="Cambria Math" panose="02040503050406030204" pitchFamily="18" charset="0"/>
                          </a:rPr>
                          <m:t>𝒂𝒍𝒍</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i="0" dirty="0" smtClean="0">
                            <a:solidFill>
                              <a:schemeClr val="accent4">
                                <a:lumMod val="75000"/>
                              </a:schemeClr>
                            </a:solidFill>
                          </a:rPr>
                          <m:t>+1)</m:t>
                        </m:r>
                      </m:e>
                    </m:nary>
                  </m:oMath>
                </a14:m>
                <a:endParaRPr lang="fr-FR" b="1" dirty="0" smtClean="0">
                  <a:solidFill>
                    <a:schemeClr val="accent4">
                      <a:lumMod val="75000"/>
                    </a:schemeClr>
                  </a:solidFill>
                </a:endParaRPr>
              </a:p>
              <a:p>
                <a:r>
                  <a:rPr lang="fr-FR" b="1" dirty="0" smtClean="0">
                    <a:solidFill>
                      <a:srgbClr val="7030A0"/>
                    </a:solidFill>
                  </a:rPr>
                  <a:t>          F_env_inf</a:t>
                </a:r>
                <a:r>
                  <a:rPr lang="fr-FR" b="1" dirty="0" smtClean="0">
                    <a:solidFill>
                      <a:srgbClr val="7030A0"/>
                    </a:solidFill>
                  </a:rPr>
                  <a:t>_(d+1</a:t>
                </a:r>
                <a:r>
                  <a:rPr lang="fr-FR" b="1" dirty="0">
                    <a:solidFill>
                      <a:srgbClr val="7030A0"/>
                    </a:solidFill>
                  </a:rPr>
                  <a:t>) = </a:t>
                </a:r>
                <a:r>
                  <a:rPr lang="fr-FR" b="1" dirty="0" smtClean="0">
                    <a:solidFill>
                      <a:srgbClr val="7030A0"/>
                    </a:solidFill>
                  </a:rPr>
                  <a:t>F_env_inf_d </a:t>
                </a:r>
                <a:r>
                  <a:rPr lang="fr-FR" b="1" dirty="0">
                    <a:solidFill>
                      <a:srgbClr val="7030A0"/>
                    </a:solidFill>
                  </a:rPr>
                  <a:t>+ </a:t>
                </a:r>
                <a14:m>
                  <m:oMath xmlns:m="http://schemas.openxmlformats.org/officeDocument/2006/math">
                    <m:nary>
                      <m:naryPr>
                        <m:chr m:val="∑"/>
                        <m:limLoc m:val="undOvr"/>
                        <m:grow m:val="on"/>
                        <m:supHide m:val="on"/>
                        <m:ctrlPr>
                          <a:rPr lang="fr-FR" b="1" i="1">
                            <a:solidFill>
                              <a:srgbClr val="7030A0"/>
                            </a:solidFill>
                            <a:latin typeface="Cambria Math" panose="02040503050406030204" pitchFamily="18" charset="0"/>
                          </a:rPr>
                        </m:ctrlPr>
                      </m:naryPr>
                      <m:sub>
                        <m:r>
                          <a:rPr lang="fr-FR" b="1" i="1">
                            <a:solidFill>
                              <a:srgbClr val="7030A0"/>
                            </a:solidFill>
                            <a:latin typeface="Cambria Math" panose="02040503050406030204" pitchFamily="18" charset="0"/>
                          </a:rPr>
                          <m:t>ⅈ∈</m:t>
                        </m:r>
                        <m:r>
                          <a:rPr lang="fr-FR" b="1" i="1" smtClean="0">
                            <a:solidFill>
                              <a:schemeClr val="accent3"/>
                            </a:solidFill>
                            <a:latin typeface="Cambria Math" panose="02040503050406030204" pitchFamily="18" charset="0"/>
                          </a:rPr>
                          <m:t>𝒊𝒏𝒇𝒆𝒄𝒕𝒆𝒅</m:t>
                        </m:r>
                        <m:r>
                          <a:rPr lang="fr-FR" b="1" i="1">
                            <a:solidFill>
                              <a:srgbClr val="7030A0"/>
                            </a:solidFill>
                            <a:latin typeface="Cambria Math" panose="02040503050406030204" pitchFamily="18" charset="0"/>
                          </a:rPr>
                          <m:t> </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i="0" dirty="0" smtClean="0">
                            <a:solidFill>
                              <a:schemeClr val="accent4">
                                <a:lumMod val="75000"/>
                              </a:schemeClr>
                            </a:solidFill>
                          </a:rPr>
                          <m:t>+1)</m:t>
                        </m:r>
                      </m:e>
                    </m:nary>
                  </m:oMath>
                </a14:m>
                <a:endParaRPr lang="fr-FR" b="1" dirty="0">
                  <a:solidFill>
                    <a:schemeClr val="accent4">
                      <a:lumMod val="75000"/>
                    </a:schemeClr>
                  </a:solidFill>
                </a:endParaRPr>
              </a:p>
              <a:p>
                <a:pPr algn="ctr"/>
                <a:endParaRPr lang="fr-FR" b="1" dirty="0" smtClean="0">
                  <a:solidFill>
                    <a:schemeClr val="accent4">
                      <a:lumMod val="75000"/>
                    </a:schemeClr>
                  </a:solidFill>
                </a:endParaRPr>
              </a:p>
            </p:txBody>
          </p:sp>
        </mc:Choice>
        <mc:Fallback>
          <p:sp>
            <p:nvSpPr>
              <p:cNvPr id="18" name="ZoneTexte 17"/>
              <p:cNvSpPr txBox="1">
                <a:spLocks noRot="1" noChangeAspect="1" noMove="1" noResize="1" noEditPoints="1" noAdjustHandles="1" noChangeArrowheads="1" noChangeShapeType="1" noTextEdit="1"/>
              </p:cNvSpPr>
              <p:nvPr/>
            </p:nvSpPr>
            <p:spPr>
              <a:xfrm>
                <a:off x="395536" y="3075806"/>
                <a:ext cx="8196231" cy="2176109"/>
              </a:xfrm>
              <a:prstGeom prst="rect">
                <a:avLst/>
              </a:prstGeom>
              <a:blipFill>
                <a:blip r:embed="rId2"/>
                <a:stretch>
                  <a:fillRect t="-1401" b="-23529"/>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ZoneTexte 5"/>
              <p:cNvSpPr txBox="1"/>
              <p:nvPr/>
            </p:nvSpPr>
            <p:spPr>
              <a:xfrm>
                <a:off x="755576" y="1074816"/>
                <a:ext cx="7272808" cy="1013419"/>
              </a:xfrm>
              <a:prstGeom prst="rect">
                <a:avLst/>
              </a:prstGeom>
              <a:noFill/>
            </p:spPr>
            <p:txBody>
              <a:bodyPr wrap="square" rtlCol="0">
                <a:spAutoFit/>
              </a:bodyPr>
              <a:lstStyle/>
              <a:p>
                <a:pPr algn="ctr"/>
                <a:r>
                  <a:rPr lang="fr-FR" dirty="0" smtClean="0"/>
                  <a:t>The total amont if ESBL E. coli </a:t>
                </a:r>
                <a:r>
                  <a:rPr lang="fr-FR" dirty="0" err="1" smtClean="0"/>
                  <a:t>excreted</a:t>
                </a:r>
                <a:endParaRPr lang="fr-FR" dirty="0" smtClean="0"/>
              </a:p>
              <a:p>
                <a:pPr algn="ctr"/>
                <a:endParaRPr lang="fr-FR" dirty="0"/>
              </a:p>
              <a:p>
                <a:pPr algn="ctr"/>
                <a:r>
                  <a:rPr lang="fr-FR" b="1" dirty="0" err="1" smtClean="0">
                    <a:solidFill>
                      <a:schemeClr val="accent4">
                        <a:lumMod val="75000"/>
                      </a:schemeClr>
                    </a:solidFill>
                  </a:rPr>
                  <a:t>C_excreted</a:t>
                </a:r>
                <a:r>
                  <a:rPr lang="fr-FR" b="1" dirty="0">
                    <a:solidFill>
                      <a:schemeClr val="accent4">
                        <a:lumMod val="75000"/>
                      </a:schemeClr>
                    </a:solidFill>
                  </a:rPr>
                  <a:t>_</a:t>
                </a:r>
                <a:r>
                  <a:rPr lang="fr-FR" b="1" dirty="0" smtClean="0">
                    <a:solidFill>
                      <a:schemeClr val="accent4">
                        <a:lumMod val="75000"/>
                      </a:schemeClr>
                    </a:solidFill>
                  </a:rPr>
                  <a:t>(d+1) = </a:t>
                </a:r>
                <a14:m>
                  <m:oMath xmlns:m="http://schemas.openxmlformats.org/officeDocument/2006/math">
                    <m:nary>
                      <m:naryPr>
                        <m:chr m:val="∑"/>
                        <m:limLoc m:val="undOvr"/>
                        <m:grow m:val="on"/>
                        <m:supHide m:val="on"/>
                        <m:ctrlPr>
                          <a:rPr lang="fr-FR" b="1" i="1" smtClean="0">
                            <a:solidFill>
                              <a:schemeClr val="accent4">
                                <a:lumMod val="75000"/>
                              </a:schemeClr>
                            </a:solidFill>
                            <a:latin typeface="Cambria Math" panose="02040503050406030204" pitchFamily="18" charset="0"/>
                          </a:rPr>
                        </m:ctrlPr>
                      </m:naryPr>
                      <m:sub>
                        <m:r>
                          <a:rPr lang="fr-FR" b="1" i="1" smtClean="0">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sub>
                      <m:sup/>
                      <m:e>
                        <m:r>
                          <m:rPr>
                            <m:nor/>
                          </m:rPr>
                          <a:rPr lang="fr-FR" b="1" dirty="0">
                            <a:solidFill>
                              <a:schemeClr val="accent4">
                                <a:lumMod val="75000"/>
                              </a:schemeClr>
                            </a:solidFill>
                          </a:rPr>
                          <m:t>C</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 </m:t>
                        </m:r>
                        <m:r>
                          <m:rPr>
                            <m:nor/>
                          </m:rPr>
                          <a:rPr lang="fr-FR" b="1" dirty="0">
                            <a:solidFill>
                              <a:schemeClr val="accent4">
                                <a:lumMod val="75000"/>
                              </a:schemeClr>
                            </a:solidFill>
                          </a:rPr>
                          <m:t>r</m:t>
                        </m:r>
                        <m:r>
                          <m:rPr>
                            <m:nor/>
                          </m:rPr>
                          <a:rPr lang="fr-FR" sz="1100" b="1" dirty="0">
                            <a:solidFill>
                              <a:schemeClr val="accent4">
                                <a:lumMod val="75000"/>
                              </a:schemeClr>
                            </a:solidFill>
                          </a:rPr>
                          <m:t>excretion</m:t>
                        </m:r>
                      </m:e>
                    </m:nary>
                  </m:oMath>
                </a14:m>
                <a:endParaRPr lang="fr-FR" dirty="0"/>
              </a:p>
            </p:txBody>
          </p:sp>
        </mc:Choice>
        <mc:Fallback>
          <p:sp>
            <p:nvSpPr>
              <p:cNvPr id="6" name="ZoneTexte 5"/>
              <p:cNvSpPr txBox="1">
                <a:spLocks noRot="1" noChangeAspect="1" noMove="1" noResize="1" noEditPoints="1" noAdjustHandles="1" noChangeArrowheads="1" noChangeShapeType="1" noTextEdit="1"/>
              </p:cNvSpPr>
              <p:nvPr/>
            </p:nvSpPr>
            <p:spPr>
              <a:xfrm>
                <a:off x="755576" y="1074816"/>
                <a:ext cx="7272808" cy="1013419"/>
              </a:xfrm>
              <a:prstGeom prst="rect">
                <a:avLst/>
              </a:prstGeom>
              <a:blipFill>
                <a:blip r:embed="rId3"/>
                <a:stretch>
                  <a:fillRect t="-2994" b="-77844"/>
                </a:stretch>
              </a:blipFill>
            </p:spPr>
            <p:txBody>
              <a:bodyPr/>
              <a:lstStyle/>
              <a:p>
                <a:r>
                  <a:rPr lang="fr-FR">
                    <a:noFill/>
                  </a:rPr>
                  <a:t> </a:t>
                </a:r>
              </a:p>
            </p:txBody>
          </p:sp>
        </mc:Fallback>
      </mc:AlternateContent>
    </p:spTree>
    <p:extLst>
      <p:ext uri="{BB962C8B-B14F-4D97-AF65-F5344CB8AC3E}">
        <p14:creationId xmlns:p14="http://schemas.microsoft.com/office/powerpoint/2010/main" val="3993824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2.2 </a:t>
            </a:r>
            <a:r>
              <a:rPr lang="fr-FR" dirty="0"/>
              <a:t>— </a:t>
            </a:r>
            <a:r>
              <a:rPr lang="fr-FR" dirty="0" err="1" smtClean="0"/>
              <a:t>Growth</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19</a:t>
            </a:fld>
            <a:endParaRPr lang="fr-FR" dirty="0"/>
          </a:p>
        </p:txBody>
      </p:sp>
    </p:spTree>
    <p:extLst>
      <p:ext uri="{BB962C8B-B14F-4D97-AF65-F5344CB8AC3E}">
        <p14:creationId xmlns:p14="http://schemas.microsoft.com/office/powerpoint/2010/main" val="329073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 </a:t>
            </a:r>
            <a:r>
              <a:rPr lang="fr-FR" dirty="0" smtClean="0"/>
              <a:t>Structure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3" name="Titre 2"/>
          <p:cNvSpPr>
            <a:spLocks noGrp="1"/>
          </p:cNvSpPr>
          <p:nvPr>
            <p:ph type="title"/>
          </p:nvPr>
        </p:nvSpPr>
        <p:spPr/>
        <p:txBody>
          <a:bodyPr/>
          <a:lstStyle/>
          <a:p>
            <a:r>
              <a:rPr lang="fr-FR" dirty="0" err="1" smtClean="0"/>
              <a:t>Growth</a:t>
            </a:r>
            <a:r>
              <a:rPr lang="fr-FR" dirty="0" smtClean="0"/>
              <a:t> (</a:t>
            </a:r>
            <a:r>
              <a:rPr lang="fr-FR" dirty="0" err="1" smtClean="0"/>
              <a:t>inside</a:t>
            </a:r>
            <a:r>
              <a:rPr lang="fr-FR" dirty="0" smtClean="0"/>
              <a:t> </a:t>
            </a:r>
            <a:r>
              <a:rPr lang="fr-FR" dirty="0" smtClean="0">
                <a:solidFill>
                  <a:schemeClr val="accent3"/>
                </a:solidFill>
              </a:rPr>
              <a:t>ALL </a:t>
            </a:r>
            <a:r>
              <a:rPr lang="fr-FR" dirty="0" err="1" smtClean="0">
                <a:solidFill>
                  <a:schemeClr val="accent3"/>
                </a:solidFill>
              </a:rPr>
              <a:t>infected</a:t>
            </a:r>
            <a:r>
              <a:rPr lang="fr-FR" dirty="0" smtClean="0">
                <a:solidFill>
                  <a:schemeClr val="accent3"/>
                </a:solidFill>
              </a:rPr>
              <a:t> </a:t>
            </a:r>
            <a:r>
              <a:rPr lang="fr-FR" dirty="0" err="1" smtClean="0"/>
              <a:t>broilers</a:t>
            </a:r>
            <a:r>
              <a:rPr lang="fr-FR" dirty="0" smtClean="0"/>
              <a:t> </a:t>
            </a:r>
            <a:r>
              <a:rPr lang="fr-FR" dirty="0" err="1" smtClean="0"/>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endParaRPr lang="fr-FR" dirty="0">
              <a:solidFill>
                <a:schemeClr val="bg1">
                  <a:lumMod val="65000"/>
                </a:schemeClr>
              </a:solidFill>
            </a:endParaRP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467544" y="3219822"/>
                <a:ext cx="8064896" cy="1227387"/>
              </a:xfrm>
              <a:prstGeom prst="rect">
                <a:avLst/>
              </a:prstGeom>
              <a:noFill/>
            </p:spPr>
            <p:txBody>
              <a:bodyPr wrap="square" rtlCol="0">
                <a:spAutoFit/>
              </a:bodyPr>
              <a:lstStyle/>
              <a:p>
                <a:r>
                  <a:rPr lang="fr-FR" dirty="0" smtClean="0"/>
                  <a:t>Total CFU in </a:t>
                </a:r>
                <a:r>
                  <a:rPr lang="fr-FR" dirty="0" err="1"/>
                  <a:t>gut</a:t>
                </a:r>
                <a:r>
                  <a:rPr lang="fr-FR" dirty="0"/>
                  <a:t> of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accent4">
                        <a:lumMod val="75000"/>
                      </a:schemeClr>
                    </a:solidFill>
                  </a:rPr>
                  <a:t>growth</a:t>
                </a:r>
                <a:endParaRPr lang="fr-FR" b="1" dirty="0">
                  <a:solidFill>
                    <a:schemeClr val="accent4">
                      <a:lumMod val="75000"/>
                    </a:schemeClr>
                  </a:solidFill>
                </a:endParaRPr>
              </a:p>
              <a:p>
                <a:endParaRPr lang="fr-FR" dirty="0" smtClean="0"/>
              </a:p>
              <a:p>
                <a:pPr lvl="1"/>
                <a:r>
                  <a:rPr lang="fr-FR" dirty="0"/>
                  <a:t>	</a:t>
                </a:r>
                <a:r>
                  <a:rPr lang="fr-FR" b="1" dirty="0">
                    <a:solidFill>
                      <a:schemeClr val="accent4">
                        <a:lumMod val="75000"/>
                      </a:schemeClr>
                    </a:solidFill>
                  </a:rPr>
                  <a:t> </a:t>
                </a:r>
                <a:r>
                  <a:rPr lang="fr-FR" b="1" dirty="0" err="1">
                    <a:solidFill>
                      <a:schemeClr val="accent4">
                        <a:lumMod val="75000"/>
                      </a:schemeClr>
                    </a:solidFill>
                  </a:rPr>
                  <a:t>C_gut_i</a:t>
                </a:r>
                <a:r>
                  <a:rPr lang="fr-FR" b="1" dirty="0">
                    <a:solidFill>
                      <a:schemeClr val="accent4">
                        <a:lumMod val="75000"/>
                      </a:schemeClr>
                    </a:solidFill>
                  </a:rPr>
                  <a:t>_(d+1</a:t>
                </a:r>
                <a:r>
                  <a:rPr lang="fr-FR" b="1" dirty="0" smtClean="0">
                    <a:solidFill>
                      <a:schemeClr val="accent4">
                        <a:lumMod val="75000"/>
                      </a:schemeClr>
                    </a:solidFill>
                  </a:rPr>
                  <a:t>).</a:t>
                </a:r>
                <a:r>
                  <a:rPr lang="fr-FR" b="1" dirty="0" err="1" smtClean="0">
                    <a:solidFill>
                      <a:schemeClr val="accent4">
                        <a:lumMod val="75000"/>
                      </a:schemeClr>
                    </a:solidFill>
                  </a:rPr>
                  <a:t>growth</a:t>
                </a:r>
                <a:r>
                  <a:rPr lang="fr-FR" dirty="0" smtClean="0">
                    <a:solidFill>
                      <a:schemeClr val="bg1">
                        <a:lumMod val="75000"/>
                      </a:schemeClr>
                    </a:solidFill>
                  </a:rPr>
                  <a:t> </a:t>
                </a:r>
                <a:r>
                  <a:rPr lang="fr-FR" dirty="0" smtClean="0"/>
                  <a:t>= </a:t>
                </a:r>
                <a14:m>
                  <m:oMath xmlns:m="http://schemas.openxmlformats.org/officeDocument/2006/math">
                    <m:f>
                      <m:fPr>
                        <m:ctrlPr>
                          <a:rPr lang="fr-FR" sz="1400" i="1" smtClean="0">
                            <a:latin typeface="Cambria Math" panose="02040503050406030204" pitchFamily="18" charset="0"/>
                          </a:rPr>
                        </m:ctrlPr>
                      </m:fPr>
                      <m:num>
                        <m:r>
                          <a:rPr lang="fr-FR" sz="1400" b="0" i="1" smtClean="0">
                            <a:latin typeface="Cambria Math" panose="02040503050406030204" pitchFamily="18" charset="0"/>
                          </a:rPr>
                          <m:t>𝐾</m:t>
                        </m:r>
                      </m:num>
                      <m:den>
                        <m:r>
                          <a:rPr lang="fr-FR" sz="1400" b="0" i="1" smtClean="0">
                            <a:latin typeface="Cambria Math" panose="02040503050406030204" pitchFamily="18" charset="0"/>
                          </a:rPr>
                          <m:t>1+</m:t>
                        </m:r>
                        <m:d>
                          <m:dPr>
                            <m:ctrlPr>
                              <a:rPr lang="fr-FR" sz="1400" b="0" i="1" smtClean="0">
                                <a:latin typeface="Cambria Math" panose="02040503050406030204" pitchFamily="18" charset="0"/>
                              </a:rPr>
                            </m:ctrlPr>
                          </m:dPr>
                          <m:e>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𝐾</m:t>
                                </m:r>
                                <m:r>
                                  <a:rPr lang="fr-FR" sz="1400" b="0" i="1" smtClean="0">
                                    <a:latin typeface="Cambria Math" panose="02040503050406030204" pitchFamily="18" charset="0"/>
                                  </a:rPr>
                                  <m:t>−</m:t>
                                </m:r>
                                <m:r>
                                  <m:rPr>
                                    <m:nor/>
                                  </m:rPr>
                                  <a:rPr lang="fr-FR" sz="1400" b="1" dirty="0" smtClean="0">
                                    <a:solidFill>
                                      <a:schemeClr val="accent4">
                                        <a:lumMod val="75000"/>
                                      </a:schemeClr>
                                    </a:solidFill>
                                  </a:rPr>
                                  <m:t>C</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gut</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i</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d</m:t>
                                </m:r>
                                <m:r>
                                  <m:rPr>
                                    <m:nor/>
                                  </m:rPr>
                                  <a:rPr lang="fr-FR" sz="1400" b="1" dirty="0" smtClean="0">
                                    <a:solidFill>
                                      <a:schemeClr val="accent4">
                                        <a:lumMod val="75000"/>
                                      </a:schemeClr>
                                    </a:solidFill>
                                  </a:rPr>
                                  <m:t>+1).</m:t>
                                </m:r>
                                <m:r>
                                  <m:rPr>
                                    <m:nor/>
                                  </m:rPr>
                                  <a:rPr lang="fr-FR" sz="1400" b="1" i="0" dirty="0" smtClean="0">
                                    <a:solidFill>
                                      <a:schemeClr val="accent4">
                                        <a:lumMod val="75000"/>
                                      </a:schemeClr>
                                    </a:solidFill>
                                  </a:rPr>
                                  <m:t>excretion</m:t>
                                </m:r>
                              </m:num>
                              <m:den>
                                <m:r>
                                  <m:rPr>
                                    <m:nor/>
                                  </m:rPr>
                                  <a:rPr lang="fr-FR" sz="1400" b="1" dirty="0">
                                    <a:solidFill>
                                      <a:schemeClr val="accent4">
                                        <a:lumMod val="75000"/>
                                      </a:schemeClr>
                                    </a:solidFill>
                                  </a:rPr>
                                  <m:t>C</m:t>
                                </m:r>
                                <m:r>
                                  <m:rPr>
                                    <m:nor/>
                                  </m:rPr>
                                  <a:rPr lang="fr-FR" sz="1400" b="1" dirty="0">
                                    <a:solidFill>
                                      <a:schemeClr val="accent4">
                                        <a:lumMod val="75000"/>
                                      </a:schemeClr>
                                    </a:solidFill>
                                  </a:rPr>
                                  <m:t>_</m:t>
                                </m:r>
                                <m:r>
                                  <m:rPr>
                                    <m:nor/>
                                  </m:rPr>
                                  <a:rPr lang="fr-FR" sz="1400" b="1" dirty="0">
                                    <a:solidFill>
                                      <a:schemeClr val="accent4">
                                        <a:lumMod val="75000"/>
                                      </a:schemeClr>
                                    </a:solidFill>
                                  </a:rPr>
                                  <m:t>gut</m:t>
                                </m:r>
                                <m:r>
                                  <m:rPr>
                                    <m:nor/>
                                  </m:rPr>
                                  <a:rPr lang="fr-FR" sz="1400" b="1" dirty="0">
                                    <a:solidFill>
                                      <a:schemeClr val="accent4">
                                        <a:lumMod val="75000"/>
                                      </a:schemeClr>
                                    </a:solidFill>
                                  </a:rPr>
                                  <m:t>_</m:t>
                                </m:r>
                                <m:r>
                                  <m:rPr>
                                    <m:nor/>
                                  </m:rPr>
                                  <a:rPr lang="fr-FR" sz="1400" b="1" dirty="0">
                                    <a:solidFill>
                                      <a:schemeClr val="accent4">
                                        <a:lumMod val="75000"/>
                                      </a:schemeClr>
                                    </a:solidFill>
                                  </a:rPr>
                                  <m:t>i</m:t>
                                </m:r>
                                <m:r>
                                  <m:rPr>
                                    <m:nor/>
                                  </m:rPr>
                                  <a:rPr lang="fr-FR" sz="1400" b="1" dirty="0">
                                    <a:solidFill>
                                      <a:schemeClr val="accent4">
                                        <a:lumMod val="75000"/>
                                      </a:schemeClr>
                                    </a:solidFill>
                                  </a:rPr>
                                  <m:t>_(</m:t>
                                </m:r>
                                <m:r>
                                  <m:rPr>
                                    <m:nor/>
                                  </m:rPr>
                                  <a:rPr lang="fr-FR" sz="1400" b="1" dirty="0">
                                    <a:solidFill>
                                      <a:schemeClr val="accent4">
                                        <a:lumMod val="75000"/>
                                      </a:schemeClr>
                                    </a:solidFill>
                                  </a:rPr>
                                  <m:t>d</m:t>
                                </m:r>
                                <m:r>
                                  <m:rPr>
                                    <m:nor/>
                                  </m:rPr>
                                  <a:rPr lang="fr-FR" sz="1400" b="1" dirty="0">
                                    <a:solidFill>
                                      <a:schemeClr val="accent4">
                                        <a:lumMod val="75000"/>
                                      </a:schemeClr>
                                    </a:solidFill>
                                  </a:rPr>
                                  <m:t>+1).</m:t>
                                </m:r>
                                <m:r>
                                  <m:rPr>
                                    <m:nor/>
                                  </m:rPr>
                                  <a:rPr lang="fr-FR" sz="1400" b="1" i="0" dirty="0" smtClean="0">
                                    <a:solidFill>
                                      <a:schemeClr val="accent4">
                                        <a:lumMod val="75000"/>
                                      </a:schemeClr>
                                    </a:solidFill>
                                  </a:rPr>
                                  <m:t>excretion</m:t>
                                </m:r>
                              </m:den>
                            </m:f>
                          </m:e>
                        </m:d>
                        <m:r>
                          <a:rPr lang="fr-FR" sz="1400" b="0" i="1" smtClean="0">
                            <a:latin typeface="Cambria Math" panose="02040503050406030204" pitchFamily="18" charset="0"/>
                          </a:rPr>
                          <m:t>∗</m:t>
                        </m:r>
                        <m:sSup>
                          <m:sSupPr>
                            <m:ctrlPr>
                              <a:rPr lang="fr-FR" sz="1400" i="1">
                                <a:latin typeface="Cambria Math" panose="02040503050406030204" pitchFamily="18" charset="0"/>
                              </a:rPr>
                            </m:ctrlPr>
                          </m:sSupPr>
                          <m:e>
                            <m:r>
                              <a:rPr lang="fr-FR" sz="1400" b="0" i="1" smtClean="0">
                                <a:latin typeface="Cambria Math" panose="02040503050406030204" pitchFamily="18" charset="0"/>
                              </a:rPr>
                              <m:t>𝑒</m:t>
                            </m:r>
                          </m:e>
                          <m:sup>
                            <m:r>
                              <a:rPr lang="fr-FR" sz="1400" b="0" i="1" smtClean="0">
                                <a:latin typeface="Cambria Math" panose="02040503050406030204" pitchFamily="18" charset="0"/>
                              </a:rPr>
                              <m:t>−</m:t>
                            </m:r>
                            <m:r>
                              <a:rPr lang="fr-FR" sz="1400" b="0" i="1" smtClean="0">
                                <a:latin typeface="Cambria Math" panose="02040503050406030204" pitchFamily="18" charset="0"/>
                              </a:rPr>
                              <m:t>𝑟</m:t>
                            </m:r>
                          </m:sup>
                        </m:sSup>
                      </m:den>
                    </m:f>
                  </m:oMath>
                </a14:m>
                <a:endParaRPr lang="fr-FR" dirty="0" smtClean="0"/>
              </a:p>
            </p:txBody>
          </p:sp>
        </mc:Choice>
        <mc:Fallback>
          <p:sp>
            <p:nvSpPr>
              <p:cNvPr id="15" name="ZoneTexte 14"/>
              <p:cNvSpPr txBox="1">
                <a:spLocks noRot="1" noChangeAspect="1" noMove="1" noResize="1" noEditPoints="1" noAdjustHandles="1" noChangeArrowheads="1" noChangeShapeType="1" noTextEdit="1"/>
              </p:cNvSpPr>
              <p:nvPr/>
            </p:nvSpPr>
            <p:spPr>
              <a:xfrm>
                <a:off x="467544" y="3219822"/>
                <a:ext cx="8064896" cy="1227387"/>
              </a:xfrm>
              <a:prstGeom prst="rect">
                <a:avLst/>
              </a:prstGeom>
              <a:blipFill>
                <a:blip r:embed="rId2"/>
                <a:stretch>
                  <a:fillRect l="-680" t="-1980" b="-2475"/>
                </a:stretch>
              </a:blipFill>
            </p:spPr>
            <p:txBody>
              <a:bodyPr/>
              <a:lstStyle/>
              <a:p>
                <a:r>
                  <a:rPr lang="fr-FR">
                    <a:noFill/>
                  </a:rPr>
                  <a:t> </a:t>
                </a:r>
              </a:p>
            </p:txBody>
          </p:sp>
        </mc:Fallback>
      </mc:AlternateContent>
      <p:sp>
        <p:nvSpPr>
          <p:cNvPr id="16" name="ZoneTexte 15"/>
          <p:cNvSpPr txBox="1"/>
          <p:nvPr/>
        </p:nvSpPr>
        <p:spPr>
          <a:xfrm>
            <a:off x="863588" y="743088"/>
            <a:ext cx="7272808" cy="1477328"/>
          </a:xfrm>
          <a:prstGeom prst="rect">
            <a:avLst/>
          </a:prstGeom>
          <a:noFill/>
        </p:spPr>
        <p:txBody>
          <a:bodyPr wrap="square" rtlCol="0">
            <a:spAutoFit/>
          </a:bodyPr>
          <a:lstStyle/>
          <a:p>
            <a:r>
              <a:rPr lang="fr-FR" b="1" dirty="0" err="1" smtClean="0"/>
              <a:t>Hypothesis</a:t>
            </a:r>
            <a:r>
              <a:rPr lang="fr-FR" b="1" dirty="0" smtClean="0"/>
              <a:t> 4</a:t>
            </a:r>
            <a:r>
              <a:rPr lang="fr-FR" dirty="0" smtClean="0"/>
              <a:t>: The </a:t>
            </a:r>
            <a:r>
              <a:rPr lang="fr-FR" dirty="0" err="1" smtClean="0"/>
              <a:t>growth</a:t>
            </a:r>
            <a:r>
              <a:rPr lang="fr-FR" dirty="0" smtClean="0"/>
              <a:t> </a:t>
            </a:r>
            <a:r>
              <a:rPr lang="fr-FR" dirty="0" err="1" smtClean="0"/>
              <a:t>is</a:t>
            </a:r>
            <a:r>
              <a:rPr lang="fr-FR" dirty="0" smtClean="0"/>
              <a:t> </a:t>
            </a:r>
            <a:r>
              <a:rPr lang="fr-FR" dirty="0" err="1" smtClean="0"/>
              <a:t>modeled</a:t>
            </a:r>
            <a:r>
              <a:rPr lang="fr-FR" dirty="0" smtClean="0"/>
              <a:t> </a:t>
            </a:r>
            <a:r>
              <a:rPr lang="fr-FR" dirty="0" err="1" smtClean="0"/>
              <a:t>using</a:t>
            </a:r>
            <a:r>
              <a:rPr lang="fr-FR" dirty="0" smtClean="0"/>
              <a:t> a </a:t>
            </a:r>
            <a:r>
              <a:rPr lang="fr-FR" dirty="0" err="1" smtClean="0"/>
              <a:t>logistic</a:t>
            </a:r>
            <a:r>
              <a:rPr lang="fr-FR" dirty="0" smtClean="0"/>
              <a:t> model</a:t>
            </a:r>
          </a:p>
          <a:p>
            <a:endParaRPr lang="fr-FR" dirty="0"/>
          </a:p>
          <a:p>
            <a:r>
              <a:rPr lang="fr-FR" dirty="0" err="1" smtClean="0">
                <a:solidFill>
                  <a:schemeClr val="bg2">
                    <a:lumMod val="75000"/>
                  </a:schemeClr>
                </a:solidFill>
              </a:rPr>
              <a:t>Growth</a:t>
            </a:r>
            <a:r>
              <a:rPr lang="fr-FR" dirty="0" smtClean="0">
                <a:solidFill>
                  <a:schemeClr val="bg2">
                    <a:lumMod val="75000"/>
                  </a:schemeClr>
                </a:solidFill>
              </a:rPr>
              <a:t> rate </a:t>
            </a:r>
            <a:r>
              <a:rPr lang="fr-FR" dirty="0" smtClean="0"/>
              <a:t>(r): Uniform(0, 5) log10 CFU (</a:t>
            </a:r>
            <a:r>
              <a:rPr lang="fr-FR" dirty="0"/>
              <a:t>Becker et al. (2022</a:t>
            </a:r>
            <a:r>
              <a:rPr lang="fr-FR" dirty="0" smtClean="0"/>
              <a:t>))</a:t>
            </a:r>
          </a:p>
          <a:p>
            <a:r>
              <a:rPr lang="fr-FR" dirty="0" smtClean="0">
                <a:solidFill>
                  <a:schemeClr val="bg2">
                    <a:lumMod val="75000"/>
                  </a:schemeClr>
                </a:solidFill>
              </a:rPr>
              <a:t>Maximum </a:t>
            </a:r>
            <a:r>
              <a:rPr lang="fr-FR" dirty="0" err="1" smtClean="0">
                <a:solidFill>
                  <a:schemeClr val="bg2">
                    <a:lumMod val="75000"/>
                  </a:schemeClr>
                </a:solidFill>
              </a:rPr>
              <a:t>carrying</a:t>
            </a:r>
            <a:r>
              <a:rPr lang="fr-FR" dirty="0" smtClean="0">
                <a:solidFill>
                  <a:schemeClr val="bg2">
                    <a:lumMod val="75000"/>
                  </a:schemeClr>
                </a:solidFill>
              </a:rPr>
              <a:t> </a:t>
            </a:r>
            <a:r>
              <a:rPr lang="fr-FR" dirty="0" err="1" smtClean="0">
                <a:solidFill>
                  <a:schemeClr val="bg2">
                    <a:lumMod val="75000"/>
                  </a:schemeClr>
                </a:solidFill>
              </a:rPr>
              <a:t>capacity</a:t>
            </a:r>
            <a:r>
              <a:rPr lang="fr-FR" dirty="0" smtClean="0">
                <a:solidFill>
                  <a:schemeClr val="bg2">
                    <a:lumMod val="75000"/>
                  </a:schemeClr>
                </a:solidFill>
              </a:rPr>
              <a:t> </a:t>
            </a:r>
            <a:r>
              <a:rPr lang="fr-FR" dirty="0" smtClean="0"/>
              <a:t>(K): 1e10 * </a:t>
            </a:r>
            <a:r>
              <a:rPr lang="fr-FR" b="1" dirty="0" err="1" smtClean="0">
                <a:solidFill>
                  <a:schemeClr val="tx2">
                    <a:lumMod val="75000"/>
                  </a:schemeClr>
                </a:solidFill>
              </a:rPr>
              <a:t>F_gut_i</a:t>
            </a:r>
            <a:r>
              <a:rPr lang="fr-FR" b="1" dirty="0" smtClean="0">
                <a:solidFill>
                  <a:schemeClr val="tx2">
                    <a:lumMod val="75000"/>
                  </a:schemeClr>
                </a:solidFill>
              </a:rPr>
              <a:t>_(d+1)</a:t>
            </a:r>
            <a:r>
              <a:rPr lang="fr-FR" dirty="0" smtClean="0"/>
              <a:t>  </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136116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21</a:t>
            </a:fld>
            <a:endParaRPr lang="fr-FR" dirty="0"/>
          </a:p>
        </p:txBody>
      </p:sp>
      <p:sp>
        <p:nvSpPr>
          <p:cNvPr id="3" name="Titre 2"/>
          <p:cNvSpPr>
            <a:spLocks noGrp="1"/>
          </p:cNvSpPr>
          <p:nvPr>
            <p:ph type="title"/>
          </p:nvPr>
        </p:nvSpPr>
        <p:spPr/>
        <p:txBody>
          <a:bodyPr/>
          <a:lstStyle/>
          <a:p>
            <a:r>
              <a:rPr lang="fr-FR" dirty="0" err="1" smtClean="0"/>
              <a:t>Growth</a:t>
            </a:r>
            <a:r>
              <a:rPr lang="fr-FR" dirty="0" smtClean="0"/>
              <a:t> (in the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endParaRPr lang="fr-FR" dirty="0">
              <a:solidFill>
                <a:schemeClr val="bg1">
                  <a:lumMod val="65000"/>
                </a:schemeClr>
              </a:solidFill>
            </a:endParaRP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1011917" y="1270920"/>
            <a:ext cx="7272808" cy="369332"/>
          </a:xfrm>
          <a:prstGeom prst="rect">
            <a:avLst/>
          </a:prstGeom>
          <a:noFill/>
        </p:spPr>
        <p:txBody>
          <a:bodyPr wrap="square" rtlCol="0">
            <a:spAutoFit/>
          </a:bodyPr>
          <a:lstStyle/>
          <a:p>
            <a:r>
              <a:rPr lang="fr-FR" b="1" dirty="0" smtClean="0"/>
              <a:t>No change </a:t>
            </a:r>
            <a:r>
              <a:rPr lang="fr-FR" dirty="0" smtClean="0"/>
              <a:t>in ESBL E. coli concentration in </a:t>
            </a:r>
            <a:r>
              <a:rPr lang="fr-FR" dirty="0" err="1" smtClean="0"/>
              <a:t>farm</a:t>
            </a:r>
            <a:r>
              <a:rPr lang="fr-FR" dirty="0" smtClean="0"/>
              <a:t> </a:t>
            </a:r>
            <a:r>
              <a:rPr lang="fr-FR" dirty="0" err="1" smtClean="0"/>
              <a:t>environment</a:t>
            </a:r>
            <a:endParaRPr lang="fr-FR" dirty="0" smtClean="0"/>
          </a:p>
        </p:txBody>
      </p:sp>
      <p:sp>
        <p:nvSpPr>
          <p:cNvPr id="18" name="ZoneTexte 17"/>
          <p:cNvSpPr txBox="1"/>
          <p:nvPr/>
        </p:nvSpPr>
        <p:spPr>
          <a:xfrm>
            <a:off x="375906" y="3328685"/>
            <a:ext cx="8525285" cy="923330"/>
          </a:xfrm>
          <a:prstGeom prst="rect">
            <a:avLst/>
          </a:prstGeom>
          <a:noFill/>
        </p:spPr>
        <p:txBody>
          <a:bodyPr wrap="square" rtlCol="0">
            <a:spAutoFit/>
          </a:bodyPr>
          <a:lstStyle/>
          <a:p>
            <a:r>
              <a:rPr lang="fr-FR" dirty="0" smtClean="0"/>
              <a:t>            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growth</a:t>
            </a:r>
            <a:endParaRPr lang="fr-FR" b="1" dirty="0" smtClean="0">
              <a:solidFill>
                <a:schemeClr val="bg2"/>
              </a:solidFill>
            </a:endParaRPr>
          </a:p>
          <a:p>
            <a:endParaRPr lang="fr-FR" b="1" dirty="0">
              <a:solidFill>
                <a:schemeClr val="accent4">
                  <a:lumMod val="75000"/>
                </a:schemeClr>
              </a:solidFill>
            </a:endParaRPr>
          </a:p>
          <a:p>
            <a:r>
              <a:rPr lang="fr-FR" b="1" dirty="0" smtClean="0">
                <a:solidFill>
                  <a:srgbClr val="7030A0"/>
                </a:solidFill>
              </a:rPr>
              <a:t>	     C_env_(d+1).growth</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).excretion</a:t>
            </a:r>
            <a:r>
              <a:rPr lang="fr-FR" dirty="0" smtClean="0">
                <a:solidFill>
                  <a:srgbClr val="7030A0"/>
                </a:solidFill>
              </a:rPr>
              <a:t> </a:t>
            </a:r>
            <a:endParaRPr lang="fr-FR" b="1" dirty="0" smtClean="0">
              <a:solidFill>
                <a:schemeClr val="accent4">
                  <a:lumMod val="75000"/>
                </a:schemeClr>
              </a:solidFill>
            </a:endParaRPr>
          </a:p>
        </p:txBody>
      </p:sp>
    </p:spTree>
    <p:extLst>
      <p:ext uri="{BB962C8B-B14F-4D97-AF65-F5344CB8AC3E}">
        <p14:creationId xmlns:p14="http://schemas.microsoft.com/office/powerpoint/2010/main" val="1414178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2.3 </a:t>
            </a:r>
            <a:r>
              <a:rPr lang="fr-FR" dirty="0"/>
              <a:t>— </a:t>
            </a:r>
            <a:r>
              <a:rPr lang="fr-FR" dirty="0" smtClean="0"/>
              <a:t>Transmission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456912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23</a:t>
            </a:fld>
            <a:endParaRPr lang="fr-FR" dirty="0"/>
          </a:p>
        </p:txBody>
      </p:sp>
      <p:sp>
        <p:nvSpPr>
          <p:cNvPr id="3" name="Titre 2"/>
          <p:cNvSpPr>
            <a:spLocks noGrp="1"/>
          </p:cNvSpPr>
          <p:nvPr>
            <p:ph type="title"/>
          </p:nvPr>
        </p:nvSpPr>
        <p:spPr/>
        <p:txBody>
          <a:bodyPr/>
          <a:lstStyle/>
          <a:p>
            <a:r>
              <a:rPr lang="fr-FR" dirty="0" smtClean="0"/>
              <a:t>Ingestion (and </a:t>
            </a:r>
            <a:r>
              <a:rPr lang="fr-FR" dirty="0" err="1" smtClean="0"/>
              <a:t>also</a:t>
            </a:r>
            <a:r>
              <a:rPr lang="fr-FR" dirty="0" smtClean="0"/>
              <a:t> Transmission)</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683568" y="3197672"/>
            <a:ext cx="76328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Number</a:t>
            </a:r>
            <a:r>
              <a:rPr lang="fr-FR" dirty="0" smtClean="0"/>
              <a:t> of </a:t>
            </a:r>
            <a:r>
              <a:rPr lang="fr-FR" b="1" dirty="0" err="1" smtClean="0">
                <a:solidFill>
                  <a:schemeClr val="accent3"/>
                </a:solidFill>
              </a:rPr>
              <a:t>Newly</a:t>
            </a:r>
            <a:r>
              <a:rPr lang="fr-FR" b="1" dirty="0" smtClean="0">
                <a:solidFill>
                  <a:schemeClr val="accent3"/>
                </a:solidFill>
              </a:rPr>
              <a:t> </a:t>
            </a:r>
            <a:r>
              <a:rPr lang="fr-FR" b="1" dirty="0" err="1">
                <a:solidFill>
                  <a:schemeClr val="accent3"/>
                </a:solidFill>
              </a:rPr>
              <a:t>infected</a:t>
            </a:r>
            <a:r>
              <a:rPr lang="fr-FR" b="1" dirty="0">
                <a:solidFill>
                  <a:schemeClr val="accent3"/>
                </a:solidFill>
              </a:rPr>
              <a:t> </a:t>
            </a:r>
            <a:r>
              <a:rPr lang="fr-FR" b="1" dirty="0" err="1">
                <a:solidFill>
                  <a:schemeClr val="accent3"/>
                </a:solidFill>
              </a:rPr>
              <a:t>broilers</a:t>
            </a:r>
            <a:r>
              <a:rPr lang="fr-FR" b="1" dirty="0">
                <a:solidFill>
                  <a:schemeClr val="accent3"/>
                </a:solidFill>
              </a:rPr>
              <a:t> </a:t>
            </a:r>
            <a:r>
              <a:rPr lang="fr-FR" dirty="0"/>
              <a:t>(Dame-</a:t>
            </a:r>
            <a:r>
              <a:rPr lang="fr-FR" dirty="0" err="1"/>
              <a:t>Korevaar</a:t>
            </a:r>
            <a:r>
              <a:rPr lang="fr-FR" dirty="0"/>
              <a:t> et al (2019</a:t>
            </a:r>
            <a:r>
              <a:rPr lang="fr-FR" dirty="0" smtClean="0"/>
              <a:t>))</a:t>
            </a:r>
          </a:p>
          <a:p>
            <a:endParaRPr lang="fr-FR" dirty="0" smtClean="0"/>
          </a:p>
          <a:p>
            <a:pPr lvl="1"/>
            <a:r>
              <a:rPr lang="fr-FR" dirty="0"/>
              <a:t>	</a:t>
            </a:r>
            <a:r>
              <a:rPr lang="fr-FR" dirty="0" smtClean="0"/>
              <a:t>   E(</a:t>
            </a:r>
            <a:r>
              <a:rPr lang="fr-FR" dirty="0" err="1" smtClean="0"/>
              <a:t>N</a:t>
            </a:r>
            <a:r>
              <a:rPr lang="fr-FR" sz="1200" dirty="0" err="1" smtClean="0">
                <a:solidFill>
                  <a:srgbClr val="FF0000"/>
                </a:solidFill>
              </a:rPr>
              <a:t>new</a:t>
            </a:r>
            <a:r>
              <a:rPr lang="fr-FR" sz="1200" dirty="0" smtClean="0">
                <a:solidFill>
                  <a:srgbClr val="FF0000"/>
                </a:solidFill>
              </a:rPr>
              <a:t> infected</a:t>
            </a:r>
            <a:r>
              <a:rPr lang="fr-FR" sz="1200" dirty="0" smtClean="0"/>
              <a:t>_d+1</a:t>
            </a:r>
            <a:r>
              <a:rPr lang="fr-FR" dirty="0" smtClean="0"/>
              <a:t>) = </a:t>
            </a:r>
            <a:r>
              <a:rPr lang="fr-FR" dirty="0" err="1" smtClean="0"/>
              <a:t>N</a:t>
            </a:r>
            <a:r>
              <a:rPr lang="fr-FR" sz="1200" dirty="0" err="1" smtClean="0">
                <a:solidFill>
                  <a:srgbClr val="00B050"/>
                </a:solidFill>
              </a:rPr>
              <a:t>susceptible</a:t>
            </a:r>
            <a:r>
              <a:rPr lang="fr-FR" sz="1200" dirty="0" err="1" smtClean="0"/>
              <a:t>_d</a:t>
            </a:r>
            <a:r>
              <a:rPr lang="fr-FR" sz="1200" dirty="0" smtClean="0"/>
              <a:t> </a:t>
            </a:r>
            <a:r>
              <a:rPr lang="fr-FR" dirty="0" smtClean="0"/>
              <a:t>* (1 - </a:t>
            </a:r>
            <a:r>
              <a:rPr lang="fr-FR" dirty="0" err="1" smtClean="0"/>
              <a:t>exp</a:t>
            </a:r>
            <a:r>
              <a:rPr lang="fr-FR" dirty="0" smtClean="0"/>
              <a:t>(-</a:t>
            </a:r>
            <a:r>
              <a:rPr lang="fr-FR" b="1" dirty="0" smtClean="0">
                <a:solidFill>
                  <a:srgbClr val="7030A0"/>
                </a:solidFill>
              </a:rPr>
              <a:t>foi_(d+1)</a:t>
            </a:r>
            <a:r>
              <a:rPr lang="fr-FR" dirty="0" smtClean="0"/>
              <a:t>))</a:t>
            </a:r>
          </a:p>
        </p:txBody>
      </p:sp>
      <p:sp>
        <p:nvSpPr>
          <p:cNvPr id="16" name="ZoneTexte 15"/>
          <p:cNvSpPr txBox="1"/>
          <p:nvPr/>
        </p:nvSpPr>
        <p:spPr>
          <a:xfrm>
            <a:off x="755577" y="924376"/>
            <a:ext cx="7272808"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All broilers ingest some feces </a:t>
            </a:r>
            <a:r>
              <a:rPr lang="fr-FR" b="1" dirty="0" smtClean="0">
                <a:solidFill>
                  <a:schemeClr val="tx2">
                    <a:lumMod val="75000"/>
                  </a:schemeClr>
                </a:solidFill>
              </a:rPr>
              <a:t>F</a:t>
            </a:r>
            <a:r>
              <a:rPr lang="fr-FR" b="1" dirty="0" smtClean="0">
                <a:solidFill>
                  <a:schemeClr val="accent4">
                    <a:lumMod val="75000"/>
                  </a:schemeClr>
                </a:solidFill>
              </a:rPr>
              <a:t>_ingest_i_(d+1) </a:t>
            </a:r>
            <a:endParaRPr lang="fr-FR" dirty="0" smtClean="0"/>
          </a:p>
          <a:p>
            <a:pPr marL="285750" indent="-285750">
              <a:buFont typeface="Arial" panose="020B0604020202020204" pitchFamily="34" charset="0"/>
              <a:buChar char="•"/>
            </a:pPr>
            <a:r>
              <a:rPr lang="fr-FR" dirty="0" err="1" smtClean="0"/>
              <a:t>Ingested</a:t>
            </a:r>
            <a:r>
              <a:rPr lang="fr-FR" dirty="0" smtClean="0"/>
              <a:t> </a:t>
            </a:r>
            <a:r>
              <a:rPr lang="fr-FR" dirty="0" err="1" smtClean="0"/>
              <a:t>feces</a:t>
            </a:r>
            <a:r>
              <a:rPr lang="fr-FR" dirty="0" smtClean="0"/>
              <a:t> </a:t>
            </a:r>
            <a:r>
              <a:rPr lang="fr-FR" dirty="0" err="1" smtClean="0"/>
              <a:t>can</a:t>
            </a:r>
            <a:r>
              <a:rPr lang="fr-FR" dirty="0" smtClean="0"/>
              <a:t> </a:t>
            </a:r>
            <a:r>
              <a:rPr lang="fr-FR" dirty="0" err="1" smtClean="0"/>
              <a:t>be</a:t>
            </a:r>
            <a:r>
              <a:rPr lang="fr-FR" dirty="0" smtClean="0"/>
              <a:t> </a:t>
            </a:r>
            <a:r>
              <a:rPr lang="fr-FR" dirty="0" err="1" smtClean="0">
                <a:solidFill>
                  <a:srgbClr val="FF0000"/>
                </a:solidFill>
              </a:rPr>
              <a:t>contaminated</a:t>
            </a:r>
            <a:r>
              <a:rPr lang="fr-FR" dirty="0" smtClean="0"/>
              <a:t> </a:t>
            </a:r>
            <a:r>
              <a:rPr lang="fr-FR" dirty="0"/>
              <a:t>or </a:t>
            </a:r>
            <a:r>
              <a:rPr lang="fr-FR" dirty="0">
                <a:solidFill>
                  <a:srgbClr val="00B050"/>
                </a:solidFill>
              </a:rPr>
              <a:t>non </a:t>
            </a:r>
            <a:r>
              <a:rPr lang="fr-FR" dirty="0" err="1" smtClean="0">
                <a:solidFill>
                  <a:srgbClr val="00B050"/>
                </a:solidFill>
              </a:rPr>
              <a:t>contaminated</a:t>
            </a:r>
            <a:endParaRPr lang="fr-FR" dirty="0" smtClean="0"/>
          </a:p>
          <a:p>
            <a:pPr marL="285750" indent="-285750">
              <a:buFont typeface="Arial" panose="020B0604020202020204" pitchFamily="34" charset="0"/>
              <a:buChar char="•"/>
            </a:pPr>
            <a:r>
              <a:rPr lang="fr-FR" dirty="0" err="1" smtClean="0"/>
              <a:t>Broilers</a:t>
            </a:r>
            <a:r>
              <a:rPr lang="fr-FR" dirty="0" smtClean="0"/>
              <a:t> </a:t>
            </a:r>
            <a:r>
              <a:rPr lang="fr-FR" dirty="0" err="1" smtClean="0"/>
              <a:t>ingesting</a:t>
            </a:r>
            <a:r>
              <a:rPr lang="fr-FR" dirty="0" smtClean="0"/>
              <a:t> </a:t>
            </a:r>
            <a:r>
              <a:rPr lang="fr-FR" dirty="0" err="1" smtClean="0">
                <a:solidFill>
                  <a:srgbClr val="FF0000"/>
                </a:solidFill>
              </a:rPr>
              <a:t>contaminated</a:t>
            </a:r>
            <a:r>
              <a:rPr lang="fr-FR" dirty="0" smtClean="0">
                <a:solidFill>
                  <a:srgbClr val="FF0000"/>
                </a:solidFill>
              </a:rPr>
              <a:t> </a:t>
            </a:r>
            <a:r>
              <a:rPr lang="fr-FR" dirty="0" err="1" smtClean="0">
                <a:solidFill>
                  <a:srgbClr val="FF0000"/>
                </a:solidFill>
              </a:rPr>
              <a:t>feces</a:t>
            </a:r>
            <a:r>
              <a:rPr lang="fr-FR" dirty="0" smtClean="0"/>
              <a:t> </a:t>
            </a:r>
            <a:r>
              <a:rPr lang="fr-FR" dirty="0" err="1" smtClean="0"/>
              <a:t>gets</a:t>
            </a:r>
            <a:r>
              <a:rPr lang="fr-FR" dirty="0" smtClean="0"/>
              <a:t> </a:t>
            </a:r>
            <a:r>
              <a:rPr lang="fr-FR" dirty="0" err="1" smtClean="0"/>
              <a:t>infected</a:t>
            </a:r>
            <a:r>
              <a:rPr lang="fr-FR" dirty="0" smtClean="0"/>
              <a:t>  </a:t>
            </a:r>
          </a:p>
          <a:p>
            <a:pPr marL="285750" indent="-285750">
              <a:buFont typeface="Arial" panose="020B0604020202020204" pitchFamily="34" charset="0"/>
              <a:buChar char="•"/>
            </a:pPr>
            <a:endParaRPr lang="fr-FR" dirty="0" smtClean="0"/>
          </a:p>
        </p:txBody>
      </p:sp>
      <p:sp>
        <p:nvSpPr>
          <p:cNvPr id="6" name="ZoneTexte 5"/>
          <p:cNvSpPr txBox="1"/>
          <p:nvPr/>
        </p:nvSpPr>
        <p:spPr>
          <a:xfrm>
            <a:off x="107504" y="4225273"/>
            <a:ext cx="8805147" cy="923330"/>
          </a:xfrm>
          <a:prstGeom prst="rect">
            <a:avLst/>
          </a:prstGeom>
          <a:noFill/>
        </p:spPr>
        <p:txBody>
          <a:bodyPr wrap="square" rtlCol="0">
            <a:spAutoFit/>
          </a:bodyPr>
          <a:lstStyle/>
          <a:p>
            <a:pPr algn="ctr"/>
            <a:r>
              <a:rPr lang="fr-FR" b="1" dirty="0">
                <a:solidFill>
                  <a:srgbClr val="7030A0"/>
                </a:solidFill>
              </a:rPr>
              <a:t>foi</a:t>
            </a:r>
            <a:r>
              <a:rPr lang="fr-FR" b="1" dirty="0" smtClean="0">
                <a:solidFill>
                  <a:srgbClr val="7030A0"/>
                </a:solidFill>
              </a:rPr>
              <a:t>_(d+1)</a:t>
            </a:r>
            <a:r>
              <a:rPr lang="fr-FR" dirty="0" smtClean="0"/>
              <a:t> </a:t>
            </a:r>
            <a:r>
              <a:rPr lang="fr-FR" dirty="0"/>
              <a:t>:= force of infection on day </a:t>
            </a:r>
            <a:r>
              <a:rPr lang="fr-FR" b="1" dirty="0" smtClean="0">
                <a:solidFill>
                  <a:srgbClr val="7030A0"/>
                </a:solidFill>
              </a:rPr>
              <a:t>d+1</a:t>
            </a:r>
            <a:r>
              <a:rPr lang="fr-FR" dirty="0" smtClean="0"/>
              <a:t> </a:t>
            </a:r>
            <a:r>
              <a:rPr lang="fr-FR" dirty="0"/>
              <a:t>depends </a:t>
            </a:r>
            <a:r>
              <a:rPr lang="fr-FR" dirty="0" smtClean="0"/>
              <a:t>on</a:t>
            </a:r>
          </a:p>
          <a:p>
            <a:pPr algn="ctr"/>
            <a:r>
              <a:rPr lang="fr-FR" dirty="0" smtClean="0"/>
              <a:t> </a:t>
            </a:r>
            <a:r>
              <a:rPr lang="fr-FR" b="1" dirty="0">
                <a:solidFill>
                  <a:srgbClr val="7030A0"/>
                </a:solidFill>
              </a:rPr>
              <a:t>(C_env_(d+1).growth</a:t>
            </a:r>
            <a:r>
              <a:rPr lang="fr-FR" dirty="0">
                <a:solidFill>
                  <a:srgbClr val="7030A0"/>
                </a:solidFill>
              </a:rPr>
              <a:t> </a:t>
            </a:r>
            <a:r>
              <a:rPr lang="fr-FR" b="1" dirty="0">
                <a:solidFill>
                  <a:srgbClr val="7030A0"/>
                </a:solidFill>
              </a:rPr>
              <a:t>/ F_env_inf_(d+1</a:t>
            </a:r>
            <a:r>
              <a:rPr lang="fr-FR" b="1" dirty="0" smtClean="0">
                <a:solidFill>
                  <a:srgbClr val="7030A0"/>
                </a:solidFill>
              </a:rPr>
              <a:t>)) </a:t>
            </a:r>
            <a:endParaRPr lang="fr-FR" dirty="0"/>
          </a:p>
          <a:p>
            <a:endParaRPr lang="fr-FR" dirty="0"/>
          </a:p>
        </p:txBody>
      </p:sp>
    </p:spTree>
    <p:extLst>
      <p:ext uri="{BB962C8B-B14F-4D97-AF65-F5344CB8AC3E}">
        <p14:creationId xmlns:p14="http://schemas.microsoft.com/office/powerpoint/2010/main" val="420945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24</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5496" y="3214034"/>
            <a:ext cx="9108504" cy="1477328"/>
          </a:xfrm>
          <a:prstGeom prst="rect">
            <a:avLst/>
          </a:prstGeom>
          <a:noFill/>
        </p:spPr>
        <p:txBody>
          <a:bodyPr wrap="square" rtlCol="0">
            <a:spAutoFit/>
          </a:bodyPr>
          <a:lstStyle/>
          <a:p>
            <a:r>
              <a:rPr lang="fr-FR" dirty="0"/>
              <a:t> </a:t>
            </a:r>
            <a:r>
              <a:rPr lang="fr-FR" dirty="0" smtClean="0"/>
              <a:t>  Total </a:t>
            </a:r>
            <a:r>
              <a:rPr lang="fr-FR" dirty="0"/>
              <a:t>CFU in </a:t>
            </a:r>
            <a:r>
              <a:rPr lang="fr-FR" dirty="0" err="1"/>
              <a:t>gut</a:t>
            </a:r>
            <a:r>
              <a:rPr lang="fr-FR" dirty="0"/>
              <a:t> of </a:t>
            </a:r>
            <a:r>
              <a:rPr lang="fr-FR" b="1" dirty="0" err="1" smtClean="0">
                <a:solidFill>
                  <a:srgbClr val="FF0000"/>
                </a:solidFill>
              </a:rPr>
              <a:t>Newly</a:t>
            </a:r>
            <a:r>
              <a:rPr lang="fr-FR" b="1" dirty="0" smtClean="0">
                <a:solidFill>
                  <a:srgbClr val="FF0000"/>
                </a:solidFill>
              </a:rPr>
              <a:t>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pPr algn="ctr">
              <a:lnSpc>
                <a:spcPct val="150000"/>
              </a:lnSpc>
            </a:pPr>
            <a:r>
              <a:rPr lang="fr-FR" b="1" dirty="0" smtClean="0">
                <a:solidFill>
                  <a:schemeClr val="accent4">
                    <a:lumMod val="75000"/>
                  </a:schemeClr>
                </a:solidFill>
              </a:rPr>
              <a:t>C_gut_i_(d+1).ingestion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a:t>
            </a:r>
            <a:r>
              <a:rPr lang="fr-FR" b="1" dirty="0" smtClean="0">
                <a:solidFill>
                  <a:schemeClr val="accent4">
                    <a:lumMod val="75000"/>
                  </a:schemeClr>
                </a:solidFill>
              </a:rPr>
              <a:t>_(d+1).growth</a:t>
            </a:r>
          </a:p>
          <a:p>
            <a:pPr algn="ctr">
              <a:lnSpc>
                <a:spcPct val="150000"/>
              </a:lnSpc>
            </a:pPr>
            <a:r>
              <a:rPr lang="fr-FR" b="1" dirty="0" smtClean="0">
                <a:solidFill>
                  <a:schemeClr val="accent4">
                    <a:lumMod val="75000"/>
                  </a:schemeClr>
                </a:solidFill>
              </a:rPr>
              <a:t> </a:t>
            </a:r>
            <a:r>
              <a:rPr lang="fr-FR" b="1" dirty="0" smtClean="0">
                <a:solidFill>
                  <a:schemeClr val="accent4">
                    <a:lumMod val="75000"/>
                  </a:schemeClr>
                </a:solidFill>
              </a:rPr>
              <a:t>+  </a:t>
            </a:r>
            <a:r>
              <a:rPr lang="fr-FR" b="1" dirty="0" smtClean="0">
                <a:solidFill>
                  <a:schemeClr val="tx2">
                    <a:lumMod val="75000"/>
                  </a:schemeClr>
                </a:solidFill>
              </a:rPr>
              <a:t>F</a:t>
            </a:r>
            <a:r>
              <a:rPr lang="fr-FR" b="1" dirty="0" smtClean="0">
                <a:solidFill>
                  <a:schemeClr val="accent4">
                    <a:lumMod val="75000"/>
                  </a:schemeClr>
                </a:solidFill>
              </a:rPr>
              <a:t>_ingest_i_(d+1) * </a:t>
            </a:r>
            <a:r>
              <a:rPr lang="fr-FR" b="1" dirty="0">
                <a:solidFill>
                  <a:srgbClr val="7030A0"/>
                </a:solidFill>
              </a:rPr>
              <a:t>(C_env_(d+1).growth</a:t>
            </a:r>
            <a:r>
              <a:rPr lang="fr-FR" dirty="0">
                <a:solidFill>
                  <a:srgbClr val="7030A0"/>
                </a:solidFill>
              </a:rPr>
              <a:t> </a:t>
            </a:r>
            <a:r>
              <a:rPr lang="fr-FR" b="1" dirty="0">
                <a:solidFill>
                  <a:srgbClr val="7030A0"/>
                </a:solidFill>
              </a:rPr>
              <a:t>/ F_env_inf_(d+1)) </a:t>
            </a:r>
            <a:endParaRPr lang="fr-FR" b="1" dirty="0" smtClean="0">
              <a:solidFill>
                <a:schemeClr val="accent4">
                  <a:lumMod val="75000"/>
                </a:schemeClr>
              </a:solidFill>
            </a:endParaRPr>
          </a:p>
        </p:txBody>
      </p:sp>
      <p:sp>
        <p:nvSpPr>
          <p:cNvPr id="6" name="Rectangle 5"/>
          <p:cNvSpPr/>
          <p:nvPr/>
        </p:nvSpPr>
        <p:spPr>
          <a:xfrm>
            <a:off x="1547664" y="4278807"/>
            <a:ext cx="6408712" cy="38086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1475656" y="839059"/>
            <a:ext cx="5851461" cy="369332"/>
          </a:xfrm>
          <a:prstGeom prst="rect">
            <a:avLst/>
          </a:prstGeom>
          <a:noFill/>
        </p:spPr>
        <p:txBody>
          <a:bodyPr wrap="square" rtlCol="0">
            <a:spAutoFit/>
          </a:bodyPr>
          <a:lstStyle/>
          <a:p>
            <a:r>
              <a:rPr lang="fr-FR" b="1" dirty="0" err="1" smtClean="0">
                <a:solidFill>
                  <a:schemeClr val="accent3"/>
                </a:solidFill>
              </a:rPr>
              <a:t>Newly</a:t>
            </a:r>
            <a:r>
              <a:rPr lang="fr-FR" b="1" dirty="0" smtClean="0">
                <a:solidFill>
                  <a:schemeClr val="accent3"/>
                </a:solidFill>
              </a:rPr>
              <a:t> </a:t>
            </a:r>
            <a:r>
              <a:rPr lang="fr-FR" b="1" dirty="0" err="1" smtClean="0">
                <a:solidFill>
                  <a:schemeClr val="accent3"/>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err="1" smtClean="0">
                <a:solidFill>
                  <a:schemeClr val="accent3"/>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
        <p:nvSpPr>
          <p:cNvPr id="18" name="ZoneTexte 17"/>
          <p:cNvSpPr txBox="1"/>
          <p:nvPr/>
        </p:nvSpPr>
        <p:spPr>
          <a:xfrm>
            <a:off x="282287" y="1355143"/>
            <a:ext cx="8529716" cy="646331"/>
          </a:xfrm>
          <a:prstGeom prst="rect">
            <a:avLst/>
          </a:prstGeom>
          <a:noFill/>
        </p:spPr>
        <p:txBody>
          <a:bodyPr wrap="square" rtlCol="0">
            <a:spAutoFit/>
          </a:bodyPr>
          <a:lstStyle/>
          <a:p>
            <a:r>
              <a:rPr lang="fr-FR" b="1" dirty="0" err="1" smtClean="0"/>
              <a:t>Hypothesis</a:t>
            </a:r>
            <a:r>
              <a:rPr lang="fr-FR" dirty="0" smtClean="0"/>
              <a:t> </a:t>
            </a:r>
            <a:r>
              <a:rPr lang="fr-FR" b="1" dirty="0"/>
              <a:t>2</a:t>
            </a:r>
            <a:r>
              <a:rPr lang="fr-FR" dirty="0" smtClean="0"/>
              <a:t>: </a:t>
            </a:r>
            <a:r>
              <a:rPr lang="fr-FR" dirty="0" err="1" smtClean="0"/>
              <a:t>Ingested</a:t>
            </a:r>
            <a:r>
              <a:rPr lang="fr-FR" dirty="0" smtClean="0"/>
              <a:t> </a:t>
            </a:r>
            <a:r>
              <a:rPr lang="fr-FR" dirty="0" err="1" smtClean="0"/>
              <a:t>feces</a:t>
            </a:r>
            <a:r>
              <a:rPr lang="fr-FR" dirty="0" smtClean="0"/>
              <a:t> </a:t>
            </a:r>
            <a:r>
              <a:rPr lang="fr-FR" dirty="0" err="1" smtClean="0"/>
              <a:t>amount</a:t>
            </a:r>
            <a:r>
              <a:rPr lang="fr-FR" dirty="0" smtClean="0"/>
              <a:t> </a:t>
            </a:r>
            <a:r>
              <a:rPr lang="fr-FR" dirty="0" err="1" smtClean="0"/>
              <a:t>is</a:t>
            </a:r>
            <a:r>
              <a:rPr lang="fr-FR" dirty="0" smtClean="0"/>
              <a:t> not </a:t>
            </a:r>
            <a:r>
              <a:rPr lang="fr-FR" dirty="0" err="1" smtClean="0"/>
              <a:t>added</a:t>
            </a:r>
            <a:r>
              <a:rPr lang="fr-FR" dirty="0" smtClean="0"/>
              <a:t> </a:t>
            </a:r>
            <a:r>
              <a:rPr lang="fr-FR" dirty="0" err="1" smtClean="0"/>
              <a:t>with</a:t>
            </a:r>
            <a:r>
              <a:rPr lang="fr-FR" dirty="0" smtClean="0"/>
              <a:t> </a:t>
            </a:r>
            <a:r>
              <a:rPr lang="fr-FR" dirty="0" err="1" smtClean="0"/>
              <a:t>gut</a:t>
            </a:r>
            <a:r>
              <a:rPr lang="fr-FR" dirty="0" smtClean="0"/>
              <a:t> </a:t>
            </a:r>
            <a:r>
              <a:rPr lang="fr-FR" dirty="0" err="1" smtClean="0"/>
              <a:t>feces</a:t>
            </a:r>
            <a:r>
              <a:rPr lang="fr-FR" dirty="0" smtClean="0"/>
              <a:t> due to </a:t>
            </a:r>
            <a:r>
              <a:rPr lang="fr-FR" dirty="0" err="1" smtClean="0"/>
              <a:t>small</a:t>
            </a:r>
            <a:r>
              <a:rPr lang="fr-FR" dirty="0" smtClean="0"/>
              <a:t> </a:t>
            </a:r>
            <a:r>
              <a:rPr lang="fr-FR" dirty="0" err="1" smtClean="0"/>
              <a:t>quantity</a:t>
            </a:r>
            <a:r>
              <a:rPr lang="fr-FR" dirty="0" smtClean="0"/>
              <a:t> of ingestion (for all </a:t>
            </a:r>
            <a:r>
              <a:rPr lang="fr-FR" dirty="0" err="1" smtClean="0"/>
              <a:t>broilers</a:t>
            </a:r>
            <a:r>
              <a:rPr lang="fr-FR" dirty="0" smtClean="0"/>
              <a:t>)</a:t>
            </a:r>
            <a:endParaRPr lang="fr-FR" dirty="0">
              <a:solidFill>
                <a:schemeClr val="bg2">
                  <a:lumMod val="75000"/>
                </a:schemeClr>
              </a:solidFill>
            </a:endParaRPr>
          </a:p>
        </p:txBody>
      </p:sp>
    </p:spTree>
    <p:extLst>
      <p:ext uri="{BB962C8B-B14F-4D97-AF65-F5344CB8AC3E}">
        <p14:creationId xmlns:p14="http://schemas.microsoft.com/office/powerpoint/2010/main" val="249196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25</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Previously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1200329"/>
          </a:xfrm>
          <a:prstGeom prst="rect">
            <a:avLst/>
          </a:prstGeom>
          <a:noFill/>
        </p:spPr>
        <p:txBody>
          <a:bodyPr wrap="square" rtlCol="0">
            <a:spAutoFit/>
          </a:bodyPr>
          <a:lstStyle/>
          <a:p>
            <a:r>
              <a:rPr lang="fr-FR" dirty="0" smtClean="0"/>
              <a:t>Total </a:t>
            </a:r>
            <a:r>
              <a:rPr lang="fr-FR" dirty="0"/>
              <a:t>CFU in </a:t>
            </a:r>
            <a:r>
              <a:rPr lang="fr-FR" dirty="0" err="1"/>
              <a:t>gut</a:t>
            </a:r>
            <a:r>
              <a:rPr lang="fr-FR" dirty="0"/>
              <a:t> of </a:t>
            </a:r>
            <a:r>
              <a:rPr lang="fr-FR" b="1" dirty="0" err="1" smtClean="0">
                <a:solidFill>
                  <a:srgbClr val="FF0000"/>
                </a:solidFill>
              </a:rPr>
              <a:t>Previously</a:t>
            </a:r>
            <a:r>
              <a:rPr lang="fr-FR" b="1" dirty="0" smtClean="0">
                <a:solidFill>
                  <a:srgbClr val="FF0000"/>
                </a:solidFill>
              </a:rPr>
              <a:t>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r>
              <a:rPr lang="fr-FR" b="1" dirty="0" smtClean="0">
                <a:solidFill>
                  <a:schemeClr val="accent4">
                    <a:lumMod val="75000"/>
                  </a:schemeClr>
                </a:solidFill>
              </a:rPr>
              <a:t>	</a:t>
            </a:r>
            <a:r>
              <a:rPr lang="fr-FR" b="1" dirty="0" smtClean="0">
                <a:solidFill>
                  <a:schemeClr val="accent4">
                    <a:lumMod val="75000"/>
                  </a:schemeClr>
                </a:solidFill>
              </a:rPr>
              <a:t>     C_gut_i</a:t>
            </a:r>
            <a:r>
              <a:rPr lang="fr-FR" b="1" dirty="0" smtClean="0">
                <a:solidFill>
                  <a:schemeClr val="accent4">
                    <a:lumMod val="75000"/>
                  </a:schemeClr>
                </a:solidFill>
              </a:rPr>
              <a:t>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C_gut_i_(d+1</a:t>
            </a:r>
            <a:r>
              <a:rPr lang="fr-FR" b="1" dirty="0" smtClean="0">
                <a:solidFill>
                  <a:schemeClr val="accent4">
                    <a:lumMod val="75000"/>
                  </a:schemeClr>
                </a:solidFill>
              </a:rPr>
              <a:t>).growth</a:t>
            </a:r>
            <a:endParaRPr lang="fr-FR" b="1" dirty="0">
              <a:solidFill>
                <a:schemeClr val="accent4">
                  <a:lumMod val="75000"/>
                </a:schemeClr>
              </a:solidFill>
            </a:endParaRPr>
          </a:p>
          <a:p>
            <a:endParaRPr lang="fr-FR" b="1" dirty="0" smtClean="0">
              <a:solidFill>
                <a:schemeClr val="accent4">
                  <a:lumMod val="75000"/>
                </a:schemeClr>
              </a:solidFill>
            </a:endParaRPr>
          </a:p>
        </p:txBody>
      </p:sp>
      <p:sp>
        <p:nvSpPr>
          <p:cNvPr id="16" name="ZoneTexte 15"/>
          <p:cNvSpPr txBox="1"/>
          <p:nvPr/>
        </p:nvSpPr>
        <p:spPr>
          <a:xfrm>
            <a:off x="755577" y="924376"/>
            <a:ext cx="7272808" cy="1200329"/>
          </a:xfrm>
          <a:prstGeom prst="rect">
            <a:avLst/>
          </a:prstGeom>
          <a:noFill/>
        </p:spPr>
        <p:txBody>
          <a:bodyPr wrap="square" rtlCol="0">
            <a:spAutoFit/>
          </a:bodyPr>
          <a:lstStyle/>
          <a:p>
            <a:r>
              <a:rPr lang="fr-FR" b="1" dirty="0" err="1" smtClean="0"/>
              <a:t>Hypothesis</a:t>
            </a:r>
            <a:r>
              <a:rPr lang="fr-FR" b="1" dirty="0" smtClean="0"/>
              <a:t> 3: </a:t>
            </a:r>
            <a:r>
              <a:rPr lang="fr-FR" dirty="0" err="1" smtClean="0"/>
              <a:t>Some</a:t>
            </a:r>
            <a:r>
              <a:rPr lang="fr-FR" dirty="0" smtClean="0"/>
              <a:t> of </a:t>
            </a:r>
            <a:r>
              <a:rPr lang="fr-FR" dirty="0" err="1" smtClean="0"/>
              <a:t>them</a:t>
            </a:r>
            <a:r>
              <a:rPr lang="fr-FR" dirty="0" smtClean="0"/>
              <a:t> </a:t>
            </a:r>
            <a:r>
              <a:rPr lang="fr-FR" dirty="0" err="1" smtClean="0"/>
              <a:t>might</a:t>
            </a:r>
            <a:r>
              <a:rPr lang="fr-FR" dirty="0" smtClean="0"/>
              <a:t> </a:t>
            </a:r>
            <a:r>
              <a:rPr lang="fr-FR" dirty="0" err="1" smtClean="0"/>
              <a:t>ingest</a:t>
            </a:r>
            <a:r>
              <a:rPr lang="fr-FR" dirty="0" smtClean="0"/>
              <a:t> </a:t>
            </a:r>
            <a:r>
              <a:rPr lang="fr-FR" dirty="0" err="1" smtClean="0"/>
              <a:t>contaminated</a:t>
            </a:r>
            <a:r>
              <a:rPr lang="fr-FR" dirty="0" smtClean="0"/>
              <a:t> </a:t>
            </a:r>
            <a:r>
              <a:rPr lang="fr-FR" dirty="0" err="1" smtClean="0"/>
              <a:t>feces</a:t>
            </a:r>
            <a:r>
              <a:rPr lang="fr-FR" dirty="0" smtClean="0"/>
              <a:t> but the </a:t>
            </a:r>
            <a:r>
              <a:rPr lang="fr-FR" dirty="0" err="1" smtClean="0"/>
              <a:t>ingested</a:t>
            </a:r>
            <a:r>
              <a:rPr lang="fr-FR" dirty="0" smtClean="0"/>
              <a:t> </a:t>
            </a:r>
            <a:r>
              <a:rPr lang="fr-FR" dirty="0" err="1" smtClean="0"/>
              <a:t>quantity</a:t>
            </a:r>
            <a:r>
              <a:rPr lang="fr-FR" dirty="0" smtClean="0"/>
              <a:t> of ESBL </a:t>
            </a:r>
            <a:r>
              <a:rPr lang="fr-FR" dirty="0" err="1" smtClean="0"/>
              <a:t>E.coli</a:t>
            </a:r>
            <a:r>
              <a:rPr lang="fr-FR" dirty="0" smtClean="0"/>
              <a:t> </a:t>
            </a:r>
            <a:r>
              <a:rPr lang="fr-FR" dirty="0" err="1" smtClean="0"/>
              <a:t>is</a:t>
            </a:r>
            <a:r>
              <a:rPr lang="fr-FR" dirty="0" smtClean="0"/>
              <a:t> </a:t>
            </a:r>
            <a:r>
              <a:rPr lang="fr-FR" dirty="0" err="1" smtClean="0"/>
              <a:t>ignored</a:t>
            </a:r>
            <a:r>
              <a:rPr lang="fr-FR" dirty="0" smtClean="0"/>
              <a:t>, </a:t>
            </a:r>
            <a:r>
              <a:rPr lang="fr-FR" dirty="0" err="1" smtClean="0"/>
              <a:t>compared</a:t>
            </a:r>
            <a:r>
              <a:rPr lang="fr-FR" dirty="0" smtClean="0"/>
              <a:t> to the </a:t>
            </a:r>
            <a:r>
              <a:rPr lang="fr-FR" dirty="0" err="1" smtClean="0"/>
              <a:t>quantity</a:t>
            </a:r>
            <a:r>
              <a:rPr lang="fr-FR" dirty="0" smtClean="0"/>
              <a:t> of ESBL </a:t>
            </a:r>
            <a:r>
              <a:rPr lang="fr-FR" dirty="0" err="1" smtClean="0"/>
              <a:t>E.coli</a:t>
            </a:r>
            <a:r>
              <a:rPr lang="fr-FR" dirty="0" smtClean="0"/>
              <a:t> </a:t>
            </a:r>
            <a:r>
              <a:rPr lang="fr-FR" dirty="0" err="1" smtClean="0"/>
              <a:t>already</a:t>
            </a:r>
            <a:r>
              <a:rPr lang="fr-FR" dirty="0" smtClean="0"/>
              <a:t> </a:t>
            </a:r>
            <a:r>
              <a:rPr lang="fr-FR" dirty="0" err="1" smtClean="0"/>
              <a:t>present</a:t>
            </a:r>
            <a:r>
              <a:rPr lang="fr-FR" dirty="0" smtClean="0"/>
              <a:t> in </a:t>
            </a:r>
            <a:r>
              <a:rPr lang="fr-FR" dirty="0" err="1" smtClean="0"/>
              <a:t>their</a:t>
            </a:r>
            <a:r>
              <a:rPr lang="fr-FR" dirty="0" smtClean="0"/>
              <a:t> </a:t>
            </a:r>
            <a:r>
              <a:rPr lang="fr-FR" dirty="0" err="1" smtClean="0"/>
              <a:t>gut</a:t>
            </a:r>
            <a:r>
              <a:rPr lang="fr-FR" dirty="0" smtClean="0"/>
              <a:t>.</a:t>
            </a:r>
          </a:p>
          <a:p>
            <a:r>
              <a:rPr lang="fr-FR" b="1" dirty="0" smtClean="0"/>
              <a:t>            UNDERESTIMATION of </a:t>
            </a:r>
            <a:r>
              <a:rPr lang="fr-FR" b="1" dirty="0" err="1">
                <a:solidFill>
                  <a:schemeClr val="accent4">
                    <a:lumMod val="75000"/>
                  </a:schemeClr>
                </a:solidFill>
              </a:rPr>
              <a:t>C_gut_i</a:t>
            </a:r>
            <a:r>
              <a:rPr lang="fr-FR" b="1" dirty="0">
                <a:solidFill>
                  <a:schemeClr val="accent4">
                    <a:lumMod val="75000"/>
                  </a:schemeClr>
                </a:solidFill>
              </a:rPr>
              <a:t>_(d+1).ingestion</a:t>
            </a:r>
            <a:r>
              <a:rPr lang="fr-FR" dirty="0">
                <a:solidFill>
                  <a:schemeClr val="bg1">
                    <a:lumMod val="75000"/>
                  </a:schemeClr>
                </a:solidFill>
              </a:rPr>
              <a:t> </a:t>
            </a:r>
            <a:endParaRPr lang="fr-FR" b="1" dirty="0"/>
          </a:p>
        </p:txBody>
      </p:sp>
    </p:spTree>
    <p:extLst>
      <p:ext uri="{BB962C8B-B14F-4D97-AF65-F5344CB8AC3E}">
        <p14:creationId xmlns:p14="http://schemas.microsoft.com/office/powerpoint/2010/main" val="1254306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26</a:t>
            </a:fld>
            <a:endParaRPr lang="fr-FR" dirty="0"/>
          </a:p>
        </p:txBody>
      </p:sp>
      <p:sp>
        <p:nvSpPr>
          <p:cNvPr id="3" name="Titre 2"/>
          <p:cNvSpPr>
            <a:spLocks noGrp="1"/>
          </p:cNvSpPr>
          <p:nvPr>
            <p:ph type="title"/>
          </p:nvPr>
        </p:nvSpPr>
        <p:spPr/>
        <p:txBody>
          <a:bodyPr/>
          <a:lstStyle/>
          <a:p>
            <a:r>
              <a:rPr lang="fr-FR" dirty="0" smtClean="0"/>
              <a:t>Day d+1 – </a:t>
            </a:r>
            <a:r>
              <a:rPr lang="fr-FR" dirty="0">
                <a:solidFill>
                  <a:srgbClr val="00B050"/>
                </a:solidFill>
              </a:rPr>
              <a:t>N</a:t>
            </a:r>
            <a:r>
              <a:rPr lang="fr-FR" dirty="0" smtClean="0">
                <a:solidFill>
                  <a:srgbClr val="00B050"/>
                </a:solidFill>
              </a:rPr>
              <a:t>on </a:t>
            </a:r>
            <a:r>
              <a:rPr lang="fr-FR" dirty="0" err="1" smtClean="0">
                <a:solidFill>
                  <a:srgbClr val="00B050"/>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923330"/>
          </a:xfrm>
          <a:prstGeom prst="rect">
            <a:avLst/>
          </a:prstGeom>
          <a:noFill/>
        </p:spPr>
        <p:txBody>
          <a:bodyPr wrap="square" rtlCol="0">
            <a:spAutoFit/>
          </a:bodyPr>
          <a:lstStyle/>
          <a:p>
            <a:r>
              <a:rPr lang="fr-FR" dirty="0" smtClean="0"/>
              <a:t>Total </a:t>
            </a:r>
            <a:r>
              <a:rPr lang="fr-FR" dirty="0"/>
              <a:t>CFU in </a:t>
            </a:r>
            <a:r>
              <a:rPr lang="fr-FR" dirty="0" err="1"/>
              <a:t>gut</a:t>
            </a:r>
            <a:r>
              <a:rPr lang="fr-FR" dirty="0"/>
              <a:t> of </a:t>
            </a:r>
            <a:r>
              <a:rPr lang="fr-FR" b="1" dirty="0">
                <a:solidFill>
                  <a:srgbClr val="00B050"/>
                </a:solidFill>
              </a:rPr>
              <a:t>N</a:t>
            </a:r>
            <a:r>
              <a:rPr lang="fr-FR" b="1" dirty="0" smtClean="0">
                <a:solidFill>
                  <a:srgbClr val="00B050"/>
                </a:solidFill>
              </a:rPr>
              <a:t>on </a:t>
            </a:r>
            <a:r>
              <a:rPr lang="fr-FR" b="1" dirty="0" err="1" smtClean="0">
                <a:solidFill>
                  <a:srgbClr val="00B050"/>
                </a:solidFill>
              </a:rPr>
              <a:t>infected</a:t>
            </a:r>
            <a:r>
              <a:rPr lang="fr-FR" b="1" dirty="0" smtClean="0">
                <a:solidFill>
                  <a:srgbClr val="00B050"/>
                </a:solidFill>
              </a:rPr>
              <a:t> </a:t>
            </a:r>
            <a:r>
              <a:rPr lang="fr-FR" b="1" dirty="0" err="1">
                <a:solidFill>
                  <a:srgbClr val="00B05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r>
              <a:rPr lang="fr-FR" b="1" dirty="0" smtClean="0">
                <a:solidFill>
                  <a:schemeClr val="accent4">
                    <a:lumMod val="75000"/>
                  </a:schemeClr>
                </a:solidFill>
              </a:rPr>
              <a:t>		C_gut_i_(d+1).ingestion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smtClean="0">
                <a:solidFill>
                  <a:schemeClr val="accent4">
                    <a:lumMod val="75000"/>
                  </a:schemeClr>
                </a:solidFill>
              </a:rPr>
              <a:t>C_gut_i_d.growth = 0</a:t>
            </a:r>
            <a:endParaRPr lang="fr-FR" b="1" dirty="0" smtClean="0">
              <a:solidFill>
                <a:schemeClr val="accent4">
                  <a:lumMod val="75000"/>
                </a:schemeClr>
              </a:solidFill>
            </a:endParaRPr>
          </a:p>
        </p:txBody>
      </p:sp>
      <p:sp>
        <p:nvSpPr>
          <p:cNvPr id="16" name="ZoneTexte 15"/>
          <p:cNvSpPr txBox="1"/>
          <p:nvPr/>
        </p:nvSpPr>
        <p:spPr>
          <a:xfrm>
            <a:off x="1527917" y="1172302"/>
            <a:ext cx="6024741" cy="369332"/>
          </a:xfrm>
          <a:prstGeom prst="rect">
            <a:avLst/>
          </a:prstGeom>
          <a:noFill/>
        </p:spPr>
        <p:txBody>
          <a:bodyPr wrap="square" rtlCol="0">
            <a:spAutoFit/>
          </a:bodyPr>
          <a:lstStyle/>
          <a:p>
            <a:r>
              <a:rPr lang="fr-FR" b="1" dirty="0" smtClean="0">
                <a:solidFill>
                  <a:srgbClr val="00B050"/>
                </a:solidFill>
              </a:rPr>
              <a:t>Non </a:t>
            </a:r>
            <a:r>
              <a:rPr lang="fr-FR" b="1" dirty="0" err="1" smtClean="0">
                <a:solidFill>
                  <a:srgbClr val="00B050"/>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smtClean="0">
                <a:solidFill>
                  <a:srgbClr val="00B050"/>
                </a:solidFill>
              </a:rPr>
              <a:t>non </a:t>
            </a:r>
            <a:r>
              <a:rPr lang="fr-FR" dirty="0" err="1" smtClean="0">
                <a:solidFill>
                  <a:srgbClr val="00B050"/>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Tree>
    <p:extLst>
      <p:ext uri="{BB962C8B-B14F-4D97-AF65-F5344CB8AC3E}">
        <p14:creationId xmlns:p14="http://schemas.microsoft.com/office/powerpoint/2010/main" val="1877890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27</a:t>
            </a:fld>
            <a:endParaRPr lang="fr-FR" dirty="0"/>
          </a:p>
        </p:txBody>
      </p:sp>
      <p:sp>
        <p:nvSpPr>
          <p:cNvPr id="3" name="Titre 2"/>
          <p:cNvSpPr>
            <a:spLocks noGrp="1"/>
          </p:cNvSpPr>
          <p:nvPr>
            <p:ph type="title"/>
          </p:nvPr>
        </p:nvSpPr>
        <p:spPr/>
        <p:txBody>
          <a:bodyPr/>
          <a:lstStyle/>
          <a:p>
            <a:r>
              <a:rPr lang="fr-FR" dirty="0" smtClean="0"/>
              <a:t>Day d+1 – </a:t>
            </a:r>
            <a:r>
              <a:rPr lang="fr-FR" dirty="0" err="1" smtClean="0"/>
              <a:t>Farm</a:t>
            </a:r>
            <a:r>
              <a:rPr lang="fr-FR" dirty="0" smtClean="0"/>
              <a:t> </a:t>
            </a:r>
            <a:r>
              <a:rPr lang="fr-FR" dirty="0" err="1" smtClean="0">
                <a:solidFill>
                  <a:schemeClr val="tx1"/>
                </a:solidFill>
              </a:rPr>
              <a:t>environment</a:t>
            </a:r>
            <a:endParaRPr lang="fr-FR" dirty="0">
              <a:solidFill>
                <a:schemeClr val="tx1"/>
              </a:solidFill>
            </a:endParaRPr>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31711" y="3103820"/>
                <a:ext cx="9143999" cy="1559273"/>
              </a:xfrm>
              <a:prstGeom prst="rect">
                <a:avLst/>
              </a:prstGeom>
              <a:noFill/>
            </p:spPr>
            <p:txBody>
              <a:bodyPr wrap="square" rtlCol="0">
                <a:spAutoFit/>
              </a:bodyPr>
              <a:lstStyle/>
              <a:p>
                <a:r>
                  <a:rPr lang="fr-FR" dirty="0" smtClean="0"/>
                  <a:t>            </a:t>
                </a:r>
                <a:r>
                  <a:rPr lang="fr-FR" dirty="0" smtClean="0"/>
                  <a:t>         Total </a:t>
                </a:r>
                <a:r>
                  <a:rPr lang="fr-FR" dirty="0"/>
                  <a:t>CFU in </a:t>
                </a:r>
                <a:r>
                  <a:rPr lang="fr-FR" dirty="0" smtClean="0"/>
                  <a:t>farm environment on </a:t>
                </a:r>
                <a:r>
                  <a:rPr lang="fr-FR" dirty="0"/>
                  <a:t>day </a:t>
                </a:r>
                <a:r>
                  <a:rPr lang="fr-FR" b="1" dirty="0"/>
                  <a:t>d+1 </a:t>
                </a:r>
                <a:r>
                  <a:rPr lang="fr-FR" dirty="0"/>
                  <a:t>after </a:t>
                </a:r>
                <a:r>
                  <a:rPr lang="fr-FR" b="1" dirty="0">
                    <a:solidFill>
                      <a:schemeClr val="bg2"/>
                    </a:solidFill>
                  </a:rPr>
                  <a:t>ingestion</a:t>
                </a:r>
                <a:endParaRPr lang="fr-FR" b="1" dirty="0" smtClean="0">
                  <a:solidFill>
                    <a:schemeClr val="bg2"/>
                  </a:solidFill>
                </a:endParaRPr>
              </a:p>
              <a:p>
                <a:endParaRPr lang="fr-FR" b="1" dirty="0">
                  <a:solidFill>
                    <a:schemeClr val="accent4">
                      <a:lumMod val="75000"/>
                    </a:schemeClr>
                  </a:solidFill>
                </a:endParaRPr>
              </a:p>
              <a:p>
                <a:pPr algn="ctr">
                  <a:lnSpc>
                    <a:spcPct val="150000"/>
                  </a:lnSpc>
                </a:pPr>
                <a:r>
                  <a:rPr lang="fr-FR" b="1" dirty="0" smtClean="0">
                    <a:solidFill>
                      <a:srgbClr val="7030A0"/>
                    </a:solidFill>
                  </a:rPr>
                  <a:t>C_env_(d+1).ingestion</a:t>
                </a:r>
                <a:r>
                  <a:rPr lang="fr-FR" dirty="0" smtClean="0">
                    <a:solidFill>
                      <a:srgbClr val="7030A0"/>
                    </a:solidFill>
                  </a:rPr>
                  <a:t> =</a:t>
                </a:r>
                <a:r>
                  <a:rPr lang="fr-FR" dirty="0" smtClean="0"/>
                  <a:t> </a:t>
                </a:r>
                <a:r>
                  <a:rPr lang="fr-FR" b="1" dirty="0">
                    <a:solidFill>
                      <a:srgbClr val="7030A0"/>
                    </a:solidFill>
                  </a:rPr>
                  <a:t> C_env_(d+1).growth</a:t>
                </a:r>
                <a:r>
                  <a:rPr lang="fr-FR" dirty="0">
                    <a:solidFill>
                      <a:srgbClr val="7030A0"/>
                    </a:solidFill>
                  </a:rPr>
                  <a:t> </a:t>
                </a:r>
                <a:r>
                  <a:rPr lang="fr-FR" b="1" dirty="0" smtClean="0">
                    <a:solidFill>
                      <a:schemeClr val="accent4">
                        <a:lumMod val="75000"/>
                      </a:schemeClr>
                    </a:solidFill>
                  </a:rPr>
                  <a:t> </a:t>
                </a:r>
              </a:p>
              <a:p>
                <a:pPr algn="ctr">
                  <a:lnSpc>
                    <a:spcPct val="150000"/>
                  </a:lnSpc>
                </a:pPr>
                <a:r>
                  <a:rPr lang="fr-FR" b="1" dirty="0" smtClean="0">
                    <a:solidFill>
                      <a:schemeClr val="accent4">
                        <a:lumMod val="75000"/>
                      </a:schemeClr>
                    </a:solidFill>
                  </a:rPr>
                  <a:t>- </a:t>
                </a:r>
                <a14:m>
                  <m:oMath xmlns:m="http://schemas.openxmlformats.org/officeDocument/2006/math">
                    <m:nary>
                      <m:naryPr>
                        <m:chr m:val="∑"/>
                        <m:limLoc m:val="undOvr"/>
                        <m:grow m:val="on"/>
                        <m:supHide m:val="on"/>
                        <m:ctrlPr>
                          <a:rPr lang="pt-BR" b="1" i="1" smtClean="0">
                            <a:solidFill>
                              <a:schemeClr val="accent4">
                                <a:lumMod val="75000"/>
                              </a:schemeClr>
                            </a:solidFill>
                            <a:latin typeface="Cambria Math" panose="02040503050406030204" pitchFamily="18" charset="0"/>
                          </a:rPr>
                        </m:ctrlPr>
                      </m:naryPr>
                      <m:sub>
                        <m:r>
                          <a:rPr lang="pt-BR" b="1" i="1" smtClean="0">
                            <a:solidFill>
                              <a:srgbClr val="FF0000"/>
                            </a:solidFill>
                            <a:latin typeface="Cambria Math" panose="02040503050406030204" pitchFamily="18" charset="0"/>
                          </a:rPr>
                          <m:t>ⅈ</m:t>
                        </m:r>
                      </m:sub>
                      <m:sup/>
                      <m:e>
                        <m:r>
                          <m:rPr>
                            <m:nor/>
                          </m:rPr>
                          <a:rPr lang="fr-FR" b="1" dirty="0" smtClean="0">
                            <a:solidFill>
                              <a:schemeClr val="tx1"/>
                            </a:solidFill>
                          </a:rPr>
                          <m:t>{</m:t>
                        </m:r>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ingest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+1) * (</m:t>
                        </m:r>
                        <m:r>
                          <m:rPr>
                            <m:nor/>
                          </m:rPr>
                          <a:rPr lang="fr-FR" b="1" dirty="0">
                            <a:solidFill>
                              <a:srgbClr val="7030A0"/>
                            </a:solidFill>
                          </a:rPr>
                          <m:t>C</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+1).</m:t>
                        </m:r>
                        <m:r>
                          <m:rPr>
                            <m:nor/>
                          </m:rPr>
                          <a:rPr lang="fr-FR" b="1" dirty="0">
                            <a:solidFill>
                              <a:srgbClr val="7030A0"/>
                            </a:solidFill>
                          </a:rPr>
                          <m:t>growth</m:t>
                        </m:r>
                        <m:r>
                          <m:rPr>
                            <m:nor/>
                          </m:rPr>
                          <a:rPr lang="fr-FR" dirty="0">
                            <a:solidFill>
                              <a:srgbClr val="7030A0"/>
                            </a:solidFill>
                          </a:rPr>
                          <m:t> </m:t>
                        </m:r>
                        <m:r>
                          <m:rPr>
                            <m:nor/>
                          </m:rPr>
                          <a:rPr lang="fr-FR" b="1" dirty="0">
                            <a:solidFill>
                              <a:srgbClr val="7030A0"/>
                            </a:solidFill>
                          </a:rPr>
                          <m:t>/ </m:t>
                        </m:r>
                        <m:r>
                          <m:rPr>
                            <m:nor/>
                          </m:rPr>
                          <a:rPr lang="fr-FR" b="1" dirty="0">
                            <a:solidFill>
                              <a:srgbClr val="7030A0"/>
                            </a:solidFill>
                          </a:rPr>
                          <m:t>F</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inf</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+1))}</m:t>
                        </m:r>
                      </m:e>
                    </m:nary>
                  </m:oMath>
                </a14:m>
                <a:endParaRPr lang="fr-FR" b="1" dirty="0" smtClean="0">
                  <a:solidFill>
                    <a:schemeClr val="accent4">
                      <a:lumMod val="75000"/>
                    </a:schemeClr>
                  </a:solidFill>
                </a:endParaRPr>
              </a:p>
            </p:txBody>
          </p:sp>
        </mc:Choice>
        <mc:Fallback>
          <p:sp>
            <p:nvSpPr>
              <p:cNvPr id="15" name="ZoneTexte 14"/>
              <p:cNvSpPr txBox="1">
                <a:spLocks noRot="1" noChangeAspect="1" noMove="1" noResize="1" noEditPoints="1" noAdjustHandles="1" noChangeArrowheads="1" noChangeShapeType="1" noTextEdit="1"/>
              </p:cNvSpPr>
              <p:nvPr/>
            </p:nvSpPr>
            <p:spPr>
              <a:xfrm>
                <a:off x="-31711" y="3103820"/>
                <a:ext cx="9143999" cy="1559273"/>
              </a:xfrm>
              <a:prstGeom prst="rect">
                <a:avLst/>
              </a:prstGeom>
              <a:blipFill>
                <a:blip r:embed="rId2"/>
                <a:stretch>
                  <a:fillRect t="-1563" b="-50391"/>
                </a:stretch>
              </a:blipFill>
            </p:spPr>
            <p:txBody>
              <a:bodyPr/>
              <a:lstStyle/>
              <a:p>
                <a:r>
                  <a:rPr lang="fr-FR">
                    <a:noFill/>
                  </a:rPr>
                  <a:t> </a:t>
                </a:r>
              </a:p>
            </p:txBody>
          </p:sp>
        </mc:Fallback>
      </mc:AlternateContent>
      <p:sp>
        <p:nvSpPr>
          <p:cNvPr id="6" name="ZoneTexte 5"/>
          <p:cNvSpPr txBox="1"/>
          <p:nvPr/>
        </p:nvSpPr>
        <p:spPr>
          <a:xfrm>
            <a:off x="2257906" y="4699349"/>
            <a:ext cx="4205679" cy="369332"/>
          </a:xfrm>
          <a:prstGeom prst="rect">
            <a:avLst/>
          </a:prstGeom>
          <a:noFill/>
        </p:spPr>
        <p:txBody>
          <a:bodyPr wrap="square" rtlCol="0">
            <a:spAutoFit/>
          </a:bodyPr>
          <a:lstStyle/>
          <a:p>
            <a:r>
              <a:rPr lang="fr-FR" dirty="0" smtClean="0"/>
              <a:t>Index </a:t>
            </a:r>
            <a:r>
              <a:rPr lang="fr-FR" b="1" dirty="0" smtClean="0">
                <a:solidFill>
                  <a:srgbClr val="FF0000"/>
                </a:solidFill>
              </a:rPr>
              <a:t>i</a:t>
            </a:r>
            <a:r>
              <a:rPr lang="fr-FR" dirty="0" smtClean="0">
                <a:solidFill>
                  <a:srgbClr val="FF0000"/>
                </a:solidFill>
              </a:rPr>
              <a:t> </a:t>
            </a:r>
            <a:r>
              <a:rPr lang="fr-FR" dirty="0" smtClean="0"/>
              <a:t>over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solidFill>
                  <a:schemeClr val="accent3"/>
                </a:solidFill>
              </a:rPr>
              <a:t> </a:t>
            </a:r>
            <a:r>
              <a:rPr lang="fr-FR" dirty="0" err="1" smtClean="0">
                <a:solidFill>
                  <a:schemeClr val="accent3"/>
                </a:solidFill>
              </a:rPr>
              <a:t>broilers</a:t>
            </a:r>
            <a:endParaRPr lang="fr-FR" dirty="0">
              <a:solidFill>
                <a:schemeClr val="accent3"/>
              </a:solidFill>
            </a:endParaRPr>
          </a:p>
        </p:txBody>
      </p:sp>
      <p:sp>
        <p:nvSpPr>
          <p:cNvPr id="17" name="ZoneTexte 16"/>
          <p:cNvSpPr txBox="1"/>
          <p:nvPr/>
        </p:nvSpPr>
        <p:spPr>
          <a:xfrm>
            <a:off x="275431" y="709526"/>
            <a:ext cx="8594294" cy="1477328"/>
          </a:xfrm>
          <a:prstGeom prst="rect">
            <a:avLst/>
          </a:prstGeom>
          <a:noFill/>
        </p:spPr>
        <p:txBody>
          <a:bodyPr wrap="square" rtlCol="0">
            <a:spAutoFit/>
          </a:bodyPr>
          <a:lstStyle/>
          <a:p>
            <a:r>
              <a:rPr lang="fr-FR" b="1" dirty="0" smtClean="0"/>
              <a:t>Hypothesis 3.1: </a:t>
            </a:r>
            <a:r>
              <a:rPr lang="fr-FR" dirty="0"/>
              <a:t>The unknown </a:t>
            </a:r>
            <a:r>
              <a:rPr lang="fr-FR" dirty="0" smtClean="0"/>
              <a:t>quantity </a:t>
            </a:r>
            <a:r>
              <a:rPr lang="fr-FR" dirty="0" smtClean="0"/>
              <a:t>of ESBL </a:t>
            </a:r>
            <a:r>
              <a:rPr lang="fr-FR" dirty="0" smtClean="0"/>
              <a:t>ingested </a:t>
            </a:r>
            <a:r>
              <a:rPr lang="fr-FR" dirty="0" smtClean="0"/>
              <a:t>by </a:t>
            </a:r>
            <a:r>
              <a:rPr lang="fr-FR" dirty="0" smtClean="0">
                <a:solidFill>
                  <a:schemeClr val="accent3"/>
                </a:solidFill>
              </a:rPr>
              <a:t>previously infected broilers</a:t>
            </a:r>
            <a:r>
              <a:rPr lang="fr-FR" dirty="0" smtClean="0"/>
              <a:t> is </a:t>
            </a:r>
            <a:r>
              <a:rPr lang="fr-FR" dirty="0" smtClean="0"/>
              <a:t>set </a:t>
            </a:r>
            <a:r>
              <a:rPr lang="fr-FR" dirty="0" smtClean="0">
                <a:solidFill>
                  <a:schemeClr val="accent3"/>
                </a:solidFill>
              </a:rPr>
              <a:t>ZERO. </a:t>
            </a:r>
            <a:r>
              <a:rPr lang="fr-FR" dirty="0" smtClean="0"/>
              <a:t>The source of the ingested ESBL by </a:t>
            </a:r>
            <a:r>
              <a:rPr lang="fr-FR" dirty="0" smtClean="0">
                <a:solidFill>
                  <a:schemeClr val="accent3"/>
                </a:solidFill>
              </a:rPr>
              <a:t>newly infected broilers</a:t>
            </a:r>
            <a:r>
              <a:rPr lang="fr-FR" dirty="0" smtClean="0"/>
              <a:t> is distributed </a:t>
            </a:r>
            <a:r>
              <a:rPr lang="en-US" dirty="0"/>
              <a:t>according to the ingestion proportion of previously infected broilers</a:t>
            </a:r>
            <a:endParaRPr lang="fr-FR" dirty="0" smtClean="0"/>
          </a:p>
          <a:p>
            <a:r>
              <a:rPr lang="fr-FR" b="1" dirty="0" smtClean="0"/>
              <a:t>		OVERESTIMATION </a:t>
            </a:r>
            <a:r>
              <a:rPr lang="fr-FR" b="1" dirty="0" smtClean="0"/>
              <a:t>of </a:t>
            </a:r>
            <a:r>
              <a:rPr lang="fr-FR" b="1" dirty="0">
                <a:solidFill>
                  <a:srgbClr val="7030A0"/>
                </a:solidFill>
              </a:rPr>
              <a:t>C_env_(d+1).ingestion</a:t>
            </a:r>
            <a:r>
              <a:rPr lang="fr-FR" dirty="0">
                <a:solidFill>
                  <a:srgbClr val="7030A0"/>
                </a:solidFill>
              </a:rPr>
              <a:t> </a:t>
            </a:r>
            <a:endParaRPr lang="fr-FR" b="1" dirty="0"/>
          </a:p>
        </p:txBody>
      </p:sp>
      <p:sp>
        <p:nvSpPr>
          <p:cNvPr id="7" name="Rectangle 6"/>
          <p:cNvSpPr/>
          <p:nvPr/>
        </p:nvSpPr>
        <p:spPr>
          <a:xfrm>
            <a:off x="1187624" y="4190506"/>
            <a:ext cx="6840760" cy="397468"/>
          </a:xfrm>
          <a:prstGeom prst="rect">
            <a:avLst/>
          </a:prstGeom>
          <a:no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8723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2.4 </a:t>
            </a:r>
            <a:r>
              <a:rPr lang="fr-FR" dirty="0"/>
              <a:t>— </a:t>
            </a:r>
            <a:r>
              <a:rPr lang="fr-FR" dirty="0" err="1" smtClean="0"/>
              <a:t>Decay</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28</a:t>
            </a:fld>
            <a:endParaRPr lang="fr-FR" dirty="0"/>
          </a:p>
        </p:txBody>
      </p:sp>
    </p:spTree>
    <p:extLst>
      <p:ext uri="{BB962C8B-B14F-4D97-AF65-F5344CB8AC3E}">
        <p14:creationId xmlns:p14="http://schemas.microsoft.com/office/powerpoint/2010/main" val="838819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29</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endParaRPr lang="fr-FR" dirty="0">
              <a:solidFill>
                <a:schemeClr val="bg1">
                  <a:lumMod val="6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189773" y="3291830"/>
            <a:ext cx="8329017" cy="1754326"/>
          </a:xfrm>
          <a:prstGeom prst="rect">
            <a:avLst/>
          </a:prstGeom>
          <a:noFill/>
        </p:spPr>
        <p:txBody>
          <a:bodyPr wrap="square" rtlCol="0">
            <a:spAutoFit/>
          </a:bodyPr>
          <a:lstStyle/>
          <a:p>
            <a:pPr algn="ctr"/>
            <a:r>
              <a:rPr lang="fr-FR" dirty="0" smtClean="0"/>
              <a:t>       Total </a:t>
            </a:r>
            <a:r>
              <a:rPr lang="fr-FR" dirty="0"/>
              <a:t>CFU in </a:t>
            </a:r>
            <a:r>
              <a:rPr lang="fr-FR" dirty="0" err="1"/>
              <a:t>gut</a:t>
            </a:r>
            <a:r>
              <a:rPr lang="fr-FR" dirty="0"/>
              <a:t> of </a:t>
            </a:r>
            <a:r>
              <a:rPr lang="fr-FR" dirty="0" err="1" smtClean="0">
                <a:solidFill>
                  <a:srgbClr val="262626"/>
                </a:solidFill>
              </a:rPr>
              <a:t>broiler</a:t>
            </a:r>
            <a:r>
              <a:rPr lang="fr-FR" b="1" dirty="0" smtClean="0"/>
              <a:t> </a:t>
            </a:r>
            <a:r>
              <a:rPr lang="fr-FR" b="1" dirty="0"/>
              <a:t>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a:solidFill>
                <a:schemeClr val="accent4">
                  <a:lumMod val="75000"/>
                </a:schemeClr>
              </a:solidFill>
            </a:endParaRPr>
          </a:p>
          <a:p>
            <a:pPr algn="ctr"/>
            <a:r>
              <a:rPr lang="fr-FR" b="1" dirty="0">
                <a:solidFill>
                  <a:schemeClr val="accent4">
                    <a:lumMod val="75000"/>
                  </a:schemeClr>
                </a:solidFill>
              </a:rPr>
              <a:t> </a:t>
            </a:r>
            <a:r>
              <a:rPr lang="fr-FR" b="1" dirty="0" smtClean="0">
                <a:solidFill>
                  <a:schemeClr val="accent4">
                    <a:lumMod val="75000"/>
                  </a:schemeClr>
                </a:solidFill>
              </a:rPr>
              <a:t>        C_gut_i_(d+1).decay</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C_gut_i_(d+1</a:t>
            </a:r>
            <a:r>
              <a:rPr lang="fr-FR" b="1" dirty="0" smtClean="0">
                <a:solidFill>
                  <a:schemeClr val="accent4">
                    <a:lumMod val="75000"/>
                  </a:schemeClr>
                </a:solidFill>
              </a:rPr>
              <a:t>).</a:t>
            </a:r>
            <a:r>
              <a:rPr lang="fr-FR" b="1" dirty="0">
                <a:solidFill>
                  <a:schemeClr val="accent4">
                    <a:lumMod val="75000"/>
                  </a:schemeClr>
                </a:solidFill>
              </a:rPr>
              <a:t> </a:t>
            </a:r>
            <a:r>
              <a:rPr lang="fr-FR" b="1" dirty="0">
                <a:solidFill>
                  <a:schemeClr val="accent4">
                    <a:lumMod val="75000"/>
                  </a:schemeClr>
                </a:solidFill>
              </a:rPr>
              <a:t>ingestion</a:t>
            </a:r>
            <a:endParaRPr lang="fr-FR" b="1" dirty="0" smtClean="0">
              <a:solidFill>
                <a:schemeClr val="accent4">
                  <a:lumMod val="75000"/>
                </a:schemeClr>
              </a:solidFill>
            </a:endParaRPr>
          </a:p>
          <a:p>
            <a:pPr algn="ctr"/>
            <a:endParaRPr lang="fr-FR" b="1" dirty="0">
              <a:solidFill>
                <a:schemeClr val="accent4">
                  <a:lumMod val="75000"/>
                </a:schemeClr>
              </a:solidFill>
            </a:endParaRPr>
          </a:p>
          <a:p>
            <a:pPr algn="ct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dirty="0" smtClean="0">
                <a:solidFill>
                  <a:schemeClr val="accent4">
                    <a:lumMod val="75000"/>
                  </a:schemeClr>
                </a:solidFill>
              </a:rPr>
              <a:t>=</a:t>
            </a:r>
            <a:r>
              <a:rPr lang="fr-FR" dirty="0" smtClean="0"/>
              <a:t>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b="1" dirty="0" err="1">
                <a:solidFill>
                  <a:schemeClr val="accent4">
                    <a:lumMod val="75000"/>
                  </a:schemeClr>
                </a:solidFill>
              </a:rPr>
              <a:t>decay</a:t>
            </a:r>
            <a:r>
              <a:rPr lang="fr-FR" dirty="0">
                <a:solidFill>
                  <a:schemeClr val="bg1">
                    <a:lumMod val="75000"/>
                  </a:schemeClr>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6" name="ZoneTexte 5"/>
          <p:cNvSpPr txBox="1"/>
          <p:nvPr/>
        </p:nvSpPr>
        <p:spPr>
          <a:xfrm>
            <a:off x="1928245" y="1241518"/>
            <a:ext cx="6120680" cy="646331"/>
          </a:xfrm>
          <a:prstGeom prst="rect">
            <a:avLst/>
          </a:prstGeom>
          <a:noFill/>
        </p:spPr>
        <p:txBody>
          <a:bodyPr wrap="square" rtlCol="0">
            <a:spAutoFit/>
          </a:bodyPr>
          <a:lstStyle/>
          <a:p>
            <a:r>
              <a:rPr lang="fr-FR" dirty="0" smtClean="0">
                <a:solidFill>
                  <a:srgbClr val="262626"/>
                </a:solidFill>
              </a:rPr>
              <a:t>No change in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 </a:t>
            </a:r>
            <a:r>
              <a:rPr lang="fr-FR" dirty="0" err="1" smtClean="0">
                <a:solidFill>
                  <a:srgbClr val="262626"/>
                </a:solidFill>
              </a:rPr>
              <a:t>after</a:t>
            </a:r>
            <a:r>
              <a:rPr lang="fr-FR" b="1" dirty="0" smtClean="0">
                <a:solidFill>
                  <a:srgbClr val="262626"/>
                </a:solidFill>
              </a:rPr>
              <a:t> </a:t>
            </a:r>
            <a:r>
              <a:rPr lang="fr-FR" dirty="0" smtClean="0">
                <a:solidFill>
                  <a:srgbClr val="262626"/>
                </a:solidFill>
              </a:rPr>
              <a:t> </a:t>
            </a:r>
            <a:r>
              <a:rPr lang="fr-FR" dirty="0" err="1" smtClean="0">
                <a:solidFill>
                  <a:srgbClr val="262626"/>
                </a:solidFill>
              </a:rPr>
              <a:t>decay</a:t>
            </a:r>
            <a:endParaRPr lang="fr-FR" dirty="0">
              <a:solidFill>
                <a:srgbClr val="262626"/>
              </a:solidFill>
            </a:endParaRPr>
          </a:p>
          <a:p>
            <a:r>
              <a:rPr lang="fr-FR" dirty="0" smtClean="0"/>
              <a:t> </a:t>
            </a:r>
            <a:endParaRPr lang="fr-FR" dirty="0"/>
          </a:p>
        </p:txBody>
      </p:sp>
      <p:sp>
        <p:nvSpPr>
          <p:cNvPr id="7" name="Rectangle 6"/>
          <p:cNvSpPr/>
          <p:nvPr/>
        </p:nvSpPr>
        <p:spPr>
          <a:xfrm>
            <a:off x="2247988" y="4300022"/>
            <a:ext cx="4196220" cy="571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054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p:txBody>
          <a:bodyPr/>
          <a:lstStyle/>
          <a:p>
            <a:r>
              <a:rPr lang="fr-FR" dirty="0" smtClean="0"/>
              <a:t>Quantification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30</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endParaRPr lang="fr-FR" dirty="0">
              <a:solidFill>
                <a:schemeClr val="bg1">
                  <a:lumMod val="6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400191" y="3206755"/>
            <a:ext cx="8196231" cy="1754326"/>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C_env_(d+1).decay</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a:t>
            </a:r>
            <a:r>
              <a:rPr lang="fr-FR" b="1" dirty="0">
                <a:solidFill>
                  <a:srgbClr val="7030A0"/>
                </a:solidFill>
              </a:rPr>
              <a:t> </a:t>
            </a:r>
            <a:r>
              <a:rPr lang="fr-FR" b="1" dirty="0">
                <a:solidFill>
                  <a:srgbClr val="7030A0"/>
                </a:solidFill>
              </a:rPr>
              <a:t>ingestion</a:t>
            </a:r>
            <a:r>
              <a:rPr lang="fr-FR" dirty="0" smtClean="0">
                <a:solidFill>
                  <a:srgbClr val="7030A0"/>
                </a:solidFill>
              </a:rPr>
              <a:t> </a:t>
            </a:r>
            <a:r>
              <a:rPr lang="fr-FR" dirty="0" smtClean="0">
                <a:solidFill>
                  <a:srgbClr val="7030A0"/>
                </a:solidFill>
              </a:rPr>
              <a:t>* (1 - </a:t>
            </a:r>
            <a:r>
              <a:rPr lang="fr-FR" dirty="0">
                <a:solidFill>
                  <a:srgbClr val="7030A0"/>
                </a:solidFill>
              </a:rPr>
              <a:t>r</a:t>
            </a:r>
            <a:r>
              <a:rPr lang="fr-FR" sz="1100" dirty="0">
                <a:solidFill>
                  <a:srgbClr val="7030A0"/>
                </a:solidFill>
              </a:rPr>
              <a:t>decay</a:t>
            </a:r>
            <a:r>
              <a:rPr lang="fr-FR" dirty="0" smtClean="0">
                <a:solidFill>
                  <a:srgbClr val="7030A0"/>
                </a:solidFill>
              </a:rPr>
              <a:t>)</a:t>
            </a:r>
            <a:endParaRPr lang="fr-FR" b="1" dirty="0" smtClean="0">
              <a:solidFill>
                <a:schemeClr val="accent4">
                  <a:lumMod val="75000"/>
                </a:schemeClr>
              </a:solidFill>
            </a:endParaRPr>
          </a:p>
          <a:p>
            <a:pPr algn="ctr"/>
            <a:endParaRPr lang="fr-FR" b="1" dirty="0" smtClean="0">
              <a:solidFill>
                <a:schemeClr val="accent4">
                  <a:lumMod val="75000"/>
                </a:schemeClr>
              </a:solidFill>
            </a:endParaRPr>
          </a:p>
          <a:p>
            <a:pPr algn="ctr"/>
            <a:r>
              <a:rPr lang="fr-FR" b="1" dirty="0" err="1">
                <a:solidFill>
                  <a:srgbClr val="7030A0"/>
                </a:solidFill>
              </a:rPr>
              <a:t>C_env</a:t>
            </a:r>
            <a:r>
              <a:rPr lang="fr-FR" b="1" dirty="0">
                <a:solidFill>
                  <a:srgbClr val="7030A0"/>
                </a:solidFill>
              </a:rPr>
              <a:t>_(d+1</a:t>
            </a:r>
            <a:r>
              <a:rPr lang="fr-FR" b="1" dirty="0" smtClean="0">
                <a:solidFill>
                  <a:srgbClr val="7030A0"/>
                </a:solidFill>
              </a:rPr>
              <a:t>) = </a:t>
            </a:r>
            <a:r>
              <a:rPr lang="fr-FR" b="1" dirty="0" err="1">
                <a:solidFill>
                  <a:srgbClr val="7030A0"/>
                </a:solidFill>
              </a:rPr>
              <a:t>C_env</a:t>
            </a:r>
            <a:r>
              <a:rPr lang="fr-FR" b="1" dirty="0">
                <a:solidFill>
                  <a:srgbClr val="7030A0"/>
                </a:solidFill>
              </a:rPr>
              <a:t>_(d+1).</a:t>
            </a:r>
            <a:r>
              <a:rPr lang="fr-FR" b="1" dirty="0" err="1">
                <a:solidFill>
                  <a:srgbClr val="7030A0"/>
                </a:solidFill>
              </a:rPr>
              <a:t>decay</a:t>
            </a:r>
            <a:r>
              <a:rPr lang="fr-FR" dirty="0">
                <a:solidFill>
                  <a:srgbClr val="7030A0"/>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15" name="ZoneTexte 14"/>
          <p:cNvSpPr txBox="1"/>
          <p:nvPr/>
        </p:nvSpPr>
        <p:spPr>
          <a:xfrm>
            <a:off x="1479949" y="1169336"/>
            <a:ext cx="6120680" cy="646331"/>
          </a:xfrm>
          <a:prstGeom prst="rect">
            <a:avLst/>
          </a:prstGeom>
          <a:noFill/>
        </p:spPr>
        <p:txBody>
          <a:bodyPr wrap="square" rtlCol="0">
            <a:spAutoFit/>
          </a:bodyPr>
          <a:lstStyle/>
          <a:p>
            <a:r>
              <a:rPr lang="fr-FR" dirty="0" err="1" smtClean="0">
                <a:solidFill>
                  <a:srgbClr val="7030A0"/>
                </a:solidFill>
              </a:rPr>
              <a:t>r</a:t>
            </a:r>
            <a:r>
              <a:rPr lang="fr-FR" sz="1100" dirty="0" err="1" smtClean="0">
                <a:solidFill>
                  <a:srgbClr val="7030A0"/>
                </a:solidFill>
              </a:rPr>
              <a:t>decay</a:t>
            </a:r>
            <a:r>
              <a:rPr lang="fr-FR" dirty="0" smtClean="0"/>
              <a:t>:=</a:t>
            </a:r>
            <a:r>
              <a:rPr lang="fr-FR" dirty="0" smtClean="0">
                <a:solidFill>
                  <a:schemeClr val="accent4">
                    <a:lumMod val="75000"/>
                  </a:schemeClr>
                </a:solidFill>
              </a:rPr>
              <a:t> </a:t>
            </a:r>
            <a:r>
              <a:rPr lang="fr-FR" dirty="0" err="1" smtClean="0"/>
              <a:t>Decay</a:t>
            </a:r>
            <a:r>
              <a:rPr lang="fr-FR" dirty="0" smtClean="0"/>
              <a:t> rate =  50% (Thomas </a:t>
            </a:r>
            <a:r>
              <a:rPr lang="fr-FR" dirty="0"/>
              <a:t>et al. (</a:t>
            </a:r>
            <a:r>
              <a:rPr lang="fr-FR" dirty="0" smtClean="0"/>
              <a:t>2019))</a:t>
            </a:r>
            <a:endParaRPr lang="fr-FR" dirty="0"/>
          </a:p>
          <a:p>
            <a:r>
              <a:rPr lang="fr-FR" dirty="0" smtClean="0"/>
              <a:t> </a:t>
            </a:r>
            <a:endParaRPr lang="fr-FR" dirty="0"/>
          </a:p>
        </p:txBody>
      </p:sp>
      <p:sp>
        <p:nvSpPr>
          <p:cNvPr id="17" name="Rectangle 16"/>
          <p:cNvSpPr/>
          <p:nvPr/>
        </p:nvSpPr>
        <p:spPr>
          <a:xfrm>
            <a:off x="2483768" y="4263939"/>
            <a:ext cx="4029078" cy="575757"/>
          </a:xfrm>
          <a:prstGeom prst="rect">
            <a:avLst/>
          </a:prstGeom>
          <a:no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148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4</a:t>
            </a:fld>
            <a:endParaRPr lang="fr-FR" dirty="0"/>
          </a:p>
        </p:txBody>
      </p:sp>
      <p:sp>
        <p:nvSpPr>
          <p:cNvPr id="3" name="Titre 2"/>
          <p:cNvSpPr>
            <a:spLocks noGrp="1"/>
          </p:cNvSpPr>
          <p:nvPr>
            <p:ph type="title"/>
          </p:nvPr>
        </p:nvSpPr>
        <p:spPr/>
        <p:txBody>
          <a:bodyPr/>
          <a:lstStyle/>
          <a:p>
            <a:r>
              <a:rPr lang="fr-FR" dirty="0" smtClean="0"/>
              <a:t>Initial conditions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
        <p:nvSpPr>
          <p:cNvPr id="7" name="ZoneTexte 6"/>
          <p:cNvSpPr txBox="1"/>
          <p:nvPr/>
        </p:nvSpPr>
        <p:spPr>
          <a:xfrm>
            <a:off x="590882" y="3334211"/>
            <a:ext cx="3168352" cy="923330"/>
          </a:xfrm>
          <a:prstGeom prst="rect">
            <a:avLst/>
          </a:prstGeom>
          <a:noFill/>
        </p:spPr>
        <p:txBody>
          <a:bodyPr wrap="square" rtlCol="0">
            <a:spAutoFit/>
          </a:bodyPr>
          <a:lstStyle/>
          <a:p>
            <a:r>
              <a:rPr lang="fr-FR" dirty="0" smtClean="0">
                <a:solidFill>
                  <a:srgbClr val="FF0000"/>
                </a:solidFill>
              </a:rPr>
              <a:t>Positive </a:t>
            </a:r>
            <a:r>
              <a:rPr lang="fr-FR" dirty="0" err="1" smtClean="0">
                <a:solidFill>
                  <a:srgbClr val="FF0000"/>
                </a:solidFill>
              </a:rPr>
              <a:t>broiler</a:t>
            </a:r>
            <a:r>
              <a:rPr lang="fr-FR" dirty="0" smtClean="0">
                <a:solidFill>
                  <a:srgbClr val="FF0000"/>
                </a:solidFill>
              </a:rPr>
              <a:t>   </a:t>
            </a:r>
            <a:r>
              <a:rPr lang="fr-FR" dirty="0" smtClean="0"/>
              <a:t>: 100 CFU</a:t>
            </a:r>
          </a:p>
          <a:p>
            <a:endParaRPr lang="fr-FR" dirty="0" smtClean="0"/>
          </a:p>
          <a:p>
            <a:r>
              <a:rPr lang="fr-FR" dirty="0" err="1" smtClean="0">
                <a:solidFill>
                  <a:srgbClr val="00B050"/>
                </a:solidFill>
              </a:rPr>
              <a:t>Negative</a:t>
            </a:r>
            <a:r>
              <a:rPr lang="fr-FR" dirty="0" smtClean="0">
                <a:solidFill>
                  <a:srgbClr val="00B050"/>
                </a:solidFill>
              </a:rPr>
              <a:t> </a:t>
            </a:r>
            <a:r>
              <a:rPr lang="fr-FR" dirty="0" err="1" smtClean="0">
                <a:solidFill>
                  <a:srgbClr val="00B050"/>
                </a:solidFill>
              </a:rPr>
              <a:t>brolier</a:t>
            </a:r>
            <a:r>
              <a:rPr lang="fr-FR" dirty="0" smtClean="0">
                <a:solidFill>
                  <a:srgbClr val="00B050"/>
                </a:solidFill>
              </a:rPr>
              <a:t> </a:t>
            </a:r>
            <a:r>
              <a:rPr lang="fr-FR" dirty="0" smtClean="0"/>
              <a:t>: 0 CFU</a:t>
            </a:r>
            <a:endParaRPr lang="fr-FR" dirty="0"/>
          </a:p>
        </p:txBody>
      </p:sp>
      <p:sp>
        <p:nvSpPr>
          <p:cNvPr id="10" name="ZoneTexte 9"/>
          <p:cNvSpPr txBox="1"/>
          <p:nvPr/>
        </p:nvSpPr>
        <p:spPr>
          <a:xfrm>
            <a:off x="5508104" y="3291830"/>
            <a:ext cx="2664296" cy="369332"/>
          </a:xfrm>
          <a:prstGeom prst="rect">
            <a:avLst/>
          </a:prstGeom>
          <a:noFill/>
        </p:spPr>
        <p:txBody>
          <a:bodyPr wrap="square" rtlCol="0">
            <a:spAutoFit/>
          </a:bodyPr>
          <a:lstStyle/>
          <a:p>
            <a:r>
              <a:rPr lang="fr-FR" dirty="0" smtClean="0">
                <a:solidFill>
                  <a:srgbClr val="00B050"/>
                </a:solidFill>
              </a:rPr>
              <a:t>Clean </a:t>
            </a:r>
            <a:r>
              <a:rPr lang="fr-FR" dirty="0" err="1" smtClean="0">
                <a:solidFill>
                  <a:srgbClr val="00B050"/>
                </a:solidFill>
              </a:rPr>
              <a:t>farm</a:t>
            </a:r>
            <a:r>
              <a:rPr lang="fr-FR" dirty="0" smtClean="0">
                <a:solidFill>
                  <a:srgbClr val="00B050"/>
                </a:solidFill>
              </a:rPr>
              <a:t> </a:t>
            </a:r>
            <a:r>
              <a:rPr lang="fr-FR" dirty="0" smtClean="0"/>
              <a:t>: 0 CFU</a:t>
            </a:r>
            <a:endParaRPr lang="fr-FR" dirty="0"/>
          </a:p>
        </p:txBody>
      </p:sp>
    </p:spTree>
    <p:extLst>
      <p:ext uri="{BB962C8B-B14F-4D97-AF65-F5344CB8AC3E}">
        <p14:creationId xmlns:p14="http://schemas.microsoft.com/office/powerpoint/2010/main" val="127846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62253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broiler’s</a:t>
            </a:r>
            <a:r>
              <a:rPr lang="fr-FR" dirty="0" smtClean="0"/>
              <a:t> </a:t>
            </a:r>
            <a:r>
              <a:rPr lang="fr-FR" dirty="0" err="1" smtClean="0"/>
              <a:t>gut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12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7</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farm</a:t>
            </a:r>
            <a:r>
              <a:rPr lang="fr-FR" dirty="0" smtClean="0"/>
              <a:t> </a:t>
            </a:r>
            <a:r>
              <a:rPr lang="fr-FR" dirty="0" err="1" smtClean="0"/>
              <a:t>environment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7014566" y="3262213"/>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Decay</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33" name="Flèche vers le bas 32"/>
          <p:cNvSpPr/>
          <p:nvPr/>
        </p:nvSpPr>
        <p:spPr>
          <a:xfrm>
            <a:off x="8217110" y="332161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vers le bas 33"/>
          <p:cNvSpPr/>
          <p:nvPr/>
        </p:nvSpPr>
        <p:spPr>
          <a:xfrm>
            <a:off x="8488257" y="3612205"/>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vers le haut 34"/>
          <p:cNvSpPr/>
          <p:nvPr/>
        </p:nvSpPr>
        <p:spPr>
          <a:xfrm>
            <a:off x="8495080" y="3887726"/>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vers le haut 36"/>
          <p:cNvSpPr/>
          <p:nvPr/>
        </p:nvSpPr>
        <p:spPr>
          <a:xfrm>
            <a:off x="5999423" y="330522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vers le bas 38"/>
          <p:cNvSpPr/>
          <p:nvPr/>
        </p:nvSpPr>
        <p:spPr>
          <a:xfrm>
            <a:off x="5999423" y="1775292"/>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6445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2</a:t>
            </a:r>
            <a:r>
              <a:rPr lang="fr-FR" dirty="0" smtClean="0"/>
              <a:t> </a:t>
            </a:r>
            <a:r>
              <a:rPr lang="fr-FR" dirty="0"/>
              <a:t>— </a:t>
            </a:r>
            <a:r>
              <a:rPr lang="fr-FR" dirty="0" smtClean="0"/>
              <a:t>Model </a:t>
            </a:r>
            <a:r>
              <a:rPr lang="fr-FR" dirty="0" err="1" smtClean="0"/>
              <a:t>Hypotheses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200534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0580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purl.org/dc/terms/"/>
    <ds:schemaRef ds:uri="http://purl.org/dc/dcmitype/"/>
    <ds:schemaRef ds:uri="http://schemas.microsoft.com/office/2006/documentManagement/types"/>
    <ds:schemaRef ds:uri="764a75d7-b33f-4a9f-acbd-b0607662a84d"/>
    <ds:schemaRef ds:uri="http://schemas.openxmlformats.org/package/2006/metadata/core-properties"/>
    <ds:schemaRef ds:uri="http://schemas.microsoft.com/sharepoint/v3"/>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5008</TotalTime>
  <Words>1370</Words>
  <Application>Microsoft Office PowerPoint</Application>
  <PresentationFormat>Affichage à l'écran (16:9)</PresentationFormat>
  <Paragraphs>321</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Cambria Math</vt:lpstr>
      <vt:lpstr>Marianne</vt:lpstr>
      <vt:lpstr>OPÉRATEURS</vt:lpstr>
      <vt:lpstr>Présentation PowerPoint</vt:lpstr>
      <vt:lpstr>1 — Structure</vt:lpstr>
      <vt:lpstr>Quantification of ESBL E.coli in broiler farms</vt:lpstr>
      <vt:lpstr>Initial conditions in broiler farms</vt:lpstr>
      <vt:lpstr>Dynamics of ESBL E.coli in broiler farms</vt:lpstr>
      <vt:lpstr>Dynamics of ESBL E.coli in broiler’s gut</vt:lpstr>
      <vt:lpstr>Dynamics of ESBL E.coli in farm environment</vt:lpstr>
      <vt:lpstr>2 — Model Hypotheses</vt:lpstr>
      <vt:lpstr>Proposed Chronology </vt:lpstr>
      <vt:lpstr>Proposed Chronology </vt:lpstr>
      <vt:lpstr>Two principle variables – INITIALIZES with values from day d</vt:lpstr>
      <vt:lpstr>More variables – FIXED for the day</vt:lpstr>
      <vt:lpstr>Variables – initial values for day 0</vt:lpstr>
      <vt:lpstr>2.05 — Fixed variables</vt:lpstr>
      <vt:lpstr>Variables – initial values for day d=0</vt:lpstr>
      <vt:lpstr>2.1 — Excretion</vt:lpstr>
      <vt:lpstr>Excretion (in broilers gut)</vt:lpstr>
      <vt:lpstr>Excretion (in farm environment)</vt:lpstr>
      <vt:lpstr>2.2 — Growth</vt:lpstr>
      <vt:lpstr>Growth (inside ALL infected broilers gut)</vt:lpstr>
      <vt:lpstr>Growth (in the farm environment)</vt:lpstr>
      <vt:lpstr>2.3 — Transmission</vt:lpstr>
      <vt:lpstr>Ingestion (and also Transmission)</vt:lpstr>
      <vt:lpstr>Day d+1 – Newly infected broilers gut</vt:lpstr>
      <vt:lpstr>Day d+1 – Previously infected broilers gut</vt:lpstr>
      <vt:lpstr>Day d+1 – Non infected broilers gut</vt:lpstr>
      <vt:lpstr>Day d+1 – Farm environment</vt:lpstr>
      <vt:lpstr>2.4 — Decay</vt:lpstr>
      <vt:lpstr>Decay (in broilers gut)</vt:lpstr>
      <vt:lpstr>Decay (in farm environment)</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118</cp:revision>
  <dcterms:created xsi:type="dcterms:W3CDTF">2020-11-30T09:05:25Z</dcterms:created>
  <dcterms:modified xsi:type="dcterms:W3CDTF">2024-02-19T17:47:32Z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