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8" r:id="rId2"/>
    <p:sldId id="260" r:id="rId3"/>
    <p:sldId id="270" r:id="rId4"/>
    <p:sldId id="272" r:id="rId5"/>
    <p:sldId id="273" r:id="rId6"/>
    <p:sldId id="262" r:id="rId7"/>
    <p:sldId id="269" r:id="rId8"/>
    <p:sldId id="268" r:id="rId9"/>
    <p:sldId id="264" r:id="rId10"/>
    <p:sldId id="271" r:id="rId11"/>
    <p:sldId id="266" r:id="rId12"/>
  </p:sldIdLst>
  <p:sldSz cx="9144000" cy="5143500" type="screen16x9"/>
  <p:notesSz cx="9926638" cy="679767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106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belitz, Tina" initials="KT" lastIdx="4" clrIdx="0">
    <p:extLst>
      <p:ext uri="{19B8F6BF-5375-455C-9EA6-DF929625EA0E}">
        <p15:presenceInfo xmlns:p15="http://schemas.microsoft.com/office/powerpoint/2012/main" userId="S-1-5-21-98855894-1852202210-78262646-646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CA9"/>
    <a:srgbClr val="F3F9FA"/>
    <a:srgbClr val="98CCD0"/>
    <a:srgbClr val="E7F3F4"/>
    <a:srgbClr val="94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62" d="100"/>
          <a:sy n="162" d="100"/>
        </p:scale>
        <p:origin x="144" y="168"/>
      </p:cViewPr>
      <p:guideLst>
        <p:guide orient="horz" pos="1620"/>
        <p:guide pos="106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625" cy="340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1696" y="0"/>
            <a:ext cx="4302625" cy="340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6324"/>
            <a:ext cx="4302625" cy="340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1696" y="6456324"/>
            <a:ext cx="4302625" cy="340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B54875D-438B-464D-9C41-D2171B337B6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6095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625" cy="340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1696" y="0"/>
            <a:ext cx="4302625" cy="340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97163" y="509588"/>
            <a:ext cx="4532312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201" y="3228705"/>
            <a:ext cx="7942238" cy="3059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324"/>
            <a:ext cx="4302625" cy="340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1696" y="6456324"/>
            <a:ext cx="4302625" cy="340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5CD5465-DF01-4CC2-8379-2ECF12A0749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917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CD5465-DF01-4CC2-8379-2ECF12A07497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9011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CD5465-DF01-4CC2-8379-2ECF12A07497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4219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CD5465-DF01-4CC2-8379-2ECF12A07497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0036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CD5465-DF01-4CC2-8379-2ECF12A07497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1411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CD5465-DF01-4CC2-8379-2ECF12A07497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2502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CD5465-DF01-4CC2-8379-2ECF12A07497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3282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CD5465-DF01-4CC2-8379-2ECF12A07497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7111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625" y="3887788"/>
            <a:ext cx="1280492" cy="1050004"/>
          </a:xfrm>
          <a:prstGeom prst="rect">
            <a:avLst/>
          </a:prstGeom>
        </p:spPr>
      </p:pic>
      <p:pic>
        <p:nvPicPr>
          <p:cNvPr id="4" name="Grafik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268288"/>
            <a:ext cx="3132138" cy="9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19672" y="1597819"/>
            <a:ext cx="6838528" cy="1102519"/>
          </a:xfrm>
        </p:spPr>
        <p:txBody>
          <a:bodyPr/>
          <a:lstStyle>
            <a:lvl1pPr algn="l">
              <a:defRPr sz="28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19672" y="2914650"/>
            <a:ext cx="6152728" cy="1314450"/>
          </a:xfrm>
        </p:spPr>
        <p:txBody>
          <a:bodyPr/>
          <a:lstStyle>
            <a:lvl1pPr marL="0" indent="0" algn="l">
              <a:buNone/>
              <a:defRPr sz="2000">
                <a:solidFill>
                  <a:srgbClr val="005CA9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6716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CB33D-BBF6-47C0-9ED0-5815BFC1A17D}" type="datetime1">
              <a:rPr lang="de-DE"/>
              <a:pPr>
                <a:defRPr/>
              </a:pPr>
              <a:t>05.06.2024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AB2436-EF4D-4EF4-9853-6EACC72527B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grpSp>
        <p:nvGrpSpPr>
          <p:cNvPr id="9" name="Gruppieren 8"/>
          <p:cNvGrpSpPr/>
          <p:nvPr userDrawn="1"/>
        </p:nvGrpSpPr>
        <p:grpSpPr>
          <a:xfrm>
            <a:off x="0" y="4470401"/>
            <a:ext cx="8979243" cy="493712"/>
            <a:chOff x="311049" y="4470401"/>
            <a:chExt cx="8606559" cy="493712"/>
          </a:xfrm>
        </p:grpSpPr>
        <p:pic>
          <p:nvPicPr>
            <p:cNvPr id="4" name="Picture 7" descr="atb_segment_re Kopie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1720" y="4470401"/>
              <a:ext cx="6865888" cy="493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7" descr="atb_segment_re Kopie"/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25" r="19423"/>
            <a:stretch/>
          </p:blipFill>
          <p:spPr bwMode="auto">
            <a:xfrm>
              <a:off x="311049" y="4470401"/>
              <a:ext cx="5917135" cy="493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46894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206375"/>
            <a:ext cx="8362950" cy="6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058863"/>
            <a:ext cx="8362950" cy="3535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Textmasterformate durch Klicken bearbeiten</a:t>
            </a:r>
          </a:p>
          <a:p>
            <a:pPr lvl="1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r>
              <a:rPr lang="de-DE" altLang="de-DE" dirty="0" smtClean="0"/>
              <a:t>Fünfte Ebene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3850" y="4840288"/>
            <a:ext cx="1152525" cy="20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solidFill>
                  <a:srgbClr val="005CA9"/>
                </a:solidFill>
                <a:latin typeface="+mn-lt"/>
              </a:defRPr>
            </a:lvl1pPr>
          </a:lstStyle>
          <a:p>
            <a:pPr>
              <a:defRPr/>
            </a:pPr>
            <a:fld id="{AAFDE0CF-7EA7-428A-B6BE-E170DFEA35E5}" type="datetime1">
              <a:rPr lang="de-DE"/>
              <a:pPr>
                <a:defRPr/>
              </a:pPr>
              <a:t>05.06.2024</a:t>
            </a:fld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19250" y="4840288"/>
            <a:ext cx="4400550" cy="20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solidFill>
                  <a:srgbClr val="005CA9"/>
                </a:solidFill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5325" y="4840288"/>
            <a:ext cx="720725" cy="20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rgbClr val="005CA9"/>
                </a:solidFill>
                <a:latin typeface="+mn-lt"/>
              </a:defRPr>
            </a:lvl1pPr>
          </a:lstStyle>
          <a:p>
            <a:pPr>
              <a:defRPr/>
            </a:pPr>
            <a:fld id="{489AB4C9-A410-48FB-B6C0-3569795CFE7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5CA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5CA9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5CA9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5CA9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5CA9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005CA9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005CA9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005CA9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005CA9"/>
          </a:solidFill>
          <a:latin typeface="Verdana" pitchFamily="34" charset="0"/>
        </a:defRPr>
      </a:lvl9pPr>
    </p:titleStyle>
    <p:bodyStyle>
      <a:lvl1pPr marL="266700" indent="-266700" algn="l" rtl="0" eaLnBrk="0" fontAlgn="base" hangingPunct="0">
        <a:spcBef>
          <a:spcPct val="20000"/>
        </a:spcBef>
        <a:spcAft>
          <a:spcPct val="0"/>
        </a:spcAft>
        <a:buClr>
          <a:srgbClr val="94B53D"/>
        </a:buClr>
        <a:buFont typeface="Verdana" pitchFamily="34" charset="0"/>
        <a:buBlip>
          <a:blip r:embed="rId4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94B53D"/>
        </a:buClr>
        <a:buFont typeface="Verdana" pitchFamily="34" charset="0"/>
        <a:buBlip>
          <a:blip r:embed="rId4"/>
        </a:buBlip>
        <a:defRPr sz="2000">
          <a:solidFill>
            <a:schemeClr val="tx1"/>
          </a:solidFill>
          <a:latin typeface="+mn-lt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94B53D"/>
        </a:buClr>
        <a:buFont typeface="Verdana" pitchFamily="34" charset="0"/>
        <a:buBlip>
          <a:blip r:embed="rId4"/>
        </a:buBlip>
        <a:defRPr>
          <a:solidFill>
            <a:schemeClr val="tx1"/>
          </a:solidFill>
          <a:latin typeface="+mn-lt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94B53D"/>
        </a:buClr>
        <a:buFont typeface="Verdana" pitchFamily="34" charset="0"/>
        <a:buBlip>
          <a:blip r:embed="rId4"/>
        </a:buBlip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4B53D"/>
        </a:buClr>
        <a:buFont typeface="Verdana" pitchFamily="34" charset="0"/>
        <a:buBlip>
          <a:blip r:embed="rId4"/>
        </a:buBlip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4B53D"/>
        </a:buClr>
        <a:buFont typeface="Verdana" pitchFamily="34" charset="0"/>
        <a:buBlip>
          <a:blip r:embed="rId4"/>
        </a:buBlip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4B53D"/>
        </a:buClr>
        <a:buFont typeface="Verdana" pitchFamily="34" charset="0"/>
        <a:buBlip>
          <a:blip r:embed="rId4"/>
        </a:buBlip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4B53D"/>
        </a:buClr>
        <a:buFont typeface="Verdana" pitchFamily="34" charset="0"/>
        <a:buBlip>
          <a:blip r:embed="rId4"/>
        </a:buBlip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4B53D"/>
        </a:buClr>
        <a:buFont typeface="Verdana" pitchFamily="34" charset="0"/>
        <a:buBlip>
          <a:blip r:embed="rId4"/>
        </a:buBlip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16592" y="950541"/>
            <a:ext cx="8134672" cy="2125265"/>
          </a:xfrm>
          <a:noFill/>
        </p:spPr>
        <p:txBody>
          <a:bodyPr/>
          <a:lstStyle/>
          <a:p>
            <a:pPr algn="ctr" eaLnBrk="1" hangingPunct="1"/>
            <a:r>
              <a:rPr lang="de-DE" altLang="de-DE" dirty="0"/>
              <a:t/>
            </a:r>
            <a:br>
              <a:rPr lang="de-DE" altLang="de-DE" dirty="0"/>
            </a:br>
            <a:r>
              <a:rPr lang="en-US" dirty="0"/>
              <a:t>Assessment of </a:t>
            </a:r>
            <a:r>
              <a:rPr lang="en-US" dirty="0" smtClean="0"/>
              <a:t>treatments to </a:t>
            </a:r>
            <a:r>
              <a:rPr lang="en-US" dirty="0"/>
              <a:t>reduce the occurrence of AMR bacteria in chicken </a:t>
            </a:r>
            <a:r>
              <a:rPr lang="en-US" dirty="0" smtClean="0"/>
              <a:t>manure</a:t>
            </a:r>
            <a:endParaRPr lang="de-DE" altLang="de-DE" dirty="0" smtClean="0"/>
          </a:p>
        </p:txBody>
      </p:sp>
      <p:sp>
        <p:nvSpPr>
          <p:cNvPr id="13315" name="Untertitel 1"/>
          <p:cNvSpPr>
            <a:spLocks noGrp="1"/>
          </p:cNvSpPr>
          <p:nvPr>
            <p:ph type="subTitle" idx="1"/>
          </p:nvPr>
        </p:nvSpPr>
        <p:spPr>
          <a:xfrm>
            <a:off x="322312" y="3507853"/>
            <a:ext cx="6153150" cy="1477193"/>
          </a:xfrm>
        </p:spPr>
        <p:txBody>
          <a:bodyPr/>
          <a:lstStyle/>
          <a:p>
            <a:r>
              <a:rPr lang="de-DE" u="sng" dirty="0" smtClean="0"/>
              <a:t>Group </a:t>
            </a:r>
            <a:r>
              <a:rPr lang="de-DE" u="sng" dirty="0" err="1"/>
              <a:t>leader</a:t>
            </a:r>
            <a:r>
              <a:rPr lang="de-DE" dirty="0"/>
              <a:t> Dr. Tina </a:t>
            </a:r>
            <a:r>
              <a:rPr lang="de-DE" dirty="0" smtClean="0"/>
              <a:t>Kabelitz</a:t>
            </a:r>
          </a:p>
          <a:p>
            <a:r>
              <a:rPr lang="de-DE" u="sng" dirty="0" err="1" smtClean="0"/>
              <a:t>PhD</a:t>
            </a:r>
            <a:r>
              <a:rPr lang="de-DE" u="sng" dirty="0" smtClean="0"/>
              <a:t> </a:t>
            </a:r>
            <a:r>
              <a:rPr lang="de-DE" u="sng" dirty="0" err="1" smtClean="0"/>
              <a:t>student</a:t>
            </a:r>
            <a:r>
              <a:rPr lang="de-DE" dirty="0" smtClean="0"/>
              <a:t> Aleksandra </a:t>
            </a:r>
            <a:r>
              <a:rPr lang="de-DE" dirty="0" err="1" smtClean="0"/>
              <a:t>Atanasova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Univ.-Prof. Dr. Thomas </a:t>
            </a:r>
            <a:r>
              <a:rPr lang="de-DE" dirty="0" smtClean="0"/>
              <a:t>Amon</a:t>
            </a:r>
          </a:p>
          <a:p>
            <a:r>
              <a:rPr lang="de-DE" dirty="0"/>
              <a:t>Univ.-Prof. Dr. </a:t>
            </a:r>
            <a:r>
              <a:rPr lang="de-DE" dirty="0" smtClean="0"/>
              <a:t>Uwe Rösler</a:t>
            </a:r>
            <a:endParaRPr lang="de-DE" dirty="0"/>
          </a:p>
          <a:p>
            <a:endParaRPr lang="de-DE" dirty="0" smtClean="0"/>
          </a:p>
          <a:p>
            <a:endParaRPr lang="de-DE" altLang="de-DE" dirty="0" smtClean="0"/>
          </a:p>
        </p:txBody>
      </p:sp>
      <p:sp>
        <p:nvSpPr>
          <p:cNvPr id="2" name="Textfeld 1"/>
          <p:cNvSpPr txBox="1"/>
          <p:nvPr/>
        </p:nvSpPr>
        <p:spPr>
          <a:xfrm>
            <a:off x="1835696" y="2859782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rgbClr val="005CA9"/>
                </a:solidFill>
              </a:rPr>
              <a:t>ENVIRE </a:t>
            </a:r>
            <a:r>
              <a:rPr lang="de-DE" dirty="0" err="1" smtClean="0">
                <a:solidFill>
                  <a:srgbClr val="005CA9"/>
                </a:solidFill>
              </a:rPr>
              <a:t>status</a:t>
            </a:r>
            <a:r>
              <a:rPr lang="de-DE" dirty="0" smtClean="0">
                <a:solidFill>
                  <a:srgbClr val="005CA9"/>
                </a:solidFill>
              </a:rPr>
              <a:t> </a:t>
            </a:r>
            <a:r>
              <a:rPr lang="de-DE" dirty="0" err="1" smtClean="0">
                <a:solidFill>
                  <a:srgbClr val="005CA9"/>
                </a:solidFill>
              </a:rPr>
              <a:t>meeting</a:t>
            </a:r>
            <a:r>
              <a:rPr lang="de-DE" dirty="0" smtClean="0">
                <a:solidFill>
                  <a:srgbClr val="005CA9"/>
                </a:solidFill>
              </a:rPr>
              <a:t> – 6.6.2024</a:t>
            </a:r>
            <a:endParaRPr lang="de-DE" dirty="0">
              <a:solidFill>
                <a:srgbClr val="005C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80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>
          <a:xfrm>
            <a:off x="1069" y="38428"/>
            <a:ext cx="8362950" cy="692150"/>
          </a:xfrm>
        </p:spPr>
        <p:txBody>
          <a:bodyPr/>
          <a:lstStyle/>
          <a:p>
            <a:r>
              <a:rPr lang="de-DE" altLang="de-DE" dirty="0" smtClean="0"/>
              <a:t>Communication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C7C26FF-7C88-40D5-BFCD-C926BE4EF723}" type="datetime1">
              <a:rPr lang="de-DE" smtClean="0"/>
              <a:pPr>
                <a:defRPr/>
              </a:pPr>
              <a:t>05.06.2024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F6F351-F9E1-49F1-9E08-FEDD050F23DD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  <p:sp>
        <p:nvSpPr>
          <p:cNvPr id="3" name="Rectangle 2"/>
          <p:cNvSpPr/>
          <p:nvPr/>
        </p:nvSpPr>
        <p:spPr>
          <a:xfrm>
            <a:off x="-405643" y="753410"/>
            <a:ext cx="953981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600" dirty="0"/>
              <a:t>October 9-11</a:t>
            </a:r>
            <a:r>
              <a:rPr lang="en-US" sz="1600" baseline="30000" dirty="0"/>
              <a:t>th</a:t>
            </a:r>
            <a:r>
              <a:rPr lang="en-US" sz="1600" dirty="0"/>
              <a:t> the </a:t>
            </a:r>
            <a:r>
              <a:rPr lang="en-US" sz="1600" dirty="0" err="1"/>
              <a:t>Zoonoses</a:t>
            </a:r>
            <a:r>
              <a:rPr lang="en-US" sz="1600" dirty="0"/>
              <a:t> </a:t>
            </a:r>
            <a:r>
              <a:rPr lang="en-US" sz="1600" dirty="0" smtClean="0"/>
              <a:t>Symposium </a:t>
            </a:r>
            <a:r>
              <a:rPr lang="en-US" sz="1600" dirty="0"/>
              <a:t>in </a:t>
            </a:r>
            <a:r>
              <a:rPr lang="en-US" sz="1600" dirty="0" smtClean="0"/>
              <a:t>Berlin </a:t>
            </a:r>
            <a:r>
              <a:rPr lang="en-US" sz="1600" dirty="0"/>
              <a:t>and June 16-17</a:t>
            </a:r>
            <a:r>
              <a:rPr lang="en-US" sz="1600" baseline="30000" dirty="0"/>
              <a:t>th</a:t>
            </a:r>
            <a:r>
              <a:rPr lang="en-US" sz="1600" dirty="0"/>
              <a:t> “Junior Scientist </a:t>
            </a:r>
            <a:r>
              <a:rPr lang="en-US" sz="1600" dirty="0" err="1"/>
              <a:t>Zoonoses</a:t>
            </a:r>
            <a:r>
              <a:rPr lang="en-US" sz="1600" dirty="0"/>
              <a:t> Meeting 2023” in </a:t>
            </a:r>
            <a:r>
              <a:rPr lang="en-US" sz="1600" dirty="0" err="1"/>
              <a:t>Münster</a:t>
            </a:r>
            <a:endParaRPr lang="en-US" sz="1600" dirty="0"/>
          </a:p>
          <a:p>
            <a:pPr lvl="1"/>
            <a:endParaRPr lang="en-US" sz="1600" dirty="0"/>
          </a:p>
          <a:p>
            <a:pPr lvl="1"/>
            <a:r>
              <a:rPr lang="en-GB" sz="1600" dirty="0"/>
              <a:t>On 17th  and 18th of October was “</a:t>
            </a:r>
            <a:r>
              <a:rPr lang="en-GB" sz="1600" dirty="0" smtClean="0"/>
              <a:t>RoKoCon2023</a:t>
            </a:r>
            <a:r>
              <a:rPr lang="en-GB" sz="1600" dirty="0"/>
              <a:t>” Robert Koch Doctoral Students Symposium. </a:t>
            </a:r>
            <a:endParaRPr lang="en-GB" sz="1600" dirty="0" smtClean="0"/>
          </a:p>
          <a:p>
            <a:pPr lvl="1"/>
            <a:r>
              <a:rPr lang="en-GB" sz="1100" dirty="0" smtClean="0"/>
              <a:t>Poster </a:t>
            </a:r>
            <a:r>
              <a:rPr lang="en-GB" sz="1100" dirty="0"/>
              <a:t>“Assessment of treatments to reduce the amount of antibiotic-resistant bacteria in chicken </a:t>
            </a:r>
            <a:r>
              <a:rPr lang="en-US" sz="1100" dirty="0"/>
              <a:t>manure“ was nominated for the best </a:t>
            </a:r>
            <a:r>
              <a:rPr lang="en-US" sz="1100" dirty="0" smtClean="0"/>
              <a:t>poster prize</a:t>
            </a:r>
            <a:r>
              <a:rPr lang="en-US" sz="1100" dirty="0"/>
              <a:t>.  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10</a:t>
            </a:r>
            <a:r>
              <a:rPr lang="de-DE" dirty="0"/>
              <a:t>. Leipziger </a:t>
            </a:r>
            <a:r>
              <a:rPr lang="de-DE" dirty="0" smtClean="0"/>
              <a:t>Doktorandenforum </a:t>
            </a:r>
            <a:r>
              <a:rPr lang="de-DE" dirty="0"/>
              <a:t>in Leipzig </a:t>
            </a:r>
            <a:r>
              <a:rPr lang="de-DE" dirty="0" smtClean="0"/>
              <a:t>13</a:t>
            </a:r>
            <a:r>
              <a:rPr lang="de-DE" sz="1600" baseline="30000" dirty="0"/>
              <a:t>th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July</a:t>
            </a:r>
            <a:r>
              <a:rPr lang="de-DE" dirty="0" smtClean="0"/>
              <a:t> </a:t>
            </a:r>
            <a:endParaRPr lang="de-DE" dirty="0"/>
          </a:p>
          <a:p>
            <a:pPr lvl="1"/>
            <a:endParaRPr lang="de-DE" sz="1600" dirty="0" smtClean="0"/>
          </a:p>
          <a:p>
            <a:pPr lvl="1"/>
            <a:r>
              <a:rPr lang="en-US" sz="1600" dirty="0" smtClean="0"/>
              <a:t>In D</a:t>
            </a:r>
            <a:r>
              <a:rPr lang="en-GB" sz="1600" dirty="0" err="1" smtClean="0"/>
              <a:t>ecember</a:t>
            </a:r>
            <a:r>
              <a:rPr lang="en-GB" sz="1600" dirty="0" smtClean="0"/>
              <a:t> </a:t>
            </a:r>
            <a:r>
              <a:rPr lang="en-US" sz="1600" dirty="0" smtClean="0"/>
              <a:t>4th </a:t>
            </a:r>
            <a:r>
              <a:rPr lang="en-GB" sz="1600" dirty="0" smtClean="0"/>
              <a:t>was PhD day in ATB</a:t>
            </a:r>
            <a:endParaRPr lang="de-DE" altLang="de-DE" sz="1600" dirty="0"/>
          </a:p>
        </p:txBody>
      </p:sp>
      <p:pic>
        <p:nvPicPr>
          <p:cNvPr id="1026" name="Picture 2" descr="Hom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853" y="478648"/>
            <a:ext cx="1289720" cy="393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5464" y="1170798"/>
            <a:ext cx="784769" cy="428716"/>
          </a:xfrm>
          <a:prstGeom prst="rect">
            <a:avLst/>
          </a:prstGeom>
        </p:spPr>
      </p:pic>
      <p:pic>
        <p:nvPicPr>
          <p:cNvPr id="1030" name="Picture 6" descr="Logo PhD-Da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825862"/>
            <a:ext cx="495449" cy="354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-23659" y="3470011"/>
            <a:ext cx="885698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Assessment of </a:t>
            </a:r>
            <a:r>
              <a:rPr lang="en-US" sz="1600" dirty="0" smtClean="0"/>
              <a:t>effects in anaerobic digestion </a:t>
            </a:r>
            <a:r>
              <a:rPr lang="en-US" sz="1600" dirty="0"/>
              <a:t>to reduce the amount of antibiotic-resistant bacteria in chicken </a:t>
            </a:r>
            <a:r>
              <a:rPr lang="en-US" sz="1600" dirty="0" smtClean="0"/>
              <a:t>manure </a:t>
            </a:r>
            <a:r>
              <a:rPr lang="en-US" sz="1600" u="sng" dirty="0" smtClean="0"/>
              <a:t>August 2024</a:t>
            </a:r>
            <a:endParaRPr lang="en-GB" sz="16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Quantification of Antibiotic Resistance </a:t>
            </a:r>
            <a:r>
              <a:rPr lang="en-US" sz="1600" dirty="0" smtClean="0"/>
              <a:t>Genes during </a:t>
            </a:r>
            <a:r>
              <a:rPr lang="en-US" sz="1600" dirty="0"/>
              <a:t>anaerobic </a:t>
            </a:r>
            <a:r>
              <a:rPr lang="en-US" sz="1600" dirty="0" smtClean="0"/>
              <a:t>digestion </a:t>
            </a:r>
            <a:r>
              <a:rPr lang="en-US" sz="1600" u="sng" dirty="0" smtClean="0"/>
              <a:t>January 2025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Assessment of </a:t>
            </a:r>
            <a:r>
              <a:rPr lang="en-US" sz="1600" dirty="0" smtClean="0"/>
              <a:t>effects of different carbon sources and temperature in </a:t>
            </a:r>
            <a:r>
              <a:rPr lang="en-US" sz="1600" dirty="0"/>
              <a:t>anaerobic digestion to reduce the amount of antibiotic-resistant bacteria in chicken </a:t>
            </a:r>
            <a:r>
              <a:rPr lang="en-US" sz="1600" dirty="0" smtClean="0"/>
              <a:t>manure </a:t>
            </a:r>
            <a:r>
              <a:rPr lang="en-US" sz="1600" u="sng" dirty="0" smtClean="0"/>
              <a:t>August 2025</a:t>
            </a:r>
            <a:endParaRPr lang="en-GB" sz="1600" u="sng" dirty="0"/>
          </a:p>
        </p:txBody>
      </p:sp>
      <p:sp>
        <p:nvSpPr>
          <p:cNvPr id="10" name="Rectangle 9"/>
          <p:cNvSpPr/>
          <p:nvPr/>
        </p:nvSpPr>
        <p:spPr>
          <a:xfrm>
            <a:off x="52764" y="3090724"/>
            <a:ext cx="16946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de-DE" altLang="de-DE" sz="2000" dirty="0" err="1" smtClean="0">
                <a:solidFill>
                  <a:srgbClr val="005CA9"/>
                </a:solidFill>
                <a:latin typeface="+mn-lt"/>
              </a:rPr>
              <a:t>Publication</a:t>
            </a:r>
            <a:r>
              <a:rPr lang="de-DE" altLang="de-DE" sz="2000" dirty="0" smtClean="0">
                <a:solidFill>
                  <a:srgbClr val="005CA9"/>
                </a:solidFill>
                <a:latin typeface="+mn-lt"/>
              </a:rPr>
              <a:t>:</a:t>
            </a:r>
            <a:endParaRPr lang="de-DE" altLang="de-DE" sz="2000" dirty="0">
              <a:solidFill>
                <a:srgbClr val="005CA9"/>
              </a:solidFill>
              <a:latin typeface="+mn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69" y="447703"/>
            <a:ext cx="18822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de-DE" altLang="de-DE" sz="2000" dirty="0" err="1" smtClean="0">
                <a:solidFill>
                  <a:srgbClr val="005CA9"/>
                </a:solidFill>
                <a:latin typeface="+mn-lt"/>
              </a:rPr>
              <a:t>Conferences</a:t>
            </a:r>
            <a:r>
              <a:rPr lang="de-DE" altLang="de-DE" sz="2000" dirty="0" smtClean="0">
                <a:solidFill>
                  <a:srgbClr val="005CA9"/>
                </a:solidFill>
                <a:latin typeface="+mn-lt"/>
              </a:rPr>
              <a:t>:</a:t>
            </a:r>
            <a:endParaRPr lang="de-DE" altLang="de-DE" sz="2000" dirty="0">
              <a:solidFill>
                <a:srgbClr val="005CA9"/>
              </a:solidFill>
              <a:latin typeface="+mn-lt"/>
            </a:endParaRPr>
          </a:p>
        </p:txBody>
      </p:sp>
      <p:pic>
        <p:nvPicPr>
          <p:cNvPr id="6" name="Picture 2" descr="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923678"/>
            <a:ext cx="758168" cy="758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378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579019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Bodoni MT Condensed" panose="02070606080606020203" pitchFamily="18" charset="0"/>
              </a:rPr>
              <a:t>Thank you for attention</a:t>
            </a:r>
            <a:endParaRPr lang="de-DE" dirty="0">
              <a:latin typeface="Bodoni MT Condensed" panose="02070606080606020203" pitchFamily="18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3" y="3361786"/>
            <a:ext cx="1239197" cy="115617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20.02.2023</a:t>
            </a:r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28012" y="504157"/>
            <a:ext cx="543537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+mn-lt"/>
              </a:rPr>
              <a:t>Thank to my supervisors </a:t>
            </a:r>
          </a:p>
          <a:p>
            <a:r>
              <a:rPr lang="en-US" sz="1600" dirty="0" smtClean="0">
                <a:latin typeface="+mn-lt"/>
              </a:rPr>
              <a:t>Supervisor </a:t>
            </a:r>
            <a:r>
              <a:rPr lang="de-DE" sz="1600" dirty="0">
                <a:latin typeface="+mn-lt"/>
              </a:rPr>
              <a:t>Univ.-Prof. Dr. Thomas Amon </a:t>
            </a:r>
            <a:endParaRPr lang="de-DE" sz="1600" dirty="0" smtClean="0">
              <a:latin typeface="+mn-lt"/>
            </a:endParaRPr>
          </a:p>
          <a:p>
            <a:r>
              <a:rPr lang="en-US" sz="1600" dirty="0" smtClean="0">
                <a:latin typeface="+mn-lt"/>
              </a:rPr>
              <a:t>Dr</a:t>
            </a:r>
            <a:r>
              <a:rPr lang="en-US" sz="1600" dirty="0">
                <a:latin typeface="+mn-lt"/>
              </a:rPr>
              <a:t>. Tina </a:t>
            </a:r>
            <a:r>
              <a:rPr lang="en-US" sz="1600" dirty="0" smtClean="0">
                <a:latin typeface="+mn-lt"/>
              </a:rPr>
              <a:t>Kabelitz</a:t>
            </a:r>
            <a:endParaRPr lang="en-US" sz="1600" dirty="0">
              <a:latin typeface="+mn-lt"/>
            </a:endParaRPr>
          </a:p>
          <a:p>
            <a:r>
              <a:rPr lang="de-DE" sz="1600" u="sng" dirty="0" smtClean="0">
                <a:latin typeface="+mn-lt"/>
              </a:rPr>
              <a:t>Leibniz-Institut </a:t>
            </a:r>
            <a:r>
              <a:rPr lang="de-DE" sz="1600" u="sng" dirty="0">
                <a:latin typeface="+mn-lt"/>
              </a:rPr>
              <a:t>für Agrartechnik und </a:t>
            </a:r>
            <a:r>
              <a:rPr lang="de-DE" sz="1600" u="sng" dirty="0" smtClean="0">
                <a:latin typeface="+mn-lt"/>
              </a:rPr>
              <a:t>Bioökonomie</a:t>
            </a:r>
            <a:endParaRPr lang="de-DE" sz="1600" u="sng" dirty="0">
              <a:latin typeface="+mn-lt"/>
            </a:endParaRPr>
          </a:p>
          <a:p>
            <a:endParaRPr lang="en-US" sz="1600" dirty="0">
              <a:latin typeface="+mn-lt"/>
            </a:endParaRPr>
          </a:p>
          <a:p>
            <a:r>
              <a:rPr lang="en-US" sz="1600" dirty="0">
                <a:latin typeface="+mn-lt"/>
              </a:rPr>
              <a:t>Supervisor </a:t>
            </a:r>
            <a:r>
              <a:rPr lang="en-US" sz="1600" dirty="0" err="1">
                <a:latin typeface="+mn-lt"/>
              </a:rPr>
              <a:t>Univ</a:t>
            </a:r>
            <a:r>
              <a:rPr lang="en-US" sz="1600" dirty="0">
                <a:latin typeface="+mn-lt"/>
              </a:rPr>
              <a:t>-Prof. Dr. med. vet. Uwe </a:t>
            </a:r>
            <a:r>
              <a:rPr lang="en-US" sz="1600" dirty="0" err="1">
                <a:latin typeface="+mn-lt"/>
              </a:rPr>
              <a:t>Rösler</a:t>
            </a:r>
            <a:r>
              <a:rPr lang="en-US" sz="1600" dirty="0">
                <a:latin typeface="+mn-lt"/>
              </a:rPr>
              <a:t> </a:t>
            </a:r>
          </a:p>
          <a:p>
            <a:r>
              <a:rPr lang="sv-SE" sz="1600" dirty="0">
                <a:latin typeface="+mn-lt"/>
              </a:rPr>
              <a:t>Dr. med. vet. Anika </a:t>
            </a:r>
            <a:r>
              <a:rPr lang="sv-SE" sz="1600" dirty="0" smtClean="0">
                <a:latin typeface="+mn-lt"/>
              </a:rPr>
              <a:t>Friese</a:t>
            </a:r>
          </a:p>
          <a:p>
            <a:r>
              <a:rPr lang="en-US" sz="1600" dirty="0" smtClean="0">
                <a:latin typeface="+mn-lt"/>
              </a:rPr>
              <a:t>Dr</a:t>
            </a:r>
            <a:r>
              <a:rPr lang="en-US" sz="1600" dirty="0">
                <a:latin typeface="+mn-lt"/>
              </a:rPr>
              <a:t>. Caroline Robé</a:t>
            </a:r>
          </a:p>
          <a:p>
            <a:r>
              <a:rPr lang="en-US" sz="1600" u="sng" dirty="0">
                <a:latin typeface="+mn-lt"/>
              </a:rPr>
              <a:t>Frei </a:t>
            </a:r>
            <a:r>
              <a:rPr lang="en-US" sz="1600" u="sng" dirty="0" err="1" smtClean="0">
                <a:latin typeface="+mn-lt"/>
              </a:rPr>
              <a:t>Universität</a:t>
            </a:r>
            <a:r>
              <a:rPr lang="en-US" sz="1600" u="sng" dirty="0" smtClean="0">
                <a:latin typeface="+mn-lt"/>
              </a:rPr>
              <a:t>, Berlin </a:t>
            </a:r>
            <a:endParaRPr lang="de-DE" sz="1600" u="sng" dirty="0">
              <a:latin typeface="+mn-lt"/>
            </a:endParaRPr>
          </a:p>
        </p:txBody>
      </p:sp>
      <p:pic>
        <p:nvPicPr>
          <p:cNvPr id="1026" name="Picture 2" descr="Tento obrázek nemá žádný popisek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9" t="39956" r="6117"/>
          <a:stretch/>
        </p:blipFill>
        <p:spPr bwMode="auto">
          <a:xfrm>
            <a:off x="1363574" y="3033751"/>
            <a:ext cx="3917647" cy="2008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5369027" y="531416"/>
            <a:ext cx="3869338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Thank to the project Partners</a:t>
            </a:r>
          </a:p>
          <a:p>
            <a:endParaRPr lang="en-US" sz="1600" dirty="0">
              <a:latin typeface="+mn-lt"/>
            </a:endParaRPr>
          </a:p>
          <a:p>
            <a:r>
              <a:rPr lang="en-US" sz="1600" dirty="0">
                <a:latin typeface="+mn-lt"/>
              </a:rPr>
              <a:t>French Agency for Food, Environmental and Occupational Health &amp; Safety, France</a:t>
            </a:r>
          </a:p>
          <a:p>
            <a:endParaRPr lang="en-US" sz="1600" dirty="0">
              <a:latin typeface="+mn-lt"/>
            </a:endParaRPr>
          </a:p>
          <a:p>
            <a:r>
              <a:rPr lang="en-US" sz="1600" dirty="0">
                <a:latin typeface="+mn-lt"/>
              </a:rPr>
              <a:t>Veterinary Academy of Lithuanian University of Health Sciences, </a:t>
            </a:r>
            <a:r>
              <a:rPr lang="en-US" sz="1600" dirty="0" smtClean="0">
                <a:latin typeface="+mn-lt"/>
              </a:rPr>
              <a:t>Lithuania</a:t>
            </a:r>
          </a:p>
          <a:p>
            <a:endParaRPr lang="en-US" sz="1600" dirty="0" smtClean="0">
              <a:latin typeface="+mn-lt"/>
            </a:endParaRPr>
          </a:p>
          <a:p>
            <a:r>
              <a:rPr lang="en-US" sz="1600" dirty="0">
                <a:latin typeface="+mn-lt"/>
              </a:rPr>
              <a:t>University of Sousse, Tunisia</a:t>
            </a:r>
          </a:p>
          <a:p>
            <a:endParaRPr lang="en-US" sz="1600" dirty="0">
              <a:latin typeface="+mn-lt"/>
            </a:endParaRPr>
          </a:p>
          <a:p>
            <a:r>
              <a:rPr lang="en-US" sz="1600" dirty="0" err="1">
                <a:latin typeface="+mn-lt"/>
              </a:rPr>
              <a:t>Wrocław</a:t>
            </a:r>
            <a:r>
              <a:rPr lang="en-US" sz="1600" dirty="0">
                <a:latin typeface="+mn-lt"/>
              </a:rPr>
              <a:t> University of Environmental and Life Sciences, Poland</a:t>
            </a:r>
          </a:p>
          <a:p>
            <a:endParaRPr lang="en-US" sz="1600" dirty="0">
              <a:latin typeface="+mn-lt"/>
            </a:endParaRPr>
          </a:p>
          <a:p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1016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Content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the current status of the </a:t>
            </a:r>
            <a:r>
              <a:rPr lang="en-US" dirty="0" smtClean="0"/>
              <a:t>project</a:t>
            </a:r>
            <a:endParaRPr lang="en-US" strike="sngStrike" dirty="0">
              <a:solidFill>
                <a:srgbClr val="FF0000"/>
              </a:solidFill>
            </a:endParaRPr>
          </a:p>
          <a:p>
            <a:r>
              <a:rPr lang="en-US" dirty="0"/>
              <a:t>Planned </a:t>
            </a:r>
            <a:r>
              <a:rPr lang="en-US" dirty="0" smtClean="0"/>
              <a:t>activities</a:t>
            </a:r>
          </a:p>
          <a:p>
            <a:pPr lvl="1"/>
            <a:r>
              <a:rPr lang="en-US" sz="1800" dirty="0"/>
              <a:t>Quantification of Antibiotic Resistant </a:t>
            </a:r>
            <a:r>
              <a:rPr lang="en-US" sz="1800" dirty="0" smtClean="0"/>
              <a:t>Genes</a:t>
            </a:r>
          </a:p>
          <a:p>
            <a:pPr lvl="1"/>
            <a:r>
              <a:rPr lang="en-US" altLang="de-DE" sz="1800" dirty="0"/>
              <a:t>Anaerobic digestion with different carbon sources </a:t>
            </a:r>
            <a:r>
              <a:rPr lang="en-US" altLang="de-DE" sz="1800" dirty="0" smtClean="0"/>
              <a:t>                                                     </a:t>
            </a:r>
            <a:r>
              <a:rPr lang="en-US" altLang="de-DE" sz="1800" dirty="0"/>
              <a:t>and </a:t>
            </a:r>
            <a:r>
              <a:rPr lang="en-US" altLang="de-DE" sz="1800" dirty="0" smtClean="0"/>
              <a:t>temperatures</a:t>
            </a:r>
            <a:endParaRPr lang="en-US" sz="1800" dirty="0"/>
          </a:p>
          <a:p>
            <a:r>
              <a:rPr lang="en-US" dirty="0"/>
              <a:t>Collaboration with project </a:t>
            </a:r>
            <a:r>
              <a:rPr lang="en-US" dirty="0" smtClean="0"/>
              <a:t>partners</a:t>
            </a:r>
          </a:p>
          <a:p>
            <a:r>
              <a:rPr lang="en-US" dirty="0" smtClean="0"/>
              <a:t>Communication</a:t>
            </a:r>
            <a:endParaRPr lang="en-US" dirty="0"/>
          </a:p>
          <a:p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8CB33D-BBF6-47C0-9ED0-5815BFC1A17D}" type="datetime1">
              <a:rPr lang="de-DE" smtClean="0"/>
              <a:pPr>
                <a:defRPr/>
              </a:pPr>
              <a:t>05.06.2024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AB2436-EF4D-4EF4-9853-6EACC72527B8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5541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64206" y="2766271"/>
            <a:ext cx="2470155" cy="9459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38" name="Titel 1"/>
          <p:cNvSpPr>
            <a:spLocks noGrp="1"/>
          </p:cNvSpPr>
          <p:nvPr>
            <p:ph type="title"/>
          </p:nvPr>
        </p:nvSpPr>
        <p:spPr>
          <a:xfrm>
            <a:off x="85621" y="89078"/>
            <a:ext cx="8362950" cy="692150"/>
          </a:xfrm>
        </p:spPr>
        <p:txBody>
          <a:bodyPr/>
          <a:lstStyle/>
          <a:p>
            <a:r>
              <a:rPr lang="en-US" dirty="0"/>
              <a:t>Overview of the current status of the </a:t>
            </a:r>
            <a:r>
              <a:rPr lang="en-US" dirty="0" smtClean="0"/>
              <a:t>project </a:t>
            </a:r>
            <a:endParaRPr lang="de-DE" alt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C7C26FF-7C88-40D5-BFCD-C926BE4EF723}" type="datetime1">
              <a:rPr lang="de-DE" smtClean="0"/>
              <a:pPr>
                <a:defRPr/>
              </a:pPr>
              <a:t>05.06.2024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F6F351-F9E1-49F1-9E08-FEDD050F23DD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12679"/>
              </p:ext>
            </p:extLst>
          </p:nvPr>
        </p:nvGraphicFramePr>
        <p:xfrm>
          <a:off x="675861" y="1003987"/>
          <a:ext cx="7632847" cy="1702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641">
                  <a:extLst>
                    <a:ext uri="{9D8B030D-6E8A-4147-A177-3AD203B41FA5}">
                      <a16:colId xmlns:a16="http://schemas.microsoft.com/office/drawing/2014/main" val="2198531387"/>
                    </a:ext>
                  </a:extLst>
                </a:gridCol>
                <a:gridCol w="1245574">
                  <a:extLst>
                    <a:ext uri="{9D8B030D-6E8A-4147-A177-3AD203B41FA5}">
                      <a16:colId xmlns:a16="http://schemas.microsoft.com/office/drawing/2014/main" val="4153448548"/>
                    </a:ext>
                  </a:extLst>
                </a:gridCol>
                <a:gridCol w="1014734">
                  <a:extLst>
                    <a:ext uri="{9D8B030D-6E8A-4147-A177-3AD203B41FA5}">
                      <a16:colId xmlns:a16="http://schemas.microsoft.com/office/drawing/2014/main" val="1420522365"/>
                    </a:ext>
                  </a:extLst>
                </a:gridCol>
                <a:gridCol w="1937594">
                  <a:extLst>
                    <a:ext uri="{9D8B030D-6E8A-4147-A177-3AD203B41FA5}">
                      <a16:colId xmlns:a16="http://schemas.microsoft.com/office/drawing/2014/main" val="1934974389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828628888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85826021"/>
                    </a:ext>
                  </a:extLst>
                </a:gridCol>
              </a:tblGrid>
              <a:tr h="345939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Controls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Experiment in </a:t>
                      </a:r>
                      <a:r>
                        <a:rPr lang="de-DE" dirty="0" err="1" smtClean="0">
                          <a:solidFill>
                            <a:schemeClr val="tx1"/>
                          </a:solidFill>
                        </a:rPr>
                        <a:t>triplicates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513844"/>
                  </a:ext>
                </a:extLst>
              </a:tr>
              <a:tr h="345939"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Cellulose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Set 1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Set 2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Set 3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r>
                        <a:rPr lang="de-DE" baseline="0" dirty="0" smtClean="0">
                          <a:solidFill>
                            <a:schemeClr val="tx1"/>
                          </a:solidFill>
                        </a:rPr>
                        <a:t> 4 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7459615"/>
                  </a:ext>
                </a:extLst>
              </a:tr>
              <a:tr h="345939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30°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30°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30°</a:t>
                      </a:r>
                      <a:endParaRPr lang="de-DE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30°+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Saw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dust</a:t>
                      </a:r>
                      <a:endParaRPr lang="de-DE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3955489"/>
                  </a:ext>
                </a:extLst>
              </a:tr>
              <a:tr h="605393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37°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37°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37°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37°+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Saw</a:t>
                      </a:r>
                      <a:r>
                        <a:rPr lang="de-DE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dirty="0" err="1" smtClean="0">
                          <a:solidFill>
                            <a:schemeClr val="tx1"/>
                          </a:solidFill>
                        </a:rPr>
                        <a:t>dust</a:t>
                      </a:r>
                      <a:endParaRPr lang="de-DE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9681807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200638" y="2777900"/>
            <a:ext cx="24881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u="sng" dirty="0" smtClean="0"/>
              <a:t>Chemical </a:t>
            </a:r>
            <a:r>
              <a:rPr lang="de-DE" sz="1600" u="sng" dirty="0" err="1" smtClean="0"/>
              <a:t>analysis</a:t>
            </a:r>
            <a:r>
              <a:rPr lang="de-DE" sz="1600" u="sng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 smtClean="0"/>
              <a:t>Beginning</a:t>
            </a:r>
            <a:r>
              <a:rPr lang="de-DE" sz="1600" dirty="0" smtClean="0"/>
              <a:t> </a:t>
            </a:r>
            <a:endParaRPr lang="de-DE" sz="16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E</a:t>
            </a:r>
            <a:r>
              <a:rPr lang="de-DE" sz="1600" dirty="0" smtClean="0"/>
              <a:t>nd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experiment</a:t>
            </a:r>
            <a:endParaRPr lang="de-DE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5436096" y="2777900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Chemical </a:t>
            </a:r>
            <a:r>
              <a:rPr lang="de-DE" dirty="0" err="1" smtClean="0"/>
              <a:t>results</a:t>
            </a:r>
            <a:endParaRPr lang="de-DE" dirty="0"/>
          </a:p>
        </p:txBody>
      </p:sp>
      <p:sp>
        <p:nvSpPr>
          <p:cNvPr id="10" name="TextBox 9"/>
          <p:cNvSpPr txBox="1"/>
          <p:nvPr/>
        </p:nvSpPr>
        <p:spPr>
          <a:xfrm>
            <a:off x="179512" y="563415"/>
            <a:ext cx="8635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 smtClean="0"/>
              <a:t>Anaerobic</a:t>
            </a:r>
            <a:r>
              <a:rPr lang="de-DE" i="1" dirty="0" smtClean="0"/>
              <a:t> </a:t>
            </a:r>
            <a:r>
              <a:rPr lang="de-DE" i="1" dirty="0" err="1" smtClean="0"/>
              <a:t>digestion</a:t>
            </a:r>
            <a:r>
              <a:rPr lang="de-DE" i="1" dirty="0" smtClean="0"/>
              <a:t> </a:t>
            </a:r>
            <a:r>
              <a:rPr lang="de-DE" i="1" dirty="0" err="1" smtClean="0"/>
              <a:t>experiment</a:t>
            </a:r>
            <a:r>
              <a:rPr lang="de-DE" i="1" dirty="0" smtClean="0"/>
              <a:t> </a:t>
            </a:r>
            <a:r>
              <a:rPr lang="de-DE" i="1" dirty="0" err="1" smtClean="0"/>
              <a:t>is</a:t>
            </a:r>
            <a:r>
              <a:rPr lang="de-DE" i="1" dirty="0" smtClean="0"/>
              <a:t> </a:t>
            </a:r>
            <a:r>
              <a:rPr lang="de-DE" i="1" dirty="0" err="1" smtClean="0"/>
              <a:t>finished</a:t>
            </a:r>
            <a:r>
              <a:rPr lang="de-DE" i="1" dirty="0" smtClean="0"/>
              <a:t>. Processing </a:t>
            </a:r>
            <a:r>
              <a:rPr lang="de-DE" i="1" dirty="0" err="1" smtClean="0"/>
              <a:t>data</a:t>
            </a:r>
            <a:r>
              <a:rPr lang="de-DE" i="1" dirty="0" smtClean="0"/>
              <a:t> </a:t>
            </a:r>
            <a:r>
              <a:rPr lang="de-DE" i="1" dirty="0" err="1" smtClean="0"/>
              <a:t>and</a:t>
            </a:r>
            <a:r>
              <a:rPr lang="de-DE" i="1" dirty="0" smtClean="0"/>
              <a:t> </a:t>
            </a:r>
            <a:r>
              <a:rPr lang="de-DE" i="1" dirty="0" err="1" smtClean="0"/>
              <a:t>writing</a:t>
            </a:r>
            <a:r>
              <a:rPr lang="de-DE" i="1" dirty="0" smtClean="0"/>
              <a:t> </a:t>
            </a:r>
            <a:r>
              <a:rPr lang="de-DE" i="1" dirty="0" err="1" smtClean="0"/>
              <a:t>publication</a:t>
            </a:r>
            <a:r>
              <a:rPr lang="de-DE" i="1" dirty="0" smtClean="0"/>
              <a:t>.</a:t>
            </a:r>
            <a:endParaRPr lang="de-DE" i="1" dirty="0"/>
          </a:p>
        </p:txBody>
      </p:sp>
      <p:sp>
        <p:nvSpPr>
          <p:cNvPr id="2" name="TextBox 1"/>
          <p:cNvSpPr txBox="1"/>
          <p:nvPr/>
        </p:nvSpPr>
        <p:spPr>
          <a:xfrm>
            <a:off x="2812762" y="3147232"/>
            <a:ext cx="61686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Biogas </a:t>
            </a:r>
            <a:r>
              <a:rPr lang="de-DE" dirty="0" err="1" smtClean="0"/>
              <a:t>production</a:t>
            </a:r>
            <a:r>
              <a:rPr lang="de-DE" dirty="0"/>
              <a:t> </a:t>
            </a:r>
            <a:r>
              <a:rPr lang="de-DE" sz="1400" dirty="0" smtClean="0"/>
              <a:t>(L/g </a:t>
            </a:r>
            <a:r>
              <a:rPr lang="de-DE" sz="1400" dirty="0" err="1" smtClean="0"/>
              <a:t>manure</a:t>
            </a:r>
            <a:r>
              <a:rPr lang="de-DE" sz="1400" dirty="0"/>
              <a:t> </a:t>
            </a:r>
            <a:r>
              <a:rPr lang="de-DE" sz="1400" dirty="0" err="1" smtClean="0"/>
              <a:t>or</a:t>
            </a:r>
            <a:r>
              <a:rPr lang="de-DE" sz="1400" dirty="0" smtClean="0"/>
              <a:t> dry matter </a:t>
            </a:r>
            <a:r>
              <a:rPr lang="de-DE" sz="1400" dirty="0" err="1" smtClean="0"/>
              <a:t>or</a:t>
            </a:r>
            <a:r>
              <a:rPr lang="de-DE" sz="1400" dirty="0" smtClean="0"/>
              <a:t> </a:t>
            </a:r>
            <a:r>
              <a:rPr lang="de-DE" sz="1400" dirty="0" err="1" smtClean="0"/>
              <a:t>organic</a:t>
            </a:r>
            <a:r>
              <a:rPr lang="de-DE" sz="1400" dirty="0" smtClean="0"/>
              <a:t> dry matter)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Biogas </a:t>
            </a:r>
            <a:r>
              <a:rPr lang="de-DE" dirty="0" err="1" smtClean="0"/>
              <a:t>content</a:t>
            </a:r>
            <a:r>
              <a:rPr lang="de-DE" dirty="0" smtClean="0"/>
              <a:t> </a:t>
            </a:r>
            <a:r>
              <a:rPr lang="de-DE" sz="1400" dirty="0" smtClean="0"/>
              <a:t>(</a:t>
            </a:r>
            <a:r>
              <a:rPr lang="de-DE" sz="1400" dirty="0" err="1" smtClean="0"/>
              <a:t>re-calculation</a:t>
            </a:r>
            <a:r>
              <a:rPr lang="de-DE" sz="1400" dirty="0" smtClean="0"/>
              <a:t> </a:t>
            </a:r>
            <a:r>
              <a:rPr lang="de-DE" sz="1400" dirty="0" err="1" smtClean="0"/>
              <a:t>for</a:t>
            </a:r>
            <a:r>
              <a:rPr lang="de-DE" sz="1400" dirty="0" smtClean="0"/>
              <a:t> ideal </a:t>
            </a:r>
            <a:r>
              <a:rPr lang="de-DE" sz="1400" dirty="0" err="1" smtClean="0"/>
              <a:t>conditions</a:t>
            </a:r>
            <a:r>
              <a:rPr lang="de-DE" sz="1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Ammoniacal</a:t>
            </a:r>
            <a:r>
              <a:rPr lang="de-DE" dirty="0" smtClean="0"/>
              <a:t> </a:t>
            </a:r>
            <a:r>
              <a:rPr lang="de-DE" dirty="0" err="1" smtClean="0"/>
              <a:t>nitrogen</a:t>
            </a:r>
            <a:r>
              <a:rPr lang="de-DE" dirty="0" smtClean="0"/>
              <a:t> </a:t>
            </a:r>
            <a:r>
              <a:rPr lang="de-DE" sz="1400" dirty="0" smtClean="0"/>
              <a:t>(</a:t>
            </a:r>
            <a:r>
              <a:rPr lang="de-DE" sz="1400" dirty="0" err="1" smtClean="0"/>
              <a:t>reactor</a:t>
            </a:r>
            <a:r>
              <a:rPr lang="de-DE" sz="1400" dirty="0" smtClean="0"/>
              <a:t> </a:t>
            </a:r>
            <a:r>
              <a:rPr lang="de-DE" sz="1400" dirty="0" err="1" smtClean="0"/>
              <a:t>inhibitor</a:t>
            </a:r>
            <a:r>
              <a:rPr lang="de-DE" sz="1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Volatile </a:t>
            </a:r>
            <a:r>
              <a:rPr lang="de-DE" dirty="0" err="1"/>
              <a:t>fatty</a:t>
            </a:r>
            <a:r>
              <a:rPr lang="de-DE" dirty="0"/>
              <a:t> </a:t>
            </a:r>
            <a:r>
              <a:rPr lang="de-DE" dirty="0" err="1"/>
              <a:t>acids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912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>
          <a:xfrm>
            <a:off x="85621" y="89078"/>
            <a:ext cx="8362950" cy="692150"/>
          </a:xfrm>
        </p:spPr>
        <p:txBody>
          <a:bodyPr/>
          <a:lstStyle/>
          <a:p>
            <a:r>
              <a:rPr lang="en-US" dirty="0"/>
              <a:t>Overview of the current </a:t>
            </a:r>
            <a:r>
              <a:rPr lang="en-US" dirty="0" smtClean="0"/>
              <a:t>status </a:t>
            </a:r>
            <a:r>
              <a:rPr lang="en-US" dirty="0"/>
              <a:t>of the </a:t>
            </a:r>
            <a:r>
              <a:rPr lang="en-US" dirty="0" smtClean="0"/>
              <a:t>project </a:t>
            </a:r>
            <a:br>
              <a:rPr lang="en-US" dirty="0" smtClean="0"/>
            </a:br>
            <a:r>
              <a:rPr lang="en-US" sz="2000" dirty="0" smtClean="0"/>
              <a:t>Microbiological </a:t>
            </a:r>
            <a:r>
              <a:rPr lang="en-US" sz="2000" dirty="0"/>
              <a:t>results</a:t>
            </a:r>
            <a:br>
              <a:rPr lang="en-US" sz="2000" dirty="0"/>
            </a:br>
            <a:endParaRPr lang="de-DE" alt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C7C26FF-7C88-40D5-BFCD-C926BE4EF723}" type="datetime1">
              <a:rPr lang="de-DE" smtClean="0"/>
              <a:pPr>
                <a:defRPr/>
              </a:pPr>
              <a:t>05.06.2024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F6F351-F9E1-49F1-9E08-FEDD050F23DD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179512" y="843558"/>
            <a:ext cx="81358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Temperature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a </a:t>
            </a:r>
            <a:r>
              <a:rPr lang="de-DE" dirty="0" err="1" smtClean="0"/>
              <a:t>main</a:t>
            </a:r>
            <a:r>
              <a:rPr lang="de-DE" dirty="0" smtClean="0"/>
              <a:t> </a:t>
            </a:r>
            <a:r>
              <a:rPr lang="de-DE" dirty="0" err="1" smtClean="0"/>
              <a:t>influence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Difference</a:t>
            </a:r>
            <a:r>
              <a:rPr lang="de-DE" dirty="0" smtClean="0"/>
              <a:t> in C/N-ratio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significant</a:t>
            </a:r>
            <a:r>
              <a:rPr lang="de-DE" dirty="0" smtClean="0"/>
              <a:t> </a:t>
            </a:r>
            <a:r>
              <a:rPr lang="de-DE" dirty="0" err="1" smtClean="0"/>
              <a:t>impact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Difference</a:t>
            </a:r>
            <a:r>
              <a:rPr lang="de-DE" dirty="0" smtClean="0"/>
              <a:t> in </a:t>
            </a:r>
            <a:r>
              <a:rPr lang="de-DE" dirty="0" err="1" smtClean="0"/>
              <a:t>reduction</a:t>
            </a:r>
            <a:r>
              <a:rPr lang="de-DE" dirty="0" smtClean="0"/>
              <a:t> </a:t>
            </a:r>
            <a:r>
              <a:rPr lang="de-DE" dirty="0" err="1" smtClean="0"/>
              <a:t>kinetics</a:t>
            </a:r>
            <a:r>
              <a:rPr lang="de-DE" dirty="0" smtClean="0"/>
              <a:t> </a:t>
            </a:r>
            <a:r>
              <a:rPr lang="de-DE" dirty="0" err="1" smtClean="0"/>
              <a:t>appear</a:t>
            </a:r>
            <a:r>
              <a:rPr lang="de-DE" dirty="0" smtClean="0"/>
              <a:t> </a:t>
            </a:r>
            <a:r>
              <a:rPr lang="de-DE" dirty="0" err="1" smtClean="0"/>
              <a:t>during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first</a:t>
            </a:r>
            <a:r>
              <a:rPr lang="de-DE" dirty="0" smtClean="0"/>
              <a:t> 8 </a:t>
            </a:r>
            <a:r>
              <a:rPr lang="de-DE" dirty="0" err="1" smtClean="0"/>
              <a:t>days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treatment</a:t>
            </a:r>
            <a:r>
              <a:rPr lang="de-DE" dirty="0" smtClean="0"/>
              <a:t>, after 8 </a:t>
            </a:r>
            <a:r>
              <a:rPr lang="de-DE" dirty="0" err="1" smtClean="0"/>
              <a:t>days</a:t>
            </a:r>
            <a:r>
              <a:rPr lang="de-DE" dirty="0" smtClean="0"/>
              <a:t> </a:t>
            </a:r>
            <a:r>
              <a:rPr lang="de-DE" dirty="0" err="1" smtClean="0"/>
              <a:t>differences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not </a:t>
            </a:r>
            <a:r>
              <a:rPr lang="de-DE" dirty="0" err="1" smtClean="0"/>
              <a:t>significant</a:t>
            </a:r>
            <a:endParaRPr lang="de-DE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45" y="1995686"/>
            <a:ext cx="3601001" cy="212171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7866" y="2787774"/>
            <a:ext cx="3273330" cy="193022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4632" y="1855084"/>
            <a:ext cx="3345185" cy="197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16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>
          <a:xfrm>
            <a:off x="85621" y="89078"/>
            <a:ext cx="8362950" cy="692150"/>
          </a:xfrm>
        </p:spPr>
        <p:txBody>
          <a:bodyPr/>
          <a:lstStyle/>
          <a:p>
            <a:r>
              <a:rPr lang="en-US" dirty="0"/>
              <a:t>Overview of the current </a:t>
            </a:r>
            <a:r>
              <a:rPr lang="en-US" dirty="0" smtClean="0"/>
              <a:t>status </a:t>
            </a:r>
            <a:r>
              <a:rPr lang="en-US" dirty="0"/>
              <a:t>of the </a:t>
            </a:r>
            <a:r>
              <a:rPr lang="en-US" dirty="0" smtClean="0"/>
              <a:t>project </a:t>
            </a:r>
            <a:br>
              <a:rPr lang="en-US" dirty="0" smtClean="0"/>
            </a:br>
            <a:r>
              <a:rPr lang="en-US" sz="2000" dirty="0" smtClean="0"/>
              <a:t>Microbiological </a:t>
            </a:r>
            <a:r>
              <a:rPr lang="en-US" sz="2000" dirty="0"/>
              <a:t>results</a:t>
            </a:r>
            <a:br>
              <a:rPr lang="en-US" sz="2000" dirty="0"/>
            </a:br>
            <a:endParaRPr lang="de-DE" alt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C7C26FF-7C88-40D5-BFCD-C926BE4EF723}" type="datetime1">
              <a:rPr lang="de-DE" smtClean="0"/>
              <a:pPr>
                <a:defRPr/>
              </a:pPr>
              <a:t>05.06.2024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F6F351-F9E1-49F1-9E08-FEDD050F23DD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3311860" y="915566"/>
            <a:ext cx="230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Differences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total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resistant</a:t>
            </a:r>
            <a:r>
              <a:rPr lang="de-DE" dirty="0"/>
              <a:t> </a:t>
            </a:r>
            <a:endParaRPr lang="de-DE" dirty="0" smtClean="0"/>
          </a:p>
          <a:p>
            <a:pPr algn="ctr"/>
            <a:r>
              <a:rPr lang="de-DE" i="1" dirty="0" smtClean="0"/>
              <a:t>E. </a:t>
            </a:r>
            <a:r>
              <a:rPr lang="de-DE" i="1" dirty="0"/>
              <a:t>coli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not </a:t>
            </a:r>
            <a:r>
              <a:rPr lang="de-DE" dirty="0" err="1"/>
              <a:t>significant</a:t>
            </a:r>
            <a:endParaRPr lang="de-D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15449"/>
          <a:stretch/>
        </p:blipFill>
        <p:spPr>
          <a:xfrm>
            <a:off x="85621" y="843558"/>
            <a:ext cx="3190235" cy="22249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845579"/>
            <a:ext cx="3769745" cy="22229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5236" y="2829149"/>
            <a:ext cx="3377504" cy="199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54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Planned </a:t>
            </a:r>
            <a:r>
              <a:rPr lang="en-US" dirty="0" smtClean="0"/>
              <a:t>activities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8CB33D-BBF6-47C0-9ED0-5815BFC1A17D}" type="datetime1">
              <a:rPr lang="de-DE" smtClean="0"/>
              <a:pPr>
                <a:defRPr/>
              </a:pPr>
              <a:t>05.06.2024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AB2436-EF4D-4EF4-9853-6EACC72527B8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832864"/>
              </p:ext>
            </p:extLst>
          </p:nvPr>
        </p:nvGraphicFramePr>
        <p:xfrm>
          <a:off x="395536" y="898525"/>
          <a:ext cx="8063809" cy="3314184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591839">
                  <a:extLst>
                    <a:ext uri="{9D8B030D-6E8A-4147-A177-3AD203B41FA5}">
                      <a16:colId xmlns:a16="http://schemas.microsoft.com/office/drawing/2014/main" val="719673381"/>
                    </a:ext>
                  </a:extLst>
                </a:gridCol>
                <a:gridCol w="2731307">
                  <a:extLst>
                    <a:ext uri="{9D8B030D-6E8A-4147-A177-3AD203B41FA5}">
                      <a16:colId xmlns:a16="http://schemas.microsoft.com/office/drawing/2014/main" val="1827117533"/>
                    </a:ext>
                  </a:extLst>
                </a:gridCol>
                <a:gridCol w="415643">
                  <a:extLst>
                    <a:ext uri="{9D8B030D-6E8A-4147-A177-3AD203B41FA5}">
                      <a16:colId xmlns:a16="http://schemas.microsoft.com/office/drawing/2014/main" val="4135628851"/>
                    </a:ext>
                  </a:extLst>
                </a:gridCol>
                <a:gridCol w="415643">
                  <a:extLst>
                    <a:ext uri="{9D8B030D-6E8A-4147-A177-3AD203B41FA5}">
                      <a16:colId xmlns:a16="http://schemas.microsoft.com/office/drawing/2014/main" val="14914162"/>
                    </a:ext>
                  </a:extLst>
                </a:gridCol>
                <a:gridCol w="414644">
                  <a:extLst>
                    <a:ext uri="{9D8B030D-6E8A-4147-A177-3AD203B41FA5}">
                      <a16:colId xmlns:a16="http://schemas.microsoft.com/office/drawing/2014/main" val="307530006"/>
                    </a:ext>
                  </a:extLst>
                </a:gridCol>
                <a:gridCol w="414644">
                  <a:extLst>
                    <a:ext uri="{9D8B030D-6E8A-4147-A177-3AD203B41FA5}">
                      <a16:colId xmlns:a16="http://schemas.microsoft.com/office/drawing/2014/main" val="1570365844"/>
                    </a:ext>
                  </a:extLst>
                </a:gridCol>
                <a:gridCol w="415643">
                  <a:extLst>
                    <a:ext uri="{9D8B030D-6E8A-4147-A177-3AD203B41FA5}">
                      <a16:colId xmlns:a16="http://schemas.microsoft.com/office/drawing/2014/main" val="4229067672"/>
                    </a:ext>
                  </a:extLst>
                </a:gridCol>
                <a:gridCol w="415643">
                  <a:extLst>
                    <a:ext uri="{9D8B030D-6E8A-4147-A177-3AD203B41FA5}">
                      <a16:colId xmlns:a16="http://schemas.microsoft.com/office/drawing/2014/main" val="3575432671"/>
                    </a:ext>
                  </a:extLst>
                </a:gridCol>
                <a:gridCol w="414644">
                  <a:extLst>
                    <a:ext uri="{9D8B030D-6E8A-4147-A177-3AD203B41FA5}">
                      <a16:colId xmlns:a16="http://schemas.microsoft.com/office/drawing/2014/main" val="3574737017"/>
                    </a:ext>
                  </a:extLst>
                </a:gridCol>
                <a:gridCol w="594236">
                  <a:extLst>
                    <a:ext uri="{9D8B030D-6E8A-4147-A177-3AD203B41FA5}">
                      <a16:colId xmlns:a16="http://schemas.microsoft.com/office/drawing/2014/main" val="3698662624"/>
                    </a:ext>
                  </a:extLst>
                </a:gridCol>
                <a:gridCol w="414644">
                  <a:extLst>
                    <a:ext uri="{9D8B030D-6E8A-4147-A177-3AD203B41FA5}">
                      <a16:colId xmlns:a16="http://schemas.microsoft.com/office/drawing/2014/main" val="3845908642"/>
                    </a:ext>
                  </a:extLst>
                </a:gridCol>
                <a:gridCol w="414644">
                  <a:extLst>
                    <a:ext uri="{9D8B030D-6E8A-4147-A177-3AD203B41FA5}">
                      <a16:colId xmlns:a16="http://schemas.microsoft.com/office/drawing/2014/main" val="3123488796"/>
                    </a:ext>
                  </a:extLst>
                </a:gridCol>
                <a:gridCol w="410635">
                  <a:extLst>
                    <a:ext uri="{9D8B030D-6E8A-4147-A177-3AD203B41FA5}">
                      <a16:colId xmlns:a16="http://schemas.microsoft.com/office/drawing/2014/main" val="2824059468"/>
                    </a:ext>
                  </a:extLst>
                </a:gridCol>
              </a:tblGrid>
              <a:tr h="95084">
                <a:tc rowSpan="2">
                  <a:txBody>
                    <a:bodyPr/>
                    <a:lstStyle/>
                    <a:p>
                      <a:pPr marR="73025"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700" kern="1200" dirty="0">
                          <a:effectLst/>
                        </a:rPr>
                        <a:t>Phases of experiment</a:t>
                      </a:r>
                      <a:endParaRPr lang="de-DE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466" marR="38466" marT="0" marB="0" vert="vert27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700" kern="1200" dirty="0">
                          <a:effectLst/>
                        </a:rPr>
                        <a:t>                           Time</a:t>
                      </a:r>
                      <a:endParaRPr lang="de-DE" sz="600" dirty="0">
                        <a:effectLst/>
                      </a:endParaRPr>
                    </a:p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700" kern="1200" dirty="0">
                          <a:effectLst/>
                        </a:rPr>
                        <a:t> </a:t>
                      </a:r>
                      <a:endParaRPr lang="de-DE" sz="600" dirty="0">
                        <a:effectLst/>
                      </a:endParaRPr>
                    </a:p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700" kern="1200" dirty="0">
                          <a:effectLst/>
                        </a:rPr>
                        <a:t> Experiments</a:t>
                      </a:r>
                      <a:endParaRPr lang="de-DE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466" marR="38466" marT="0" marB="0" anchor="ctr"/>
                </a:tc>
                <a:tc gridSpan="7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600" kern="1200" dirty="0">
                          <a:effectLst/>
                        </a:rPr>
                        <a:t>2024</a:t>
                      </a:r>
                      <a:endParaRPr lang="de-DE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466" marR="38466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600" kern="1200" dirty="0">
                          <a:effectLst/>
                        </a:rPr>
                        <a:t>2025</a:t>
                      </a:r>
                      <a:endParaRPr lang="de-DE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466" marR="38466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422377"/>
                  </a:ext>
                </a:extLst>
              </a:tr>
              <a:tr h="56326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73025"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600" kern="1200">
                          <a:effectLst/>
                        </a:rPr>
                        <a:t>June</a:t>
                      </a:r>
                      <a:endParaRPr lang="de-DE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466" marR="38466" marT="0" marB="0" vert="vert270" anchor="ctr"/>
                </a:tc>
                <a:tc>
                  <a:txBody>
                    <a:bodyPr/>
                    <a:lstStyle/>
                    <a:p>
                      <a:pPr marR="73025"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600" kern="1200">
                          <a:effectLst/>
                        </a:rPr>
                        <a:t>July</a:t>
                      </a:r>
                      <a:endParaRPr lang="de-DE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466" marR="38466" marT="0" marB="0" vert="vert270" anchor="ctr"/>
                </a:tc>
                <a:tc>
                  <a:txBody>
                    <a:bodyPr/>
                    <a:lstStyle/>
                    <a:p>
                      <a:pPr marR="73025"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600" kern="1200">
                          <a:effectLst/>
                        </a:rPr>
                        <a:t>August</a:t>
                      </a:r>
                      <a:endParaRPr lang="de-DE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466" marR="38466" marT="0" marB="0" vert="vert270" anchor="ctr"/>
                </a:tc>
                <a:tc>
                  <a:txBody>
                    <a:bodyPr/>
                    <a:lstStyle/>
                    <a:p>
                      <a:pPr marR="73025"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600" kern="1200">
                          <a:effectLst/>
                        </a:rPr>
                        <a:t>September</a:t>
                      </a:r>
                      <a:endParaRPr lang="de-DE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466" marR="38466" marT="0" marB="0" vert="vert270" anchor="ctr"/>
                </a:tc>
                <a:tc>
                  <a:txBody>
                    <a:bodyPr/>
                    <a:lstStyle/>
                    <a:p>
                      <a:pPr marR="73025"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600" kern="1200">
                          <a:effectLst/>
                        </a:rPr>
                        <a:t>October</a:t>
                      </a:r>
                      <a:endParaRPr lang="de-DE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466" marR="38466" marT="0" marB="0" vert="vert270" anchor="ctr"/>
                </a:tc>
                <a:tc>
                  <a:txBody>
                    <a:bodyPr/>
                    <a:lstStyle/>
                    <a:p>
                      <a:pPr marR="73025"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600" kern="1200" dirty="0">
                          <a:effectLst/>
                        </a:rPr>
                        <a:t>November</a:t>
                      </a:r>
                      <a:endParaRPr lang="de-DE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466" marR="38466" marT="0" marB="0" vert="vert270" anchor="ctr"/>
                </a:tc>
                <a:tc>
                  <a:txBody>
                    <a:bodyPr/>
                    <a:lstStyle/>
                    <a:p>
                      <a:pPr marR="73025"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600" kern="1200">
                          <a:effectLst/>
                        </a:rPr>
                        <a:t>December</a:t>
                      </a:r>
                      <a:endParaRPr lang="de-DE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466" marR="38466" marT="0" marB="0" vert="vert270" anchor="ctr"/>
                </a:tc>
                <a:tc>
                  <a:txBody>
                    <a:bodyPr/>
                    <a:lstStyle/>
                    <a:p>
                      <a:pPr marR="73025"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600" kern="1200">
                          <a:effectLst/>
                        </a:rPr>
                        <a:t>January</a:t>
                      </a:r>
                      <a:endParaRPr lang="de-DE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466" marR="38466" marT="0" marB="0" vert="vert270" anchor="ctr"/>
                </a:tc>
                <a:tc>
                  <a:txBody>
                    <a:bodyPr/>
                    <a:lstStyle/>
                    <a:p>
                      <a:pPr marR="73025"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600" kern="1200">
                          <a:effectLst/>
                        </a:rPr>
                        <a:t>February</a:t>
                      </a:r>
                      <a:endParaRPr lang="de-DE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466" marR="38466" marT="0" marB="0" vert="vert270" anchor="ctr"/>
                </a:tc>
                <a:tc>
                  <a:txBody>
                    <a:bodyPr/>
                    <a:lstStyle/>
                    <a:p>
                      <a:pPr marR="73025"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600" kern="1200">
                          <a:effectLst/>
                        </a:rPr>
                        <a:t>March</a:t>
                      </a:r>
                      <a:endParaRPr lang="de-DE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466" marR="38466" marT="0" marB="0" vert="vert270" anchor="ctr"/>
                </a:tc>
                <a:tc>
                  <a:txBody>
                    <a:bodyPr/>
                    <a:lstStyle/>
                    <a:p>
                      <a:pPr marR="73025"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600" kern="1200">
                          <a:effectLst/>
                        </a:rPr>
                        <a:t>April</a:t>
                      </a:r>
                      <a:endParaRPr lang="de-DE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466" marR="38466" marT="0" marB="0" vert="vert270" anchor="ctr"/>
                </a:tc>
                <a:extLst>
                  <a:ext uri="{0D108BD9-81ED-4DB2-BD59-A6C34878D82A}">
                    <a16:rowId xmlns:a16="http://schemas.microsoft.com/office/drawing/2014/main" val="3857142228"/>
                  </a:ext>
                </a:extLst>
              </a:tr>
              <a:tr h="181097">
                <a:tc rowSpan="5">
                  <a:txBody>
                    <a:bodyPr/>
                    <a:lstStyle/>
                    <a:p>
                      <a:pPr marR="73025"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700" kern="1200" dirty="0">
                          <a:effectLst/>
                        </a:rPr>
                        <a:t>Literature and experiments</a:t>
                      </a:r>
                      <a:endParaRPr lang="de-DE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466" marR="38466" marT="0" marB="0" vert="vert27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700" kern="1200" dirty="0">
                          <a:effectLst/>
                        </a:rPr>
                        <a:t>Literature searching</a:t>
                      </a:r>
                      <a:endParaRPr lang="de-DE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466" marR="384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600" kern="1200" dirty="0">
                          <a:effectLst/>
                        </a:rPr>
                        <a:t> </a:t>
                      </a:r>
                      <a:endParaRPr lang="de-DE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466" marR="38466" marT="0" marB="0" anchor="ctr">
                    <a:solidFill>
                      <a:srgbClr val="98CC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600" kern="1200" dirty="0">
                          <a:effectLst/>
                        </a:rPr>
                        <a:t> </a:t>
                      </a:r>
                      <a:endParaRPr lang="de-DE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466" marR="38466" marT="0" marB="0" anchor="ctr">
                    <a:solidFill>
                      <a:srgbClr val="98CC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600" kern="1200">
                          <a:effectLst/>
                        </a:rPr>
                        <a:t> </a:t>
                      </a:r>
                      <a:endParaRPr lang="de-DE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466" marR="384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600" kern="1200">
                          <a:effectLst/>
                        </a:rPr>
                        <a:t> </a:t>
                      </a:r>
                      <a:endParaRPr lang="de-DE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466" marR="38466" marT="0" marB="0" anchor="ctr"/>
                </a:tc>
                <a:tc rowSpan="7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600" kern="1200" dirty="0" smtClean="0">
                          <a:effectLst/>
                        </a:rPr>
                        <a:t>28-29</a:t>
                      </a:r>
                      <a:r>
                        <a:rPr lang="en-US" sz="600" kern="1200" baseline="30000" dirty="0" smtClean="0">
                          <a:effectLst/>
                        </a:rPr>
                        <a:t>th</a:t>
                      </a:r>
                      <a:r>
                        <a:rPr lang="en-US" sz="600" kern="1200" dirty="0" smtClean="0">
                          <a:effectLst/>
                        </a:rPr>
                        <a:t> of October</a:t>
                      </a:r>
                      <a:r>
                        <a:rPr lang="en-US" sz="600" kern="1200" baseline="0" dirty="0" smtClean="0">
                          <a:effectLst/>
                        </a:rPr>
                        <a:t> ENVIRE autumn meeting in Paris </a:t>
                      </a:r>
                      <a:endParaRPr lang="de-DE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466" marR="38466" marT="0" marB="0" vert="vert27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600" kern="1200">
                          <a:effectLst/>
                        </a:rPr>
                        <a:t> </a:t>
                      </a:r>
                      <a:endParaRPr lang="de-DE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466" marR="384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600" kern="1200">
                          <a:effectLst/>
                        </a:rPr>
                        <a:t> </a:t>
                      </a:r>
                      <a:endParaRPr lang="de-DE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466" marR="384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600" kern="1200">
                          <a:effectLst/>
                        </a:rPr>
                        <a:t> </a:t>
                      </a:r>
                      <a:endParaRPr lang="de-DE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466" marR="384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600" kern="1200">
                          <a:effectLst/>
                        </a:rPr>
                        <a:t> </a:t>
                      </a:r>
                      <a:endParaRPr lang="de-DE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466" marR="384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600" kern="1200">
                          <a:effectLst/>
                        </a:rPr>
                        <a:t> </a:t>
                      </a:r>
                      <a:endParaRPr lang="de-DE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466" marR="384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600" kern="1200">
                          <a:effectLst/>
                        </a:rPr>
                        <a:t> </a:t>
                      </a:r>
                      <a:endParaRPr lang="de-DE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466" marR="38466" marT="0" marB="0" anchor="ctr"/>
                </a:tc>
                <a:extLst>
                  <a:ext uri="{0D108BD9-81ED-4DB2-BD59-A6C34878D82A}">
                    <a16:rowId xmlns:a16="http://schemas.microsoft.com/office/drawing/2014/main" val="291747775"/>
                  </a:ext>
                </a:extLst>
              </a:tr>
              <a:tr h="27404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700" kern="1200">
                          <a:effectLst/>
                        </a:rPr>
                        <a:t>Learn laboratory methods</a:t>
                      </a:r>
                      <a:endParaRPr lang="de-DE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466" marR="384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600" kern="1200" dirty="0">
                          <a:effectLst/>
                        </a:rPr>
                        <a:t> </a:t>
                      </a:r>
                      <a:endParaRPr lang="de-DE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466" marR="38466" marT="0" marB="0" anchor="ctr"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600" kern="1200">
                          <a:effectLst/>
                        </a:rPr>
                        <a:t> </a:t>
                      </a:r>
                      <a:endParaRPr lang="de-DE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466" marR="38466" marT="0" marB="0" anchor="ctr"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600" kern="1200">
                          <a:effectLst/>
                        </a:rPr>
                        <a:t> </a:t>
                      </a:r>
                      <a:endParaRPr lang="de-DE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466" marR="38466" marT="0" marB="0" anchor="ctr"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600" kern="1200">
                          <a:effectLst/>
                        </a:rPr>
                        <a:t> </a:t>
                      </a:r>
                      <a:endParaRPr lang="de-DE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466" marR="38466" marT="0" marB="0" anchor="ctr">
                    <a:solidFill>
                      <a:srgbClr val="F3F9FA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de-DE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466" marR="38466" marT="0" marB="0" anchor="ctr"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600" kern="1200">
                          <a:effectLst/>
                        </a:rPr>
                        <a:t> </a:t>
                      </a:r>
                      <a:endParaRPr lang="de-DE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466" marR="38466" marT="0" marB="0" anchor="ctr"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600" kern="1200">
                          <a:effectLst/>
                        </a:rPr>
                        <a:t> </a:t>
                      </a:r>
                      <a:endParaRPr lang="de-DE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466" marR="38466" marT="0" marB="0" anchor="ctr"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600" kern="1200">
                          <a:effectLst/>
                        </a:rPr>
                        <a:t> </a:t>
                      </a:r>
                      <a:endParaRPr lang="de-DE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466" marR="38466" marT="0" marB="0" anchor="ctr"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600" kern="1200">
                          <a:effectLst/>
                        </a:rPr>
                        <a:t> </a:t>
                      </a:r>
                      <a:endParaRPr lang="de-DE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466" marR="38466" marT="0" marB="0" anchor="ctr"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600" kern="1200">
                          <a:effectLst/>
                        </a:rPr>
                        <a:t> </a:t>
                      </a:r>
                      <a:endParaRPr lang="de-DE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466" marR="38466" marT="0" marB="0" anchor="ctr"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600" kern="1200">
                          <a:effectLst/>
                        </a:rPr>
                        <a:t> </a:t>
                      </a:r>
                      <a:endParaRPr lang="de-DE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466" marR="38466" marT="0" marB="0" anchor="ctr"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986918"/>
                  </a:ext>
                </a:extLst>
              </a:tr>
              <a:tr h="27404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700" kern="1200">
                          <a:effectLst/>
                        </a:rPr>
                        <a:t>Anaerobic digestion (AD)</a:t>
                      </a:r>
                      <a:endParaRPr lang="de-DE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466" marR="384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600" kern="1200">
                          <a:effectLst/>
                        </a:rPr>
                        <a:t> </a:t>
                      </a:r>
                      <a:endParaRPr lang="de-DE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466" marR="38466" marT="0" marB="0" anchor="ctr"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600" kern="1200" dirty="0">
                          <a:effectLst/>
                        </a:rPr>
                        <a:t> </a:t>
                      </a:r>
                      <a:endParaRPr lang="de-DE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466" marR="38466" marT="0" marB="0" anchor="ctr"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600" kern="1200" dirty="0">
                          <a:effectLst/>
                        </a:rPr>
                        <a:t> </a:t>
                      </a:r>
                      <a:endParaRPr lang="de-DE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466" marR="38466" marT="0" marB="0" anchor="ctr"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600" kern="1200" dirty="0">
                          <a:effectLst/>
                        </a:rPr>
                        <a:t> </a:t>
                      </a:r>
                      <a:endParaRPr lang="de-DE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466" marR="38466" marT="0" marB="0" anchor="ctr">
                    <a:solidFill>
                      <a:srgbClr val="F3F9FA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de-DE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466" marR="38466" marT="0" marB="0" anchor="ctr"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600" kern="1200">
                          <a:effectLst/>
                        </a:rPr>
                        <a:t> </a:t>
                      </a:r>
                      <a:endParaRPr lang="de-DE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466" marR="38466" marT="0" marB="0" anchor="ctr"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600" kern="1200" dirty="0">
                          <a:effectLst/>
                        </a:rPr>
                        <a:t> </a:t>
                      </a:r>
                      <a:endParaRPr lang="de-DE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466" marR="38466" marT="0" marB="0" anchor="ctr"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600" kern="1200" dirty="0">
                          <a:effectLst/>
                        </a:rPr>
                        <a:t> </a:t>
                      </a:r>
                      <a:endParaRPr lang="de-DE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466" marR="38466" marT="0" marB="0" anchor="ctr"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600" kern="1200" dirty="0">
                          <a:effectLst/>
                        </a:rPr>
                        <a:t> </a:t>
                      </a:r>
                      <a:endParaRPr lang="de-DE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466" marR="38466" marT="0" marB="0" anchor="ctr"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600" kern="1200">
                          <a:effectLst/>
                        </a:rPr>
                        <a:t> </a:t>
                      </a:r>
                      <a:endParaRPr lang="de-DE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466" marR="38466" marT="0" marB="0" anchor="ctr"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600" kern="1200">
                          <a:effectLst/>
                        </a:rPr>
                        <a:t> </a:t>
                      </a:r>
                      <a:endParaRPr lang="de-DE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466" marR="38466" marT="0" marB="0" anchor="ctr"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64381"/>
                  </a:ext>
                </a:extLst>
              </a:tr>
              <a:tr h="36699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700" kern="1200">
                          <a:effectLst/>
                        </a:rPr>
                        <a:t>AD with different carbon sources</a:t>
                      </a:r>
                      <a:endParaRPr lang="de-DE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466" marR="384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600" kern="1200">
                          <a:effectLst/>
                        </a:rPr>
                        <a:t> </a:t>
                      </a:r>
                      <a:endParaRPr lang="de-DE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466" marR="38466" marT="0" marB="0" anchor="ctr"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600" kern="1200" dirty="0">
                          <a:effectLst/>
                        </a:rPr>
                        <a:t> </a:t>
                      </a:r>
                      <a:endParaRPr lang="de-DE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466" marR="38466" marT="0" marB="0" anchor="ctr"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600" kern="1200" dirty="0">
                          <a:effectLst/>
                        </a:rPr>
                        <a:t> </a:t>
                      </a:r>
                      <a:endParaRPr lang="de-DE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466" marR="38466" marT="0" marB="0" anchor="ctr"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600" kern="1200" dirty="0">
                          <a:effectLst/>
                        </a:rPr>
                        <a:t> </a:t>
                      </a:r>
                      <a:endParaRPr lang="de-DE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466" marR="38466" marT="0" marB="0" anchor="ctr">
                    <a:solidFill>
                      <a:srgbClr val="F3F9FA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de-DE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466" marR="38466" marT="0" marB="0" anchor="ctr"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600" kern="1200">
                          <a:effectLst/>
                        </a:rPr>
                        <a:t> </a:t>
                      </a:r>
                      <a:endParaRPr lang="de-DE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466" marR="38466" marT="0" marB="0" anchor="ctr"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600" kern="1200">
                          <a:effectLst/>
                        </a:rPr>
                        <a:t> </a:t>
                      </a:r>
                      <a:endParaRPr lang="de-DE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466" marR="38466" marT="0" marB="0" anchor="ctr"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600" kern="1200">
                          <a:effectLst/>
                        </a:rPr>
                        <a:t> </a:t>
                      </a:r>
                      <a:endParaRPr lang="de-DE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466" marR="38466" marT="0" marB="0" anchor="ctr"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600" kern="1200" dirty="0">
                          <a:effectLst/>
                        </a:rPr>
                        <a:t> </a:t>
                      </a:r>
                      <a:endParaRPr lang="de-DE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466" marR="38466" marT="0" marB="0" anchor="ctr">
                    <a:solidFill>
                      <a:srgbClr val="98CC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600" kern="1200" dirty="0">
                          <a:effectLst/>
                        </a:rPr>
                        <a:t> </a:t>
                      </a:r>
                      <a:endParaRPr lang="de-DE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466" marR="38466" marT="0" marB="0" anchor="ctr">
                    <a:solidFill>
                      <a:srgbClr val="98CC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600" kern="1200" dirty="0">
                          <a:effectLst/>
                        </a:rPr>
                        <a:t> </a:t>
                      </a:r>
                      <a:endParaRPr lang="de-DE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466" marR="38466" marT="0" marB="0" anchor="ctr">
                    <a:solidFill>
                      <a:srgbClr val="98CC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927204"/>
                  </a:ext>
                </a:extLst>
              </a:tr>
              <a:tr h="181097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700" kern="1200">
                          <a:effectLst/>
                        </a:rPr>
                        <a:t>Quantification of ARGs</a:t>
                      </a:r>
                      <a:endParaRPr lang="de-DE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466" marR="384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600" kern="1200">
                          <a:effectLst/>
                        </a:rPr>
                        <a:t> </a:t>
                      </a:r>
                      <a:endParaRPr lang="de-DE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466" marR="38466" marT="0" marB="0" anchor="ctr"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600" kern="1200" dirty="0">
                          <a:effectLst/>
                        </a:rPr>
                        <a:t> </a:t>
                      </a:r>
                      <a:endParaRPr lang="de-DE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466" marR="38466" marT="0" marB="0" anchor="ctr">
                    <a:solidFill>
                      <a:srgbClr val="98CC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600" kern="1200" dirty="0">
                          <a:effectLst/>
                        </a:rPr>
                        <a:t> </a:t>
                      </a:r>
                      <a:endParaRPr lang="de-DE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466" marR="38466" marT="0" marB="0" anchor="ctr">
                    <a:solidFill>
                      <a:srgbClr val="98CC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600" kern="1200" dirty="0">
                          <a:effectLst/>
                        </a:rPr>
                        <a:t> </a:t>
                      </a:r>
                      <a:endParaRPr lang="de-DE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466" marR="38466" marT="0" marB="0" anchor="ctr">
                    <a:solidFill>
                      <a:srgbClr val="98CCD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de-DE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466" marR="38466" marT="0" marB="0" anchor="ctr"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600" kern="1200" dirty="0">
                          <a:effectLst/>
                        </a:rPr>
                        <a:t> </a:t>
                      </a:r>
                      <a:endParaRPr lang="de-DE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466" marR="38466" marT="0" marB="0" anchor="ctr"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600" kern="1200">
                          <a:effectLst/>
                        </a:rPr>
                        <a:t> </a:t>
                      </a:r>
                      <a:endParaRPr lang="de-DE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466" marR="38466" marT="0" marB="0" anchor="ctr"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600" kern="1200">
                          <a:effectLst/>
                        </a:rPr>
                        <a:t> </a:t>
                      </a:r>
                      <a:endParaRPr lang="de-DE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466" marR="38466" marT="0" marB="0" anchor="ctr"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600" kern="1200" dirty="0">
                          <a:effectLst/>
                        </a:rPr>
                        <a:t> </a:t>
                      </a:r>
                      <a:endParaRPr lang="de-DE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466" marR="38466" marT="0" marB="0" anchor="ctr"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600" kern="1200" dirty="0">
                          <a:effectLst/>
                        </a:rPr>
                        <a:t> </a:t>
                      </a:r>
                      <a:endParaRPr lang="de-DE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466" marR="38466" marT="0" marB="0" anchor="ctr"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600" kern="1200" dirty="0">
                          <a:effectLst/>
                        </a:rPr>
                        <a:t> </a:t>
                      </a:r>
                      <a:endParaRPr lang="de-DE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466" marR="38466" marT="0" marB="0" anchor="ctr"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618824"/>
                  </a:ext>
                </a:extLst>
              </a:tr>
              <a:tr h="275748">
                <a:tc rowSpan="4">
                  <a:txBody>
                    <a:bodyPr/>
                    <a:lstStyle/>
                    <a:p>
                      <a:pPr marR="73025"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700" kern="1200">
                          <a:effectLst/>
                        </a:rPr>
                        <a:t> Writing and publication</a:t>
                      </a:r>
                      <a:endParaRPr lang="de-DE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466" marR="38466" marT="0" marB="0" vert="vert27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700" kern="1200" dirty="0">
                          <a:effectLst/>
                        </a:rPr>
                        <a:t>Publication: Anaerobic digestion</a:t>
                      </a:r>
                      <a:endParaRPr lang="de-DE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466" marR="384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600" kern="1200" dirty="0">
                          <a:effectLst/>
                        </a:rPr>
                        <a:t> </a:t>
                      </a:r>
                      <a:endParaRPr lang="de-DE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466" marR="38466" marT="0" marB="0" anchor="ctr">
                    <a:solidFill>
                      <a:srgbClr val="98CC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600" kern="1200" dirty="0">
                          <a:effectLst/>
                        </a:rPr>
                        <a:t> </a:t>
                      </a:r>
                      <a:endParaRPr lang="de-DE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466" marR="38466" marT="0" marB="0" anchor="ctr">
                    <a:solidFill>
                      <a:srgbClr val="98CC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600" kern="1200" dirty="0">
                          <a:effectLst/>
                        </a:rPr>
                        <a:t> </a:t>
                      </a:r>
                      <a:endParaRPr lang="de-DE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466" marR="38466" marT="0" marB="0" anchor="ctr">
                    <a:solidFill>
                      <a:srgbClr val="98CC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600" kern="1200">
                          <a:effectLst/>
                        </a:rPr>
                        <a:t> </a:t>
                      </a:r>
                      <a:endParaRPr lang="de-DE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466" marR="38466" marT="0" marB="0" anchor="ctr">
                    <a:solidFill>
                      <a:srgbClr val="F3F9FA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de-DE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466" marR="38466" marT="0" marB="0" anchor="ctr"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600" kern="1200" dirty="0">
                          <a:effectLst/>
                        </a:rPr>
                        <a:t> </a:t>
                      </a:r>
                      <a:endParaRPr lang="de-DE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466" marR="38466" marT="0" marB="0" anchor="ctr"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600" kern="1200">
                          <a:effectLst/>
                        </a:rPr>
                        <a:t> </a:t>
                      </a:r>
                      <a:endParaRPr lang="de-DE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466" marR="38466" marT="0" marB="0" anchor="ctr"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600" kern="1200">
                          <a:effectLst/>
                        </a:rPr>
                        <a:t> </a:t>
                      </a:r>
                      <a:endParaRPr lang="de-DE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466" marR="38466" marT="0" marB="0" anchor="ctr"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600" kern="1200">
                          <a:effectLst/>
                        </a:rPr>
                        <a:t> </a:t>
                      </a:r>
                      <a:endParaRPr lang="de-DE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466" marR="38466" marT="0" marB="0" anchor="ctr"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600" kern="1200">
                          <a:effectLst/>
                        </a:rPr>
                        <a:t> </a:t>
                      </a:r>
                      <a:endParaRPr lang="de-DE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466" marR="38466" marT="0" marB="0" anchor="ctr"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600" kern="1200">
                          <a:effectLst/>
                        </a:rPr>
                        <a:t> </a:t>
                      </a:r>
                      <a:endParaRPr lang="de-DE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466" marR="38466" marT="0" marB="0" anchor="ctr"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935369"/>
                  </a:ext>
                </a:extLst>
              </a:tr>
              <a:tr h="552894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700" kern="1200" dirty="0">
                          <a:effectLst/>
                        </a:rPr>
                        <a:t>Publication:</a:t>
                      </a:r>
                      <a:endParaRPr lang="de-DE" sz="600" dirty="0">
                        <a:effectLst/>
                      </a:endParaRPr>
                    </a:p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700" kern="1200" dirty="0">
                          <a:effectLst/>
                        </a:rPr>
                        <a:t>AD with different carbon sources</a:t>
                      </a:r>
                      <a:endParaRPr lang="de-DE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466" marR="384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600" kern="1200" dirty="0">
                          <a:effectLst/>
                        </a:rPr>
                        <a:t> </a:t>
                      </a:r>
                      <a:endParaRPr lang="de-DE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466" marR="38466" marT="0" marB="0" anchor="ctr"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600" kern="1200" dirty="0">
                          <a:effectLst/>
                        </a:rPr>
                        <a:t> </a:t>
                      </a:r>
                      <a:endParaRPr lang="de-DE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466" marR="38466" marT="0" marB="0" anchor="ctr"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600" kern="1200">
                          <a:effectLst/>
                        </a:rPr>
                        <a:t> </a:t>
                      </a:r>
                      <a:endParaRPr lang="de-DE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466" marR="38466" marT="0" marB="0" anchor="ctr"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600" kern="1200" dirty="0">
                          <a:effectLst/>
                        </a:rPr>
                        <a:t> </a:t>
                      </a:r>
                      <a:endParaRPr lang="de-DE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466" marR="38466" marT="0" marB="0" anchor="ctr">
                    <a:solidFill>
                      <a:srgbClr val="F3F9FA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de-DE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466" marR="38466" marT="0" marB="0" anchor="ctr"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600" kern="1200" dirty="0">
                          <a:effectLst/>
                        </a:rPr>
                        <a:t> </a:t>
                      </a:r>
                      <a:endParaRPr lang="de-DE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466" marR="38466" marT="0" marB="0" anchor="ctr">
                    <a:solidFill>
                      <a:srgbClr val="98CC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600" kern="1200" dirty="0">
                          <a:effectLst/>
                        </a:rPr>
                        <a:t> </a:t>
                      </a:r>
                      <a:endParaRPr lang="de-DE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466" marR="38466" marT="0" marB="0" anchor="ctr">
                    <a:solidFill>
                      <a:srgbClr val="98CC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600" kern="1200" dirty="0">
                          <a:effectLst/>
                        </a:rPr>
                        <a:t> </a:t>
                      </a:r>
                      <a:endParaRPr lang="de-DE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466" marR="38466" marT="0" marB="0" anchor="ctr">
                    <a:solidFill>
                      <a:srgbClr val="98CC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600" kern="1200">
                          <a:effectLst/>
                        </a:rPr>
                        <a:t> </a:t>
                      </a:r>
                      <a:endParaRPr lang="de-DE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466" marR="38466" marT="0" marB="0" anchor="ctr"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600" kern="1200">
                          <a:effectLst/>
                        </a:rPr>
                        <a:t> </a:t>
                      </a:r>
                      <a:endParaRPr lang="de-DE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466" marR="38466" marT="0" marB="0" anchor="ctr"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600" kern="1200">
                          <a:effectLst/>
                        </a:rPr>
                        <a:t> </a:t>
                      </a:r>
                      <a:endParaRPr lang="de-DE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466" marR="38466" marT="0" marB="0" anchor="ctr"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709830"/>
                  </a:ext>
                </a:extLst>
              </a:tr>
              <a:tr h="36699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700" kern="1200">
                          <a:effectLst/>
                        </a:rPr>
                        <a:t>Publication:</a:t>
                      </a:r>
                      <a:endParaRPr lang="de-DE" sz="600">
                        <a:effectLst/>
                      </a:endParaRPr>
                    </a:p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700" kern="1200">
                          <a:effectLst/>
                        </a:rPr>
                        <a:t>Quantification of ARGs </a:t>
                      </a:r>
                      <a:endParaRPr lang="de-DE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466" marR="384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600" kern="1200" dirty="0">
                          <a:effectLst/>
                        </a:rPr>
                        <a:t> </a:t>
                      </a:r>
                      <a:endParaRPr lang="de-DE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466" marR="38466" marT="0" marB="0" anchor="ctr"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600" kern="1200" dirty="0">
                          <a:effectLst/>
                        </a:rPr>
                        <a:t> </a:t>
                      </a:r>
                      <a:endParaRPr lang="de-DE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466" marR="38466" marT="0" marB="0" anchor="ctr"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600" kern="1200">
                          <a:effectLst/>
                        </a:rPr>
                        <a:t> </a:t>
                      </a:r>
                      <a:endParaRPr lang="de-DE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466" marR="38466" marT="0" marB="0" anchor="ctr"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600" kern="1200" dirty="0">
                          <a:effectLst/>
                        </a:rPr>
                        <a:t> </a:t>
                      </a:r>
                      <a:endParaRPr lang="de-DE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466" marR="38466" marT="0" marB="0" anchor="ctr">
                    <a:solidFill>
                      <a:srgbClr val="98CCD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600" kern="1200" dirty="0">
                          <a:effectLst/>
                        </a:rPr>
                        <a:t> </a:t>
                      </a:r>
                      <a:endParaRPr lang="de-DE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600" kern="1200" dirty="0">
                          <a:effectLst/>
                        </a:rPr>
                        <a:t> </a:t>
                      </a:r>
                      <a:endParaRPr lang="de-DE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466" marR="38466" marT="0" marB="0" anchor="ctr">
                    <a:solidFill>
                      <a:srgbClr val="98CC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600" kern="1200" dirty="0">
                          <a:effectLst/>
                        </a:rPr>
                        <a:t> </a:t>
                      </a:r>
                      <a:endParaRPr lang="de-DE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466" marR="38466" marT="0" marB="0" anchor="ctr">
                    <a:solidFill>
                      <a:srgbClr val="98CC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600" kern="1200" dirty="0">
                          <a:effectLst/>
                        </a:rPr>
                        <a:t> </a:t>
                      </a:r>
                      <a:endParaRPr lang="de-DE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466" marR="38466" marT="0" marB="0" anchor="ctr"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600" kern="1200" dirty="0">
                          <a:effectLst/>
                        </a:rPr>
                        <a:t> </a:t>
                      </a:r>
                      <a:endParaRPr lang="de-DE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466" marR="38466" marT="0" marB="0" anchor="ctr"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600" kern="1200" dirty="0">
                          <a:effectLst/>
                        </a:rPr>
                        <a:t> </a:t>
                      </a:r>
                      <a:endParaRPr lang="de-DE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466" marR="38466" marT="0" marB="0" anchor="ctr"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600" kern="1200" dirty="0">
                          <a:effectLst/>
                        </a:rPr>
                        <a:t> </a:t>
                      </a:r>
                      <a:endParaRPr lang="de-DE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466" marR="38466" marT="0" marB="0" anchor="ctr"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600" kern="1200">
                          <a:effectLst/>
                        </a:rPr>
                        <a:t> </a:t>
                      </a:r>
                      <a:endParaRPr lang="de-DE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466" marR="38466" marT="0" marB="0" anchor="ctr"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603874"/>
                  </a:ext>
                </a:extLst>
              </a:tr>
              <a:tr h="181097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700" kern="1200">
                          <a:effectLst/>
                        </a:rPr>
                        <a:t>Write thesis</a:t>
                      </a:r>
                      <a:endParaRPr lang="de-DE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466" marR="384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600" kern="1200" dirty="0">
                          <a:effectLst/>
                        </a:rPr>
                        <a:t> </a:t>
                      </a:r>
                      <a:endParaRPr lang="de-DE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466" marR="38466" marT="0" marB="0" anchor="ctr"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600" kern="1200" dirty="0">
                          <a:effectLst/>
                        </a:rPr>
                        <a:t> </a:t>
                      </a:r>
                      <a:endParaRPr lang="de-DE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466" marR="38466" marT="0" marB="0" anchor="ctr"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600" kern="1200" dirty="0">
                          <a:effectLst/>
                        </a:rPr>
                        <a:t> </a:t>
                      </a:r>
                      <a:endParaRPr lang="de-DE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466" marR="38466" marT="0" marB="0" anchor="ctr"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600" kern="1200">
                          <a:effectLst/>
                        </a:rPr>
                        <a:t> </a:t>
                      </a:r>
                      <a:endParaRPr lang="de-DE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466" marR="38466" marT="0" marB="0" anchor="ctr">
                    <a:solidFill>
                      <a:srgbClr val="F3F9FA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de-DE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466" marR="38466" marT="0" marB="0" anchor="ctr">
                    <a:solidFill>
                      <a:srgbClr val="98CC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600" kern="1200" dirty="0">
                          <a:effectLst/>
                        </a:rPr>
                        <a:t> </a:t>
                      </a:r>
                      <a:endParaRPr lang="de-DE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466" marR="38466" marT="0" marB="0" anchor="ctr">
                    <a:solidFill>
                      <a:srgbClr val="98CC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600" kern="1200" dirty="0">
                          <a:effectLst/>
                        </a:rPr>
                        <a:t> </a:t>
                      </a:r>
                      <a:endParaRPr lang="de-DE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466" marR="38466" marT="0" marB="0" anchor="ctr">
                    <a:solidFill>
                      <a:srgbClr val="98CC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600" kern="1200" dirty="0">
                          <a:effectLst/>
                        </a:rPr>
                        <a:t> </a:t>
                      </a:r>
                      <a:endParaRPr lang="de-DE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466" marR="38466" marT="0" marB="0" anchor="ctr">
                    <a:solidFill>
                      <a:srgbClr val="98CC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600" kern="1200" dirty="0">
                          <a:effectLst/>
                        </a:rPr>
                        <a:t> </a:t>
                      </a:r>
                      <a:endParaRPr lang="de-DE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466" marR="38466" marT="0" marB="0" anchor="ctr">
                    <a:solidFill>
                      <a:srgbClr val="98CC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600" kern="1200" dirty="0">
                          <a:effectLst/>
                        </a:rPr>
                        <a:t> </a:t>
                      </a:r>
                      <a:endParaRPr lang="de-DE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466" marR="38466" marT="0" marB="0" anchor="ctr">
                    <a:solidFill>
                      <a:srgbClr val="98CC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600" kern="1200" dirty="0">
                          <a:effectLst/>
                        </a:rPr>
                        <a:t> </a:t>
                      </a:r>
                      <a:endParaRPr lang="de-DE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466" marR="38466" marT="0" marB="0" anchor="ctr">
                    <a:solidFill>
                      <a:srgbClr val="98CC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48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2870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smtClean="0"/>
              <a:t>Quantification </a:t>
            </a:r>
            <a:r>
              <a:rPr lang="en-US" altLang="de-DE" dirty="0"/>
              <a:t>of </a:t>
            </a:r>
            <a:r>
              <a:rPr lang="en-US" altLang="de-DE" dirty="0" smtClean="0"/>
              <a:t>Antibiotic Resistance Genes</a:t>
            </a:r>
            <a:endParaRPr lang="en-US" altLang="de-DE" dirty="0"/>
          </a:p>
        </p:txBody>
      </p:sp>
      <p:sp>
        <p:nvSpPr>
          <p:cNvPr id="14339" name="Inhaltsplatzhalter 2"/>
          <p:cNvSpPr>
            <a:spLocks noGrp="1"/>
          </p:cNvSpPr>
          <p:nvPr>
            <p:ph idx="1"/>
          </p:nvPr>
        </p:nvSpPr>
        <p:spPr>
          <a:xfrm>
            <a:off x="179512" y="771550"/>
            <a:ext cx="8712968" cy="72008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Investigate </a:t>
            </a:r>
            <a:r>
              <a:rPr lang="en-GB" dirty="0" smtClean="0"/>
              <a:t>ARGs in </a:t>
            </a:r>
            <a:r>
              <a:rPr lang="en-GB" dirty="0"/>
              <a:t>anaerobic </a:t>
            </a:r>
            <a:r>
              <a:rPr lang="en-GB" dirty="0" smtClean="0"/>
              <a:t>digestion</a:t>
            </a:r>
            <a:r>
              <a:rPr lang="en-GB" dirty="0"/>
              <a:t> </a:t>
            </a:r>
            <a:r>
              <a:rPr lang="en-GB" dirty="0" smtClean="0"/>
              <a:t>samples from phase I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C7C26FF-7C88-40D5-BFCD-C926BE4EF723}" type="datetime1">
              <a:rPr lang="de-DE" smtClean="0"/>
              <a:pPr>
                <a:defRPr/>
              </a:pPr>
              <a:t>05.06.2024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F6F351-F9E1-49F1-9E08-FEDD050F23DD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1599164" y="1635646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/>
              <a:t>Start </a:t>
            </a:r>
            <a:r>
              <a:rPr lang="de-DE" dirty="0" err="1" smtClean="0"/>
              <a:t>day</a:t>
            </a:r>
            <a:r>
              <a:rPr lang="de-DE" dirty="0" smtClean="0"/>
              <a:t> </a:t>
            </a:r>
            <a:r>
              <a:rPr lang="de-DE" dirty="0"/>
              <a:t>0</a:t>
            </a:r>
          </a:p>
        </p:txBody>
      </p:sp>
      <p:sp>
        <p:nvSpPr>
          <p:cNvPr id="6" name="Rechteck 5"/>
          <p:cNvSpPr/>
          <p:nvPr/>
        </p:nvSpPr>
        <p:spPr>
          <a:xfrm>
            <a:off x="4119444" y="1563638"/>
            <a:ext cx="33123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Day 6 (</a:t>
            </a:r>
            <a:r>
              <a:rPr lang="en-GB" i="1" dirty="0" smtClean="0"/>
              <a:t>E</a:t>
            </a:r>
            <a:r>
              <a:rPr lang="en-GB" i="1" dirty="0"/>
              <a:t>. coli</a:t>
            </a:r>
            <a:r>
              <a:rPr lang="en-GB" dirty="0"/>
              <a:t> is not detectable </a:t>
            </a:r>
            <a:r>
              <a:rPr lang="en-GB" dirty="0" smtClean="0"/>
              <a:t>in samples at </a:t>
            </a:r>
            <a:r>
              <a:rPr lang="en-GB" dirty="0"/>
              <a:t>37</a:t>
            </a:r>
            <a:r>
              <a:rPr lang="en-US" dirty="0" smtClean="0"/>
              <a:t>°C)</a:t>
            </a:r>
            <a:r>
              <a:rPr lang="en-GB" dirty="0" smtClean="0"/>
              <a:t> 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7731204" y="1616415"/>
            <a:ext cx="1377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Last day 12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4213232" y="3709408"/>
            <a:ext cx="2880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 smtClean="0"/>
              <a:t>sul1</a:t>
            </a:r>
            <a:r>
              <a:rPr lang="en-GB" dirty="0"/>
              <a:t>, sul2, </a:t>
            </a:r>
            <a:r>
              <a:rPr lang="en-GB" dirty="0" err="1"/>
              <a:t>tetW</a:t>
            </a:r>
            <a:r>
              <a:rPr lang="en-GB" dirty="0"/>
              <a:t>, </a:t>
            </a:r>
            <a:r>
              <a:rPr lang="en-GB" dirty="0" err="1"/>
              <a:t>tetX</a:t>
            </a:r>
            <a:r>
              <a:rPr lang="en-GB" dirty="0"/>
              <a:t>, </a:t>
            </a:r>
            <a:r>
              <a:rPr lang="en-GB" dirty="0" err="1"/>
              <a:t>tetA</a:t>
            </a:r>
            <a:r>
              <a:rPr lang="en-GB" dirty="0"/>
              <a:t>, </a:t>
            </a:r>
            <a:r>
              <a:rPr lang="en-GB" dirty="0" err="1"/>
              <a:t>ermF</a:t>
            </a:r>
            <a:r>
              <a:rPr lang="en-GB" dirty="0"/>
              <a:t>, and </a:t>
            </a:r>
            <a:r>
              <a:rPr lang="en-GB" dirty="0" err="1"/>
              <a:t>aac</a:t>
            </a:r>
            <a:r>
              <a:rPr lang="en-GB" dirty="0"/>
              <a:t>(6′ )-</a:t>
            </a:r>
            <a:r>
              <a:rPr lang="en-GB" dirty="0" smtClean="0"/>
              <a:t>lb, …</a:t>
            </a:r>
            <a:endParaRPr lang="en-GB" dirty="0"/>
          </a:p>
        </p:txBody>
      </p:sp>
      <p:sp>
        <p:nvSpPr>
          <p:cNvPr id="11" name="Textfeld 10"/>
          <p:cNvSpPr txBox="1"/>
          <p:nvPr/>
        </p:nvSpPr>
        <p:spPr>
          <a:xfrm>
            <a:off x="3855186" y="2991069"/>
            <a:ext cx="4460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Sulfonamide, </a:t>
            </a:r>
            <a:r>
              <a:rPr lang="de-DE" b="1" dirty="0" err="1" smtClean="0"/>
              <a:t>Tetracycline</a:t>
            </a:r>
            <a:r>
              <a:rPr lang="de-DE" b="1" dirty="0" smtClean="0"/>
              <a:t>, </a:t>
            </a:r>
            <a:r>
              <a:rPr lang="de-DE" b="1" dirty="0" err="1" smtClean="0"/>
              <a:t>Erytromycin</a:t>
            </a:r>
            <a:r>
              <a:rPr lang="de-DE" b="1" dirty="0" smtClean="0"/>
              <a:t>, </a:t>
            </a:r>
            <a:r>
              <a:rPr lang="de-DE" b="1" dirty="0" err="1" smtClean="0"/>
              <a:t>Fluoroquinolone</a:t>
            </a:r>
            <a:endParaRPr lang="de-DE" b="1" dirty="0"/>
          </a:p>
        </p:txBody>
      </p:sp>
      <p:sp>
        <p:nvSpPr>
          <p:cNvPr id="14" name="Geschweifte Klammer rechts 13"/>
          <p:cNvSpPr/>
          <p:nvPr/>
        </p:nvSpPr>
        <p:spPr>
          <a:xfrm rot="5400000">
            <a:off x="4147700" y="-1540454"/>
            <a:ext cx="216024" cy="8008384"/>
          </a:xfrm>
          <a:prstGeom prst="rightBrace">
            <a:avLst>
              <a:gd name="adj1" fmla="val 43364"/>
              <a:gd name="adj2" fmla="val 50000"/>
            </a:avLst>
          </a:prstGeom>
          <a:ln w="12700">
            <a:solidFill>
              <a:srgbClr val="005C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3855602" y="260711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qPCR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157466" y="3647063"/>
            <a:ext cx="309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Detection</a:t>
            </a:r>
            <a:r>
              <a:rPr lang="de-DE" b="1" dirty="0" smtClean="0"/>
              <a:t> </a:t>
            </a:r>
            <a:r>
              <a:rPr lang="de-DE" b="1" dirty="0" err="1" smtClean="0"/>
              <a:t>of</a:t>
            </a:r>
            <a:r>
              <a:rPr lang="de-DE" b="1" dirty="0" smtClean="0"/>
              <a:t> </a:t>
            </a:r>
            <a:r>
              <a:rPr lang="de-DE" b="1" dirty="0" err="1" smtClean="0"/>
              <a:t>resistance</a:t>
            </a:r>
            <a:r>
              <a:rPr lang="de-DE" b="1" dirty="0" smtClean="0"/>
              <a:t> genes </a:t>
            </a:r>
            <a:r>
              <a:rPr lang="de-DE" b="1" dirty="0" err="1" smtClean="0"/>
              <a:t>by</a:t>
            </a:r>
            <a:r>
              <a:rPr lang="de-DE" b="1" dirty="0"/>
              <a:t> </a:t>
            </a:r>
            <a:r>
              <a:rPr lang="de-DE" b="1" dirty="0" err="1" smtClean="0"/>
              <a:t>smartChip-qPCR</a:t>
            </a:r>
            <a:endParaRPr lang="de-DE" b="1" dirty="0" smtClean="0"/>
          </a:p>
          <a:p>
            <a:r>
              <a:rPr lang="de-DE" b="1" dirty="0" smtClean="0"/>
              <a:t>(</a:t>
            </a:r>
            <a:r>
              <a:rPr lang="de-DE" b="1" dirty="0" err="1" smtClean="0"/>
              <a:t>Resistomap</a:t>
            </a:r>
            <a:r>
              <a:rPr lang="de-DE" b="1" dirty="0"/>
              <a:t>)</a:t>
            </a:r>
          </a:p>
        </p:txBody>
      </p:sp>
      <p:sp>
        <p:nvSpPr>
          <p:cNvPr id="16" name="Rechteck 15"/>
          <p:cNvSpPr/>
          <p:nvPr/>
        </p:nvSpPr>
        <p:spPr>
          <a:xfrm>
            <a:off x="210246" y="1687473"/>
            <a:ext cx="128559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Pure </a:t>
            </a:r>
            <a:r>
              <a:rPr lang="de-DE" sz="1400" dirty="0" err="1"/>
              <a:t>f</a:t>
            </a:r>
            <a:r>
              <a:rPr lang="de-DE" sz="1400" dirty="0" err="1" smtClean="0"/>
              <a:t>eces</a:t>
            </a:r>
            <a:r>
              <a:rPr lang="de-DE" sz="1400" dirty="0" smtClean="0"/>
              <a:t> </a:t>
            </a:r>
          </a:p>
          <a:p>
            <a:r>
              <a:rPr lang="de-DE" sz="1400" dirty="0" err="1" smtClean="0"/>
              <a:t>sampled</a:t>
            </a:r>
            <a:r>
              <a:rPr lang="de-DE" sz="1400" dirty="0" smtClean="0"/>
              <a:t> in </a:t>
            </a:r>
            <a:r>
              <a:rPr lang="de-DE" sz="1400" dirty="0" err="1" smtClean="0"/>
              <a:t>the</a:t>
            </a:r>
            <a:r>
              <a:rPr lang="de-DE" sz="1400" dirty="0" smtClean="0"/>
              <a:t> </a:t>
            </a:r>
            <a:r>
              <a:rPr lang="de-DE" sz="1400" dirty="0" err="1" smtClean="0"/>
              <a:t>farm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426414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8CB33D-BBF6-47C0-9ED0-5815BFC1A17D}" type="datetime1">
              <a:rPr lang="de-DE" smtClean="0"/>
              <a:pPr>
                <a:defRPr/>
              </a:pPr>
              <a:t>05.06.2024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AB2436-EF4D-4EF4-9853-6EACC72527B8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384286" y="815951"/>
            <a:ext cx="7465606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spcBef>
                <a:spcPts val="600"/>
              </a:spcBef>
              <a:buFont typeface="+mj-lt"/>
              <a:buAutoNum type="romanUcPeriod"/>
            </a:pPr>
            <a:r>
              <a:rPr lang="en-GB" dirty="0" smtClean="0"/>
              <a:t>test the influence of </a:t>
            </a:r>
            <a:r>
              <a:rPr lang="en-GB" b="1" dirty="0" smtClean="0"/>
              <a:t>different carbon types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	</a:t>
            </a:r>
            <a:r>
              <a:rPr lang="en-GB" i="1" dirty="0" smtClean="0"/>
              <a:t>natural, glucose, straw</a:t>
            </a:r>
          </a:p>
          <a:p>
            <a:pPr marL="400050" indent="-400050">
              <a:spcBef>
                <a:spcPts val="600"/>
              </a:spcBef>
              <a:buFont typeface="+mj-lt"/>
              <a:buAutoNum type="romanUcPeriod"/>
            </a:pPr>
            <a:r>
              <a:rPr lang="en-GB" dirty="0" smtClean="0"/>
              <a:t>test the </a:t>
            </a:r>
            <a:r>
              <a:rPr lang="en-GB" b="1" dirty="0" smtClean="0"/>
              <a:t>temperature effect</a:t>
            </a:r>
            <a:br>
              <a:rPr lang="en-GB" b="1" dirty="0" smtClean="0"/>
            </a:br>
            <a:r>
              <a:rPr lang="en-GB" dirty="0" smtClean="0"/>
              <a:t>37°C             </a:t>
            </a:r>
            <a:r>
              <a:rPr lang="en-GB" i="1" dirty="0" smtClean="0"/>
              <a:t>vs</a:t>
            </a:r>
            <a:r>
              <a:rPr lang="en-GB" dirty="0" smtClean="0"/>
              <a:t>             12°C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GB" b="1" dirty="0" smtClean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b="1" dirty="0" smtClean="0"/>
              <a:t>inoculation</a:t>
            </a:r>
            <a:r>
              <a:rPr lang="en-GB" dirty="0" smtClean="0"/>
              <a:t> with ESBL-producing </a:t>
            </a:r>
            <a:r>
              <a:rPr lang="en-GB" i="1" dirty="0" smtClean="0"/>
              <a:t>E. coli </a:t>
            </a:r>
            <a:r>
              <a:rPr lang="en-GB" dirty="0"/>
              <a:t>(FU-10717</a:t>
            </a:r>
            <a:r>
              <a:rPr lang="en-GB" dirty="0" smtClean="0"/>
              <a:t>) &amp; </a:t>
            </a:r>
            <a:br>
              <a:rPr lang="en-GB" dirty="0" smtClean="0"/>
            </a:br>
            <a:r>
              <a:rPr lang="en-GB" dirty="0" smtClean="0"/>
              <a:t>		   Fluoroquinolone-resistant </a:t>
            </a:r>
            <a:r>
              <a:rPr lang="en-GB" i="1" dirty="0" smtClean="0"/>
              <a:t>E. coli </a:t>
            </a:r>
            <a:r>
              <a:rPr lang="en-GB" dirty="0" smtClean="0"/>
              <a:t>(to be selected)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/>
          <a:srcRect l="17131" t="12028" r="17131" b="12028"/>
          <a:stretch/>
        </p:blipFill>
        <p:spPr>
          <a:xfrm>
            <a:off x="1472344" y="1728997"/>
            <a:ext cx="523694" cy="576063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55680" y="1666512"/>
            <a:ext cx="634192" cy="657254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5"/>
          <a:srcRect l="6514" t="4100" r="6514" b="12201"/>
          <a:stretch/>
        </p:blipFill>
        <p:spPr>
          <a:xfrm>
            <a:off x="7794272" y="2000797"/>
            <a:ext cx="817504" cy="974716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6"/>
          <a:srcRect t="21355" b="11910"/>
          <a:stretch/>
        </p:blipFill>
        <p:spPr>
          <a:xfrm>
            <a:off x="5947050" y="923753"/>
            <a:ext cx="1876337" cy="834778"/>
          </a:xfrm>
          <a:prstGeom prst="rect">
            <a:avLst/>
          </a:prstGeom>
        </p:spPr>
      </p:pic>
      <p:grpSp>
        <p:nvGrpSpPr>
          <p:cNvPr id="11" name="Gruppieren 10"/>
          <p:cNvGrpSpPr/>
          <p:nvPr/>
        </p:nvGrpSpPr>
        <p:grpSpPr>
          <a:xfrm>
            <a:off x="372310" y="3032077"/>
            <a:ext cx="8947001" cy="1915937"/>
            <a:chOff x="611560" y="4359014"/>
            <a:chExt cx="8947001" cy="1915937"/>
          </a:xfrm>
        </p:grpSpPr>
        <p:grpSp>
          <p:nvGrpSpPr>
            <p:cNvPr id="12" name="Gruppieren 11"/>
            <p:cNvGrpSpPr/>
            <p:nvPr/>
          </p:nvGrpSpPr>
          <p:grpSpPr>
            <a:xfrm>
              <a:off x="611560" y="4368612"/>
              <a:ext cx="1886088" cy="1672421"/>
              <a:chOff x="611560" y="4368612"/>
              <a:chExt cx="1886088" cy="1672421"/>
            </a:xfrm>
          </p:grpSpPr>
          <p:sp>
            <p:nvSpPr>
              <p:cNvPr id="39" name="Textfeld 38"/>
              <p:cNvSpPr txBox="1"/>
              <p:nvPr/>
            </p:nvSpPr>
            <p:spPr>
              <a:xfrm>
                <a:off x="611560" y="4368612"/>
                <a:ext cx="18860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 smtClean="0"/>
                  <a:t>natural chicken manure</a:t>
                </a:r>
                <a:endParaRPr lang="en-GB" sz="1200" dirty="0"/>
              </a:p>
            </p:txBody>
          </p:sp>
          <p:grpSp>
            <p:nvGrpSpPr>
              <p:cNvPr id="40" name="Gruppieren 39"/>
              <p:cNvGrpSpPr/>
              <p:nvPr/>
            </p:nvGrpSpPr>
            <p:grpSpPr>
              <a:xfrm>
                <a:off x="623536" y="4731394"/>
                <a:ext cx="1714286" cy="1309639"/>
                <a:chOff x="623536" y="4731394"/>
                <a:chExt cx="1714286" cy="1309639"/>
              </a:xfrm>
            </p:grpSpPr>
            <p:grpSp>
              <p:nvGrpSpPr>
                <p:cNvPr id="41" name="Gruppieren 40"/>
                <p:cNvGrpSpPr/>
                <p:nvPr/>
              </p:nvGrpSpPr>
              <p:grpSpPr>
                <a:xfrm>
                  <a:off x="623536" y="4731394"/>
                  <a:ext cx="1644208" cy="1001862"/>
                  <a:chOff x="618472" y="4705552"/>
                  <a:chExt cx="1407577" cy="947557"/>
                </a:xfrm>
              </p:grpSpPr>
              <p:pic>
                <p:nvPicPr>
                  <p:cNvPr id="45" name="Grafik 44"/>
                  <p:cNvPicPr>
                    <a:picLocks noChangeAspect="1"/>
                  </p:cNvPicPr>
                  <p:nvPr/>
                </p:nvPicPr>
                <p:blipFill>
                  <a:blip r:embed="rId7">
                    <a:clrChange>
                      <a:clrFrom>
                        <a:srgbClr val="EBEDED"/>
                      </a:clrFrom>
                      <a:clrTo>
                        <a:srgbClr val="EBEDED">
                          <a:alpha val="0"/>
                        </a:srgbClr>
                      </a:clrTo>
                    </a:clrChange>
                  </a:blip>
                  <a:stretch>
                    <a:fillRect/>
                  </a:stretch>
                </p:blipFill>
                <p:spPr>
                  <a:xfrm>
                    <a:off x="618472" y="4705552"/>
                    <a:ext cx="406377" cy="925869"/>
                  </a:xfrm>
                  <a:prstGeom prst="rect">
                    <a:avLst/>
                  </a:prstGeom>
                </p:spPr>
              </p:pic>
              <p:pic>
                <p:nvPicPr>
                  <p:cNvPr id="46" name="Grafik 45"/>
                  <p:cNvPicPr>
                    <a:picLocks noChangeAspect="1"/>
                  </p:cNvPicPr>
                  <p:nvPr/>
                </p:nvPicPr>
                <p:blipFill>
                  <a:blip r:embed="rId7">
                    <a:clrChange>
                      <a:clrFrom>
                        <a:srgbClr val="EBEDED"/>
                      </a:clrFrom>
                      <a:clrTo>
                        <a:srgbClr val="EBEDED">
                          <a:alpha val="0"/>
                        </a:srgbClr>
                      </a:clrTo>
                    </a:clrChange>
                  </a:blip>
                  <a:stretch>
                    <a:fillRect/>
                  </a:stretch>
                </p:blipFill>
                <p:spPr>
                  <a:xfrm>
                    <a:off x="1116380" y="4719240"/>
                    <a:ext cx="406377" cy="925869"/>
                  </a:xfrm>
                  <a:prstGeom prst="rect">
                    <a:avLst/>
                  </a:prstGeom>
                </p:spPr>
              </p:pic>
              <p:pic>
                <p:nvPicPr>
                  <p:cNvPr id="47" name="Grafik 46"/>
                  <p:cNvPicPr>
                    <a:picLocks noChangeAspect="1"/>
                  </p:cNvPicPr>
                  <p:nvPr/>
                </p:nvPicPr>
                <p:blipFill>
                  <a:blip r:embed="rId7">
                    <a:clrChange>
                      <a:clrFrom>
                        <a:srgbClr val="EBEDED"/>
                      </a:clrFrom>
                      <a:clrTo>
                        <a:srgbClr val="EBEDED">
                          <a:alpha val="0"/>
                        </a:srgbClr>
                      </a:clrTo>
                    </a:clrChange>
                  </a:blip>
                  <a:stretch>
                    <a:fillRect/>
                  </a:stretch>
                </p:blipFill>
                <p:spPr>
                  <a:xfrm>
                    <a:off x="1619672" y="4727240"/>
                    <a:ext cx="406377" cy="925869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42" name="Textfeld 41"/>
                <p:cNvSpPr txBox="1"/>
                <p:nvPr/>
              </p:nvSpPr>
              <p:spPr>
                <a:xfrm>
                  <a:off x="657280" y="5722655"/>
                  <a:ext cx="47469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dirty="0" smtClean="0"/>
                    <a:t>#1</a:t>
                  </a:r>
                  <a:endParaRPr lang="en-GB" sz="1400" dirty="0"/>
                </a:p>
              </p:txBody>
            </p:sp>
            <p:sp>
              <p:nvSpPr>
                <p:cNvPr id="43" name="Textfeld 42"/>
                <p:cNvSpPr txBox="1"/>
                <p:nvPr/>
              </p:nvSpPr>
              <p:spPr>
                <a:xfrm>
                  <a:off x="1261562" y="5733256"/>
                  <a:ext cx="47469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dirty="0" smtClean="0"/>
                    <a:t>#2</a:t>
                  </a:r>
                  <a:endParaRPr lang="en-GB" sz="1400" dirty="0"/>
                </a:p>
              </p:txBody>
            </p:sp>
            <p:sp>
              <p:nvSpPr>
                <p:cNvPr id="44" name="Textfeld 43"/>
                <p:cNvSpPr txBox="1"/>
                <p:nvPr/>
              </p:nvSpPr>
              <p:spPr>
                <a:xfrm>
                  <a:off x="1863128" y="5733256"/>
                  <a:ext cx="47469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dirty="0" smtClean="0"/>
                    <a:t>#3</a:t>
                  </a:r>
                  <a:endParaRPr lang="en-GB" sz="1400" dirty="0"/>
                </a:p>
              </p:txBody>
            </p:sp>
          </p:grpSp>
        </p:grpSp>
        <p:grpSp>
          <p:nvGrpSpPr>
            <p:cNvPr id="13" name="Gruppieren 12"/>
            <p:cNvGrpSpPr/>
            <p:nvPr/>
          </p:nvGrpSpPr>
          <p:grpSpPr>
            <a:xfrm>
              <a:off x="2763630" y="4399120"/>
              <a:ext cx="1886088" cy="1672421"/>
              <a:chOff x="611560" y="4368612"/>
              <a:chExt cx="1886088" cy="1672421"/>
            </a:xfrm>
          </p:grpSpPr>
          <p:sp>
            <p:nvSpPr>
              <p:cNvPr id="30" name="Textfeld 29"/>
              <p:cNvSpPr txBox="1"/>
              <p:nvPr/>
            </p:nvSpPr>
            <p:spPr>
              <a:xfrm>
                <a:off x="611560" y="4368612"/>
                <a:ext cx="18860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 smtClean="0"/>
                  <a:t>manure + glucose (1:30)</a:t>
                </a:r>
                <a:endParaRPr lang="en-GB" sz="1200" dirty="0"/>
              </a:p>
            </p:txBody>
          </p:sp>
          <p:grpSp>
            <p:nvGrpSpPr>
              <p:cNvPr id="31" name="Gruppieren 30"/>
              <p:cNvGrpSpPr/>
              <p:nvPr/>
            </p:nvGrpSpPr>
            <p:grpSpPr>
              <a:xfrm>
                <a:off x="623536" y="4731394"/>
                <a:ext cx="1714286" cy="1309639"/>
                <a:chOff x="623536" y="4731394"/>
                <a:chExt cx="1714286" cy="1309639"/>
              </a:xfrm>
            </p:grpSpPr>
            <p:grpSp>
              <p:nvGrpSpPr>
                <p:cNvPr id="32" name="Gruppieren 31"/>
                <p:cNvGrpSpPr/>
                <p:nvPr/>
              </p:nvGrpSpPr>
              <p:grpSpPr>
                <a:xfrm>
                  <a:off x="623536" y="4731394"/>
                  <a:ext cx="1644208" cy="1001862"/>
                  <a:chOff x="618472" y="4705552"/>
                  <a:chExt cx="1407577" cy="947557"/>
                </a:xfrm>
              </p:grpSpPr>
              <p:pic>
                <p:nvPicPr>
                  <p:cNvPr id="36" name="Grafik 35"/>
                  <p:cNvPicPr>
                    <a:picLocks noChangeAspect="1"/>
                  </p:cNvPicPr>
                  <p:nvPr/>
                </p:nvPicPr>
                <p:blipFill>
                  <a:blip r:embed="rId7">
                    <a:clrChange>
                      <a:clrFrom>
                        <a:srgbClr val="EBEDED"/>
                      </a:clrFrom>
                      <a:clrTo>
                        <a:srgbClr val="EBEDED">
                          <a:alpha val="0"/>
                        </a:srgbClr>
                      </a:clrTo>
                    </a:clrChange>
                  </a:blip>
                  <a:stretch>
                    <a:fillRect/>
                  </a:stretch>
                </p:blipFill>
                <p:spPr>
                  <a:xfrm>
                    <a:off x="618472" y="4705552"/>
                    <a:ext cx="406377" cy="925869"/>
                  </a:xfrm>
                  <a:prstGeom prst="rect">
                    <a:avLst/>
                  </a:prstGeom>
                </p:spPr>
              </p:pic>
              <p:pic>
                <p:nvPicPr>
                  <p:cNvPr id="37" name="Grafik 36"/>
                  <p:cNvPicPr>
                    <a:picLocks noChangeAspect="1"/>
                  </p:cNvPicPr>
                  <p:nvPr/>
                </p:nvPicPr>
                <p:blipFill>
                  <a:blip r:embed="rId7">
                    <a:clrChange>
                      <a:clrFrom>
                        <a:srgbClr val="EBEDED"/>
                      </a:clrFrom>
                      <a:clrTo>
                        <a:srgbClr val="EBEDED">
                          <a:alpha val="0"/>
                        </a:srgbClr>
                      </a:clrTo>
                    </a:clrChange>
                  </a:blip>
                  <a:stretch>
                    <a:fillRect/>
                  </a:stretch>
                </p:blipFill>
                <p:spPr>
                  <a:xfrm>
                    <a:off x="1116380" y="4719240"/>
                    <a:ext cx="406377" cy="925869"/>
                  </a:xfrm>
                  <a:prstGeom prst="rect">
                    <a:avLst/>
                  </a:prstGeom>
                </p:spPr>
              </p:pic>
              <p:pic>
                <p:nvPicPr>
                  <p:cNvPr id="38" name="Grafik 37"/>
                  <p:cNvPicPr>
                    <a:picLocks noChangeAspect="1"/>
                  </p:cNvPicPr>
                  <p:nvPr/>
                </p:nvPicPr>
                <p:blipFill>
                  <a:blip r:embed="rId7">
                    <a:clrChange>
                      <a:clrFrom>
                        <a:srgbClr val="EBEDED"/>
                      </a:clrFrom>
                      <a:clrTo>
                        <a:srgbClr val="EBEDED">
                          <a:alpha val="0"/>
                        </a:srgbClr>
                      </a:clrTo>
                    </a:clrChange>
                  </a:blip>
                  <a:stretch>
                    <a:fillRect/>
                  </a:stretch>
                </p:blipFill>
                <p:spPr>
                  <a:xfrm>
                    <a:off x="1619672" y="4727240"/>
                    <a:ext cx="406377" cy="925869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33" name="Textfeld 32"/>
                <p:cNvSpPr txBox="1"/>
                <p:nvPr/>
              </p:nvSpPr>
              <p:spPr>
                <a:xfrm>
                  <a:off x="657280" y="5722655"/>
                  <a:ext cx="47469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dirty="0" smtClean="0"/>
                    <a:t>#1</a:t>
                  </a:r>
                  <a:endParaRPr lang="en-GB" sz="1400" dirty="0"/>
                </a:p>
              </p:txBody>
            </p:sp>
            <p:sp>
              <p:nvSpPr>
                <p:cNvPr id="34" name="Textfeld 33"/>
                <p:cNvSpPr txBox="1"/>
                <p:nvPr/>
              </p:nvSpPr>
              <p:spPr>
                <a:xfrm>
                  <a:off x="1261562" y="5733256"/>
                  <a:ext cx="47469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dirty="0" smtClean="0"/>
                    <a:t>#2</a:t>
                  </a:r>
                  <a:endParaRPr lang="en-GB" sz="1400" dirty="0"/>
                </a:p>
              </p:txBody>
            </p:sp>
            <p:sp>
              <p:nvSpPr>
                <p:cNvPr id="35" name="Textfeld 34"/>
                <p:cNvSpPr txBox="1"/>
                <p:nvPr/>
              </p:nvSpPr>
              <p:spPr>
                <a:xfrm>
                  <a:off x="1863128" y="5733256"/>
                  <a:ext cx="47469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dirty="0" smtClean="0"/>
                    <a:t>#3</a:t>
                  </a:r>
                  <a:endParaRPr lang="en-GB" sz="1400" dirty="0"/>
                </a:p>
              </p:txBody>
            </p:sp>
          </p:grpSp>
        </p:grpSp>
        <p:grpSp>
          <p:nvGrpSpPr>
            <p:cNvPr id="14" name="Gruppieren 13"/>
            <p:cNvGrpSpPr/>
            <p:nvPr/>
          </p:nvGrpSpPr>
          <p:grpSpPr>
            <a:xfrm>
              <a:off x="4865012" y="4438087"/>
              <a:ext cx="1886088" cy="1672421"/>
              <a:chOff x="611560" y="4368612"/>
              <a:chExt cx="1886088" cy="1672421"/>
            </a:xfrm>
          </p:grpSpPr>
          <p:sp>
            <p:nvSpPr>
              <p:cNvPr id="21" name="Textfeld 20"/>
              <p:cNvSpPr txBox="1"/>
              <p:nvPr/>
            </p:nvSpPr>
            <p:spPr>
              <a:xfrm>
                <a:off x="611560" y="4368612"/>
                <a:ext cx="18860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 smtClean="0"/>
                  <a:t>manure + straw (</a:t>
                </a:r>
                <a:r>
                  <a:rPr lang="en-GB" sz="1200" dirty="0"/>
                  <a:t>1:30</a:t>
                </a:r>
                <a:r>
                  <a:rPr lang="en-GB" sz="1200" dirty="0" smtClean="0"/>
                  <a:t>)</a:t>
                </a:r>
                <a:endParaRPr lang="en-GB" sz="1200" dirty="0"/>
              </a:p>
            </p:txBody>
          </p:sp>
          <p:grpSp>
            <p:nvGrpSpPr>
              <p:cNvPr id="22" name="Gruppieren 21"/>
              <p:cNvGrpSpPr/>
              <p:nvPr/>
            </p:nvGrpSpPr>
            <p:grpSpPr>
              <a:xfrm>
                <a:off x="623536" y="4731394"/>
                <a:ext cx="1714286" cy="1309639"/>
                <a:chOff x="623536" y="4731394"/>
                <a:chExt cx="1714286" cy="1309639"/>
              </a:xfrm>
            </p:grpSpPr>
            <p:grpSp>
              <p:nvGrpSpPr>
                <p:cNvPr id="23" name="Gruppieren 22"/>
                <p:cNvGrpSpPr/>
                <p:nvPr/>
              </p:nvGrpSpPr>
              <p:grpSpPr>
                <a:xfrm>
                  <a:off x="623536" y="4731394"/>
                  <a:ext cx="1644208" cy="1001862"/>
                  <a:chOff x="618472" y="4705552"/>
                  <a:chExt cx="1407577" cy="947557"/>
                </a:xfrm>
              </p:grpSpPr>
              <p:pic>
                <p:nvPicPr>
                  <p:cNvPr id="27" name="Grafik 26"/>
                  <p:cNvPicPr>
                    <a:picLocks noChangeAspect="1"/>
                  </p:cNvPicPr>
                  <p:nvPr/>
                </p:nvPicPr>
                <p:blipFill>
                  <a:blip r:embed="rId7">
                    <a:clrChange>
                      <a:clrFrom>
                        <a:srgbClr val="EBEDED"/>
                      </a:clrFrom>
                      <a:clrTo>
                        <a:srgbClr val="EBEDED">
                          <a:alpha val="0"/>
                        </a:srgbClr>
                      </a:clrTo>
                    </a:clrChange>
                  </a:blip>
                  <a:stretch>
                    <a:fillRect/>
                  </a:stretch>
                </p:blipFill>
                <p:spPr>
                  <a:xfrm>
                    <a:off x="618472" y="4705552"/>
                    <a:ext cx="406377" cy="925869"/>
                  </a:xfrm>
                  <a:prstGeom prst="rect">
                    <a:avLst/>
                  </a:prstGeom>
                </p:spPr>
              </p:pic>
              <p:pic>
                <p:nvPicPr>
                  <p:cNvPr id="28" name="Grafik 27"/>
                  <p:cNvPicPr>
                    <a:picLocks noChangeAspect="1"/>
                  </p:cNvPicPr>
                  <p:nvPr/>
                </p:nvPicPr>
                <p:blipFill>
                  <a:blip r:embed="rId7">
                    <a:clrChange>
                      <a:clrFrom>
                        <a:srgbClr val="EBEDED"/>
                      </a:clrFrom>
                      <a:clrTo>
                        <a:srgbClr val="EBEDED">
                          <a:alpha val="0"/>
                        </a:srgbClr>
                      </a:clrTo>
                    </a:clrChange>
                  </a:blip>
                  <a:stretch>
                    <a:fillRect/>
                  </a:stretch>
                </p:blipFill>
                <p:spPr>
                  <a:xfrm>
                    <a:off x="1116380" y="4719240"/>
                    <a:ext cx="406377" cy="925869"/>
                  </a:xfrm>
                  <a:prstGeom prst="rect">
                    <a:avLst/>
                  </a:prstGeom>
                </p:spPr>
              </p:pic>
              <p:pic>
                <p:nvPicPr>
                  <p:cNvPr id="29" name="Grafik 28"/>
                  <p:cNvPicPr>
                    <a:picLocks noChangeAspect="1"/>
                  </p:cNvPicPr>
                  <p:nvPr/>
                </p:nvPicPr>
                <p:blipFill>
                  <a:blip r:embed="rId7">
                    <a:clrChange>
                      <a:clrFrom>
                        <a:srgbClr val="EBEDED"/>
                      </a:clrFrom>
                      <a:clrTo>
                        <a:srgbClr val="EBEDED">
                          <a:alpha val="0"/>
                        </a:srgbClr>
                      </a:clrTo>
                    </a:clrChange>
                  </a:blip>
                  <a:stretch>
                    <a:fillRect/>
                  </a:stretch>
                </p:blipFill>
                <p:spPr>
                  <a:xfrm>
                    <a:off x="1619672" y="4727240"/>
                    <a:ext cx="406377" cy="925869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4" name="Textfeld 23"/>
                <p:cNvSpPr txBox="1"/>
                <p:nvPr/>
              </p:nvSpPr>
              <p:spPr>
                <a:xfrm>
                  <a:off x="657280" y="5722655"/>
                  <a:ext cx="47469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dirty="0" smtClean="0"/>
                    <a:t>#1</a:t>
                  </a:r>
                  <a:endParaRPr lang="en-GB" sz="1400" dirty="0"/>
                </a:p>
              </p:txBody>
            </p:sp>
            <p:sp>
              <p:nvSpPr>
                <p:cNvPr id="25" name="Textfeld 24"/>
                <p:cNvSpPr txBox="1"/>
                <p:nvPr/>
              </p:nvSpPr>
              <p:spPr>
                <a:xfrm>
                  <a:off x="1261562" y="5733256"/>
                  <a:ext cx="47469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dirty="0" smtClean="0"/>
                    <a:t>#2</a:t>
                  </a:r>
                  <a:endParaRPr lang="en-GB" sz="1400" dirty="0"/>
                </a:p>
              </p:txBody>
            </p:sp>
            <p:sp>
              <p:nvSpPr>
                <p:cNvPr id="26" name="Textfeld 25"/>
                <p:cNvSpPr txBox="1"/>
                <p:nvPr/>
              </p:nvSpPr>
              <p:spPr>
                <a:xfrm>
                  <a:off x="1863128" y="5733256"/>
                  <a:ext cx="47469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dirty="0" smtClean="0"/>
                    <a:t>#3</a:t>
                  </a:r>
                  <a:endParaRPr lang="en-GB" sz="1400" dirty="0"/>
                </a:p>
              </p:txBody>
            </p:sp>
          </p:grpSp>
        </p:grpSp>
        <p:pic>
          <p:nvPicPr>
            <p:cNvPr id="15" name="Grafik 14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EBEDED"/>
                </a:clrFrom>
                <a:clrTo>
                  <a:srgbClr val="EBEDED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301772" y="4842088"/>
              <a:ext cx="474694" cy="978931"/>
            </a:xfrm>
            <a:prstGeom prst="rect">
              <a:avLst/>
            </a:prstGeom>
          </p:spPr>
        </p:pic>
        <p:sp>
          <p:nvSpPr>
            <p:cNvPr id="16" name="Textfeld 15"/>
            <p:cNvSpPr txBox="1"/>
            <p:nvPr/>
          </p:nvSpPr>
          <p:spPr>
            <a:xfrm>
              <a:off x="7015600" y="5805264"/>
              <a:ext cx="1047037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2</a:t>
              </a:r>
              <a:r>
                <a:rPr lang="en-GB" sz="1200" dirty="0" smtClean="0"/>
                <a:t>x positive control</a:t>
              </a:r>
              <a:endParaRPr lang="en-GB" sz="1200" dirty="0"/>
            </a:p>
          </p:txBody>
        </p:sp>
        <p:pic>
          <p:nvPicPr>
            <p:cNvPr id="17" name="Grafik 16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EBEDED"/>
                </a:clrFrom>
                <a:clrTo>
                  <a:srgbClr val="EBEDED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320222" y="4877243"/>
              <a:ext cx="474694" cy="978931"/>
            </a:xfrm>
            <a:prstGeom prst="rect">
              <a:avLst/>
            </a:prstGeom>
          </p:spPr>
        </p:pic>
        <p:sp>
          <p:nvSpPr>
            <p:cNvPr id="18" name="Textfeld 17"/>
            <p:cNvSpPr txBox="1"/>
            <p:nvPr/>
          </p:nvSpPr>
          <p:spPr>
            <a:xfrm>
              <a:off x="8033522" y="5813286"/>
              <a:ext cx="1047037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1</a:t>
              </a:r>
              <a:r>
                <a:rPr lang="en-GB" sz="1200" dirty="0" smtClean="0"/>
                <a:t>x negative control</a:t>
              </a:r>
              <a:endParaRPr lang="en-GB" sz="1200" dirty="0"/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6854667" y="4468867"/>
              <a:ext cx="14209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smtClean="0"/>
                <a:t>cellulose</a:t>
              </a:r>
              <a:endParaRPr lang="en-GB" sz="1200" dirty="0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7672473" y="4359014"/>
              <a:ext cx="18860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smtClean="0"/>
                <a:t>no </a:t>
              </a:r>
              <a:br>
                <a:rPr lang="en-GB" sz="1200" dirty="0" smtClean="0"/>
              </a:br>
              <a:r>
                <a:rPr lang="en-GB" sz="1200" dirty="0" smtClean="0"/>
                <a:t>manure</a:t>
              </a:r>
              <a:endParaRPr lang="en-GB" sz="1200" dirty="0"/>
            </a:p>
          </p:txBody>
        </p:sp>
      </p:grpSp>
      <p:sp>
        <p:nvSpPr>
          <p:cNvPr id="48" name="Titel 1"/>
          <p:cNvSpPr>
            <a:spLocks noGrp="1"/>
          </p:cNvSpPr>
          <p:nvPr>
            <p:ph type="title"/>
          </p:nvPr>
        </p:nvSpPr>
        <p:spPr>
          <a:xfrm>
            <a:off x="69167" y="51208"/>
            <a:ext cx="8966883" cy="731702"/>
          </a:xfrm>
        </p:spPr>
        <p:txBody>
          <a:bodyPr/>
          <a:lstStyle/>
          <a:p>
            <a:pPr lvl="1"/>
            <a:r>
              <a:rPr lang="en-US" altLang="de-DE" dirty="0" smtClean="0"/>
              <a:t>Anaerobic </a:t>
            </a:r>
            <a:r>
              <a:rPr lang="en-US" altLang="de-DE" dirty="0"/>
              <a:t>digestion with different carbon </a:t>
            </a:r>
            <a:r>
              <a:rPr lang="en-US" altLang="de-DE" dirty="0" smtClean="0"/>
              <a:t>sources </a:t>
            </a:r>
            <a:br>
              <a:rPr lang="en-US" altLang="de-DE" dirty="0" smtClean="0"/>
            </a:br>
            <a:r>
              <a:rPr lang="en-US" altLang="de-DE" dirty="0" smtClean="0"/>
              <a:t>                                                       and temperature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131349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Collaboration with project partners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8CB33D-BBF6-47C0-9ED0-5815BFC1A17D}" type="datetime1">
              <a:rPr lang="de-DE" smtClean="0"/>
              <a:pPr>
                <a:defRPr/>
              </a:pPr>
              <a:t>05.06.2024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AB2436-EF4D-4EF4-9853-6EACC72527B8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  <p:sp>
        <p:nvSpPr>
          <p:cNvPr id="6" name="Rounded Rectangle 5"/>
          <p:cNvSpPr/>
          <p:nvPr/>
        </p:nvSpPr>
        <p:spPr>
          <a:xfrm>
            <a:off x="467544" y="987574"/>
            <a:ext cx="2160240" cy="1656184"/>
          </a:xfrm>
          <a:prstGeom prst="roundRect">
            <a:avLst/>
          </a:prstGeom>
          <a:solidFill>
            <a:srgbClr val="005CA9"/>
          </a:solidFill>
          <a:ln>
            <a:solidFill>
              <a:srgbClr val="005C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WP1 Intervention </a:t>
            </a:r>
            <a:r>
              <a:rPr lang="de-DE" dirty="0" err="1" smtClean="0"/>
              <a:t>studies</a:t>
            </a:r>
            <a:endParaRPr lang="de-DE" dirty="0" smtClean="0"/>
          </a:p>
          <a:p>
            <a:pPr algn="ctr"/>
            <a:endParaRPr lang="de-DE" dirty="0"/>
          </a:p>
          <a:p>
            <a:pPr algn="ctr"/>
            <a:r>
              <a:rPr lang="de-DE" sz="2000" dirty="0" smtClean="0"/>
              <a:t>FU     ATB</a:t>
            </a:r>
            <a:endParaRPr lang="de-DE" sz="2000" dirty="0"/>
          </a:p>
        </p:txBody>
      </p:sp>
      <p:sp>
        <p:nvSpPr>
          <p:cNvPr id="7" name="Rounded Rectangle 6"/>
          <p:cNvSpPr/>
          <p:nvPr/>
        </p:nvSpPr>
        <p:spPr>
          <a:xfrm>
            <a:off x="4283968" y="1059582"/>
            <a:ext cx="3096344" cy="936104"/>
          </a:xfrm>
          <a:prstGeom prst="roundRect">
            <a:avLst/>
          </a:prstGeom>
          <a:solidFill>
            <a:srgbClr val="005CA9"/>
          </a:solidFill>
          <a:ln>
            <a:solidFill>
              <a:srgbClr val="005C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WP3 </a:t>
            </a:r>
            <a:r>
              <a:rPr lang="de-DE" dirty="0" err="1" smtClean="0"/>
              <a:t>Risk</a:t>
            </a:r>
            <a:r>
              <a:rPr lang="de-DE" dirty="0" smtClean="0"/>
              <a:t> </a:t>
            </a:r>
            <a:r>
              <a:rPr lang="de-DE" dirty="0" err="1" smtClean="0"/>
              <a:t>assessment</a:t>
            </a:r>
            <a:r>
              <a:rPr lang="de-DE" dirty="0" smtClean="0"/>
              <a:t> </a:t>
            </a:r>
            <a:r>
              <a:rPr lang="de-DE" dirty="0" err="1" smtClean="0"/>
              <a:t>modeling</a:t>
            </a:r>
            <a:endParaRPr lang="de-DE" dirty="0"/>
          </a:p>
        </p:txBody>
      </p:sp>
      <p:grpSp>
        <p:nvGrpSpPr>
          <p:cNvPr id="12" name="Group 11"/>
          <p:cNvGrpSpPr/>
          <p:nvPr/>
        </p:nvGrpSpPr>
        <p:grpSpPr>
          <a:xfrm>
            <a:off x="1403648" y="2283718"/>
            <a:ext cx="224744" cy="83195"/>
            <a:chOff x="2411730" y="3003798"/>
            <a:chExt cx="360070" cy="216024"/>
          </a:xfrm>
        </p:grpSpPr>
        <p:sp>
          <p:nvSpPr>
            <p:cNvPr id="10" name="Right Arrow 9"/>
            <p:cNvSpPr/>
            <p:nvPr/>
          </p:nvSpPr>
          <p:spPr>
            <a:xfrm>
              <a:off x="2555776" y="3003798"/>
              <a:ext cx="216024" cy="216024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ight Arrow 10"/>
            <p:cNvSpPr/>
            <p:nvPr/>
          </p:nvSpPr>
          <p:spPr>
            <a:xfrm flipH="1">
              <a:off x="2411730" y="3003798"/>
              <a:ext cx="252058" cy="216024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4" name="Right Arrow 13"/>
          <p:cNvSpPr/>
          <p:nvPr/>
        </p:nvSpPr>
        <p:spPr>
          <a:xfrm>
            <a:off x="2987824" y="1392002"/>
            <a:ext cx="1006312" cy="423664"/>
          </a:xfrm>
          <a:prstGeom prst="rightArrow">
            <a:avLst/>
          </a:prstGeom>
          <a:solidFill>
            <a:srgbClr val="94B53D"/>
          </a:solidFill>
          <a:ln>
            <a:solidFill>
              <a:srgbClr val="94B5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ounded Rectangle 15"/>
          <p:cNvSpPr/>
          <p:nvPr/>
        </p:nvSpPr>
        <p:spPr>
          <a:xfrm>
            <a:off x="395536" y="3544144"/>
            <a:ext cx="3528392" cy="936104"/>
          </a:xfrm>
          <a:prstGeom prst="roundRect">
            <a:avLst/>
          </a:prstGeom>
          <a:solidFill>
            <a:srgbClr val="005CA9"/>
          </a:solidFill>
          <a:ln>
            <a:solidFill>
              <a:srgbClr val="005C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WP4 Knowledge </a:t>
            </a:r>
            <a:r>
              <a:rPr lang="de-DE" dirty="0" err="1" smtClean="0"/>
              <a:t>transfer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dissemination</a:t>
            </a:r>
            <a:endParaRPr lang="de-DE" dirty="0"/>
          </a:p>
        </p:txBody>
      </p:sp>
      <p:sp>
        <p:nvSpPr>
          <p:cNvPr id="17" name="Right Arrow 16"/>
          <p:cNvSpPr/>
          <p:nvPr/>
        </p:nvSpPr>
        <p:spPr>
          <a:xfrm rot="5400000">
            <a:off x="1244319" y="2882119"/>
            <a:ext cx="606690" cy="423664"/>
          </a:xfrm>
          <a:prstGeom prst="rightArrow">
            <a:avLst/>
          </a:prstGeom>
          <a:solidFill>
            <a:srgbClr val="94B53D"/>
          </a:solidFill>
          <a:ln>
            <a:solidFill>
              <a:srgbClr val="94B5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Box 17"/>
          <p:cNvSpPr txBox="1"/>
          <p:nvPr/>
        </p:nvSpPr>
        <p:spPr>
          <a:xfrm>
            <a:off x="4505325" y="2499742"/>
            <a:ext cx="4181475" cy="194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 eaLnBrk="0" hangingPunct="0">
              <a:spcBef>
                <a:spcPct val="20000"/>
              </a:spcBef>
              <a:buClr>
                <a:srgbClr val="94B53D"/>
              </a:buClr>
              <a:buBlip>
                <a:blip r:embed="rId2"/>
              </a:buBlip>
            </a:pPr>
            <a:r>
              <a:rPr lang="de-DE" sz="1600" dirty="0">
                <a:latin typeface="+mn-lt"/>
              </a:rPr>
              <a:t>The </a:t>
            </a:r>
            <a:r>
              <a:rPr lang="de-DE" sz="1600" dirty="0" err="1">
                <a:latin typeface="+mn-lt"/>
              </a:rPr>
              <a:t>first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result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were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transfered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to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risk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assessment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 smtClean="0">
                <a:latin typeface="+mn-lt"/>
              </a:rPr>
              <a:t>modeling</a:t>
            </a:r>
            <a:endParaRPr lang="de-DE" sz="1600" dirty="0">
              <a:latin typeface="+mn-lt"/>
            </a:endParaRPr>
          </a:p>
          <a:p>
            <a:pPr marL="266700" indent="-266700" eaLnBrk="0" hangingPunct="0">
              <a:spcBef>
                <a:spcPct val="20000"/>
              </a:spcBef>
              <a:buClr>
                <a:srgbClr val="94B53D"/>
              </a:buClr>
              <a:buBlip>
                <a:blip r:embed="rId2"/>
              </a:buBlip>
            </a:pPr>
            <a:r>
              <a:rPr lang="de-DE" sz="1600" dirty="0" smtClean="0">
                <a:latin typeface="+mn-lt"/>
              </a:rPr>
              <a:t>Update </a:t>
            </a:r>
            <a:r>
              <a:rPr lang="de-DE" sz="1600" dirty="0" err="1" smtClean="0">
                <a:latin typeface="+mn-lt"/>
              </a:rPr>
              <a:t>about</a:t>
            </a:r>
            <a:r>
              <a:rPr lang="de-DE" sz="1600" dirty="0" smtClean="0">
                <a:latin typeface="+mn-lt"/>
              </a:rPr>
              <a:t> </a:t>
            </a:r>
            <a:r>
              <a:rPr lang="de-DE" sz="1600" dirty="0" err="1" smtClean="0">
                <a:latin typeface="+mn-lt"/>
              </a:rPr>
              <a:t>presentations</a:t>
            </a:r>
            <a:r>
              <a:rPr lang="de-DE" sz="1600" dirty="0" smtClean="0">
                <a:latin typeface="+mn-lt"/>
              </a:rPr>
              <a:t> </a:t>
            </a:r>
            <a:r>
              <a:rPr lang="de-DE" sz="1600" dirty="0" err="1" smtClean="0">
                <a:latin typeface="+mn-lt"/>
              </a:rPr>
              <a:t>and</a:t>
            </a:r>
            <a:r>
              <a:rPr lang="de-DE" sz="1600" dirty="0" smtClean="0">
                <a:latin typeface="+mn-lt"/>
              </a:rPr>
              <a:t> </a:t>
            </a:r>
            <a:r>
              <a:rPr lang="de-DE" sz="1600" dirty="0" err="1" smtClean="0">
                <a:latin typeface="+mn-lt"/>
              </a:rPr>
              <a:t>posters</a:t>
            </a:r>
            <a:endParaRPr lang="de-DE" sz="1600" dirty="0" smtClean="0">
              <a:latin typeface="+mn-lt"/>
            </a:endParaRPr>
          </a:p>
          <a:p>
            <a:pPr marL="266700" indent="-266700" eaLnBrk="0" hangingPunct="0">
              <a:spcBef>
                <a:spcPct val="20000"/>
              </a:spcBef>
              <a:buClr>
                <a:srgbClr val="94B53D"/>
              </a:buClr>
              <a:buBlip>
                <a:blip r:embed="rId2"/>
              </a:buBlip>
            </a:pPr>
            <a:r>
              <a:rPr lang="de-DE" sz="1600" dirty="0" smtClean="0">
                <a:latin typeface="+mn-lt"/>
              </a:rPr>
              <a:t>Update </a:t>
            </a:r>
            <a:r>
              <a:rPr lang="de-DE" sz="1600" dirty="0" err="1" smtClean="0">
                <a:latin typeface="+mn-lt"/>
              </a:rPr>
              <a:t>the</a:t>
            </a:r>
            <a:r>
              <a:rPr lang="de-DE" sz="1600" dirty="0" smtClean="0">
                <a:latin typeface="+mn-lt"/>
              </a:rPr>
              <a:t> </a:t>
            </a:r>
            <a:r>
              <a:rPr lang="de-DE" sz="1600" dirty="0" err="1" smtClean="0">
                <a:latin typeface="+mn-lt"/>
              </a:rPr>
              <a:t>current</a:t>
            </a:r>
            <a:r>
              <a:rPr lang="de-DE" sz="1600" dirty="0" smtClean="0">
                <a:latin typeface="+mn-lt"/>
              </a:rPr>
              <a:t> </a:t>
            </a:r>
            <a:r>
              <a:rPr lang="de-DE" sz="1600" dirty="0" err="1" smtClean="0">
                <a:latin typeface="+mn-lt"/>
              </a:rPr>
              <a:t>status</a:t>
            </a:r>
            <a:r>
              <a:rPr lang="de-DE" sz="1600" dirty="0" smtClean="0">
                <a:latin typeface="+mn-lt"/>
              </a:rPr>
              <a:t> </a:t>
            </a:r>
            <a:r>
              <a:rPr lang="de-DE" sz="1600" dirty="0" err="1" smtClean="0">
                <a:latin typeface="+mn-lt"/>
              </a:rPr>
              <a:t>of</a:t>
            </a:r>
            <a:r>
              <a:rPr lang="de-DE" sz="1600" dirty="0" smtClean="0">
                <a:latin typeface="+mn-lt"/>
              </a:rPr>
              <a:t> </a:t>
            </a:r>
            <a:r>
              <a:rPr lang="de-DE" sz="1600" dirty="0" err="1" smtClean="0">
                <a:latin typeface="+mn-lt"/>
              </a:rPr>
              <a:t>the</a:t>
            </a:r>
            <a:r>
              <a:rPr lang="de-DE" sz="1600" dirty="0" smtClean="0">
                <a:latin typeface="+mn-lt"/>
              </a:rPr>
              <a:t> </a:t>
            </a:r>
            <a:r>
              <a:rPr lang="de-DE" sz="1600" dirty="0" err="1" smtClean="0">
                <a:latin typeface="+mn-lt"/>
              </a:rPr>
              <a:t>research</a:t>
            </a:r>
            <a:r>
              <a:rPr lang="de-DE" sz="1600" dirty="0" smtClean="0">
                <a:latin typeface="+mn-lt"/>
              </a:rPr>
              <a:t> on </a:t>
            </a:r>
            <a:r>
              <a:rPr lang="de-DE" sz="1600" dirty="0" err="1" smtClean="0">
                <a:latin typeface="+mn-lt"/>
              </a:rPr>
              <a:t>website</a:t>
            </a:r>
            <a:endParaRPr lang="de-DE" sz="1600" dirty="0">
              <a:latin typeface="+mn-lt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0317344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871</Words>
  <Application>Microsoft Office PowerPoint</Application>
  <PresentationFormat>On-screen Show (16:9)</PresentationFormat>
  <Paragraphs>269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Bodoni MT Condensed</vt:lpstr>
      <vt:lpstr>Calibri</vt:lpstr>
      <vt:lpstr>Times New Roman</vt:lpstr>
      <vt:lpstr>Verdana</vt:lpstr>
      <vt:lpstr>Standarddesign</vt:lpstr>
      <vt:lpstr> Assessment of treatments to reduce the occurrence of AMR bacteria in chicken manure</vt:lpstr>
      <vt:lpstr>Content</vt:lpstr>
      <vt:lpstr>Overview of the current status of the project </vt:lpstr>
      <vt:lpstr>Overview of the current status of the project  Microbiological results </vt:lpstr>
      <vt:lpstr>Overview of the current status of the project  Microbiological results </vt:lpstr>
      <vt:lpstr>Planned activities</vt:lpstr>
      <vt:lpstr>Quantification of Antibiotic Resistance Genes</vt:lpstr>
      <vt:lpstr>Anaerobic digestion with different carbon sources                                                         and temperature</vt:lpstr>
      <vt:lpstr>Collaboration with project partners</vt:lpstr>
      <vt:lpstr>Communication</vt:lpstr>
      <vt:lpstr>Thank you for attention</vt:lpstr>
    </vt:vector>
  </TitlesOfParts>
  <Company>ATB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hfoltan</dc:creator>
  <cp:lastModifiedBy>Atanasova, Aleksandra</cp:lastModifiedBy>
  <cp:revision>57</cp:revision>
  <cp:lastPrinted>2024-06-05T13:17:53Z</cp:lastPrinted>
  <dcterms:created xsi:type="dcterms:W3CDTF">2010-10-27T08:17:39Z</dcterms:created>
  <dcterms:modified xsi:type="dcterms:W3CDTF">2024-06-05T13:19:21Z</dcterms:modified>
</cp:coreProperties>
</file>