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2"/>
  </p:notesMasterIdLst>
  <p:handoutMasterIdLst>
    <p:handoutMasterId r:id="rId23"/>
  </p:handoutMasterIdLst>
  <p:sldIdLst>
    <p:sldId id="345" r:id="rId5"/>
    <p:sldId id="340" r:id="rId6"/>
    <p:sldId id="348" r:id="rId7"/>
    <p:sldId id="374" r:id="rId8"/>
    <p:sldId id="352" r:id="rId9"/>
    <p:sldId id="375" r:id="rId10"/>
    <p:sldId id="377" r:id="rId11"/>
    <p:sldId id="376" r:id="rId12"/>
    <p:sldId id="379" r:id="rId13"/>
    <p:sldId id="380" r:id="rId14"/>
    <p:sldId id="386" r:id="rId15"/>
    <p:sldId id="383" r:id="rId16"/>
    <p:sldId id="371" r:id="rId17"/>
    <p:sldId id="381" r:id="rId18"/>
    <p:sldId id="382" r:id="rId19"/>
    <p:sldId id="384" r:id="rId20"/>
    <p:sldId id="385" r:id="rId21"/>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C3C3C"/>
    <a:srgbClr val="E1000F"/>
    <a:srgbClr val="FFE800"/>
    <a:srgbClr val="262626"/>
    <a:srgbClr val="FF9940"/>
    <a:srgbClr val="00AC8C"/>
    <a:srgbClr val="577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howGuides="1">
      <p:cViewPr varScale="1">
        <p:scale>
          <a:sx n="84" d="100"/>
          <a:sy n="84" d="100"/>
        </p:scale>
        <p:origin x="84" y="324"/>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05/03/2024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05/03/2024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p:txBody>
          <a:bodyPr/>
          <a:lstStyle/>
          <a:p>
            <a:r>
              <a:rPr lang="fr-FR" dirty="0" smtClean="0"/>
              <a:t>Projet ENVIRE-JPIAMR</a:t>
            </a:r>
            <a:endParaRPr lang="fr-FR" dirty="0" smtClean="0"/>
          </a:p>
          <a:p>
            <a:endParaRPr lang="fr-FR" dirty="0" smtClean="0"/>
          </a:p>
          <a:p>
            <a:endParaRPr lang="fr-FR" dirty="0"/>
          </a:p>
          <a:p>
            <a:endParaRPr lang="fr-FR" dirty="0"/>
          </a:p>
        </p:txBody>
      </p:sp>
      <p:sp>
        <p:nvSpPr>
          <p:cNvPr id="4" name="Espace réservé de la date 3"/>
          <p:cNvSpPr>
            <a:spLocks noGrp="1"/>
          </p:cNvSpPr>
          <p:nvPr>
            <p:ph type="dt" sz="half" idx="15"/>
          </p:nvPr>
        </p:nvSpPr>
        <p:spPr/>
        <p:txBody>
          <a:bodyPr/>
          <a:lstStyle/>
          <a:p>
            <a:pPr algn="r"/>
            <a:r>
              <a:rPr lang="fr-FR" cap="all" dirty="0" smtClean="0"/>
              <a:t>12/03/2024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360000" y="3291830"/>
            <a:ext cx="5508144" cy="646331"/>
          </a:xfrm>
          <a:prstGeom prst="rect">
            <a:avLst/>
          </a:prstGeom>
          <a:noFill/>
        </p:spPr>
        <p:txBody>
          <a:bodyPr wrap="square" rtlCol="0">
            <a:spAutoFit/>
          </a:bodyPr>
          <a:lstStyle/>
          <a:p>
            <a:r>
              <a:rPr lang="fr-FR" dirty="0" smtClean="0"/>
              <a:t>Lucie COLLINEAU </a:t>
            </a:r>
          </a:p>
          <a:p>
            <a:r>
              <a:rPr lang="fr-FR" dirty="0" smtClean="0"/>
              <a:t>Subhasish BASAK</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10</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 - </a:t>
            </a:r>
            <a:r>
              <a:rPr lang="fr-FR" sz="3600" dirty="0">
                <a:solidFill>
                  <a:srgbClr val="0070C0"/>
                </a:solidFill>
              </a:rPr>
              <a:t>Ferme</a:t>
            </a:r>
            <a:r>
              <a:rPr lang="fr-FR" sz="3600" dirty="0"/>
              <a:t> à la </a:t>
            </a:r>
            <a:r>
              <a:rPr lang="fr-FR" sz="3600" dirty="0">
                <a:solidFill>
                  <a:srgbClr val="FF0000"/>
                </a:solidFill>
              </a:rPr>
              <a:t>Fourchette</a:t>
            </a:r>
          </a:p>
          <a:p>
            <a:endParaRPr lang="fr-FR" sz="3600" dirty="0"/>
          </a:p>
        </p:txBody>
      </p:sp>
      <p:sp>
        <p:nvSpPr>
          <p:cNvPr id="13" name="ZoneTexte 12"/>
          <p:cNvSpPr txBox="1"/>
          <p:nvPr/>
        </p:nvSpPr>
        <p:spPr>
          <a:xfrm>
            <a:off x="275431" y="1131590"/>
            <a:ext cx="8545041" cy="923330"/>
          </a:xfrm>
          <a:prstGeom prst="rect">
            <a:avLst/>
          </a:prstGeom>
          <a:noFill/>
        </p:spPr>
        <p:txBody>
          <a:bodyPr wrap="square" rtlCol="0">
            <a:spAutoFit/>
          </a:bodyPr>
          <a:lstStyle/>
          <a:p>
            <a:r>
              <a:rPr lang="fr-FR" dirty="0"/>
              <a:t>Un modèle mathématique </a:t>
            </a:r>
            <a:endParaRPr lang="fr-FR" dirty="0" smtClean="0"/>
          </a:p>
          <a:p>
            <a:endParaRPr lang="fr-FR" dirty="0"/>
          </a:p>
          <a:p>
            <a:r>
              <a:rPr lang="fr-FR" dirty="0"/>
              <a:t>R</a:t>
            </a:r>
            <a:r>
              <a:rPr lang="fr-FR" dirty="0" smtClean="0"/>
              <a:t>eproduisant </a:t>
            </a:r>
            <a:r>
              <a:rPr lang="fr-FR" dirty="0"/>
              <a:t>chaque </a:t>
            </a:r>
            <a:r>
              <a:rPr lang="fr-FR" dirty="0">
                <a:solidFill>
                  <a:srgbClr val="0070C0"/>
                </a:solidFill>
              </a:rPr>
              <a:t>étape</a:t>
            </a:r>
            <a:r>
              <a:rPr lang="fr-FR" dirty="0"/>
              <a:t> de la chaîne de production</a:t>
            </a:r>
            <a:endParaRPr lang="fr-FR" dirty="0" smtClean="0"/>
          </a:p>
        </p:txBody>
      </p:sp>
    </p:spTree>
    <p:extLst>
      <p:ext uri="{BB962C8B-B14F-4D97-AF65-F5344CB8AC3E}">
        <p14:creationId xmlns:p14="http://schemas.microsoft.com/office/powerpoint/2010/main" val="40978151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 - </a:t>
            </a:r>
            <a:r>
              <a:rPr lang="fr-FR" sz="3600" dirty="0">
                <a:solidFill>
                  <a:srgbClr val="0070C0"/>
                </a:solidFill>
              </a:rPr>
              <a:t>Ferme</a:t>
            </a:r>
            <a:r>
              <a:rPr lang="fr-FR" sz="3600" dirty="0"/>
              <a:t> à la </a:t>
            </a:r>
            <a:r>
              <a:rPr lang="fr-FR" sz="3600" dirty="0">
                <a:solidFill>
                  <a:srgbClr val="FF0000"/>
                </a:solidFill>
              </a:rPr>
              <a:t>Fourchette</a:t>
            </a:r>
          </a:p>
          <a:p>
            <a:endParaRPr lang="fr-FR" sz="3600" dirty="0"/>
          </a:p>
        </p:txBody>
      </p:sp>
      <p:sp>
        <p:nvSpPr>
          <p:cNvPr id="13" name="ZoneTexte 12"/>
          <p:cNvSpPr txBox="1"/>
          <p:nvPr/>
        </p:nvSpPr>
        <p:spPr>
          <a:xfrm>
            <a:off x="275431" y="1131590"/>
            <a:ext cx="8545041" cy="923330"/>
          </a:xfrm>
          <a:prstGeom prst="rect">
            <a:avLst/>
          </a:prstGeom>
          <a:noFill/>
        </p:spPr>
        <p:txBody>
          <a:bodyPr wrap="square" rtlCol="0">
            <a:spAutoFit/>
          </a:bodyPr>
          <a:lstStyle/>
          <a:p>
            <a:r>
              <a:rPr lang="fr-FR" dirty="0"/>
              <a:t>Un modèle mathématique </a:t>
            </a:r>
            <a:endParaRPr lang="fr-FR" dirty="0" smtClean="0"/>
          </a:p>
          <a:p>
            <a:endParaRPr lang="fr-FR" dirty="0"/>
          </a:p>
          <a:p>
            <a:r>
              <a:rPr lang="fr-FR" dirty="0"/>
              <a:t>R</a:t>
            </a:r>
            <a:r>
              <a:rPr lang="fr-FR" dirty="0" smtClean="0"/>
              <a:t>eproduisant </a:t>
            </a:r>
            <a:r>
              <a:rPr lang="fr-FR" dirty="0"/>
              <a:t>chaque </a:t>
            </a:r>
            <a:r>
              <a:rPr lang="fr-FR" dirty="0">
                <a:solidFill>
                  <a:srgbClr val="0070C0"/>
                </a:solidFill>
              </a:rPr>
              <a:t>étape</a:t>
            </a:r>
            <a:r>
              <a:rPr lang="fr-FR" dirty="0"/>
              <a:t> de la chaîne de production</a:t>
            </a:r>
            <a:endParaRPr lang="fr-FR" dirty="0" smtClean="0"/>
          </a:p>
        </p:txBody>
      </p:sp>
      <p:sp>
        <p:nvSpPr>
          <p:cNvPr id="3" name="Rectangle à coins arrondis 2"/>
          <p:cNvSpPr/>
          <p:nvPr/>
        </p:nvSpPr>
        <p:spPr>
          <a:xfrm>
            <a:off x="179512" y="2809850"/>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échaudage</a:t>
            </a:r>
            <a:endParaRPr lang="fr-FR" sz="1400" dirty="0">
              <a:solidFill>
                <a:schemeClr val="tx1"/>
              </a:solidFill>
            </a:endParaRPr>
          </a:p>
        </p:txBody>
      </p:sp>
      <p:sp>
        <p:nvSpPr>
          <p:cNvPr id="12" name="Rectangle à coins arrondis 11"/>
          <p:cNvSpPr/>
          <p:nvPr/>
        </p:nvSpPr>
        <p:spPr>
          <a:xfrm>
            <a:off x="7556496"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emballage</a:t>
            </a:r>
            <a:endParaRPr lang="fr-FR" sz="1400" dirty="0">
              <a:solidFill>
                <a:schemeClr val="tx1"/>
              </a:solidFill>
            </a:endParaRPr>
          </a:p>
        </p:txBody>
      </p:sp>
      <p:sp>
        <p:nvSpPr>
          <p:cNvPr id="17" name="Rectangle à coins arrondis 16"/>
          <p:cNvSpPr/>
          <p:nvPr/>
        </p:nvSpPr>
        <p:spPr>
          <a:xfrm>
            <a:off x="6084058"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ressuage</a:t>
            </a:r>
            <a:endParaRPr lang="fr-FR" sz="1400" dirty="0">
              <a:solidFill>
                <a:schemeClr val="tx1"/>
              </a:solidFill>
            </a:endParaRPr>
          </a:p>
        </p:txBody>
      </p:sp>
      <p:sp>
        <p:nvSpPr>
          <p:cNvPr id="18" name="Rectangle à coins arrondis 17"/>
          <p:cNvSpPr/>
          <p:nvPr/>
        </p:nvSpPr>
        <p:spPr>
          <a:xfrm>
            <a:off x="4593820"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rinçage</a:t>
            </a:r>
            <a:r>
              <a:rPr lang="fr-FR" dirty="0">
                <a:solidFill>
                  <a:schemeClr val="tx1"/>
                </a:solidFill>
              </a:rPr>
              <a:t> </a:t>
            </a:r>
            <a:endParaRPr lang="fr-FR" dirty="0">
              <a:solidFill>
                <a:schemeClr val="tx1"/>
              </a:solidFill>
            </a:endParaRPr>
          </a:p>
        </p:txBody>
      </p:sp>
      <p:sp>
        <p:nvSpPr>
          <p:cNvPr id="19" name="Rectangle à coins arrondis 18"/>
          <p:cNvSpPr/>
          <p:nvPr/>
        </p:nvSpPr>
        <p:spPr>
          <a:xfrm>
            <a:off x="3117534"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a:solidFill>
                  <a:schemeClr val="tx1"/>
                </a:solidFill>
              </a:rPr>
              <a:t>é</a:t>
            </a:r>
            <a:r>
              <a:rPr lang="fr-FR" sz="1300" dirty="0" smtClean="0">
                <a:solidFill>
                  <a:schemeClr val="tx1"/>
                </a:solidFill>
              </a:rPr>
              <a:t>viscération</a:t>
            </a:r>
            <a:endParaRPr lang="fr-FR" sz="1300" dirty="0">
              <a:solidFill>
                <a:schemeClr val="tx1"/>
              </a:solidFill>
            </a:endParaRPr>
          </a:p>
        </p:txBody>
      </p:sp>
      <p:sp>
        <p:nvSpPr>
          <p:cNvPr id="20" name="Rectangle à coins arrondis 19"/>
          <p:cNvSpPr/>
          <p:nvPr/>
        </p:nvSpPr>
        <p:spPr>
          <a:xfrm>
            <a:off x="1648900"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a:t>
            </a:r>
            <a:r>
              <a:rPr lang="fr-FR" sz="1400" dirty="0" smtClean="0">
                <a:solidFill>
                  <a:schemeClr val="tx1"/>
                </a:solidFill>
              </a:rPr>
              <a:t>lumaison </a:t>
            </a:r>
            <a:endParaRPr lang="fr-FR" sz="1400" dirty="0">
              <a:solidFill>
                <a:schemeClr val="tx1"/>
              </a:solidFill>
            </a:endParaRPr>
          </a:p>
        </p:txBody>
      </p:sp>
      <p:cxnSp>
        <p:nvCxnSpPr>
          <p:cNvPr id="8" name="Connecteur droit avec flèche 7"/>
          <p:cNvCxnSpPr>
            <a:stCxn id="3" idx="3"/>
            <a:endCxn id="20" idx="1"/>
          </p:cNvCxnSpPr>
          <p:nvPr/>
        </p:nvCxnSpPr>
        <p:spPr>
          <a:xfrm flipV="1">
            <a:off x="1403648" y="320437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p:cNvCxnSpPr/>
          <p:nvPr/>
        </p:nvCxnSpPr>
        <p:spPr>
          <a:xfrm flipV="1">
            <a:off x="7308194" y="320659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flipV="1">
            <a:off x="5833344"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p:cNvCxnSpPr/>
          <p:nvPr/>
        </p:nvCxnSpPr>
        <p:spPr>
          <a:xfrm flipV="1">
            <a:off x="4362520"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p:cNvCxnSpPr/>
          <p:nvPr/>
        </p:nvCxnSpPr>
        <p:spPr>
          <a:xfrm flipV="1">
            <a:off x="2851432"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77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 - </a:t>
            </a:r>
            <a:r>
              <a:rPr lang="fr-FR" sz="3600" dirty="0">
                <a:solidFill>
                  <a:srgbClr val="0070C0"/>
                </a:solidFill>
              </a:rPr>
              <a:t>Ferme</a:t>
            </a:r>
            <a:r>
              <a:rPr lang="fr-FR" sz="3600" dirty="0"/>
              <a:t> à la </a:t>
            </a:r>
            <a:r>
              <a:rPr lang="fr-FR" sz="3600" dirty="0">
                <a:solidFill>
                  <a:srgbClr val="FF0000"/>
                </a:solidFill>
              </a:rPr>
              <a:t>Fourchette</a:t>
            </a:r>
          </a:p>
          <a:p>
            <a:endParaRPr lang="fr-FR" sz="3600" dirty="0"/>
          </a:p>
        </p:txBody>
      </p:sp>
      <p:sp>
        <p:nvSpPr>
          <p:cNvPr id="13" name="ZoneTexte 12"/>
          <p:cNvSpPr txBox="1"/>
          <p:nvPr/>
        </p:nvSpPr>
        <p:spPr>
          <a:xfrm>
            <a:off x="275431" y="1131590"/>
            <a:ext cx="8545041" cy="1477328"/>
          </a:xfrm>
          <a:prstGeom prst="rect">
            <a:avLst/>
          </a:prstGeom>
          <a:noFill/>
        </p:spPr>
        <p:txBody>
          <a:bodyPr wrap="square" rtlCol="0">
            <a:spAutoFit/>
          </a:bodyPr>
          <a:lstStyle/>
          <a:p>
            <a:pPr marL="285750" indent="-285750">
              <a:buFont typeface="Arial" panose="020B0604020202020204" pitchFamily="34" charset="0"/>
              <a:buChar char="•"/>
            </a:pPr>
            <a:r>
              <a:rPr lang="fr-FR" dirty="0"/>
              <a:t>Nous nous appuierons sur les pratiques des abattoirs </a:t>
            </a:r>
            <a:r>
              <a:rPr lang="fr-FR" dirty="0" smtClean="0"/>
              <a:t>français</a:t>
            </a: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t>Nous </a:t>
            </a:r>
            <a:r>
              <a:rPr lang="fr-FR" dirty="0"/>
              <a:t>avons besoin de votre expertise pour définir les </a:t>
            </a:r>
            <a:r>
              <a:rPr lang="fr-FR" dirty="0" smtClean="0"/>
              <a:t>étapes</a:t>
            </a: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p:txBody>
      </p:sp>
      <p:sp>
        <p:nvSpPr>
          <p:cNvPr id="3" name="Rectangle à coins arrondis 2"/>
          <p:cNvSpPr/>
          <p:nvPr/>
        </p:nvSpPr>
        <p:spPr>
          <a:xfrm>
            <a:off x="179512" y="2809850"/>
            <a:ext cx="1224136" cy="792088"/>
          </a:xfrm>
          <a:prstGeom prst="roundRect">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rPr>
              <a:t>échaudage</a:t>
            </a:r>
            <a:endParaRPr lang="fr-FR" sz="1400" dirty="0">
              <a:solidFill>
                <a:schemeClr val="bg1">
                  <a:lumMod val="85000"/>
                </a:schemeClr>
              </a:solidFill>
            </a:endParaRPr>
          </a:p>
        </p:txBody>
      </p:sp>
      <p:sp>
        <p:nvSpPr>
          <p:cNvPr id="12" name="Rectangle à coins arrondis 11"/>
          <p:cNvSpPr/>
          <p:nvPr/>
        </p:nvSpPr>
        <p:spPr>
          <a:xfrm>
            <a:off x="7556496"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emballage</a:t>
            </a:r>
            <a:endParaRPr lang="fr-FR" sz="1400" dirty="0">
              <a:solidFill>
                <a:schemeClr val="tx1"/>
              </a:solidFill>
            </a:endParaRPr>
          </a:p>
        </p:txBody>
      </p:sp>
      <p:sp>
        <p:nvSpPr>
          <p:cNvPr id="17" name="Rectangle à coins arrondis 16"/>
          <p:cNvSpPr/>
          <p:nvPr/>
        </p:nvSpPr>
        <p:spPr>
          <a:xfrm>
            <a:off x="6084058"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ressuage</a:t>
            </a:r>
            <a:endParaRPr lang="fr-FR" sz="1400" dirty="0">
              <a:solidFill>
                <a:schemeClr val="tx1"/>
              </a:solidFill>
            </a:endParaRPr>
          </a:p>
        </p:txBody>
      </p:sp>
      <p:sp>
        <p:nvSpPr>
          <p:cNvPr id="18" name="Rectangle à coins arrondis 17"/>
          <p:cNvSpPr/>
          <p:nvPr/>
        </p:nvSpPr>
        <p:spPr>
          <a:xfrm>
            <a:off x="4593820"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rinçage</a:t>
            </a:r>
            <a:r>
              <a:rPr lang="fr-FR" dirty="0">
                <a:solidFill>
                  <a:schemeClr val="tx1"/>
                </a:solidFill>
              </a:rPr>
              <a:t> </a:t>
            </a:r>
            <a:endParaRPr lang="fr-FR" dirty="0">
              <a:solidFill>
                <a:schemeClr val="tx1"/>
              </a:solidFill>
            </a:endParaRPr>
          </a:p>
        </p:txBody>
      </p:sp>
      <p:sp>
        <p:nvSpPr>
          <p:cNvPr id="19" name="Rectangle à coins arrondis 18"/>
          <p:cNvSpPr/>
          <p:nvPr/>
        </p:nvSpPr>
        <p:spPr>
          <a:xfrm>
            <a:off x="3117534" y="2808332"/>
            <a:ext cx="1224136" cy="792088"/>
          </a:xfrm>
          <a:prstGeom prst="roundRect">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a:solidFill>
                  <a:schemeClr val="bg1">
                    <a:lumMod val="85000"/>
                  </a:schemeClr>
                </a:solidFill>
              </a:rPr>
              <a:t>é</a:t>
            </a:r>
            <a:r>
              <a:rPr lang="fr-FR" sz="1300" dirty="0" smtClean="0">
                <a:solidFill>
                  <a:schemeClr val="bg1">
                    <a:lumMod val="85000"/>
                  </a:schemeClr>
                </a:solidFill>
              </a:rPr>
              <a:t>viscération</a:t>
            </a:r>
            <a:endParaRPr lang="fr-FR" sz="1300" dirty="0">
              <a:solidFill>
                <a:schemeClr val="bg1">
                  <a:lumMod val="85000"/>
                </a:schemeClr>
              </a:solidFill>
            </a:endParaRPr>
          </a:p>
        </p:txBody>
      </p:sp>
      <p:sp>
        <p:nvSpPr>
          <p:cNvPr id="20" name="Rectangle à coins arrondis 19"/>
          <p:cNvSpPr/>
          <p:nvPr/>
        </p:nvSpPr>
        <p:spPr>
          <a:xfrm>
            <a:off x="1648900" y="2808332"/>
            <a:ext cx="1224136" cy="792088"/>
          </a:xfrm>
          <a:prstGeom prst="roundRect">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rPr>
              <a:t>p</a:t>
            </a:r>
            <a:r>
              <a:rPr lang="fr-FR" sz="1400" dirty="0" smtClean="0">
                <a:solidFill>
                  <a:schemeClr val="bg1">
                    <a:lumMod val="85000"/>
                  </a:schemeClr>
                </a:solidFill>
              </a:rPr>
              <a:t>lumaison</a:t>
            </a:r>
            <a:r>
              <a:rPr lang="fr-FR" sz="1400" dirty="0" smtClean="0">
                <a:solidFill>
                  <a:schemeClr val="tx1"/>
                </a:solidFill>
              </a:rPr>
              <a:t> </a:t>
            </a:r>
            <a:endParaRPr lang="fr-FR" sz="1400" dirty="0">
              <a:solidFill>
                <a:schemeClr val="tx1"/>
              </a:solidFill>
            </a:endParaRPr>
          </a:p>
        </p:txBody>
      </p:sp>
      <p:cxnSp>
        <p:nvCxnSpPr>
          <p:cNvPr id="8" name="Connecteur droit avec flèche 7"/>
          <p:cNvCxnSpPr>
            <a:stCxn id="3" idx="3"/>
            <a:endCxn id="20" idx="1"/>
          </p:cNvCxnSpPr>
          <p:nvPr/>
        </p:nvCxnSpPr>
        <p:spPr>
          <a:xfrm flipV="1">
            <a:off x="1403648" y="320437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p:cNvCxnSpPr/>
          <p:nvPr/>
        </p:nvCxnSpPr>
        <p:spPr>
          <a:xfrm flipV="1">
            <a:off x="7308194" y="320659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flipV="1">
            <a:off x="5833344"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p:cNvCxnSpPr/>
          <p:nvPr/>
        </p:nvCxnSpPr>
        <p:spPr>
          <a:xfrm flipV="1">
            <a:off x="4340509"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p:cNvCxnSpPr/>
          <p:nvPr/>
        </p:nvCxnSpPr>
        <p:spPr>
          <a:xfrm flipV="1">
            <a:off x="2873443"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Flèche vers le bas 6"/>
          <p:cNvSpPr/>
          <p:nvPr/>
        </p:nvSpPr>
        <p:spPr>
          <a:xfrm>
            <a:off x="6552110" y="2132561"/>
            <a:ext cx="288032" cy="576064"/>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vers le bas 24"/>
          <p:cNvSpPr/>
          <p:nvPr/>
        </p:nvSpPr>
        <p:spPr>
          <a:xfrm>
            <a:off x="8024548" y="2132561"/>
            <a:ext cx="288032" cy="576064"/>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vers le bas 25"/>
          <p:cNvSpPr/>
          <p:nvPr/>
        </p:nvSpPr>
        <p:spPr>
          <a:xfrm>
            <a:off x="5061872" y="2132561"/>
            <a:ext cx="288032" cy="576064"/>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501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 </a:t>
            </a:r>
            <a:r>
              <a:rPr lang="fr-FR" dirty="0"/>
              <a:t>— </a:t>
            </a:r>
            <a:r>
              <a:rPr lang="fr-FR" dirty="0" smtClean="0"/>
              <a:t>Questions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13</a:t>
            </a:fld>
            <a:endParaRPr lang="fr-FR" dirty="0"/>
          </a:p>
        </p:txBody>
      </p:sp>
    </p:spTree>
    <p:extLst>
      <p:ext uri="{BB962C8B-B14F-4D97-AF65-F5344CB8AC3E}">
        <p14:creationId xmlns:p14="http://schemas.microsoft.com/office/powerpoint/2010/main" val="2437624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14</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200" dirty="0"/>
              <a:t>Etape de rinçage (washing)</a:t>
            </a:r>
            <a:endParaRPr lang="fr-FR" sz="5400" dirty="0"/>
          </a:p>
        </p:txBody>
      </p:sp>
      <p:sp>
        <p:nvSpPr>
          <p:cNvPr id="6" name="ZoneTexte 5"/>
          <p:cNvSpPr txBox="1"/>
          <p:nvPr/>
        </p:nvSpPr>
        <p:spPr>
          <a:xfrm>
            <a:off x="262131" y="1059582"/>
            <a:ext cx="7128792" cy="369332"/>
          </a:xfrm>
          <a:prstGeom prst="rect">
            <a:avLst/>
          </a:prstGeom>
          <a:noFill/>
        </p:spPr>
        <p:txBody>
          <a:bodyPr wrap="square" rtlCol="0">
            <a:spAutoFit/>
          </a:bodyPr>
          <a:lstStyle/>
          <a:p>
            <a:r>
              <a:rPr lang="fr-FR" dirty="0">
                <a:solidFill>
                  <a:srgbClr val="0070C0"/>
                </a:solidFill>
              </a:rPr>
              <a:t>Rinçage</a:t>
            </a:r>
            <a:r>
              <a:rPr lang="fr-FR" dirty="0"/>
              <a:t> des carcasses de poulet </a:t>
            </a:r>
            <a:r>
              <a:rPr lang="fr-FR" dirty="0">
                <a:solidFill>
                  <a:srgbClr val="0070C0"/>
                </a:solidFill>
              </a:rPr>
              <a:t>après éviscération</a:t>
            </a:r>
          </a:p>
        </p:txBody>
      </p:sp>
      <p:sp>
        <p:nvSpPr>
          <p:cNvPr id="7" name="ZoneTexte 6"/>
          <p:cNvSpPr txBox="1"/>
          <p:nvPr/>
        </p:nvSpPr>
        <p:spPr>
          <a:xfrm>
            <a:off x="275431" y="1779662"/>
            <a:ext cx="8257009" cy="2862322"/>
          </a:xfrm>
          <a:prstGeom prst="rect">
            <a:avLst/>
          </a:prstGeom>
          <a:noFill/>
        </p:spPr>
        <p:txBody>
          <a:bodyPr wrap="square" rtlCol="0">
            <a:spAutoFit/>
          </a:bodyPr>
          <a:lstStyle/>
          <a:p>
            <a:r>
              <a:rPr lang="fr-FR" dirty="0" smtClean="0"/>
              <a:t>1.  Quelles </a:t>
            </a:r>
            <a:r>
              <a:rPr lang="fr-FR" dirty="0">
                <a:solidFill>
                  <a:srgbClr val="FF0000"/>
                </a:solidFill>
              </a:rPr>
              <a:t>techniques de rinçage </a:t>
            </a:r>
            <a:r>
              <a:rPr lang="fr-FR" dirty="0" smtClean="0"/>
              <a:t>sont </a:t>
            </a:r>
            <a:r>
              <a:rPr lang="fr-FR" dirty="0"/>
              <a:t>utilisées dans les abattoirs </a:t>
            </a:r>
            <a:r>
              <a:rPr lang="fr-FR" dirty="0" smtClean="0"/>
              <a:t>?	</a:t>
            </a:r>
          </a:p>
          <a:p>
            <a:pPr marL="742950" lvl="1" indent="-285750">
              <a:buFont typeface="Arial" panose="020B0604020202020204" pitchFamily="34" charset="0"/>
              <a:buChar char="•"/>
            </a:pPr>
            <a:endParaRPr lang="fr-FR" dirty="0" smtClean="0"/>
          </a:p>
          <a:p>
            <a:pPr marL="742950" lvl="1" indent="-285750">
              <a:buFont typeface="Arial" panose="020B0604020202020204" pitchFamily="34" charset="0"/>
              <a:buChar char="•"/>
            </a:pPr>
            <a:r>
              <a:rPr lang="fr-FR" dirty="0" smtClean="0"/>
              <a:t>lavage </a:t>
            </a:r>
            <a:r>
              <a:rPr lang="fr-FR" dirty="0"/>
              <a:t>interne, lavage externe, lavage localisé </a:t>
            </a:r>
            <a:r>
              <a:rPr lang="fr-FR" dirty="0" smtClean="0"/>
              <a:t>?</a:t>
            </a:r>
          </a:p>
          <a:p>
            <a:pPr marL="742950" lvl="1" indent="-285750">
              <a:buFont typeface="Arial" panose="020B0604020202020204" pitchFamily="34" charset="0"/>
              <a:buChar char="•"/>
            </a:pPr>
            <a:endParaRPr lang="fr-FR" dirty="0"/>
          </a:p>
          <a:p>
            <a:endParaRPr lang="fr-FR" dirty="0" smtClean="0"/>
          </a:p>
          <a:p>
            <a:pPr marL="342900" indent="-342900">
              <a:buAutoNum type="arabicPeriod" startAt="2"/>
            </a:pPr>
            <a:r>
              <a:rPr lang="fr-FR" dirty="0" smtClean="0"/>
              <a:t>Quelles </a:t>
            </a:r>
            <a:r>
              <a:rPr lang="fr-FR" dirty="0"/>
              <a:t>est leur </a:t>
            </a:r>
            <a:r>
              <a:rPr lang="fr-FR" dirty="0">
                <a:solidFill>
                  <a:srgbClr val="FF0000"/>
                </a:solidFill>
              </a:rPr>
              <a:t>fréquence d’utilisation </a:t>
            </a:r>
            <a:r>
              <a:rPr lang="fr-FR" dirty="0"/>
              <a:t>relative ? </a:t>
            </a:r>
            <a:endParaRPr lang="fr-FR" dirty="0" smtClean="0"/>
          </a:p>
          <a:p>
            <a:pPr marL="800100" lvl="1" indent="-342900">
              <a:buFont typeface="Arial" panose="020B0604020202020204" pitchFamily="34" charset="0"/>
              <a:buChar char="•"/>
            </a:pPr>
            <a:endParaRPr lang="fr-FR" dirty="0"/>
          </a:p>
          <a:p>
            <a:pPr marL="800100" lvl="1" indent="-342900">
              <a:buFont typeface="Arial" panose="020B0604020202020204" pitchFamily="34" charset="0"/>
              <a:buChar char="•"/>
            </a:pPr>
            <a:r>
              <a:rPr lang="fr-FR" dirty="0"/>
              <a:t>quelle proportion (approximative) de carcasses a reçu chacun de ces types de rinçage </a:t>
            </a:r>
            <a:r>
              <a:rPr lang="fr-FR" dirty="0" smtClean="0"/>
              <a:t>? </a:t>
            </a:r>
          </a:p>
          <a:p>
            <a:pPr lvl="1"/>
            <a:r>
              <a:rPr lang="fr-FR" dirty="0" smtClean="0"/>
              <a:t>(si </a:t>
            </a:r>
            <a:r>
              <a:rPr lang="fr-FR" dirty="0"/>
              <a:t>on regarde le volume total de poulets de chair abattus en France</a:t>
            </a:r>
            <a:r>
              <a:rPr lang="fr-FR" dirty="0" smtClean="0"/>
              <a:t>)</a:t>
            </a:r>
            <a:endParaRPr lang="fr-FR" dirty="0"/>
          </a:p>
        </p:txBody>
      </p:sp>
    </p:spTree>
    <p:extLst>
      <p:ext uri="{BB962C8B-B14F-4D97-AF65-F5344CB8AC3E}">
        <p14:creationId xmlns:p14="http://schemas.microsoft.com/office/powerpoint/2010/main" val="36118121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200" dirty="0"/>
              <a:t>Etape de ressuage (chilling)</a:t>
            </a:r>
            <a:endParaRPr lang="fr-FR" sz="3200" dirty="0"/>
          </a:p>
        </p:txBody>
      </p:sp>
      <p:sp>
        <p:nvSpPr>
          <p:cNvPr id="6" name="ZoneTexte 5"/>
          <p:cNvSpPr txBox="1"/>
          <p:nvPr/>
        </p:nvSpPr>
        <p:spPr>
          <a:xfrm>
            <a:off x="262131" y="1059582"/>
            <a:ext cx="7128792" cy="369332"/>
          </a:xfrm>
          <a:prstGeom prst="rect">
            <a:avLst/>
          </a:prstGeom>
          <a:noFill/>
        </p:spPr>
        <p:txBody>
          <a:bodyPr wrap="square" rtlCol="0">
            <a:spAutoFit/>
          </a:bodyPr>
          <a:lstStyle/>
          <a:p>
            <a:r>
              <a:rPr lang="fr-FR" dirty="0" smtClean="0">
                <a:solidFill>
                  <a:srgbClr val="0070C0"/>
                </a:solidFill>
              </a:rPr>
              <a:t>Ressuage</a:t>
            </a:r>
            <a:r>
              <a:rPr lang="fr-FR" dirty="0" smtClean="0"/>
              <a:t> </a:t>
            </a:r>
            <a:r>
              <a:rPr lang="fr-FR" dirty="0"/>
              <a:t>des carcasses de poulet </a:t>
            </a:r>
            <a:r>
              <a:rPr lang="fr-FR" dirty="0">
                <a:solidFill>
                  <a:srgbClr val="0070C0"/>
                </a:solidFill>
              </a:rPr>
              <a:t>après </a:t>
            </a:r>
            <a:r>
              <a:rPr lang="fr-FR" dirty="0" smtClean="0">
                <a:solidFill>
                  <a:srgbClr val="0070C0"/>
                </a:solidFill>
              </a:rPr>
              <a:t>rinçage</a:t>
            </a:r>
            <a:endParaRPr lang="fr-FR" dirty="0">
              <a:solidFill>
                <a:srgbClr val="0070C0"/>
              </a:solidFill>
            </a:endParaRPr>
          </a:p>
        </p:txBody>
      </p:sp>
      <p:sp>
        <p:nvSpPr>
          <p:cNvPr id="7" name="ZoneTexte 6"/>
          <p:cNvSpPr txBox="1"/>
          <p:nvPr/>
        </p:nvSpPr>
        <p:spPr>
          <a:xfrm>
            <a:off x="275431" y="1779662"/>
            <a:ext cx="8257009" cy="2862322"/>
          </a:xfrm>
          <a:prstGeom prst="rect">
            <a:avLst/>
          </a:prstGeom>
          <a:noFill/>
        </p:spPr>
        <p:txBody>
          <a:bodyPr wrap="square" rtlCol="0">
            <a:spAutoFit/>
          </a:bodyPr>
          <a:lstStyle/>
          <a:p>
            <a:r>
              <a:rPr lang="fr-FR" dirty="0" smtClean="0"/>
              <a:t>1.  Quelles </a:t>
            </a:r>
            <a:r>
              <a:rPr lang="fr-FR" dirty="0">
                <a:solidFill>
                  <a:srgbClr val="FF0000"/>
                </a:solidFill>
              </a:rPr>
              <a:t>techniques de ressuage</a:t>
            </a:r>
            <a:r>
              <a:rPr lang="fr-FR" dirty="0" smtClean="0">
                <a:solidFill>
                  <a:srgbClr val="FF0000"/>
                </a:solidFill>
              </a:rPr>
              <a:t> </a:t>
            </a:r>
            <a:r>
              <a:rPr lang="fr-FR" dirty="0" smtClean="0"/>
              <a:t>sont </a:t>
            </a:r>
            <a:r>
              <a:rPr lang="fr-FR" dirty="0"/>
              <a:t>utilisées dans les abattoirs </a:t>
            </a:r>
            <a:r>
              <a:rPr lang="fr-FR" dirty="0" smtClean="0"/>
              <a:t>?	</a:t>
            </a:r>
          </a:p>
          <a:p>
            <a:pPr marL="742950" lvl="1" indent="-285750">
              <a:buFont typeface="Arial" panose="020B0604020202020204" pitchFamily="34" charset="0"/>
              <a:buChar char="•"/>
            </a:pPr>
            <a:r>
              <a:rPr lang="fr-FR" dirty="0"/>
              <a:t>à air pulsé, à immersion, </a:t>
            </a:r>
            <a:r>
              <a:rPr lang="fr-FR" dirty="0" smtClean="0"/>
              <a:t>autre ?</a:t>
            </a:r>
          </a:p>
          <a:p>
            <a:pPr marL="742950" lvl="1" indent="-285750">
              <a:buFont typeface="Arial" panose="020B0604020202020204" pitchFamily="34" charset="0"/>
              <a:buChar char="•"/>
            </a:pPr>
            <a:endParaRPr lang="fr-FR" dirty="0"/>
          </a:p>
          <a:p>
            <a:endParaRPr lang="fr-FR" dirty="0" smtClean="0"/>
          </a:p>
          <a:p>
            <a:pPr marL="342900" indent="-342900">
              <a:buAutoNum type="arabicPeriod" startAt="2"/>
            </a:pPr>
            <a:r>
              <a:rPr lang="fr-FR" dirty="0" smtClean="0"/>
              <a:t>Quelles </a:t>
            </a:r>
            <a:r>
              <a:rPr lang="fr-FR" dirty="0"/>
              <a:t>est leur </a:t>
            </a:r>
            <a:r>
              <a:rPr lang="fr-FR" dirty="0">
                <a:solidFill>
                  <a:srgbClr val="FF0000"/>
                </a:solidFill>
              </a:rPr>
              <a:t>fréquence d’utilisation </a:t>
            </a:r>
            <a:r>
              <a:rPr lang="fr-FR" dirty="0"/>
              <a:t>relative ? </a:t>
            </a:r>
            <a:endParaRPr lang="fr-FR" dirty="0" smtClean="0"/>
          </a:p>
          <a:p>
            <a:pPr marL="800100" lvl="1" indent="-342900">
              <a:buFont typeface="Arial" panose="020B0604020202020204" pitchFamily="34" charset="0"/>
              <a:buChar char="•"/>
            </a:pPr>
            <a:endParaRPr lang="fr-FR" dirty="0"/>
          </a:p>
          <a:p>
            <a:pPr marL="800100" lvl="1" indent="-342900">
              <a:buFont typeface="Arial" panose="020B0604020202020204" pitchFamily="34" charset="0"/>
              <a:buChar char="•"/>
            </a:pPr>
            <a:r>
              <a:rPr lang="fr-FR" dirty="0"/>
              <a:t>quelle proportion (approximative) de carcasses a reçu chacun de ces types de ressuage  </a:t>
            </a:r>
            <a:r>
              <a:rPr lang="fr-FR" dirty="0" smtClean="0"/>
              <a:t>? </a:t>
            </a:r>
          </a:p>
          <a:p>
            <a:pPr lvl="1"/>
            <a:r>
              <a:rPr lang="fr-FR" dirty="0" smtClean="0"/>
              <a:t>(si </a:t>
            </a:r>
            <a:r>
              <a:rPr lang="fr-FR" dirty="0"/>
              <a:t>on regarde le volume total de poulets de chair abattus en France</a:t>
            </a:r>
            <a:r>
              <a:rPr lang="fr-FR" dirty="0" smtClean="0"/>
              <a:t>)</a:t>
            </a:r>
            <a:endParaRPr lang="fr-FR" dirty="0"/>
          </a:p>
        </p:txBody>
      </p:sp>
    </p:spTree>
    <p:extLst>
      <p:ext uri="{BB962C8B-B14F-4D97-AF65-F5344CB8AC3E}">
        <p14:creationId xmlns:p14="http://schemas.microsoft.com/office/powerpoint/2010/main" val="2447597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16</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200" dirty="0"/>
              <a:t>Etape d’emballage (packaging)</a:t>
            </a:r>
            <a:endParaRPr lang="fr-FR" sz="3200" dirty="0"/>
          </a:p>
        </p:txBody>
      </p:sp>
      <p:sp>
        <p:nvSpPr>
          <p:cNvPr id="6" name="ZoneTexte 5"/>
          <p:cNvSpPr txBox="1"/>
          <p:nvPr/>
        </p:nvSpPr>
        <p:spPr>
          <a:xfrm>
            <a:off x="262131" y="1059582"/>
            <a:ext cx="7128792" cy="369332"/>
          </a:xfrm>
          <a:prstGeom prst="rect">
            <a:avLst/>
          </a:prstGeom>
          <a:noFill/>
        </p:spPr>
        <p:txBody>
          <a:bodyPr wrap="square" rtlCol="0">
            <a:spAutoFit/>
          </a:bodyPr>
          <a:lstStyle/>
          <a:p>
            <a:r>
              <a:rPr lang="fr-FR" dirty="0" smtClean="0">
                <a:solidFill>
                  <a:srgbClr val="0070C0"/>
                </a:solidFill>
              </a:rPr>
              <a:t>Emballage</a:t>
            </a:r>
            <a:r>
              <a:rPr lang="fr-FR" dirty="0" smtClean="0"/>
              <a:t> </a:t>
            </a:r>
            <a:r>
              <a:rPr lang="fr-FR" dirty="0"/>
              <a:t>des </a:t>
            </a:r>
            <a:r>
              <a:rPr lang="fr-FR" dirty="0" smtClean="0"/>
              <a:t>carcasses entier/filets </a:t>
            </a:r>
            <a:r>
              <a:rPr lang="fr-FR" dirty="0"/>
              <a:t>de poulet </a:t>
            </a:r>
            <a:r>
              <a:rPr lang="fr-FR" dirty="0">
                <a:solidFill>
                  <a:srgbClr val="0070C0"/>
                </a:solidFill>
              </a:rPr>
              <a:t>après </a:t>
            </a:r>
            <a:r>
              <a:rPr lang="fr-FR" dirty="0" smtClean="0">
                <a:solidFill>
                  <a:srgbClr val="0070C0"/>
                </a:solidFill>
              </a:rPr>
              <a:t>ressuage</a:t>
            </a:r>
            <a:endParaRPr lang="fr-FR" dirty="0">
              <a:solidFill>
                <a:srgbClr val="0070C0"/>
              </a:solidFill>
            </a:endParaRPr>
          </a:p>
        </p:txBody>
      </p:sp>
      <p:sp>
        <p:nvSpPr>
          <p:cNvPr id="7" name="ZoneTexte 6"/>
          <p:cNvSpPr txBox="1"/>
          <p:nvPr/>
        </p:nvSpPr>
        <p:spPr>
          <a:xfrm>
            <a:off x="275431" y="1779662"/>
            <a:ext cx="8257009" cy="2862322"/>
          </a:xfrm>
          <a:prstGeom prst="rect">
            <a:avLst/>
          </a:prstGeom>
          <a:noFill/>
        </p:spPr>
        <p:txBody>
          <a:bodyPr wrap="square" rtlCol="0">
            <a:spAutoFit/>
          </a:bodyPr>
          <a:lstStyle/>
          <a:p>
            <a:r>
              <a:rPr lang="fr-FR" dirty="0" smtClean="0"/>
              <a:t>1.  Quelles </a:t>
            </a:r>
            <a:r>
              <a:rPr lang="fr-FR" dirty="0">
                <a:solidFill>
                  <a:srgbClr val="FF0000"/>
                </a:solidFill>
              </a:rPr>
              <a:t>techniques de </a:t>
            </a:r>
            <a:r>
              <a:rPr lang="fr-FR" dirty="0" smtClean="0">
                <a:solidFill>
                  <a:srgbClr val="FF0000"/>
                </a:solidFill>
              </a:rPr>
              <a:t>emballage </a:t>
            </a:r>
            <a:r>
              <a:rPr lang="fr-FR" dirty="0" smtClean="0"/>
              <a:t>sont </a:t>
            </a:r>
            <a:r>
              <a:rPr lang="fr-FR" dirty="0"/>
              <a:t>utilisées dans les abattoirs </a:t>
            </a:r>
            <a:r>
              <a:rPr lang="fr-FR" dirty="0" smtClean="0"/>
              <a:t>?	</a:t>
            </a:r>
          </a:p>
          <a:p>
            <a:pPr marL="742950" lvl="1" indent="-285750">
              <a:buFont typeface="Arial" panose="020B0604020202020204" pitchFamily="34" charset="0"/>
              <a:buChar char="•"/>
            </a:pPr>
            <a:r>
              <a:rPr lang="fr-FR" dirty="0"/>
              <a:t>sous vide, sous atmosphère protectrice, etc</a:t>
            </a:r>
            <a:r>
              <a:rPr lang="fr-FR" dirty="0" smtClean="0"/>
              <a:t>. ?</a:t>
            </a:r>
          </a:p>
          <a:p>
            <a:pPr marL="742950" lvl="1" indent="-285750">
              <a:buFont typeface="Arial" panose="020B0604020202020204" pitchFamily="34" charset="0"/>
              <a:buChar char="•"/>
            </a:pPr>
            <a:endParaRPr lang="fr-FR" dirty="0"/>
          </a:p>
          <a:p>
            <a:endParaRPr lang="fr-FR" dirty="0" smtClean="0"/>
          </a:p>
          <a:p>
            <a:pPr marL="342900" indent="-342900">
              <a:buAutoNum type="arabicPeriod" startAt="2"/>
            </a:pPr>
            <a:r>
              <a:rPr lang="fr-FR" dirty="0" smtClean="0"/>
              <a:t>Quelles </a:t>
            </a:r>
            <a:r>
              <a:rPr lang="fr-FR" dirty="0"/>
              <a:t>est leur </a:t>
            </a:r>
            <a:r>
              <a:rPr lang="fr-FR" dirty="0">
                <a:solidFill>
                  <a:srgbClr val="FF0000"/>
                </a:solidFill>
              </a:rPr>
              <a:t>fréquence d’utilisation </a:t>
            </a:r>
            <a:r>
              <a:rPr lang="fr-FR" dirty="0"/>
              <a:t>relative ? </a:t>
            </a:r>
            <a:endParaRPr lang="fr-FR" dirty="0" smtClean="0"/>
          </a:p>
          <a:p>
            <a:pPr marL="800100" lvl="1" indent="-342900">
              <a:buFont typeface="Arial" panose="020B0604020202020204" pitchFamily="34" charset="0"/>
              <a:buChar char="•"/>
            </a:pPr>
            <a:endParaRPr lang="fr-FR" dirty="0"/>
          </a:p>
          <a:p>
            <a:pPr marL="800100" lvl="1" indent="-342900">
              <a:buFont typeface="Arial" panose="020B0604020202020204" pitchFamily="34" charset="0"/>
              <a:buChar char="•"/>
            </a:pPr>
            <a:r>
              <a:rPr lang="fr-FR" dirty="0"/>
              <a:t>quelle proportion (approximative) de </a:t>
            </a:r>
            <a:r>
              <a:rPr lang="fr-FR" dirty="0" smtClean="0"/>
              <a:t>carcasses</a:t>
            </a:r>
            <a:r>
              <a:rPr lang="fr-FR" dirty="0"/>
              <a:t> entier/filets</a:t>
            </a:r>
            <a:r>
              <a:rPr lang="fr-FR" dirty="0" smtClean="0"/>
              <a:t> </a:t>
            </a:r>
            <a:r>
              <a:rPr lang="fr-FR" dirty="0"/>
              <a:t>a reçu chacun de ces types de </a:t>
            </a:r>
            <a:r>
              <a:rPr lang="fr-FR" dirty="0"/>
              <a:t>emballage</a:t>
            </a:r>
            <a:r>
              <a:rPr lang="fr-FR" dirty="0">
                <a:solidFill>
                  <a:srgbClr val="FF0000"/>
                </a:solidFill>
              </a:rPr>
              <a:t> </a:t>
            </a:r>
            <a:r>
              <a:rPr lang="fr-FR" dirty="0"/>
              <a:t> </a:t>
            </a:r>
            <a:r>
              <a:rPr lang="fr-FR" dirty="0" smtClean="0"/>
              <a:t>? </a:t>
            </a:r>
          </a:p>
          <a:p>
            <a:pPr lvl="1"/>
            <a:r>
              <a:rPr lang="fr-FR" dirty="0" smtClean="0"/>
              <a:t>(si </a:t>
            </a:r>
            <a:r>
              <a:rPr lang="fr-FR" dirty="0"/>
              <a:t>on regarde le volume total de poulets de chair abattus en France</a:t>
            </a:r>
            <a:r>
              <a:rPr lang="fr-FR" dirty="0" smtClean="0"/>
              <a:t>)</a:t>
            </a:r>
            <a:endParaRPr lang="fr-FR" dirty="0"/>
          </a:p>
        </p:txBody>
      </p:sp>
    </p:spTree>
    <p:extLst>
      <p:ext uri="{BB962C8B-B14F-4D97-AF65-F5344CB8AC3E}">
        <p14:creationId xmlns:p14="http://schemas.microsoft.com/office/powerpoint/2010/main" val="1604777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Merci pour votre attention !</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17</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cap="all" dirty="0"/>
              <a:t>12/03/2024</a:t>
            </a:r>
          </a:p>
          <a:p>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592599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 </a:t>
            </a:r>
            <a:r>
              <a:rPr lang="fr-FR" dirty="0" smtClean="0"/>
              <a:t>Contexte WP-3</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cap="all" dirty="0"/>
              <a:t>12/03/2024</a:t>
            </a:r>
          </a:p>
          <a:p>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p:txBody>
          <a:bodyPr/>
          <a:lstStyle/>
          <a:p>
            <a:r>
              <a:rPr lang="fr-FR" sz="3600" dirty="0" smtClean="0"/>
              <a:t>AQRM</a:t>
            </a:r>
            <a:endParaRPr lang="fr-FR" sz="3600" dirty="0"/>
          </a:p>
        </p:txBody>
      </p:sp>
      <p:sp>
        <p:nvSpPr>
          <p:cNvPr id="7" name="ZoneTexte 6"/>
          <p:cNvSpPr txBox="1"/>
          <p:nvPr/>
        </p:nvSpPr>
        <p:spPr>
          <a:xfrm>
            <a:off x="275431" y="1131590"/>
            <a:ext cx="8594294" cy="2585323"/>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a:t>
            </a:r>
            <a:r>
              <a:rPr lang="fr-FR" dirty="0" smtClean="0">
                <a:solidFill>
                  <a:srgbClr val="0070C0"/>
                </a:solidFill>
              </a:rPr>
              <a:t>ppréciation</a:t>
            </a:r>
            <a:r>
              <a:rPr lang="fr-FR" dirty="0" smtClean="0"/>
              <a:t> Q</a:t>
            </a:r>
            <a:r>
              <a:rPr lang="fr-FR" dirty="0" smtClean="0">
                <a:solidFill>
                  <a:srgbClr val="0070C0"/>
                </a:solidFill>
              </a:rPr>
              <a:t>uantitative</a:t>
            </a:r>
            <a:r>
              <a:rPr lang="fr-FR" dirty="0" smtClean="0"/>
              <a:t> des R</a:t>
            </a:r>
            <a:r>
              <a:rPr lang="fr-FR" dirty="0" smtClean="0">
                <a:solidFill>
                  <a:srgbClr val="0070C0"/>
                </a:solidFill>
              </a:rPr>
              <a:t>isques</a:t>
            </a:r>
            <a:r>
              <a:rPr lang="fr-FR" dirty="0" smtClean="0"/>
              <a:t> M</a:t>
            </a:r>
            <a:r>
              <a:rPr lang="fr-FR" dirty="0" smtClean="0">
                <a:solidFill>
                  <a:srgbClr val="0070C0"/>
                </a:solidFill>
              </a:rPr>
              <a:t>icrobiologiques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a:t>
            </a:r>
            <a:r>
              <a:rPr lang="fr-FR" dirty="0" smtClean="0"/>
              <a:t>valuer </a:t>
            </a:r>
            <a:r>
              <a:rPr lang="fr-FR" dirty="0"/>
              <a:t>les </a:t>
            </a:r>
            <a:r>
              <a:rPr lang="fr-FR" dirty="0">
                <a:solidFill>
                  <a:schemeClr val="accent3"/>
                </a:solidFill>
              </a:rPr>
              <a:t>risques</a:t>
            </a:r>
            <a:r>
              <a:rPr lang="fr-FR" dirty="0"/>
              <a:t> de transmission </a:t>
            </a:r>
            <a:r>
              <a:rPr lang="fr-FR" dirty="0">
                <a:solidFill>
                  <a:srgbClr val="00B050"/>
                </a:solidFill>
              </a:rPr>
              <a:t>résistance</a:t>
            </a:r>
            <a:r>
              <a:rPr lang="fr-FR" dirty="0"/>
              <a:t> aux antibiotiques </a:t>
            </a:r>
            <a:endParaRPr lang="fr-FR" dirty="0" smtClean="0">
              <a:solidFill>
                <a:srgbClr val="00B050"/>
              </a:solidFill>
            </a:endParaRPr>
          </a:p>
          <a:p>
            <a:pPr marL="285750" indent="-285750">
              <a:buFont typeface="Arial" panose="020B0604020202020204" pitchFamily="34" charset="0"/>
              <a:buChar char="•"/>
            </a:pPr>
            <a:endParaRPr lang="fr-FR" dirty="0"/>
          </a:p>
          <a:p>
            <a:pPr algn="ct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endParaRPr lang="fr-FR" dirty="0"/>
          </a:p>
          <a:p>
            <a:pPr algn="ctr"/>
            <a:endParaRPr lang="fr-FR" dirty="0" smtClean="0"/>
          </a:p>
        </p:txBody>
      </p:sp>
    </p:spTree>
    <p:extLst>
      <p:ext uri="{BB962C8B-B14F-4D97-AF65-F5344CB8AC3E}">
        <p14:creationId xmlns:p14="http://schemas.microsoft.com/office/powerpoint/2010/main" val="4026344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r>
              <a:rPr lang="fr-FR" cap="all" dirty="0"/>
              <a:t> </a:t>
            </a:r>
            <a:r>
              <a:rPr lang="fr-FR" cap="all" dirty="0" smtClean="0"/>
              <a:t>                 12/03/2024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4</a:t>
            </a:fld>
            <a:endParaRPr lang="fr-FR" dirty="0"/>
          </a:p>
        </p:txBody>
      </p:sp>
      <p:sp>
        <p:nvSpPr>
          <p:cNvPr id="3" name="Titre 2"/>
          <p:cNvSpPr>
            <a:spLocks noGrp="1"/>
          </p:cNvSpPr>
          <p:nvPr>
            <p:ph type="title"/>
          </p:nvPr>
        </p:nvSpPr>
        <p:spPr/>
        <p:txBody>
          <a:bodyPr/>
          <a:lstStyle/>
          <a:p>
            <a:r>
              <a:rPr lang="fr-FR" sz="3600" dirty="0" smtClean="0"/>
              <a:t>AQRM</a:t>
            </a:r>
            <a:endParaRPr lang="fr-FR" sz="3600" dirty="0"/>
          </a:p>
        </p:txBody>
      </p:sp>
      <p:sp>
        <p:nvSpPr>
          <p:cNvPr id="7" name="ZoneTexte 6"/>
          <p:cNvSpPr txBox="1"/>
          <p:nvPr/>
        </p:nvSpPr>
        <p:spPr>
          <a:xfrm>
            <a:off x="275431" y="1131590"/>
            <a:ext cx="8594294"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a:t>
            </a:r>
            <a:r>
              <a:rPr lang="fr-FR" dirty="0" smtClean="0">
                <a:solidFill>
                  <a:srgbClr val="0070C0"/>
                </a:solidFill>
              </a:rPr>
              <a:t>ppréciation</a:t>
            </a:r>
            <a:r>
              <a:rPr lang="fr-FR" dirty="0" smtClean="0"/>
              <a:t> Q</a:t>
            </a:r>
            <a:r>
              <a:rPr lang="fr-FR" dirty="0" smtClean="0">
                <a:solidFill>
                  <a:srgbClr val="0070C0"/>
                </a:solidFill>
              </a:rPr>
              <a:t>uantitative</a:t>
            </a:r>
            <a:r>
              <a:rPr lang="fr-FR" dirty="0" smtClean="0"/>
              <a:t> des R</a:t>
            </a:r>
            <a:r>
              <a:rPr lang="fr-FR" dirty="0" smtClean="0">
                <a:solidFill>
                  <a:srgbClr val="0070C0"/>
                </a:solidFill>
              </a:rPr>
              <a:t>isques</a:t>
            </a:r>
            <a:r>
              <a:rPr lang="fr-FR" dirty="0" smtClean="0"/>
              <a:t> M</a:t>
            </a:r>
            <a:r>
              <a:rPr lang="fr-FR" dirty="0" smtClean="0">
                <a:solidFill>
                  <a:srgbClr val="0070C0"/>
                </a:solidFill>
              </a:rPr>
              <a:t>icrobiologiques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a:t>
            </a:r>
            <a:r>
              <a:rPr lang="fr-FR" dirty="0" smtClean="0"/>
              <a:t>valuer </a:t>
            </a:r>
            <a:r>
              <a:rPr lang="fr-FR" dirty="0"/>
              <a:t>les </a:t>
            </a:r>
            <a:r>
              <a:rPr lang="fr-FR" dirty="0">
                <a:solidFill>
                  <a:schemeClr val="accent3"/>
                </a:solidFill>
              </a:rPr>
              <a:t>risques</a:t>
            </a:r>
            <a:r>
              <a:rPr lang="fr-FR" dirty="0"/>
              <a:t> de transmission </a:t>
            </a:r>
            <a:r>
              <a:rPr lang="fr-FR" dirty="0">
                <a:solidFill>
                  <a:srgbClr val="00B050"/>
                </a:solidFill>
              </a:rPr>
              <a:t>résistance</a:t>
            </a:r>
            <a:r>
              <a:rPr lang="fr-FR" dirty="0"/>
              <a:t> aux antibiotiques </a:t>
            </a:r>
            <a:endParaRPr lang="fr-FR" dirty="0" smtClean="0">
              <a:solidFill>
                <a:srgbClr val="00B050"/>
              </a:solidFill>
            </a:endParaRPr>
          </a:p>
          <a:p>
            <a:pPr marL="285750" indent="-285750">
              <a:buFont typeface="Arial" panose="020B0604020202020204" pitchFamily="34" charset="0"/>
              <a:buChar char="•"/>
            </a:pPr>
            <a:endParaRPr lang="fr-FR" dirty="0"/>
          </a:p>
          <a:p>
            <a:pPr algn="ctr"/>
            <a:endParaRPr lang="fr-FR" dirty="0" smtClean="0"/>
          </a:p>
          <a:p>
            <a:pPr algn="ctr"/>
            <a:r>
              <a:rPr lang="fr-FR" dirty="0" smtClean="0"/>
              <a:t>la </a:t>
            </a:r>
            <a:r>
              <a:rPr lang="fr-FR" dirty="0">
                <a:solidFill>
                  <a:srgbClr val="00B050"/>
                </a:solidFill>
              </a:rPr>
              <a:t>résistance</a:t>
            </a:r>
            <a:r>
              <a:rPr lang="fr-FR" dirty="0"/>
              <a:t> est transmise par les bactéries résistantes</a:t>
            </a: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r>
              <a:rPr lang="fr-FR" i="1" dirty="0" smtClean="0">
                <a:solidFill>
                  <a:schemeClr val="accent3"/>
                </a:solidFill>
              </a:rPr>
              <a:t>E.coli</a:t>
            </a:r>
            <a:r>
              <a:rPr lang="fr-FR" dirty="0">
                <a:solidFill>
                  <a:schemeClr val="accent3"/>
                </a:solidFill>
              </a:rPr>
              <a:t> </a:t>
            </a:r>
            <a:r>
              <a:rPr lang="fr-FR" dirty="0"/>
              <a:t>productrices</a:t>
            </a:r>
            <a:r>
              <a:rPr lang="fr-FR" dirty="0">
                <a:solidFill>
                  <a:schemeClr val="accent3"/>
                </a:solidFill>
              </a:rPr>
              <a:t> </a:t>
            </a:r>
            <a:r>
              <a:rPr lang="fr-FR" dirty="0"/>
              <a:t>de</a:t>
            </a:r>
            <a:r>
              <a:rPr lang="fr-FR" dirty="0">
                <a:solidFill>
                  <a:schemeClr val="accent3"/>
                </a:solidFill>
              </a:rPr>
              <a:t> </a:t>
            </a:r>
            <a:r>
              <a:rPr lang="fr-FR" dirty="0" smtClean="0">
                <a:solidFill>
                  <a:schemeClr val="accent3"/>
                </a:solidFill>
              </a:rPr>
              <a:t>Bêta-Lactamases </a:t>
            </a:r>
            <a:r>
              <a:rPr lang="fr-FR" dirty="0">
                <a:solidFill>
                  <a:schemeClr val="accent3"/>
                </a:solidFill>
              </a:rPr>
              <a:t>à </a:t>
            </a:r>
            <a:r>
              <a:rPr lang="fr-FR" dirty="0" smtClean="0">
                <a:solidFill>
                  <a:schemeClr val="accent3"/>
                </a:solidFill>
              </a:rPr>
              <a:t>Spectre Etendu</a:t>
            </a:r>
          </a:p>
          <a:p>
            <a:pPr algn="ctr"/>
            <a:endParaRPr lang="fr-FR" dirty="0"/>
          </a:p>
          <a:p>
            <a:pPr algn="ctr"/>
            <a:endParaRPr lang="fr-FR" dirty="0" smtClean="0"/>
          </a:p>
          <a:p>
            <a:pPr algn="ctr"/>
            <a:r>
              <a:rPr lang="fr-FR" dirty="0" smtClean="0"/>
              <a:t>du </a:t>
            </a:r>
            <a:r>
              <a:rPr lang="fr-FR" dirty="0"/>
              <a:t>poulet de chair </a:t>
            </a:r>
            <a:r>
              <a:rPr lang="fr-FR" dirty="0" smtClean="0"/>
              <a:t>                              l'homme</a:t>
            </a:r>
            <a:r>
              <a:rPr lang="fr-FR" dirty="0"/>
              <a:t>.</a:t>
            </a:r>
          </a:p>
        </p:txBody>
      </p:sp>
      <p:cxnSp>
        <p:nvCxnSpPr>
          <p:cNvPr id="12" name="Connecteur droit avec flèche 11"/>
          <p:cNvCxnSpPr/>
          <p:nvPr/>
        </p:nvCxnSpPr>
        <p:spPr>
          <a:xfrm>
            <a:off x="4283968" y="434051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a:off x="4354282" y="3971180"/>
            <a:ext cx="1421223" cy="369332"/>
          </a:xfrm>
          <a:prstGeom prst="rect">
            <a:avLst/>
          </a:prstGeom>
          <a:noFill/>
        </p:spPr>
        <p:txBody>
          <a:bodyPr wrap="none" rtlCol="0">
            <a:spAutoFit/>
          </a:bodyPr>
          <a:lstStyle/>
          <a:p>
            <a:r>
              <a:rPr lang="fr-FR" dirty="0" smtClean="0">
                <a:solidFill>
                  <a:schemeClr val="accent3"/>
                </a:solidFill>
              </a:rPr>
              <a:t>E</a:t>
            </a:r>
            <a:r>
              <a:rPr lang="fr-FR" dirty="0">
                <a:solidFill>
                  <a:schemeClr val="accent3"/>
                </a:solidFill>
              </a:rPr>
              <a:t>. coli </a:t>
            </a:r>
            <a:r>
              <a:rPr lang="fr-FR" dirty="0" smtClean="0">
                <a:solidFill>
                  <a:schemeClr val="accent3"/>
                </a:solidFill>
              </a:rPr>
              <a:t>BLSE</a:t>
            </a:r>
            <a:endParaRPr lang="fr-FR" dirty="0">
              <a:solidFill>
                <a:schemeClr val="accent3"/>
              </a:solidFill>
            </a:endParaRPr>
          </a:p>
        </p:txBody>
      </p:sp>
      <p:sp>
        <p:nvSpPr>
          <p:cNvPr id="15" name="Rectangle à coins arrondis 14"/>
          <p:cNvSpPr/>
          <p:nvPr/>
        </p:nvSpPr>
        <p:spPr>
          <a:xfrm>
            <a:off x="1224206" y="2431643"/>
            <a:ext cx="6696744" cy="1368152"/>
          </a:xfrm>
          <a:prstGeom prst="round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vers le bas 15"/>
          <p:cNvSpPr/>
          <p:nvPr/>
        </p:nvSpPr>
        <p:spPr>
          <a:xfrm>
            <a:off x="4283968" y="2859782"/>
            <a:ext cx="288610" cy="504056"/>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3777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5</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Tree>
    <p:extLst>
      <p:ext uri="{BB962C8B-B14F-4D97-AF65-F5344CB8AC3E}">
        <p14:creationId xmlns:p14="http://schemas.microsoft.com/office/powerpoint/2010/main" val="1278466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6</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4117491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7</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
        <p:nvSpPr>
          <p:cNvPr id="15" name="ZoneTexte 14"/>
          <p:cNvSpPr txBox="1"/>
          <p:nvPr/>
        </p:nvSpPr>
        <p:spPr>
          <a:xfrm>
            <a:off x="2771800" y="2308085"/>
            <a:ext cx="4320480" cy="646331"/>
          </a:xfrm>
          <a:prstGeom prst="rect">
            <a:avLst/>
          </a:prstGeom>
          <a:noFill/>
        </p:spPr>
        <p:txBody>
          <a:bodyPr wrap="square" rtlCol="0">
            <a:spAutoFit/>
          </a:bodyPr>
          <a:lstStyle/>
          <a:p>
            <a:r>
              <a:rPr lang="fr-FR" b="1" dirty="0"/>
              <a:t>déchets </a:t>
            </a:r>
            <a:r>
              <a:rPr lang="fr-FR" b="1" dirty="0" smtClean="0"/>
              <a:t>agricoles</a:t>
            </a:r>
          </a:p>
          <a:p>
            <a:r>
              <a:rPr lang="fr-FR" b="1" dirty="0"/>
              <a:t>Épandage de lisier ou de </a:t>
            </a:r>
            <a:r>
              <a:rPr lang="fr-FR" b="1" dirty="0" smtClean="0"/>
              <a:t>fumier …</a:t>
            </a:r>
            <a:endParaRPr lang="fr-FR" dirty="0"/>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1438534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8</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
        <p:nvSpPr>
          <p:cNvPr id="14" name="ZoneTexte 13"/>
          <p:cNvSpPr txBox="1"/>
          <p:nvPr/>
        </p:nvSpPr>
        <p:spPr>
          <a:xfrm>
            <a:off x="3275856" y="3204311"/>
            <a:ext cx="5760640" cy="646331"/>
          </a:xfrm>
          <a:prstGeom prst="rect">
            <a:avLst/>
          </a:prstGeom>
          <a:noFill/>
        </p:spPr>
        <p:txBody>
          <a:bodyPr wrap="square" rtlCol="0">
            <a:spAutoFit/>
          </a:bodyPr>
          <a:lstStyle/>
          <a:p>
            <a:r>
              <a:rPr lang="fr-FR" b="1" dirty="0"/>
              <a:t>Exposition directe aux animaux </a:t>
            </a:r>
            <a:r>
              <a:rPr lang="fr-FR" b="1" dirty="0" smtClean="0"/>
              <a:t>d'élevage, </a:t>
            </a:r>
          </a:p>
          <a:p>
            <a:r>
              <a:rPr lang="fr-FR" b="1" dirty="0"/>
              <a:t>Manipulation de produits animaux </a:t>
            </a:r>
            <a:r>
              <a:rPr lang="fr-FR" b="1" dirty="0" smtClean="0"/>
              <a:t>contaminés … </a:t>
            </a:r>
            <a:endParaRPr lang="fr-FR" dirty="0"/>
          </a:p>
        </p:txBody>
      </p:sp>
      <p:sp>
        <p:nvSpPr>
          <p:cNvPr id="15" name="ZoneTexte 14"/>
          <p:cNvSpPr txBox="1"/>
          <p:nvPr/>
        </p:nvSpPr>
        <p:spPr>
          <a:xfrm>
            <a:off x="2771800" y="2308085"/>
            <a:ext cx="4320480" cy="646331"/>
          </a:xfrm>
          <a:prstGeom prst="rect">
            <a:avLst/>
          </a:prstGeom>
          <a:noFill/>
        </p:spPr>
        <p:txBody>
          <a:bodyPr wrap="square" rtlCol="0">
            <a:spAutoFit/>
          </a:bodyPr>
          <a:lstStyle/>
          <a:p>
            <a:r>
              <a:rPr lang="fr-FR" b="1" dirty="0"/>
              <a:t>déchets </a:t>
            </a:r>
            <a:r>
              <a:rPr lang="fr-FR" b="1" dirty="0" smtClean="0"/>
              <a:t>agricoles,</a:t>
            </a:r>
          </a:p>
          <a:p>
            <a:r>
              <a:rPr lang="fr-FR" b="1" dirty="0"/>
              <a:t>Épandage de lisier ou de </a:t>
            </a:r>
            <a:r>
              <a:rPr lang="fr-FR" b="1" dirty="0" smtClean="0"/>
              <a:t>fumier …</a:t>
            </a:r>
            <a:endParaRPr lang="fr-FR" dirty="0"/>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183012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ZoneTexte 5"/>
          <p:cNvSpPr txBox="1"/>
          <p:nvPr/>
        </p:nvSpPr>
        <p:spPr>
          <a:xfrm>
            <a:off x="2243695" y="4124210"/>
            <a:ext cx="4608512" cy="461665"/>
          </a:xfrm>
          <a:prstGeom prst="rect">
            <a:avLst/>
          </a:prstGeom>
          <a:noFill/>
        </p:spPr>
        <p:txBody>
          <a:bodyPr wrap="square" rtlCol="0">
            <a:spAutoFit/>
          </a:bodyPr>
          <a:lstStyle/>
          <a:p>
            <a:r>
              <a:rPr lang="fr-FR" sz="2400" dirty="0" smtClean="0"/>
              <a:t>Modèle </a:t>
            </a:r>
            <a:r>
              <a:rPr lang="fr-FR" sz="2400" dirty="0" smtClean="0">
                <a:solidFill>
                  <a:srgbClr val="0070C0"/>
                </a:solidFill>
              </a:rPr>
              <a:t>Ferme</a:t>
            </a:r>
            <a:r>
              <a:rPr lang="fr-FR" sz="2400" dirty="0" smtClean="0"/>
              <a:t> </a:t>
            </a:r>
            <a:r>
              <a:rPr lang="fr-FR" sz="2400" dirty="0"/>
              <a:t>à la </a:t>
            </a:r>
            <a:r>
              <a:rPr lang="fr-FR" sz="2400" dirty="0" smtClean="0">
                <a:solidFill>
                  <a:srgbClr val="FF0000"/>
                </a:solidFill>
              </a:rPr>
              <a:t>Fourchette</a:t>
            </a:r>
            <a:endParaRPr lang="fr-FR" sz="2400" dirty="0">
              <a:solidFill>
                <a:srgbClr val="FF0000"/>
              </a:solidFill>
            </a:endParaRPr>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solidFill>
                  <a:schemeClr val="bg1">
                    <a:lumMod val="75000"/>
                  </a:schemeClr>
                </a:solidFill>
              </a:rPr>
              <a:t>2.   Environnemental </a:t>
            </a:r>
          </a:p>
          <a:p>
            <a:endParaRPr lang="fr-FR" dirty="0" smtClean="0"/>
          </a:p>
          <a:p>
            <a:endParaRPr lang="fr-FR" dirty="0" smtClean="0"/>
          </a:p>
          <a:p>
            <a:r>
              <a:rPr lang="fr-FR" dirty="0" smtClean="0">
                <a:solidFill>
                  <a:schemeClr val="bg1">
                    <a:lumMod val="75000"/>
                  </a:schemeClr>
                </a:solidFill>
              </a:rPr>
              <a:t>3</a:t>
            </a:r>
            <a:r>
              <a:rPr lang="fr-FR" dirty="0">
                <a:solidFill>
                  <a:schemeClr val="bg1">
                    <a:lumMod val="75000"/>
                  </a:schemeClr>
                </a:solidFill>
              </a:rPr>
              <a:t>. </a:t>
            </a:r>
            <a:r>
              <a:rPr lang="fr-FR" dirty="0" smtClean="0">
                <a:solidFill>
                  <a:schemeClr val="bg1">
                    <a:lumMod val="75000"/>
                  </a:schemeClr>
                </a:solidFill>
              </a:rPr>
              <a:t>  </a:t>
            </a:r>
            <a:r>
              <a:rPr lang="fr-FR" dirty="0">
                <a:solidFill>
                  <a:schemeClr val="bg1">
                    <a:lumMod val="75000"/>
                  </a:schemeClr>
                </a:solidFill>
              </a:rPr>
              <a:t>C</a:t>
            </a:r>
            <a:r>
              <a:rPr lang="fr-FR" dirty="0" smtClean="0">
                <a:solidFill>
                  <a:schemeClr val="bg1">
                    <a:lumMod val="75000"/>
                  </a:schemeClr>
                </a:solidFill>
              </a:rPr>
              <a:t>ontact </a:t>
            </a:r>
            <a:r>
              <a:rPr lang="fr-FR" dirty="0">
                <a:solidFill>
                  <a:schemeClr val="bg1">
                    <a:lumMod val="75000"/>
                  </a:schemeClr>
                </a:solidFill>
              </a:rPr>
              <a:t>Professionnel</a:t>
            </a:r>
          </a:p>
        </p:txBody>
      </p:sp>
      <p:sp>
        <p:nvSpPr>
          <p:cNvPr id="14" name="ZoneTexte 13"/>
          <p:cNvSpPr txBox="1"/>
          <p:nvPr/>
        </p:nvSpPr>
        <p:spPr>
          <a:xfrm>
            <a:off x="3275856" y="3204311"/>
            <a:ext cx="5760640" cy="646331"/>
          </a:xfrm>
          <a:prstGeom prst="rect">
            <a:avLst/>
          </a:prstGeom>
          <a:noFill/>
        </p:spPr>
        <p:txBody>
          <a:bodyPr wrap="square" rtlCol="0">
            <a:spAutoFit/>
          </a:bodyPr>
          <a:lstStyle/>
          <a:p>
            <a:r>
              <a:rPr lang="fr-FR" b="1" dirty="0">
                <a:solidFill>
                  <a:schemeClr val="bg1">
                    <a:lumMod val="75000"/>
                  </a:schemeClr>
                </a:solidFill>
              </a:rPr>
              <a:t>Exposition directe aux animaux d'élevage </a:t>
            </a:r>
            <a:endParaRPr lang="fr-FR" b="1" dirty="0" smtClean="0">
              <a:solidFill>
                <a:schemeClr val="bg1">
                  <a:lumMod val="75000"/>
                </a:schemeClr>
              </a:solidFill>
            </a:endParaRPr>
          </a:p>
          <a:p>
            <a:r>
              <a:rPr lang="fr-FR" b="1" dirty="0">
                <a:solidFill>
                  <a:schemeClr val="bg1">
                    <a:lumMod val="75000"/>
                  </a:schemeClr>
                </a:solidFill>
              </a:rPr>
              <a:t>Manipulation de produits animaux </a:t>
            </a:r>
            <a:r>
              <a:rPr lang="fr-FR" b="1" dirty="0" smtClean="0">
                <a:solidFill>
                  <a:schemeClr val="bg1">
                    <a:lumMod val="75000"/>
                  </a:schemeClr>
                </a:solidFill>
              </a:rPr>
              <a:t>contaminés … </a:t>
            </a:r>
            <a:endParaRPr lang="fr-FR" dirty="0">
              <a:solidFill>
                <a:schemeClr val="bg1">
                  <a:lumMod val="75000"/>
                </a:schemeClr>
              </a:solidFill>
            </a:endParaRPr>
          </a:p>
        </p:txBody>
      </p:sp>
      <p:sp>
        <p:nvSpPr>
          <p:cNvPr id="15" name="ZoneTexte 14"/>
          <p:cNvSpPr txBox="1"/>
          <p:nvPr/>
        </p:nvSpPr>
        <p:spPr>
          <a:xfrm>
            <a:off x="2771800" y="2308085"/>
            <a:ext cx="4320480" cy="646331"/>
          </a:xfrm>
          <a:prstGeom prst="rect">
            <a:avLst/>
          </a:prstGeom>
          <a:noFill/>
        </p:spPr>
        <p:txBody>
          <a:bodyPr wrap="square" rtlCol="0">
            <a:spAutoFit/>
          </a:bodyPr>
          <a:lstStyle/>
          <a:p>
            <a:r>
              <a:rPr lang="fr-FR" b="1" dirty="0">
                <a:solidFill>
                  <a:schemeClr val="bg1">
                    <a:lumMod val="75000"/>
                  </a:schemeClr>
                </a:solidFill>
              </a:rPr>
              <a:t>déchets </a:t>
            </a:r>
            <a:r>
              <a:rPr lang="fr-FR" b="1" dirty="0" smtClean="0">
                <a:solidFill>
                  <a:schemeClr val="bg1">
                    <a:lumMod val="75000"/>
                  </a:schemeClr>
                </a:solidFill>
              </a:rPr>
              <a:t>agricoles</a:t>
            </a:r>
          </a:p>
          <a:p>
            <a:r>
              <a:rPr lang="fr-FR" b="1" dirty="0">
                <a:solidFill>
                  <a:schemeClr val="bg1">
                    <a:lumMod val="75000"/>
                  </a:schemeClr>
                </a:solidFill>
              </a:rPr>
              <a:t>Épandage de lisier ou de </a:t>
            </a:r>
            <a:r>
              <a:rPr lang="fr-FR" b="1" dirty="0" smtClean="0">
                <a:solidFill>
                  <a:schemeClr val="bg1">
                    <a:lumMod val="75000"/>
                  </a:schemeClr>
                </a:solidFill>
              </a:rPr>
              <a:t>fumier …</a:t>
            </a:r>
            <a:endParaRPr lang="fr-FR" dirty="0">
              <a:solidFill>
                <a:schemeClr val="bg1">
                  <a:lumMod val="75000"/>
                </a:schemeClr>
              </a:solidFill>
            </a:endParaRPr>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15244313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5FFB1-59D7-49A1-AFDD-C527B4A1D76C}">
  <ds:schemaRefs>
    <ds:schemaRef ds:uri="http://purl.org/dc/terms/"/>
    <ds:schemaRef ds:uri="http://purl.org/dc/dcmitype/"/>
    <ds:schemaRef ds:uri="http://schemas.microsoft.com/office/2006/documentManagement/types"/>
    <ds:schemaRef ds:uri="764a75d7-b33f-4a9f-acbd-b0607662a84d"/>
    <ds:schemaRef ds:uri="http://schemas.openxmlformats.org/package/2006/metadata/core-properties"/>
    <ds:schemaRef ds:uri="http://schemas.microsoft.com/sharepoint/v3"/>
    <ds:schemaRef ds:uri="http://purl.org/dc/elements/1.1/"/>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5278</TotalTime>
  <Words>623</Words>
  <Application>Microsoft Office PowerPoint</Application>
  <PresentationFormat>Affichage à l'écran (16:9)</PresentationFormat>
  <Paragraphs>199</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Marianne</vt:lpstr>
      <vt:lpstr>OPÉRATEURS</vt:lpstr>
      <vt:lpstr>Présentation PowerPoint</vt:lpstr>
      <vt:lpstr>1 — Contexte WP-3</vt:lpstr>
      <vt:lpstr>AQRM</vt:lpstr>
      <vt:lpstr>AQRM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2 — Questions</vt:lpstr>
      <vt:lpstr>Présentation PowerPoint</vt:lpstr>
      <vt:lpstr>Présentation PowerPoint</vt:lpstr>
      <vt:lpstr>Présentation PowerPoint</vt:lpstr>
      <vt:lpstr>Merci pour votre attention !</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160</cp:revision>
  <dcterms:created xsi:type="dcterms:W3CDTF">2020-11-30T09:05:25Z</dcterms:created>
  <dcterms:modified xsi:type="dcterms:W3CDTF">2024-03-05T17:24:01Z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