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799263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>
        <p:scale>
          <a:sx n="49" d="100"/>
          <a:sy n="49" d="100"/>
        </p:scale>
        <p:origin x="-2832" y="-71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2879C-E2E7-41DD-8C48-B2C9A03F15D4}" type="datetimeFigureOut">
              <a:rPr lang="fr-FR" smtClean="0"/>
              <a:t>29/08/2024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1241425"/>
            <a:ext cx="2370137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FFD92-392A-4C1A-8748-FC54220BB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68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29/08/2024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912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29/08/2024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233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29/08/2024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95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29/08/2024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460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29/08/2024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771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29/08/2024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479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29/08/2024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718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29/08/2024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46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29/08/2024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888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29/08/2024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193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29/08/2024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675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58CB8-11F8-4AAC-AB86-67A36E1B5295}" type="datetimeFigureOut">
              <a:rPr lang="fr-FR" smtClean="0"/>
              <a:t>29/08/2024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073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hyperlink" Target="mailto:subhasish.basak@anses.fr" TargetMode="Externa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jpeg"/><Relationship Id="rId4" Type="http://schemas.openxmlformats.org/officeDocument/2006/relationships/image" Target="../media/image3.jp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1081365" y="1084521"/>
            <a:ext cx="28112484" cy="513986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Quantification of human exposure to antimicrobial resistant </a:t>
            </a:r>
            <a:r>
              <a:rPr lang="en-US" sz="8000" i="1" dirty="0">
                <a:solidFill>
                  <a:schemeClr val="bg1"/>
                </a:solidFill>
              </a:rPr>
              <a:t>E. coli </a:t>
            </a:r>
            <a:r>
              <a:rPr lang="en-US" sz="8000" dirty="0">
                <a:solidFill>
                  <a:schemeClr val="bg1"/>
                </a:solidFill>
              </a:rPr>
              <a:t>using a farm-to-fork model in broiler chicken production.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/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it-IT" sz="6000" u="sng" dirty="0" smtClean="0">
                <a:solidFill>
                  <a:schemeClr val="bg1"/>
                </a:solidFill>
              </a:rPr>
              <a:t>Subhasish Basak</a:t>
            </a:r>
            <a:r>
              <a:rPr lang="it-IT" sz="3600" dirty="0">
                <a:solidFill>
                  <a:schemeClr val="bg1"/>
                </a:solidFill>
              </a:rPr>
              <a:t>1</a:t>
            </a:r>
            <a:r>
              <a:rPr lang="it-IT" sz="6000" dirty="0">
                <a:solidFill>
                  <a:schemeClr val="bg1"/>
                </a:solidFill>
              </a:rPr>
              <a:t>, </a:t>
            </a:r>
            <a:r>
              <a:rPr lang="it-IT" sz="6000" dirty="0" smtClean="0">
                <a:solidFill>
                  <a:schemeClr val="bg1"/>
                </a:solidFill>
              </a:rPr>
              <a:t>Nunzio Sarnino</a:t>
            </a:r>
            <a:r>
              <a:rPr lang="it-IT" sz="3600" dirty="0" smtClean="0">
                <a:solidFill>
                  <a:schemeClr val="bg1"/>
                </a:solidFill>
              </a:rPr>
              <a:t>2</a:t>
            </a:r>
            <a:r>
              <a:rPr lang="it-IT" sz="6000" dirty="0" smtClean="0">
                <a:solidFill>
                  <a:schemeClr val="bg1"/>
                </a:solidFill>
              </a:rPr>
              <a:t>, Roswitha Merle</a:t>
            </a:r>
            <a:r>
              <a:rPr lang="it-IT" sz="3600" dirty="0" smtClean="0">
                <a:solidFill>
                  <a:schemeClr val="bg1"/>
                </a:solidFill>
              </a:rPr>
              <a:t>2</a:t>
            </a:r>
            <a:r>
              <a:rPr lang="it-IT" sz="6000" dirty="0" smtClean="0">
                <a:solidFill>
                  <a:schemeClr val="bg1"/>
                </a:solidFill>
              </a:rPr>
              <a:t>, Lucie Collineau</a:t>
            </a:r>
            <a:r>
              <a:rPr lang="it-IT" sz="3600" dirty="0" smtClean="0">
                <a:solidFill>
                  <a:schemeClr val="bg1"/>
                </a:solidFill>
              </a:rPr>
              <a:t>1</a:t>
            </a:r>
            <a:r>
              <a:rPr lang="it-IT" sz="1050" dirty="0">
                <a:solidFill>
                  <a:schemeClr val="bg1"/>
                </a:solidFill>
              </a:rPr>
              <a:t/>
            </a:r>
            <a:br>
              <a:rPr lang="it-IT" sz="1050" dirty="0">
                <a:solidFill>
                  <a:schemeClr val="bg1"/>
                </a:solidFill>
              </a:rPr>
            </a:br>
            <a:r>
              <a:rPr lang="fr-FR" sz="4800" dirty="0">
                <a:solidFill>
                  <a:schemeClr val="bg1"/>
                </a:solidFill>
              </a:rPr>
              <a:t>1. ANSES – Laboratoire de </a:t>
            </a:r>
            <a:r>
              <a:rPr lang="fr-FR" sz="4800" dirty="0" smtClean="0">
                <a:solidFill>
                  <a:schemeClr val="bg1"/>
                </a:solidFill>
              </a:rPr>
              <a:t>Lyon, France </a:t>
            </a:r>
            <a:r>
              <a:rPr lang="fr-FR" sz="4800" dirty="0">
                <a:solidFill>
                  <a:schemeClr val="bg1"/>
                </a:solidFill>
              </a:rPr>
              <a:t>2. Freie Universität </a:t>
            </a:r>
            <a:r>
              <a:rPr lang="fr-FR" sz="4800" dirty="0" smtClean="0">
                <a:solidFill>
                  <a:schemeClr val="bg1"/>
                </a:solidFill>
              </a:rPr>
              <a:t>Berlin, Germany 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098153" y="6499339"/>
            <a:ext cx="9739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/>
              <a:t>CONTEXT</a:t>
            </a:r>
            <a:endParaRPr lang="fr-FR" sz="6000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1101317" y="13958651"/>
            <a:ext cx="28112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/>
              <a:t>MATERIALS &amp; METHODS  </a:t>
            </a:r>
            <a:r>
              <a:rPr lang="fr-FR" sz="3600" b="1" dirty="0"/>
              <a:t>FOOD-BORNE </a:t>
            </a:r>
            <a:r>
              <a:rPr lang="fr-FR" sz="3600" b="1" dirty="0">
                <a:solidFill>
                  <a:srgbClr val="FF0000"/>
                </a:solidFill>
              </a:rPr>
              <a:t>FARM-TO-FORK</a:t>
            </a:r>
            <a:r>
              <a:rPr lang="fr-FR" sz="3600" b="1" dirty="0"/>
              <a:t> </a:t>
            </a:r>
            <a:r>
              <a:rPr lang="fr-FR" sz="3600" b="1" dirty="0" smtClean="0"/>
              <a:t>PATHWAY</a:t>
            </a:r>
            <a:endParaRPr lang="fr-FR" sz="3600" b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1134308" y="24580337"/>
            <a:ext cx="21204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/>
              <a:t>RESULTS &amp; PERSPECTIVES</a:t>
            </a:r>
            <a:endParaRPr lang="fr-FR" sz="3600" b="1" dirty="0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538" y="40240360"/>
            <a:ext cx="4597827" cy="2050382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706" y="40464584"/>
            <a:ext cx="4254103" cy="1601935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086" y="40267814"/>
            <a:ext cx="1826302" cy="1768325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338" y="40064734"/>
            <a:ext cx="5393563" cy="2200574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9279" y="40355766"/>
            <a:ext cx="1663513" cy="1653180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21498786" y="40305193"/>
            <a:ext cx="5398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 smtClean="0">
                <a:hlinkClick r:id="rId7"/>
              </a:rPr>
              <a:t>subhasish.basak@anses.fr</a:t>
            </a:r>
            <a:endParaRPr lang="fr-FR" sz="3600" dirty="0" smtClean="0"/>
          </a:p>
          <a:p>
            <a:pPr>
              <a:lnSpc>
                <a:spcPct val="150000"/>
              </a:lnSpc>
            </a:pPr>
            <a:r>
              <a:rPr lang="fr-FR" sz="3600" dirty="0" smtClean="0"/>
              <a:t>www.envire-project.de</a:t>
            </a:r>
            <a:endParaRPr lang="fr-FR" sz="3600" dirty="0"/>
          </a:p>
        </p:txBody>
      </p:sp>
      <p:pic>
        <p:nvPicPr>
          <p:cNvPr id="112" name="Image 1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1124" y="14212736"/>
            <a:ext cx="727780" cy="727780"/>
          </a:xfrm>
          <a:prstGeom prst="rect">
            <a:avLst/>
          </a:prstGeom>
        </p:spPr>
      </p:pic>
      <p:grpSp>
        <p:nvGrpSpPr>
          <p:cNvPr id="19" name="Groupe 18"/>
          <p:cNvGrpSpPr/>
          <p:nvPr/>
        </p:nvGrpSpPr>
        <p:grpSpPr>
          <a:xfrm>
            <a:off x="1094372" y="15398217"/>
            <a:ext cx="28119430" cy="9000797"/>
            <a:chOff x="1245211" y="15407559"/>
            <a:chExt cx="28119430" cy="9000797"/>
          </a:xfrm>
        </p:grpSpPr>
        <p:sp>
          <p:nvSpPr>
            <p:cNvPr id="101" name="ZoneTexte 100"/>
            <p:cNvSpPr txBox="1"/>
            <p:nvPr/>
          </p:nvSpPr>
          <p:spPr>
            <a:xfrm>
              <a:off x="18463068" y="20634026"/>
              <a:ext cx="47378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b="1" dirty="0" smtClean="0"/>
                <a:t>FOOD-BORNE MODULE</a:t>
              </a:r>
              <a:endParaRPr lang="fr-FR" sz="3600" dirty="0"/>
            </a:p>
          </p:txBody>
        </p:sp>
        <p:grpSp>
          <p:nvGrpSpPr>
            <p:cNvPr id="17" name="Groupe 16"/>
            <p:cNvGrpSpPr/>
            <p:nvPr/>
          </p:nvGrpSpPr>
          <p:grpSpPr>
            <a:xfrm>
              <a:off x="1245211" y="15407559"/>
              <a:ext cx="28119430" cy="9000797"/>
              <a:chOff x="1092807" y="16260635"/>
              <a:chExt cx="28119430" cy="9000797"/>
            </a:xfrm>
          </p:grpSpPr>
          <p:grpSp>
            <p:nvGrpSpPr>
              <p:cNvPr id="15" name="Groupe 14"/>
              <p:cNvGrpSpPr/>
              <p:nvPr/>
            </p:nvGrpSpPr>
            <p:grpSpPr>
              <a:xfrm>
                <a:off x="12158862" y="16292988"/>
                <a:ext cx="17041472" cy="5009114"/>
                <a:chOff x="12158862" y="16292988"/>
                <a:chExt cx="17041472" cy="5009114"/>
              </a:xfrm>
            </p:grpSpPr>
            <p:grpSp>
              <p:nvGrpSpPr>
                <p:cNvPr id="14" name="Groupe 13"/>
                <p:cNvGrpSpPr/>
                <p:nvPr/>
              </p:nvGrpSpPr>
              <p:grpSpPr>
                <a:xfrm>
                  <a:off x="12158862" y="16292988"/>
                  <a:ext cx="17041472" cy="5009114"/>
                  <a:chOff x="12158862" y="16292988"/>
                  <a:chExt cx="17041472" cy="5009114"/>
                </a:xfrm>
              </p:grpSpPr>
              <p:pic>
                <p:nvPicPr>
                  <p:cNvPr id="146" name="Image 145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683279" y="18172297"/>
                    <a:ext cx="702794" cy="702794"/>
                  </a:xfrm>
                  <a:prstGeom prst="rect">
                    <a:avLst/>
                  </a:prstGeom>
                </p:spPr>
              </p:pic>
              <p:pic>
                <p:nvPicPr>
                  <p:cNvPr id="147" name="Image 146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767201" y="18871850"/>
                    <a:ext cx="696198" cy="696198"/>
                  </a:xfrm>
                  <a:prstGeom prst="rect">
                    <a:avLst/>
                  </a:prstGeom>
                </p:spPr>
              </p:pic>
              <p:pic>
                <p:nvPicPr>
                  <p:cNvPr id="150" name="Image 149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223452" y="18122876"/>
                    <a:ext cx="702794" cy="702794"/>
                  </a:xfrm>
                  <a:prstGeom prst="rect">
                    <a:avLst/>
                  </a:prstGeom>
                </p:spPr>
              </p:pic>
              <p:pic>
                <p:nvPicPr>
                  <p:cNvPr id="152" name="Image 151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304831" y="18863662"/>
                    <a:ext cx="702794" cy="702794"/>
                  </a:xfrm>
                  <a:prstGeom prst="rect">
                    <a:avLst/>
                  </a:prstGeom>
                </p:spPr>
              </p:pic>
              <p:grpSp>
                <p:nvGrpSpPr>
                  <p:cNvPr id="165" name="Groupe 164"/>
                  <p:cNvGrpSpPr/>
                  <p:nvPr/>
                </p:nvGrpSpPr>
                <p:grpSpPr>
                  <a:xfrm>
                    <a:off x="12456286" y="17761103"/>
                    <a:ext cx="2175638" cy="2402424"/>
                    <a:chOff x="12478449" y="17162514"/>
                    <a:chExt cx="2175638" cy="2402424"/>
                  </a:xfrm>
                </p:grpSpPr>
                <p:grpSp>
                  <p:nvGrpSpPr>
                    <p:cNvPr id="157" name="Groupe 156"/>
                    <p:cNvGrpSpPr/>
                    <p:nvPr/>
                  </p:nvGrpSpPr>
                  <p:grpSpPr>
                    <a:xfrm>
                      <a:off x="12488059" y="17162514"/>
                      <a:ext cx="1818173" cy="899220"/>
                      <a:chOff x="12488059" y="17162514"/>
                      <a:chExt cx="1818173" cy="899220"/>
                    </a:xfrm>
                  </p:grpSpPr>
                  <p:pic>
                    <p:nvPicPr>
                      <p:cNvPr id="136" name="Image 135"/>
                      <p:cNvPicPr>
                        <a:picLocks noChangeAspect="1"/>
                      </p:cNvPicPr>
                      <p:nvPr/>
                    </p:nvPicPr>
                    <p:blipFill>
                      <a:blip r:embed="rId11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2633454" y="17233176"/>
                        <a:ext cx="801193" cy="78398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0" name="Image 139"/>
                      <p:cNvPicPr>
                        <a:picLocks noChangeAspect="1"/>
                      </p:cNvPicPr>
                      <p:nvPr/>
                    </p:nvPicPr>
                    <p:blipFill>
                      <a:blip r:embed="rId11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3392380" y="17241673"/>
                        <a:ext cx="801193" cy="78398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43" name="Rectangle 142"/>
                      <p:cNvSpPr/>
                      <p:nvPr/>
                    </p:nvSpPr>
                    <p:spPr>
                      <a:xfrm>
                        <a:off x="12488059" y="17162514"/>
                        <a:ext cx="1818173" cy="899220"/>
                      </a:xfrm>
                      <a:prstGeom prst="rect">
                        <a:avLst/>
                      </a:prstGeom>
                      <a:no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156" name="Groupe 155"/>
                    <p:cNvGrpSpPr/>
                    <p:nvPr/>
                  </p:nvGrpSpPr>
                  <p:grpSpPr>
                    <a:xfrm>
                      <a:off x="12478449" y="18665718"/>
                      <a:ext cx="1818173" cy="899220"/>
                      <a:chOff x="12488059" y="18218934"/>
                      <a:chExt cx="1818173" cy="899220"/>
                    </a:xfrm>
                  </p:grpSpPr>
                  <p:pic>
                    <p:nvPicPr>
                      <p:cNvPr id="137" name="Image 136"/>
                      <p:cNvPicPr>
                        <a:picLocks noChangeAspect="1"/>
                      </p:cNvPicPr>
                      <p:nvPr/>
                    </p:nvPicPr>
                    <p:blipFill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2576924" y="18278859"/>
                        <a:ext cx="857723" cy="83929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1" name="Image 140"/>
                      <p:cNvPicPr>
                        <a:picLocks noChangeAspect="1"/>
                      </p:cNvPicPr>
                      <p:nvPr/>
                    </p:nvPicPr>
                    <p:blipFill>
                      <a:blip r:embed="rId11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3387274" y="18298377"/>
                        <a:ext cx="801193" cy="78398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44" name="Rectangle 143"/>
                      <p:cNvSpPr/>
                      <p:nvPr/>
                    </p:nvSpPr>
                    <p:spPr>
                      <a:xfrm>
                        <a:off x="12488059" y="18218934"/>
                        <a:ext cx="1818173" cy="899220"/>
                      </a:xfrm>
                      <a:prstGeom prst="rect">
                        <a:avLst/>
                      </a:prstGeom>
                      <a:no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sp>
                  <p:nvSpPr>
                    <p:cNvPr id="158" name="ZoneTexte 157"/>
                    <p:cNvSpPr txBox="1"/>
                    <p:nvPr/>
                  </p:nvSpPr>
                  <p:spPr>
                    <a:xfrm>
                      <a:off x="13021008" y="18028339"/>
                      <a:ext cx="770727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3600" b="1" dirty="0" smtClean="0"/>
                        <a:t>OR</a:t>
                      </a:r>
                      <a:endParaRPr lang="fr-FR" sz="3600" dirty="0"/>
                    </a:p>
                  </p:txBody>
                </p:sp>
                <p:sp>
                  <p:nvSpPr>
                    <p:cNvPr id="159" name="Plus 158"/>
                    <p:cNvSpPr/>
                    <p:nvPr/>
                  </p:nvSpPr>
                  <p:spPr>
                    <a:xfrm>
                      <a:off x="14083237" y="18868841"/>
                      <a:ext cx="533140" cy="526863"/>
                    </a:xfrm>
                    <a:prstGeom prst="mathPlus">
                      <a:avLst>
                        <a:gd name="adj1" fmla="val 19484"/>
                      </a:avLst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63" name="Moins 162"/>
                    <p:cNvSpPr/>
                    <p:nvPr/>
                  </p:nvSpPr>
                  <p:spPr>
                    <a:xfrm>
                      <a:off x="14249939" y="17421751"/>
                      <a:ext cx="404148" cy="406829"/>
                    </a:xfrm>
                    <a:prstGeom prst="mathMinus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166" name="ZoneTexte 165"/>
                  <p:cNvSpPr txBox="1"/>
                  <p:nvPr/>
                </p:nvSpPr>
                <p:spPr>
                  <a:xfrm>
                    <a:off x="19553569" y="16681192"/>
                    <a:ext cx="232567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3600" i="1" u="sng" dirty="0" smtClean="0"/>
                      <a:t>Production</a:t>
                    </a:r>
                    <a:endParaRPr lang="fr-FR" sz="3600" i="1" u="sng" dirty="0"/>
                  </a:p>
                </p:txBody>
              </p:sp>
              <p:sp>
                <p:nvSpPr>
                  <p:cNvPr id="167" name="ZoneTexte 166"/>
                  <p:cNvSpPr txBox="1"/>
                  <p:nvPr/>
                </p:nvSpPr>
                <p:spPr>
                  <a:xfrm>
                    <a:off x="12842435" y="16682847"/>
                    <a:ext cx="128122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3600" i="1" u="sng" dirty="0" smtClean="0"/>
                      <a:t>Input</a:t>
                    </a:r>
                    <a:endParaRPr lang="fr-FR" sz="3600" i="1" u="sng" dirty="0"/>
                  </a:p>
                </p:txBody>
              </p:sp>
              <p:sp>
                <p:nvSpPr>
                  <p:cNvPr id="168" name="ZoneTexte 167"/>
                  <p:cNvSpPr txBox="1"/>
                  <p:nvPr/>
                </p:nvSpPr>
                <p:spPr>
                  <a:xfrm>
                    <a:off x="27475383" y="16683209"/>
                    <a:ext cx="153799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3600" i="1" u="sng" dirty="0" smtClean="0"/>
                      <a:t>Output</a:t>
                    </a:r>
                    <a:endParaRPr lang="fr-FR" sz="3600" i="1" u="sng" dirty="0"/>
                  </a:p>
                </p:txBody>
              </p:sp>
              <p:grpSp>
                <p:nvGrpSpPr>
                  <p:cNvPr id="13" name="Groupe 12"/>
                  <p:cNvGrpSpPr/>
                  <p:nvPr/>
                </p:nvGrpSpPr>
                <p:grpSpPr>
                  <a:xfrm>
                    <a:off x="12158862" y="16292988"/>
                    <a:ext cx="17041472" cy="5009114"/>
                    <a:chOff x="12158862" y="16292988"/>
                    <a:chExt cx="17041472" cy="5009114"/>
                  </a:xfrm>
                </p:grpSpPr>
                <p:sp>
                  <p:nvSpPr>
                    <p:cNvPr id="100" name="Rectangle à coins arrondis 99"/>
                    <p:cNvSpPr/>
                    <p:nvPr/>
                  </p:nvSpPr>
                  <p:spPr>
                    <a:xfrm>
                      <a:off x="12158862" y="16292988"/>
                      <a:ext cx="17041472" cy="5009114"/>
                    </a:xfrm>
                    <a:prstGeom prst="roundRect">
                      <a:avLst>
                        <a:gd name="adj" fmla="val 4135"/>
                      </a:avLst>
                    </a:prstGeom>
                    <a:noFill/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24" name="ZoneTexte 123"/>
                    <p:cNvSpPr txBox="1"/>
                    <p:nvPr/>
                  </p:nvSpPr>
                  <p:spPr>
                    <a:xfrm>
                      <a:off x="12367850" y="20425437"/>
                      <a:ext cx="1668072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3600" dirty="0" smtClean="0"/>
                        <a:t>Simulates within flock </a:t>
                      </a:r>
                      <a:r>
                        <a:rPr lang="fr-FR" sz="3600" dirty="0" smtClean="0">
                          <a:solidFill>
                            <a:srgbClr val="FF0000"/>
                          </a:solidFill>
                        </a:rPr>
                        <a:t>Prevalence (P</a:t>
                      </a:r>
                      <a:r>
                        <a:rPr lang="fr-FR" sz="2400" dirty="0" smtClean="0">
                          <a:solidFill>
                            <a:srgbClr val="FF0000"/>
                          </a:solidFill>
                        </a:rPr>
                        <a:t>prev</a:t>
                      </a:r>
                      <a:r>
                        <a:rPr lang="fr-FR" sz="36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fr-FR" sz="3600" dirty="0" smtClean="0"/>
                        <a:t> and </a:t>
                      </a:r>
                      <a:r>
                        <a:rPr lang="fr-FR" sz="3600" dirty="0" smtClean="0">
                          <a:solidFill>
                            <a:srgbClr val="FF0000"/>
                          </a:solidFill>
                        </a:rPr>
                        <a:t>Load (C</a:t>
                      </a:r>
                      <a:r>
                        <a:rPr lang="fr-FR" sz="2400" dirty="0" smtClean="0">
                          <a:solidFill>
                            <a:srgbClr val="FF0000"/>
                          </a:solidFill>
                        </a:rPr>
                        <a:t>load</a:t>
                      </a:r>
                      <a:r>
                        <a:rPr lang="fr-FR" sz="360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fr-FR" sz="3600" dirty="0" smtClean="0"/>
                        <a:t>on</a:t>
                      </a:r>
                      <a:r>
                        <a:rPr lang="fr-FR" sz="36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sz="3600" dirty="0" smtClean="0"/>
                        <a:t>carcass/portion at each stage</a:t>
                      </a:r>
                      <a:endParaRPr lang="fr-FR" sz="3600" dirty="0"/>
                    </a:p>
                  </p:txBody>
                </p:sp>
                <p:grpSp>
                  <p:nvGrpSpPr>
                    <p:cNvPr id="170" name="Groupe 169"/>
                    <p:cNvGrpSpPr/>
                    <p:nvPr/>
                  </p:nvGrpSpPr>
                  <p:grpSpPr>
                    <a:xfrm>
                      <a:off x="14679503" y="17671701"/>
                      <a:ext cx="13234194" cy="2532033"/>
                      <a:chOff x="14767556" y="17782415"/>
                      <a:chExt cx="13234194" cy="2532033"/>
                    </a:xfrm>
                  </p:grpSpPr>
                  <p:grpSp>
                    <p:nvGrpSpPr>
                      <p:cNvPr id="121" name="Groupe 120"/>
                      <p:cNvGrpSpPr/>
                      <p:nvPr/>
                    </p:nvGrpSpPr>
                    <p:grpSpPr>
                      <a:xfrm>
                        <a:off x="14767556" y="17830862"/>
                        <a:ext cx="13234194" cy="2245767"/>
                        <a:chOff x="13495609" y="17092362"/>
                        <a:chExt cx="13234194" cy="2245767"/>
                      </a:xfrm>
                    </p:grpSpPr>
                    <p:pic>
                      <p:nvPicPr>
                        <p:cNvPr id="118" name="Image 11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816249" y="18726632"/>
                          <a:ext cx="609705" cy="611497"/>
                        </a:xfrm>
                        <a:prstGeom prst="rect">
                          <a:avLst/>
                        </a:prstGeom>
                      </p:spPr>
                    </p:pic>
                    <p:grpSp>
                      <p:nvGrpSpPr>
                        <p:cNvPr id="120" name="Groupe 119"/>
                        <p:cNvGrpSpPr/>
                        <p:nvPr/>
                      </p:nvGrpSpPr>
                      <p:grpSpPr>
                        <a:xfrm>
                          <a:off x="13495609" y="17092362"/>
                          <a:ext cx="13234194" cy="2168897"/>
                          <a:chOff x="13495609" y="17092362"/>
                          <a:chExt cx="13234194" cy="2168897"/>
                        </a:xfrm>
                      </p:grpSpPr>
                      <p:grpSp>
                        <p:nvGrpSpPr>
                          <p:cNvPr id="113" name="Groupe 112"/>
                          <p:cNvGrpSpPr/>
                          <p:nvPr/>
                        </p:nvGrpSpPr>
                        <p:grpSpPr>
                          <a:xfrm>
                            <a:off x="13495609" y="17092362"/>
                            <a:ext cx="13234194" cy="1696338"/>
                            <a:chOff x="13440149" y="18460174"/>
                            <a:chExt cx="13234194" cy="1696338"/>
                          </a:xfrm>
                        </p:grpSpPr>
                        <p:sp>
                          <p:nvSpPr>
                            <p:cNvPr id="102" name="ZoneTexte 101"/>
                            <p:cNvSpPr txBox="1"/>
                            <p:nvPr/>
                          </p:nvSpPr>
                          <p:spPr>
                            <a:xfrm>
                              <a:off x="13440149" y="18501843"/>
                              <a:ext cx="3230631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3600" b="1" dirty="0" err="1" smtClean="0"/>
                                <a:t>Scalding</a:t>
                              </a:r>
                              <a:endParaRPr lang="fr-FR" sz="3600" dirty="0"/>
                            </a:p>
                          </p:txBody>
                        </p:sp>
                        <p:sp>
                          <p:nvSpPr>
                            <p:cNvPr id="103" name="ZoneTexte 102"/>
                            <p:cNvSpPr txBox="1"/>
                            <p:nvPr/>
                          </p:nvSpPr>
                          <p:spPr>
                            <a:xfrm>
                              <a:off x="19760547" y="18512885"/>
                              <a:ext cx="3230631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3600" b="1" dirty="0" err="1" smtClean="0"/>
                                <a:t>Chilling</a:t>
                              </a:r>
                              <a:endParaRPr lang="fr-FR" sz="3600" dirty="0"/>
                            </a:p>
                          </p:txBody>
                        </p:sp>
                        <p:sp>
                          <p:nvSpPr>
                            <p:cNvPr id="104" name="ZoneTexte 103"/>
                            <p:cNvSpPr txBox="1"/>
                            <p:nvPr/>
                          </p:nvSpPr>
                          <p:spPr>
                            <a:xfrm>
                              <a:off x="16293783" y="18460174"/>
                              <a:ext cx="3230631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3600" b="1" dirty="0" err="1" smtClean="0"/>
                                <a:t>Evisceration</a:t>
                              </a:r>
                              <a:endParaRPr lang="fr-FR" sz="3600" dirty="0"/>
                            </a:p>
                          </p:txBody>
                        </p:sp>
                        <p:sp>
                          <p:nvSpPr>
                            <p:cNvPr id="105" name="ZoneTexte 104"/>
                            <p:cNvSpPr txBox="1"/>
                            <p:nvPr/>
                          </p:nvSpPr>
                          <p:spPr>
                            <a:xfrm>
                              <a:off x="18618110" y="19510181"/>
                              <a:ext cx="3230631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3600" b="1" dirty="0" err="1" smtClean="0"/>
                                <a:t>Washing</a:t>
                              </a:r>
                              <a:endParaRPr lang="fr-FR" sz="3600" dirty="0"/>
                            </a:p>
                          </p:txBody>
                        </p:sp>
                        <p:sp>
                          <p:nvSpPr>
                            <p:cNvPr id="106" name="ZoneTexte 105"/>
                            <p:cNvSpPr txBox="1"/>
                            <p:nvPr/>
                          </p:nvSpPr>
                          <p:spPr>
                            <a:xfrm>
                              <a:off x="14145474" y="19446509"/>
                              <a:ext cx="3230631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3600" b="1" dirty="0" err="1" smtClean="0"/>
                                <a:t>Defeathering</a:t>
                              </a:r>
                              <a:endParaRPr lang="fr-FR" sz="3600" dirty="0"/>
                            </a:p>
                          </p:txBody>
                        </p:sp>
                        <p:sp>
                          <p:nvSpPr>
                            <p:cNvPr id="107" name="ZoneTexte 106"/>
                            <p:cNvSpPr txBox="1"/>
                            <p:nvPr/>
                          </p:nvSpPr>
                          <p:spPr>
                            <a:xfrm>
                              <a:off x="20897413" y="19506455"/>
                              <a:ext cx="3230631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3600" b="1" dirty="0" err="1" smtClean="0"/>
                                <a:t>Portioning</a:t>
                              </a:r>
                              <a:endParaRPr lang="fr-FR" sz="3600" dirty="0"/>
                            </a:p>
                          </p:txBody>
                        </p:sp>
                        <p:sp>
                          <p:nvSpPr>
                            <p:cNvPr id="108" name="ZoneTexte 107"/>
                            <p:cNvSpPr txBox="1"/>
                            <p:nvPr/>
                          </p:nvSpPr>
                          <p:spPr>
                            <a:xfrm>
                              <a:off x="21974200" y="18527537"/>
                              <a:ext cx="3230631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3600" b="1" dirty="0" smtClean="0"/>
                                <a:t>Post-</a:t>
                              </a:r>
                              <a:r>
                                <a:rPr lang="fr-FR" sz="3600" b="1" dirty="0" err="1" smtClean="0"/>
                                <a:t>processing</a:t>
                              </a:r>
                              <a:endParaRPr lang="fr-FR" sz="3600" dirty="0"/>
                            </a:p>
                          </p:txBody>
                        </p:sp>
                        <p:sp>
                          <p:nvSpPr>
                            <p:cNvPr id="109" name="ZoneTexte 108"/>
                            <p:cNvSpPr txBox="1"/>
                            <p:nvPr/>
                          </p:nvSpPr>
                          <p:spPr>
                            <a:xfrm>
                              <a:off x="23443712" y="19510181"/>
                              <a:ext cx="3230631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3600" b="1" dirty="0" smtClean="0"/>
                                <a:t>Home cooking</a:t>
                              </a:r>
                              <a:endParaRPr lang="fr-FR" sz="3600" dirty="0"/>
                            </a:p>
                          </p:txBody>
                        </p:sp>
                      </p:grpSp>
                      <p:sp>
                        <p:nvSpPr>
                          <p:cNvPr id="116" name="Flèche courbée vers le bas 115"/>
                          <p:cNvSpPr/>
                          <p:nvPr/>
                        </p:nvSpPr>
                        <p:spPr>
                          <a:xfrm rot="10800000">
                            <a:off x="14791916" y="18784974"/>
                            <a:ext cx="919475" cy="476285"/>
                          </a:xfrm>
                          <a:prstGeom prst="curvedDownArrow">
                            <a:avLst/>
                          </a:prstGeom>
                          <a:solidFill>
                            <a:schemeClr val="bg2">
                              <a:lumMod val="75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17" name="Flèche courbée vers le bas 116"/>
                          <p:cNvSpPr/>
                          <p:nvPr/>
                        </p:nvSpPr>
                        <p:spPr>
                          <a:xfrm rot="10800000">
                            <a:off x="16823114" y="17782488"/>
                            <a:ext cx="919475" cy="509079"/>
                          </a:xfrm>
                          <a:prstGeom prst="curvedDownArrow">
                            <a:avLst/>
                          </a:prstGeom>
                          <a:solidFill>
                            <a:schemeClr val="bg2">
                              <a:lumMod val="75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169" name="Rectangle à coins arrondis 168"/>
                      <p:cNvSpPr/>
                      <p:nvPr/>
                    </p:nvSpPr>
                    <p:spPr>
                      <a:xfrm>
                        <a:off x="14774292" y="17782415"/>
                        <a:ext cx="12879988" cy="2532033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</p:grpSp>
            </p:grpSp>
            <p:pic>
              <p:nvPicPr>
                <p:cNvPr id="171" name="Image 170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33852" y="18351725"/>
                  <a:ext cx="609705" cy="611497"/>
                </a:xfrm>
                <a:prstGeom prst="rect">
                  <a:avLst/>
                </a:prstGeom>
              </p:spPr>
            </p:pic>
          </p:grpSp>
          <p:grpSp>
            <p:nvGrpSpPr>
              <p:cNvPr id="10" name="Groupe 9"/>
              <p:cNvGrpSpPr/>
              <p:nvPr/>
            </p:nvGrpSpPr>
            <p:grpSpPr>
              <a:xfrm>
                <a:off x="1092807" y="16260635"/>
                <a:ext cx="28119430" cy="9000797"/>
                <a:chOff x="1092807" y="16260635"/>
                <a:chExt cx="28119430" cy="9000797"/>
              </a:xfrm>
            </p:grpSpPr>
            <p:grpSp>
              <p:nvGrpSpPr>
                <p:cNvPr id="9" name="Groupe 8"/>
                <p:cNvGrpSpPr/>
                <p:nvPr/>
              </p:nvGrpSpPr>
              <p:grpSpPr>
                <a:xfrm>
                  <a:off x="1092807" y="16260635"/>
                  <a:ext cx="10886417" cy="5879949"/>
                  <a:chOff x="1092807" y="16260635"/>
                  <a:chExt cx="10886417" cy="5879949"/>
                </a:xfrm>
              </p:grpSpPr>
              <p:sp>
                <p:nvSpPr>
                  <p:cNvPr id="58" name="Flèche droite 57"/>
                  <p:cNvSpPr/>
                  <p:nvPr/>
                </p:nvSpPr>
                <p:spPr>
                  <a:xfrm>
                    <a:off x="10563891" y="18050640"/>
                    <a:ext cx="1382232" cy="899597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5" name="ZoneTexte 124"/>
                  <p:cNvSpPr txBox="1"/>
                  <p:nvPr/>
                </p:nvSpPr>
                <p:spPr>
                  <a:xfrm>
                    <a:off x="10638659" y="16727359"/>
                    <a:ext cx="1096323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3600" b="1" dirty="0" smtClean="0"/>
                      <a:t>Barn </a:t>
                    </a:r>
                  </a:p>
                  <a:p>
                    <a:r>
                      <a:rPr lang="fr-FR" sz="3600" b="1" dirty="0" err="1" smtClean="0"/>
                      <a:t>Load</a:t>
                    </a:r>
                    <a:endParaRPr lang="fr-FR" sz="3600" dirty="0"/>
                  </a:p>
                </p:txBody>
              </p:sp>
              <p:sp>
                <p:nvSpPr>
                  <p:cNvPr id="126" name="ZoneTexte 125"/>
                  <p:cNvSpPr txBox="1"/>
                  <p:nvPr/>
                </p:nvSpPr>
                <p:spPr>
                  <a:xfrm>
                    <a:off x="10443731" y="19163824"/>
                    <a:ext cx="1535493" cy="1754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3600" b="1" dirty="0" smtClean="0"/>
                      <a:t>WithinFlock </a:t>
                    </a:r>
                  </a:p>
                  <a:p>
                    <a:pPr algn="ctr"/>
                    <a:r>
                      <a:rPr lang="fr-FR" sz="3600" b="1" dirty="0" err="1" smtClean="0"/>
                      <a:t>Prev</a:t>
                    </a:r>
                    <a:r>
                      <a:rPr lang="fr-FR" sz="3600" b="1" dirty="0" smtClean="0"/>
                      <a:t>.</a:t>
                    </a:r>
                    <a:endParaRPr lang="fr-FR" sz="3600" dirty="0"/>
                  </a:p>
                </p:txBody>
              </p:sp>
              <p:grpSp>
                <p:nvGrpSpPr>
                  <p:cNvPr id="8" name="Groupe 7"/>
                  <p:cNvGrpSpPr/>
                  <p:nvPr/>
                </p:nvGrpSpPr>
                <p:grpSpPr>
                  <a:xfrm>
                    <a:off x="1092807" y="16260635"/>
                    <a:ext cx="9761646" cy="5879949"/>
                    <a:chOff x="1092807" y="16260635"/>
                    <a:chExt cx="9761646" cy="5879949"/>
                  </a:xfrm>
                </p:grpSpPr>
                <p:grpSp>
                  <p:nvGrpSpPr>
                    <p:cNvPr id="97" name="Groupe 96"/>
                    <p:cNvGrpSpPr/>
                    <p:nvPr/>
                  </p:nvGrpSpPr>
                  <p:grpSpPr>
                    <a:xfrm>
                      <a:off x="1092807" y="16260635"/>
                      <a:ext cx="9761646" cy="5879949"/>
                      <a:chOff x="1051993" y="16360886"/>
                      <a:chExt cx="9761646" cy="5879949"/>
                    </a:xfrm>
                  </p:grpSpPr>
                  <p:grpSp>
                    <p:nvGrpSpPr>
                      <p:cNvPr id="94" name="Groupe 93"/>
                      <p:cNvGrpSpPr/>
                      <p:nvPr/>
                    </p:nvGrpSpPr>
                    <p:grpSpPr>
                      <a:xfrm>
                        <a:off x="1086322" y="16360886"/>
                        <a:ext cx="9727317" cy="5879949"/>
                        <a:chOff x="1081364" y="17531910"/>
                        <a:chExt cx="9727317" cy="5879949"/>
                      </a:xfrm>
                    </p:grpSpPr>
                    <p:sp>
                      <p:nvSpPr>
                        <p:cNvPr id="91" name="ZoneTexte 90"/>
                        <p:cNvSpPr txBox="1"/>
                        <p:nvPr/>
                      </p:nvSpPr>
                      <p:spPr>
                        <a:xfrm>
                          <a:off x="2457298" y="20138743"/>
                          <a:ext cx="3230631" cy="64633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3600" b="1" dirty="0" err="1" smtClean="0"/>
                            <a:t>Excretion</a:t>
                          </a:r>
                          <a:endParaRPr lang="fr-FR" sz="3600" b="1" dirty="0" smtClean="0"/>
                        </a:p>
                      </p:txBody>
                    </p:sp>
                    <p:grpSp>
                      <p:nvGrpSpPr>
                        <p:cNvPr id="93" name="Groupe 92"/>
                        <p:cNvGrpSpPr/>
                        <p:nvPr/>
                      </p:nvGrpSpPr>
                      <p:grpSpPr>
                        <a:xfrm>
                          <a:off x="1081364" y="17531910"/>
                          <a:ext cx="9727317" cy="5879949"/>
                          <a:chOff x="1081364" y="17531910"/>
                          <a:chExt cx="9727317" cy="5879949"/>
                        </a:xfrm>
                      </p:grpSpPr>
                      <p:sp>
                        <p:nvSpPr>
                          <p:cNvPr id="36" name="Rectangle à coins arrondis 35"/>
                          <p:cNvSpPr/>
                          <p:nvPr/>
                        </p:nvSpPr>
                        <p:spPr>
                          <a:xfrm>
                            <a:off x="1081364" y="17531910"/>
                            <a:ext cx="9189687" cy="5009114"/>
                          </a:xfrm>
                          <a:prstGeom prst="roundRect">
                            <a:avLst>
                              <a:gd name="adj" fmla="val 4135"/>
                            </a:avLst>
                          </a:prstGeom>
                          <a:noFill/>
                          <a:ln w="38100"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pic>
                        <p:nvPicPr>
                          <p:cNvPr id="61" name="Image 60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1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89358" y="18995756"/>
                            <a:ext cx="801193" cy="78398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62" name="Image 61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1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84626" y="18010010"/>
                            <a:ext cx="801193" cy="78398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64" name="Image 63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1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237431" y="18010010"/>
                            <a:ext cx="801193" cy="78398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69" name="Image 68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2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255533" y="18972617"/>
                            <a:ext cx="857723" cy="83929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0" name="Image 69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1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8099677" y="18974629"/>
                            <a:ext cx="801193" cy="78398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1" name="Image 70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2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8979027" y="17972967"/>
                            <a:ext cx="857723" cy="83929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2" name="Image 71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2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8060928" y="18006323"/>
                            <a:ext cx="857723" cy="83929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3" name="Image 72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2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9012181" y="18935825"/>
                            <a:ext cx="857723" cy="83929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5" name="Image 74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4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255533" y="21229487"/>
                            <a:ext cx="898307" cy="898307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80" name="Image 79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5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86108" y="21208977"/>
                            <a:ext cx="942517" cy="945287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85" name="Double flèche horizontale 84"/>
                          <p:cNvSpPr/>
                          <p:nvPr/>
                        </p:nvSpPr>
                        <p:spPr>
                          <a:xfrm rot="5400000" flipV="1">
                            <a:off x="4696946" y="20205600"/>
                            <a:ext cx="1049902" cy="429737"/>
                          </a:xfrm>
                          <a:prstGeom prst="leftRightArrow">
                            <a:avLst/>
                          </a:prstGeom>
                          <a:solidFill>
                            <a:schemeClr val="bg2">
                              <a:lumMod val="75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86" name="Flèche courbée vers le bas 85"/>
                          <p:cNvSpPr/>
                          <p:nvPr/>
                        </p:nvSpPr>
                        <p:spPr>
                          <a:xfrm rot="10800000">
                            <a:off x="8781571" y="19830657"/>
                            <a:ext cx="1240688" cy="747204"/>
                          </a:xfrm>
                          <a:prstGeom prst="curvedDownArrow">
                            <a:avLst/>
                          </a:prstGeom>
                          <a:solidFill>
                            <a:schemeClr val="bg2">
                              <a:lumMod val="75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7" name="Flèche droite 86"/>
                          <p:cNvSpPr/>
                          <p:nvPr/>
                        </p:nvSpPr>
                        <p:spPr>
                          <a:xfrm>
                            <a:off x="6343243" y="18794401"/>
                            <a:ext cx="1528843" cy="365473"/>
                          </a:xfrm>
                          <a:prstGeom prst="rightArrow">
                            <a:avLst/>
                          </a:prstGeom>
                          <a:solidFill>
                            <a:schemeClr val="bg2">
                              <a:lumMod val="75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88" name="ZoneTexte 87"/>
                          <p:cNvSpPr txBox="1"/>
                          <p:nvPr/>
                        </p:nvSpPr>
                        <p:spPr>
                          <a:xfrm>
                            <a:off x="4328845" y="22765528"/>
                            <a:ext cx="3230631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fr-FR" sz="3600" b="1" dirty="0" smtClean="0"/>
                              <a:t>FARM MODULE</a:t>
                            </a:r>
                            <a:endParaRPr lang="fr-FR" sz="3600" dirty="0"/>
                          </a:p>
                        </p:txBody>
                      </p:sp>
                      <p:sp>
                        <p:nvSpPr>
                          <p:cNvPr id="89" name="ZoneTexte 88"/>
                          <p:cNvSpPr txBox="1"/>
                          <p:nvPr/>
                        </p:nvSpPr>
                        <p:spPr>
                          <a:xfrm>
                            <a:off x="7578050" y="20600788"/>
                            <a:ext cx="3230631" cy="175432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3600" b="1" dirty="0" smtClean="0"/>
                              <a:t>Horizontal </a:t>
                            </a:r>
                          </a:p>
                          <a:p>
                            <a:pPr algn="ctr"/>
                            <a:r>
                              <a:rPr lang="fr-FR" sz="3600" b="1" dirty="0" smtClean="0"/>
                              <a:t>Gene</a:t>
                            </a:r>
                          </a:p>
                          <a:p>
                            <a:pPr algn="ctr"/>
                            <a:r>
                              <a:rPr lang="fr-FR" sz="3600" b="1" dirty="0" smtClean="0"/>
                              <a:t>Transfer</a:t>
                            </a:r>
                          </a:p>
                        </p:txBody>
                      </p:sp>
                      <p:sp>
                        <p:nvSpPr>
                          <p:cNvPr id="90" name="ZoneTexte 89"/>
                          <p:cNvSpPr txBox="1"/>
                          <p:nvPr/>
                        </p:nvSpPr>
                        <p:spPr>
                          <a:xfrm>
                            <a:off x="5082180" y="20141826"/>
                            <a:ext cx="3230631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3600" b="1" dirty="0" smtClean="0"/>
                              <a:t>Transmission</a:t>
                            </a:r>
                          </a:p>
                        </p:txBody>
                      </p:sp>
                      <p:sp>
                        <p:nvSpPr>
                          <p:cNvPr id="92" name="ZoneTexte 91"/>
                          <p:cNvSpPr txBox="1"/>
                          <p:nvPr/>
                        </p:nvSpPr>
                        <p:spPr>
                          <a:xfrm>
                            <a:off x="5920528" y="18052808"/>
                            <a:ext cx="2329212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3600" b="1" dirty="0" smtClean="0"/>
                              <a:t>SI model</a:t>
                            </a:r>
                          </a:p>
                        </p:txBody>
                      </p:sp>
                    </p:grpSp>
                  </p:grpSp>
                  <p:sp>
                    <p:nvSpPr>
                      <p:cNvPr id="95" name="ZoneTexte 94"/>
                      <p:cNvSpPr txBox="1"/>
                      <p:nvPr/>
                    </p:nvSpPr>
                    <p:spPr>
                      <a:xfrm>
                        <a:off x="1051993" y="20035021"/>
                        <a:ext cx="3230631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3600" b="1" dirty="0" err="1" smtClean="0"/>
                          <a:t>Decay</a:t>
                        </a:r>
                        <a:endParaRPr lang="fr-FR" sz="3600" dirty="0"/>
                      </a:p>
                    </p:txBody>
                  </p:sp>
                  <p:sp>
                    <p:nvSpPr>
                      <p:cNvPr id="96" name="Flèche courbée vers le bas 95"/>
                      <p:cNvSpPr/>
                      <p:nvPr/>
                    </p:nvSpPr>
                    <p:spPr>
                      <a:xfrm rot="16200000">
                        <a:off x="3178371" y="19995076"/>
                        <a:ext cx="1240688" cy="747204"/>
                      </a:xfrm>
                      <a:prstGeom prst="curvedDownArrow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pic>
                  <p:nvPicPr>
                    <p:cNvPr id="2" name="Image 1"/>
                    <p:cNvPicPr>
                      <a:picLocks noChangeAspect="1"/>
                    </p:cNvPicPr>
                    <p:nvPr/>
                  </p:nvPicPr>
                  <p:blipFill>
                    <a:blip r:embed="rId1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461660" y="17572771"/>
                      <a:ext cx="643875" cy="50334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" name="Image 2"/>
                    <p:cNvPicPr>
                      <a:picLocks noChangeAspect="1"/>
                    </p:cNvPicPr>
                    <p:nvPr/>
                  </p:nvPicPr>
                  <p:blipFill>
                    <a:blip r:embed="rId1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376604" y="16703918"/>
                      <a:ext cx="787698" cy="76308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11" name="Flèche droite 110"/>
                    <p:cNvSpPr/>
                    <p:nvPr/>
                  </p:nvSpPr>
                  <p:spPr>
                    <a:xfrm>
                      <a:off x="2460062" y="17518605"/>
                      <a:ext cx="1528843" cy="365473"/>
                    </a:xfrm>
                    <a:prstGeom prst="rightArrow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14" name="ZoneTexte 113"/>
                    <p:cNvSpPr txBox="1"/>
                    <p:nvPr/>
                  </p:nvSpPr>
                  <p:spPr>
                    <a:xfrm>
                      <a:off x="2067327" y="16793066"/>
                      <a:ext cx="2329212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3600" b="1" dirty="0" err="1"/>
                        <a:t>T</a:t>
                      </a:r>
                      <a:r>
                        <a:rPr lang="fr-FR" sz="3600" b="1" dirty="0" err="1" smtClean="0"/>
                        <a:t>hinning</a:t>
                      </a:r>
                      <a:endParaRPr lang="fr-FR" sz="3600" b="1" dirty="0" smtClean="0"/>
                    </a:p>
                  </p:txBody>
                </p:sp>
                <p:pic>
                  <p:nvPicPr>
                    <p:cNvPr id="115" name="Image 114"/>
                    <p:cNvPicPr>
                      <a:picLocks noChangeAspect="1"/>
                    </p:cNvPicPr>
                    <p:nvPr/>
                  </p:nvPicPr>
                  <p:blipFill>
                    <a:blip r:embed="rId1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385635" y="18122132"/>
                      <a:ext cx="648762" cy="650668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4" name="Rectangle à coins arrondis 3"/>
                <p:cNvSpPr/>
                <p:nvPr/>
              </p:nvSpPr>
              <p:spPr>
                <a:xfrm>
                  <a:off x="1127136" y="22313127"/>
                  <a:ext cx="9265913" cy="2876831"/>
                </a:xfrm>
                <a:prstGeom prst="roundRect">
                  <a:avLst>
                    <a:gd name="adj" fmla="val 7644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fr-FR" sz="3600" b="1" dirty="0">
                      <a:solidFill>
                        <a:schemeClr val="tx1"/>
                      </a:solidFill>
                    </a:rPr>
                    <a:t>DYNAMICS of ESBL </a:t>
                  </a:r>
                  <a:r>
                    <a:rPr lang="fr-FR" sz="3600" b="1" i="1" dirty="0">
                      <a:solidFill>
                        <a:schemeClr val="tx1"/>
                      </a:solidFill>
                    </a:rPr>
                    <a:t>E. coli</a:t>
                  </a:r>
                  <a:r>
                    <a:rPr lang="fr-FR" sz="3600" b="1" dirty="0">
                      <a:solidFill>
                        <a:schemeClr val="tx1"/>
                      </a:solidFill>
                    </a:rPr>
                    <a:t> in farm environment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fr-FR" sz="3600" dirty="0">
                      <a:solidFill>
                        <a:schemeClr val="tx1"/>
                      </a:solidFill>
                    </a:rPr>
                    <a:t>Transmisson model </a:t>
                  </a:r>
                  <a:r>
                    <a:rPr lang="fr-FR" sz="36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Dame-Korevaar et al. (2020)</a:t>
                  </a:r>
                </a:p>
                <a:p>
                  <a:r>
                    <a:rPr lang="fr-FR" sz="3600" dirty="0" smtClean="0">
                      <a:solidFill>
                        <a:schemeClr val="tx1"/>
                      </a:solidFill>
                    </a:rPr>
                    <a:t>Horizontal </a:t>
                  </a:r>
                  <a:r>
                    <a:rPr lang="fr-FR" sz="3600" dirty="0">
                      <a:solidFill>
                        <a:schemeClr val="tx1"/>
                      </a:solidFill>
                    </a:rPr>
                    <a:t>Gene Transfer </a:t>
                  </a:r>
                  <a:r>
                    <a:rPr lang="fr-FR" sz="36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Fisher at al. (2019)</a:t>
                  </a:r>
                </a:p>
                <a:p>
                  <a:r>
                    <a:rPr lang="fr-FR" sz="3600" dirty="0">
                      <a:solidFill>
                        <a:schemeClr val="tx1"/>
                      </a:solidFill>
                    </a:rPr>
                    <a:t>Susceptible-Infected</a:t>
                  </a:r>
                  <a:r>
                    <a:rPr lang="fr-FR" sz="36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 </a:t>
                  </a:r>
                  <a:r>
                    <a:rPr lang="fr-FR" sz="3600" dirty="0">
                      <a:solidFill>
                        <a:schemeClr val="tx1"/>
                      </a:solidFill>
                    </a:rPr>
                    <a:t>model</a:t>
                  </a:r>
                  <a:r>
                    <a:rPr lang="fr-FR" sz="36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 Becker et al. (2022)</a:t>
                  </a:r>
                  <a:endParaRPr lang="fr-FR" sz="3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fr-FR" sz="3600" dirty="0"/>
                </a:p>
              </p:txBody>
            </p:sp>
            <p:sp>
              <p:nvSpPr>
                <p:cNvPr id="5" name="Rectangle à coins arrondis 4"/>
                <p:cNvSpPr/>
                <p:nvPr/>
              </p:nvSpPr>
              <p:spPr>
                <a:xfrm>
                  <a:off x="12015028" y="22364995"/>
                  <a:ext cx="8312858" cy="2877454"/>
                </a:xfrm>
                <a:prstGeom prst="roundRect">
                  <a:avLst>
                    <a:gd name="adj" fmla="val 65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fr-FR" sz="3600" b="1" dirty="0">
                      <a:solidFill>
                        <a:schemeClr val="tx1"/>
                      </a:solidFill>
                    </a:rPr>
                    <a:t>DYNAMICS of ESBL </a:t>
                  </a:r>
                  <a:r>
                    <a:rPr lang="fr-FR" sz="3600" b="1" i="1" dirty="0">
                      <a:solidFill>
                        <a:schemeClr val="tx1"/>
                      </a:solidFill>
                    </a:rPr>
                    <a:t>E. coli</a:t>
                  </a:r>
                  <a:r>
                    <a:rPr lang="fr-FR" sz="36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fr-FR" sz="3600" b="1" dirty="0" smtClean="0">
                      <a:solidFill>
                        <a:schemeClr val="tx1"/>
                      </a:solidFill>
                    </a:rPr>
                    <a:t>in processing</a:t>
                  </a:r>
                  <a:endParaRPr lang="fr-FR" sz="3600" b="1" dirty="0">
                    <a:solidFill>
                      <a:schemeClr val="tx1"/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fr-FR" sz="36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Collineau et al. (2020</a:t>
                  </a:r>
                  <a:r>
                    <a:rPr lang="fr-FR" sz="36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)</a:t>
                  </a:r>
                  <a:r>
                    <a:rPr lang="fr-FR" sz="3600" dirty="0" smtClean="0">
                      <a:solidFill>
                        <a:schemeClr val="tx1"/>
                      </a:solidFill>
                    </a:rPr>
                    <a:t> in ESBL </a:t>
                  </a:r>
                  <a:r>
                    <a:rPr lang="fr-FR" sz="3600" i="1" dirty="0">
                      <a:solidFill>
                        <a:schemeClr val="tx1"/>
                      </a:solidFill>
                    </a:rPr>
                    <a:t>E. coli</a:t>
                  </a:r>
                  <a:r>
                    <a:rPr lang="fr-FR" sz="36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fr-FR" sz="3600" dirty="0" smtClean="0">
                      <a:solidFill>
                        <a:schemeClr val="tx1"/>
                      </a:solidFill>
                    </a:rPr>
                    <a:t>setup</a:t>
                  </a:r>
                  <a:endParaRPr lang="fr-FR" sz="3600" dirty="0">
                    <a:solidFill>
                      <a:schemeClr val="tx1"/>
                    </a:solidFill>
                  </a:endParaRPr>
                </a:p>
                <a:p>
                  <a:r>
                    <a:rPr lang="fr-FR" sz="3600" dirty="0">
                      <a:solidFill>
                        <a:schemeClr val="tx1"/>
                      </a:solidFill>
                    </a:rPr>
                    <a:t>Updated with </a:t>
                  </a:r>
                  <a:r>
                    <a:rPr lang="fr-FR" sz="3600" dirty="0">
                      <a:solidFill>
                        <a:srgbClr val="FF0000"/>
                      </a:solidFill>
                    </a:rPr>
                    <a:t>EU</a:t>
                  </a:r>
                  <a:r>
                    <a:rPr lang="fr-FR" sz="3600" dirty="0">
                      <a:solidFill>
                        <a:schemeClr val="tx1"/>
                      </a:solidFill>
                    </a:rPr>
                    <a:t> poultry farming practices</a:t>
                  </a:r>
                </a:p>
                <a:p>
                  <a:r>
                    <a:rPr lang="fr-FR" sz="3600" dirty="0" smtClean="0">
                      <a:solidFill>
                        <a:schemeClr val="tx1"/>
                      </a:solidFill>
                    </a:rPr>
                    <a:t>Simulates the processing of 1 chicken flock</a:t>
                  </a:r>
                  <a:endParaRPr lang="fr-FR" sz="3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fr-FR" sz="3600" dirty="0"/>
                </a:p>
              </p:txBody>
            </p:sp>
            <p:sp>
              <p:nvSpPr>
                <p:cNvPr id="7" name="Rectangle à coins arrondis 6"/>
                <p:cNvSpPr/>
                <p:nvPr/>
              </p:nvSpPr>
              <p:spPr>
                <a:xfrm>
                  <a:off x="20506336" y="22375030"/>
                  <a:ext cx="8705901" cy="2886402"/>
                </a:xfrm>
                <a:prstGeom prst="roundRect">
                  <a:avLst>
                    <a:gd name="adj" fmla="val 519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fr-FR" sz="3600" b="1" dirty="0" smtClean="0">
                      <a:solidFill>
                        <a:schemeClr val="tx1"/>
                      </a:solidFill>
                    </a:rPr>
                    <a:t>Flock Risk </a:t>
                  </a:r>
                  <a:r>
                    <a:rPr lang="fr-FR" sz="3600" b="1" dirty="0">
                      <a:solidFill>
                        <a:schemeClr val="tx1"/>
                      </a:solidFill>
                    </a:rPr>
                    <a:t>from 1 chicken </a:t>
                  </a:r>
                  <a:r>
                    <a:rPr lang="fr-FR" sz="3600" b="1" dirty="0" smtClean="0">
                      <a:solidFill>
                        <a:schemeClr val="tx1"/>
                      </a:solidFill>
                    </a:rPr>
                    <a:t>portion consumed</a:t>
                  </a:r>
                </a:p>
                <a:p>
                  <a:pPr marL="571500" indent="-57150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fr-FR" sz="3600" dirty="0" smtClean="0">
                      <a:solidFill>
                        <a:schemeClr val="tx1"/>
                      </a:solidFill>
                    </a:rPr>
                    <a:t>Prob. of ESBL </a:t>
                  </a:r>
                  <a:r>
                    <a:rPr lang="fr-FR" sz="3600" i="1" dirty="0" smtClean="0">
                      <a:solidFill>
                        <a:schemeClr val="tx1"/>
                      </a:solidFill>
                    </a:rPr>
                    <a:t>E. coli </a:t>
                  </a:r>
                  <a:r>
                    <a:rPr lang="fr-FR" sz="3600" dirty="0" smtClean="0">
                      <a:solidFill>
                        <a:srgbClr val="FF0000"/>
                      </a:solidFill>
                    </a:rPr>
                    <a:t>carriage by consumer</a:t>
                  </a:r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r>
                    <a:rPr lang="fr-FR" sz="3600" dirty="0" smtClean="0">
                      <a:solidFill>
                        <a:schemeClr val="tx1"/>
                      </a:solidFill>
                    </a:rPr>
                    <a:t>Conditional </a:t>
                  </a:r>
                  <a:r>
                    <a:rPr lang="fr-FR" sz="3600" dirty="0">
                      <a:solidFill>
                        <a:schemeClr val="tx1"/>
                      </a:solidFill>
                    </a:rPr>
                    <a:t>on </a:t>
                  </a:r>
                  <a:r>
                    <a:rPr lang="fr-FR" sz="3600" dirty="0" smtClean="0">
                      <a:solidFill>
                        <a:srgbClr val="FF0000"/>
                      </a:solidFill>
                    </a:rPr>
                    <a:t>P</a:t>
                  </a:r>
                  <a:r>
                    <a:rPr lang="fr-FR" sz="2400" dirty="0" smtClean="0">
                      <a:solidFill>
                        <a:srgbClr val="FF0000"/>
                      </a:solidFill>
                    </a:rPr>
                    <a:t>prev</a:t>
                  </a:r>
                  <a:r>
                    <a:rPr lang="fr-FR" sz="3600" dirty="0" smtClean="0">
                      <a:solidFill>
                        <a:schemeClr val="tx1"/>
                      </a:solidFill>
                    </a:rPr>
                    <a:t>, </a:t>
                  </a:r>
                  <a:r>
                    <a:rPr lang="fr-FR" sz="3600" dirty="0" smtClean="0">
                      <a:solidFill>
                        <a:srgbClr val="FF0000"/>
                      </a:solidFill>
                    </a:rPr>
                    <a:t>C</a:t>
                  </a:r>
                  <a:r>
                    <a:rPr lang="fr-FR" sz="2400" dirty="0" smtClean="0">
                      <a:solidFill>
                        <a:srgbClr val="FF0000"/>
                      </a:solidFill>
                    </a:rPr>
                    <a:t>load </a:t>
                  </a:r>
                  <a:r>
                    <a:rPr lang="fr-FR" sz="3600" dirty="0" smtClean="0">
                      <a:solidFill>
                        <a:schemeClr val="tx1"/>
                      </a:solidFill>
                    </a:rPr>
                    <a:t>after cooking</a:t>
                  </a:r>
                  <a:endParaRPr lang="fr-FR" sz="3600" dirty="0">
                    <a:solidFill>
                      <a:schemeClr val="tx1"/>
                    </a:solidFill>
                  </a:endParaRPr>
                </a:p>
                <a:p>
                  <a:r>
                    <a:rPr lang="fr-FR" sz="3600" dirty="0" smtClean="0">
                      <a:solidFill>
                        <a:schemeClr val="tx1"/>
                      </a:solidFill>
                    </a:rPr>
                    <a:t>P</a:t>
                  </a:r>
                  <a:r>
                    <a:rPr lang="fr-FR" sz="2400" dirty="0" smtClean="0">
                      <a:solidFill>
                        <a:schemeClr val="tx1"/>
                      </a:solidFill>
                    </a:rPr>
                    <a:t>DR</a:t>
                  </a:r>
                  <a:r>
                    <a:rPr lang="fr-FR" sz="24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fr-FR" sz="3600" dirty="0">
                      <a:solidFill>
                        <a:schemeClr val="tx1"/>
                      </a:solidFill>
                    </a:rPr>
                    <a:t>:</a:t>
                  </a:r>
                  <a:r>
                    <a:rPr lang="fr-FR" sz="24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fr-FR" sz="3600" dirty="0" smtClean="0">
                      <a:solidFill>
                        <a:srgbClr val="FF0000"/>
                      </a:solidFill>
                    </a:rPr>
                    <a:t>Dose-Response</a:t>
                  </a:r>
                  <a:r>
                    <a:rPr lang="fr-FR" sz="36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fr-FR" sz="36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Furusawa et al. (2024)</a:t>
                  </a:r>
                </a:p>
                <a:p>
                  <a:pPr algn="ctr"/>
                  <a:endParaRPr lang="fr-FR" sz="3600" dirty="0"/>
                </a:p>
              </p:txBody>
            </p:sp>
          </p:grpSp>
        </p:grpSp>
      </p:grpSp>
      <p:grpSp>
        <p:nvGrpSpPr>
          <p:cNvPr id="50" name="Groupe 49"/>
          <p:cNvGrpSpPr/>
          <p:nvPr/>
        </p:nvGrpSpPr>
        <p:grpSpPr>
          <a:xfrm>
            <a:off x="1171610" y="25933049"/>
            <a:ext cx="12185456" cy="6793308"/>
            <a:chOff x="1129491" y="26032079"/>
            <a:chExt cx="12327709" cy="7002845"/>
          </a:xfrm>
        </p:grpSpPr>
        <p:pic>
          <p:nvPicPr>
            <p:cNvPr id="38" name="Image 37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9467" y="26032079"/>
              <a:ext cx="12227733" cy="6987276"/>
            </a:xfrm>
            <a:prstGeom prst="rect">
              <a:avLst/>
            </a:prstGeom>
          </p:spPr>
        </p:pic>
        <p:sp>
          <p:nvSpPr>
            <p:cNvPr id="49" name="Rectangle à coins arrondis 48"/>
            <p:cNvSpPr/>
            <p:nvPr/>
          </p:nvSpPr>
          <p:spPr>
            <a:xfrm>
              <a:off x="1129491" y="26047648"/>
              <a:ext cx="12185456" cy="6987276"/>
            </a:xfrm>
            <a:prstGeom prst="roundRect">
              <a:avLst>
                <a:gd name="adj" fmla="val 3351"/>
              </a:avLst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1171610" y="33162652"/>
            <a:ext cx="12124004" cy="6842025"/>
            <a:chOff x="1228314" y="33225958"/>
            <a:chExt cx="12124004" cy="6842025"/>
          </a:xfrm>
        </p:grpSpPr>
        <p:pic>
          <p:nvPicPr>
            <p:cNvPr id="40" name="Image 39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8528" y="33285654"/>
              <a:ext cx="12053790" cy="6782329"/>
            </a:xfrm>
            <a:prstGeom prst="rect">
              <a:avLst/>
            </a:prstGeom>
          </p:spPr>
        </p:pic>
        <p:sp>
          <p:nvSpPr>
            <p:cNvPr id="133" name="Rectangle à coins arrondis 132"/>
            <p:cNvSpPr/>
            <p:nvPr/>
          </p:nvSpPr>
          <p:spPr>
            <a:xfrm>
              <a:off x="1228314" y="33225958"/>
              <a:ext cx="12044844" cy="6778205"/>
            </a:xfrm>
            <a:prstGeom prst="roundRect">
              <a:avLst>
                <a:gd name="adj" fmla="val 3351"/>
              </a:avLst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Rectangle à coins arrondis 137"/>
              <p:cNvSpPr/>
              <p:nvPr/>
            </p:nvSpPr>
            <p:spPr>
              <a:xfrm>
                <a:off x="13362085" y="25944218"/>
                <a:ext cx="15960511" cy="3847390"/>
              </a:xfrm>
              <a:prstGeom prst="roundRect">
                <a:avLst>
                  <a:gd name="adj" fmla="val 7644"/>
                </a:avLst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r>
                  <a:rPr lang="fr-FR" sz="3600" b="1" dirty="0" smtClean="0">
                    <a:solidFill>
                      <a:schemeClr val="tx1"/>
                    </a:solidFill>
                  </a:rPr>
                  <a:t>Average risk of </a:t>
                </a:r>
                <a:r>
                  <a:rPr lang="fr-FR" sz="3600" dirty="0">
                    <a:solidFill>
                      <a:schemeClr val="tx1"/>
                    </a:solidFill>
                  </a:rPr>
                  <a:t>ESBL </a:t>
                </a:r>
                <a:r>
                  <a:rPr lang="fr-FR" sz="3600" i="1" dirty="0">
                    <a:solidFill>
                      <a:schemeClr val="tx1"/>
                    </a:solidFill>
                  </a:rPr>
                  <a:t>E. coli</a:t>
                </a:r>
                <a:r>
                  <a:rPr lang="fr-FR" sz="3600" b="1" dirty="0" smtClean="0">
                    <a:solidFill>
                      <a:schemeClr val="tx1"/>
                    </a:solidFill>
                  </a:rPr>
                  <a:t> carriage by consumer </a:t>
                </a:r>
                <a:r>
                  <a:rPr lang="fr-FR" sz="3600" b="1" dirty="0">
                    <a:solidFill>
                      <a:schemeClr val="tx1"/>
                    </a:solidFill>
                  </a:rPr>
                  <a:t>from 1 chicken portion </a:t>
                </a:r>
                <a:r>
                  <a:rPr lang="fr-FR" sz="3600" b="1" dirty="0" smtClean="0">
                    <a:solidFill>
                      <a:schemeClr val="tx1"/>
                    </a:solidFill>
                  </a:rPr>
                  <a:t>consumed </a:t>
                </a:r>
                <a:r>
                  <a:rPr lang="fr-FR" sz="3600" b="1" dirty="0">
                    <a:solidFill>
                      <a:schemeClr val="tx1"/>
                    </a:solidFill>
                  </a:rPr>
                  <a:t>	</a:t>
                </a:r>
                <a:r>
                  <a:rPr lang="fr-FR" sz="3600" b="1" dirty="0" smtClean="0">
                    <a:solidFill>
                      <a:schemeClr val="tx1"/>
                    </a:solidFill>
                  </a:rPr>
                  <a:t>					</a:t>
                </a:r>
                <a14:m>
                  <m:oMath xmlns:m="http://schemas.openxmlformats.org/officeDocument/2006/math">
                    <a:fld id="{2A909327-20DC-4699-A0AB-12C018C666F9}" type="mathplaceholder">
                      <a:rPr lang="fr-FR" sz="3600" i="1">
                        <a:latin typeface="Cambria Math" panose="02040503050406030204" pitchFamily="18" charset="0"/>
                      </a:rPr>
                      <a:t>Tapez une équation ici.</a:t>
                    </a:fld>
                  </m:oMath>
                </a14:m>
                <a:endParaRPr lang="fr-FR" sz="3600" b="1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r>
                  <a:rPr lang="fr-FR" sz="3600" b="1" dirty="0" smtClean="0">
                    <a:solidFill>
                      <a:schemeClr val="tx1"/>
                    </a:solidFill>
                  </a:rPr>
                  <a:t>To estimate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: 10k independent flocks simulated with Monte Carlo runs </a:t>
                </a:r>
                <a:endParaRPr lang="fr-FR" sz="3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fr-FR" sz="3600" dirty="0" smtClean="0">
                    <a:solidFill>
                      <a:schemeClr val="tx1"/>
                    </a:solidFill>
                  </a:rPr>
                  <a:t>Average risk </a:t>
                </a:r>
                <a:r>
                  <a:rPr lang="fr-FR" sz="3600" dirty="0">
                    <a:solidFill>
                      <a:schemeClr val="tx1"/>
                    </a:solidFill>
                  </a:rPr>
                  <a:t>in a </a:t>
                </a:r>
                <a:r>
                  <a:rPr lang="fr-FR" sz="3600" dirty="0">
                    <a:solidFill>
                      <a:schemeClr val="accent1">
                        <a:lumMod val="50000"/>
                      </a:schemeClr>
                    </a:solidFill>
                  </a:rPr>
                  <a:t>baseline</a:t>
                </a:r>
                <a:r>
                  <a:rPr lang="fr-FR" sz="3600" dirty="0">
                    <a:solidFill>
                      <a:schemeClr val="tx1"/>
                    </a:solidFill>
                  </a:rPr>
                  <a:t> scenario 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defined by input parameters Ɵ </a:t>
                </a:r>
                <a:r>
                  <a:rPr lang="fr-FR" sz="3600">
                    <a:solidFill>
                      <a:schemeClr val="tx1"/>
                    </a:solidFill>
                  </a:rPr>
                  <a:t>: </a:t>
                </a:r>
                <a:r>
                  <a:rPr lang="fr-FR" sz="3600" smtClean="0">
                    <a:solidFill>
                      <a:srgbClr val="FF0000"/>
                    </a:solidFill>
                  </a:rPr>
                  <a:t>1.4e-4</a:t>
                </a:r>
                <a:endParaRPr lang="fr-FR" sz="36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ctr"/>
                <a:endParaRPr lang="fr-FR" sz="3600" dirty="0"/>
              </a:p>
            </p:txBody>
          </p:sp>
        </mc:Choice>
        <mc:Fallback>
          <p:sp>
            <p:nvSpPr>
              <p:cNvPr id="138" name="Rectangle à coins arrondis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2085" y="25944218"/>
                <a:ext cx="15960511" cy="3847390"/>
              </a:xfrm>
              <a:prstGeom prst="roundRect">
                <a:avLst>
                  <a:gd name="adj" fmla="val 7644"/>
                </a:avLst>
              </a:prstGeom>
              <a:blipFill>
                <a:blip r:embed="rId21"/>
                <a:stretch>
                  <a:fillRect l="-495" r="-1029"/>
                </a:stretch>
              </a:blipFill>
              <a:ln w="3810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Rectangle à coins arrondis 138"/>
          <p:cNvSpPr/>
          <p:nvPr/>
        </p:nvSpPr>
        <p:spPr>
          <a:xfrm>
            <a:off x="13357067" y="37017747"/>
            <a:ext cx="15965106" cy="2905068"/>
          </a:xfrm>
          <a:prstGeom prst="roundRect">
            <a:avLst>
              <a:gd name="adj" fmla="val 7644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600" b="1" dirty="0" smtClean="0">
                <a:solidFill>
                  <a:schemeClr val="tx1"/>
                </a:solidFill>
              </a:rPr>
              <a:t>Food-borne QRA module perspectives</a:t>
            </a:r>
            <a:endParaRPr lang="fr-FR" sz="3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3600" b="1" dirty="0" smtClean="0">
                <a:solidFill>
                  <a:schemeClr val="tx1"/>
                </a:solidFill>
              </a:rPr>
              <a:t>Validation: </a:t>
            </a:r>
            <a:r>
              <a:rPr lang="fr-FR" sz="3600" dirty="0" smtClean="0">
                <a:solidFill>
                  <a:schemeClr val="tx1"/>
                </a:solidFill>
              </a:rPr>
              <a:t>Simulation results are comparable with </a:t>
            </a:r>
            <a:r>
              <a:rPr lang="fr-FR" sz="3600" dirty="0" smtClean="0">
                <a:solidFill>
                  <a:schemeClr val="accent1">
                    <a:lumMod val="50000"/>
                  </a:schemeClr>
                </a:solidFill>
              </a:rPr>
              <a:t>Faverjon et al. (2022)</a:t>
            </a:r>
          </a:p>
          <a:p>
            <a:r>
              <a:rPr lang="fr-FR" sz="3600" b="1" dirty="0" smtClean="0">
                <a:solidFill>
                  <a:schemeClr val="tx1"/>
                </a:solidFill>
              </a:rPr>
              <a:t>Calibration: </a:t>
            </a:r>
            <a:r>
              <a:rPr lang="fr-FR" sz="3600" dirty="0">
                <a:solidFill>
                  <a:schemeClr val="tx1"/>
                </a:solidFill>
              </a:rPr>
              <a:t>I</a:t>
            </a:r>
            <a:r>
              <a:rPr lang="fr-FR" sz="3600" dirty="0" smtClean="0">
                <a:solidFill>
                  <a:schemeClr val="tx1"/>
                </a:solidFill>
              </a:rPr>
              <a:t>nput parameters </a:t>
            </a:r>
            <a:r>
              <a:rPr lang="fr-FR" sz="3600" dirty="0">
                <a:solidFill>
                  <a:schemeClr val="tx1"/>
                </a:solidFill>
              </a:rPr>
              <a:t>Ɵ can </a:t>
            </a:r>
            <a:r>
              <a:rPr lang="fr-FR" sz="3600" dirty="0" smtClean="0">
                <a:solidFill>
                  <a:schemeClr val="tx1"/>
                </a:solidFill>
              </a:rPr>
              <a:t>be adapted to different </a:t>
            </a:r>
            <a:r>
              <a:rPr lang="fr-FR" sz="3600" dirty="0" smtClean="0">
                <a:solidFill>
                  <a:srgbClr val="FF0000"/>
                </a:solidFill>
              </a:rPr>
              <a:t>EU</a:t>
            </a:r>
            <a:r>
              <a:rPr lang="fr-FR" sz="3600" dirty="0" smtClean="0">
                <a:solidFill>
                  <a:schemeClr val="tx1"/>
                </a:solidFill>
              </a:rPr>
              <a:t> country protocols</a:t>
            </a:r>
            <a:endParaRPr lang="fr-FR" sz="3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3600" b="1" dirty="0" smtClean="0">
                <a:solidFill>
                  <a:srgbClr val="FF0000"/>
                </a:solidFill>
              </a:rPr>
              <a:t>Work in Progress</a:t>
            </a:r>
            <a:r>
              <a:rPr lang="fr-FR" sz="3600" dirty="0" smtClean="0">
                <a:solidFill>
                  <a:schemeClr val="tx1"/>
                </a:solidFill>
              </a:rPr>
              <a:t>: Integration of ENVIRE experimental data on interventions </a:t>
            </a:r>
          </a:p>
          <a:p>
            <a:pPr algn="ctr"/>
            <a:endParaRPr lang="fr-FR" sz="3600" dirty="0"/>
          </a:p>
        </p:txBody>
      </p:sp>
      <p:grpSp>
        <p:nvGrpSpPr>
          <p:cNvPr id="59" name="Groupe 58"/>
          <p:cNvGrpSpPr/>
          <p:nvPr/>
        </p:nvGrpSpPr>
        <p:grpSpPr>
          <a:xfrm>
            <a:off x="13642236" y="30021311"/>
            <a:ext cx="12601099" cy="6719777"/>
            <a:chOff x="13988365" y="29702382"/>
            <a:chExt cx="12601099" cy="6719777"/>
          </a:xfrm>
        </p:grpSpPr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1552" y="29702382"/>
              <a:ext cx="12557912" cy="6683749"/>
            </a:xfrm>
            <a:prstGeom prst="rect">
              <a:avLst/>
            </a:prstGeom>
          </p:spPr>
        </p:pic>
        <p:sp>
          <p:nvSpPr>
            <p:cNvPr id="57" name="Rectangle à coins arrondis 56"/>
            <p:cNvSpPr/>
            <p:nvPr/>
          </p:nvSpPr>
          <p:spPr>
            <a:xfrm>
              <a:off x="13988365" y="29702382"/>
              <a:ext cx="12601099" cy="6719777"/>
            </a:xfrm>
            <a:prstGeom prst="roundRect">
              <a:avLst>
                <a:gd name="adj" fmla="val 2743"/>
              </a:avLst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1111654" y="7778554"/>
            <a:ext cx="28051903" cy="6017392"/>
            <a:chOff x="1111654" y="7778554"/>
            <a:chExt cx="28051903" cy="6017392"/>
          </a:xfrm>
        </p:grpSpPr>
        <p:pic>
          <p:nvPicPr>
            <p:cNvPr id="110" name="Image 10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68516" y="9476201"/>
              <a:ext cx="727780" cy="727780"/>
            </a:xfrm>
            <a:prstGeom prst="rect">
              <a:avLst/>
            </a:prstGeom>
          </p:spPr>
        </p:pic>
        <p:grpSp>
          <p:nvGrpSpPr>
            <p:cNvPr id="12" name="Groupe 11"/>
            <p:cNvGrpSpPr/>
            <p:nvPr/>
          </p:nvGrpSpPr>
          <p:grpSpPr>
            <a:xfrm>
              <a:off x="1111654" y="7778554"/>
              <a:ext cx="28051903" cy="6017392"/>
              <a:chOff x="1081364" y="7970949"/>
              <a:chExt cx="28051903" cy="6017392"/>
            </a:xfrm>
          </p:grpSpPr>
          <p:grpSp>
            <p:nvGrpSpPr>
              <p:cNvPr id="33" name="Groupe 32"/>
              <p:cNvGrpSpPr/>
              <p:nvPr/>
            </p:nvGrpSpPr>
            <p:grpSpPr>
              <a:xfrm>
                <a:off x="19658021" y="8079031"/>
                <a:ext cx="9405669" cy="5909310"/>
                <a:chOff x="19897835" y="8079031"/>
                <a:chExt cx="9405669" cy="5909310"/>
              </a:xfrm>
            </p:grpSpPr>
            <p:sp>
              <p:nvSpPr>
                <p:cNvPr id="24" name="ZoneTexte 23"/>
                <p:cNvSpPr txBox="1"/>
                <p:nvPr/>
              </p:nvSpPr>
              <p:spPr>
                <a:xfrm>
                  <a:off x="19897835" y="8079031"/>
                  <a:ext cx="9405669" cy="59093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fr-FR" sz="3600" b="1" dirty="0" smtClean="0"/>
                    <a:t>WORKFLOW – WP 3</a:t>
                  </a:r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r>
                    <a:rPr lang="fr-FR" sz="3600" dirty="0"/>
                    <a:t>Quantitative Risk </a:t>
                  </a:r>
                  <a:r>
                    <a:rPr lang="fr-FR" sz="3600" dirty="0" smtClean="0"/>
                    <a:t>Assessment with pathways:</a:t>
                  </a:r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endParaRPr lang="fr-FR" sz="3600" dirty="0" smtClean="0"/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endParaRPr lang="fr-FR" sz="3600" dirty="0"/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endParaRPr lang="fr-FR" sz="3600" dirty="0" smtClean="0"/>
                </a:p>
                <a:p>
                  <a:endParaRPr lang="fr-FR" sz="3600" dirty="0" smtClean="0"/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endParaRPr lang="fr-FR" sz="3600" dirty="0"/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endParaRPr lang="fr-FR" sz="3600" dirty="0" smtClean="0"/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r>
                    <a:rPr lang="fr-FR" sz="3600" dirty="0" err="1" smtClean="0"/>
                    <a:t>Incorporate</a:t>
                  </a:r>
                  <a:r>
                    <a:rPr lang="fr-FR" sz="3600" dirty="0" smtClean="0"/>
                    <a:t> on-</a:t>
                  </a:r>
                  <a:r>
                    <a:rPr lang="fr-FR" sz="3600" dirty="0" err="1" smtClean="0"/>
                    <a:t>farm</a:t>
                  </a:r>
                  <a:r>
                    <a:rPr lang="fr-FR" sz="3600" dirty="0" smtClean="0"/>
                    <a:t> intervention </a:t>
                  </a:r>
                  <a:r>
                    <a:rPr lang="fr-FR" sz="3600" dirty="0" err="1" smtClean="0"/>
                    <a:t>measures</a:t>
                  </a:r>
                  <a:endParaRPr lang="fr-FR" sz="3600" dirty="0" smtClean="0"/>
                </a:p>
                <a:p>
                  <a:pPr marL="571500" indent="-571500" algn="ctr">
                    <a:buFont typeface="Arial" panose="020B0604020202020204" pitchFamily="34" charset="0"/>
                    <a:buChar char="•"/>
                  </a:pPr>
                  <a:endParaRPr lang="fr-FR" sz="3600" dirty="0"/>
                </a:p>
              </p:txBody>
            </p:sp>
            <p:grpSp>
              <p:nvGrpSpPr>
                <p:cNvPr id="29" name="Groupe 28"/>
                <p:cNvGrpSpPr/>
                <p:nvPr/>
              </p:nvGrpSpPr>
              <p:grpSpPr>
                <a:xfrm>
                  <a:off x="21358589" y="9667497"/>
                  <a:ext cx="6613452" cy="2872755"/>
                  <a:chOff x="19206492" y="9824303"/>
                  <a:chExt cx="6613452" cy="2872755"/>
                </a:xfrm>
              </p:grpSpPr>
              <p:sp>
                <p:nvSpPr>
                  <p:cNvPr id="25" name="Rectangle à coins arrondis 24"/>
                  <p:cNvSpPr/>
                  <p:nvPr/>
                </p:nvSpPr>
                <p:spPr>
                  <a:xfrm>
                    <a:off x="19206492" y="9824303"/>
                    <a:ext cx="6613451" cy="818255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3600" dirty="0" smtClean="0">
                        <a:solidFill>
                          <a:schemeClr val="tx1"/>
                        </a:solidFill>
                      </a:rPr>
                      <a:t>FOOD-BORNE</a:t>
                    </a:r>
                    <a:endParaRPr lang="fr-FR" sz="3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à coins arrondis 25"/>
                  <p:cNvSpPr/>
                  <p:nvPr/>
                </p:nvSpPr>
                <p:spPr>
                  <a:xfrm>
                    <a:off x="19206492" y="10831365"/>
                    <a:ext cx="6613451" cy="818255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3600" dirty="0" smtClean="0">
                        <a:solidFill>
                          <a:schemeClr val="tx1"/>
                        </a:solidFill>
                      </a:rPr>
                      <a:t>ENVIRONMENTAL</a:t>
                    </a:r>
                    <a:endParaRPr lang="fr-FR" sz="3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Rectangle à coins arrondis 26"/>
                  <p:cNvSpPr/>
                  <p:nvPr/>
                </p:nvSpPr>
                <p:spPr>
                  <a:xfrm>
                    <a:off x="19206493" y="11878803"/>
                    <a:ext cx="6613451" cy="818255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3600" dirty="0" smtClean="0">
                        <a:solidFill>
                          <a:schemeClr val="tx1"/>
                        </a:solidFill>
                      </a:rPr>
                      <a:t>OCCUPATIONAL</a:t>
                    </a:r>
                    <a:endParaRPr lang="fr-FR" sz="3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8" name="Rectangle à coins arrondis 27"/>
              <p:cNvSpPr/>
              <p:nvPr/>
            </p:nvSpPr>
            <p:spPr>
              <a:xfrm>
                <a:off x="19415109" y="7970949"/>
                <a:ext cx="9718158" cy="5762662"/>
              </a:xfrm>
              <a:prstGeom prst="roundRect">
                <a:avLst>
                  <a:gd name="adj" fmla="val 5309"/>
                </a:avLst>
              </a:prstGeom>
              <a:solidFill>
                <a:srgbClr val="5B9BD5">
                  <a:alpha val="0"/>
                </a:srgbClr>
              </a:solidFill>
              <a:ln w="38100" cmpd="dbl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" name="Flèche droite 30"/>
              <p:cNvSpPr/>
              <p:nvPr/>
            </p:nvSpPr>
            <p:spPr>
              <a:xfrm>
                <a:off x="17392529" y="10375389"/>
                <a:ext cx="1382232" cy="89959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Rectangle à coins arrondis 59"/>
              <p:cNvSpPr/>
              <p:nvPr/>
            </p:nvSpPr>
            <p:spPr>
              <a:xfrm>
                <a:off x="1081364" y="7987081"/>
                <a:ext cx="15555472" cy="5740062"/>
              </a:xfrm>
              <a:prstGeom prst="roundRect">
                <a:avLst>
                  <a:gd name="adj" fmla="val 481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fr-FR" sz="3600" b="1" dirty="0">
                    <a:solidFill>
                      <a:schemeClr val="tx1"/>
                    </a:solidFill>
                  </a:rPr>
                  <a:t>PROJECT ENVIRE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fr-FR" sz="3600" b="1" dirty="0">
                    <a:solidFill>
                      <a:schemeClr val="tx1"/>
                    </a:solidFill>
                  </a:rPr>
                  <a:t>CONSORTIUM AND FUNDING</a:t>
                </a:r>
                <a:endParaRPr lang="en-US" sz="3600" dirty="0">
                  <a:solidFill>
                    <a:schemeClr val="tx1"/>
                  </a:solidFill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fr-FR" sz="3600" dirty="0">
                    <a:solidFill>
                      <a:schemeClr val="tx1"/>
                    </a:solidFill>
                  </a:rPr>
                  <a:t>Project duration: 2022-2025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</a:rPr>
                  <a:t>Germany, France, Lithuania, Poland, Tunisia</a:t>
                </a:r>
                <a:endParaRPr lang="fr-FR" sz="3600" dirty="0">
                  <a:solidFill>
                    <a:schemeClr val="tx1"/>
                  </a:solidFill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</a:rPr>
                  <a:t>Funded by the European Transnational Programme - </a:t>
                </a:r>
                <a:r>
                  <a:rPr lang="fr-FR" sz="3600" dirty="0">
                    <a:solidFill>
                      <a:srgbClr val="FF0000"/>
                    </a:solidFill>
                  </a:rPr>
                  <a:t>JPIAMR-ACTION</a:t>
                </a:r>
                <a:endParaRPr lang="en-US" sz="36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fr-FR" sz="3600" b="1" dirty="0">
                    <a:solidFill>
                      <a:schemeClr val="tx1"/>
                    </a:solidFill>
                  </a:rPr>
                  <a:t>OBJECTIVES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</a:rPr>
                  <a:t>Reduce antimicrobial-resistant (</a:t>
                </a:r>
                <a:r>
                  <a:rPr lang="en-US" sz="3600" dirty="0">
                    <a:solidFill>
                      <a:srgbClr val="FF0000"/>
                    </a:solidFill>
                  </a:rPr>
                  <a:t>AMR</a:t>
                </a:r>
                <a:r>
                  <a:rPr lang="en-US" sz="3600" dirty="0">
                    <a:solidFill>
                      <a:schemeClr val="tx1"/>
                    </a:solidFill>
                  </a:rPr>
                  <a:t>) bacteria spread from broiler chickens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</a:rPr>
                  <a:t>Investigate the potential of various on-farm </a:t>
                </a:r>
                <a:r>
                  <a:rPr lang="en-US" sz="3600" dirty="0">
                    <a:solidFill>
                      <a:srgbClr val="FF0000"/>
                    </a:solidFill>
                  </a:rPr>
                  <a:t>intervention</a:t>
                </a:r>
                <a:r>
                  <a:rPr lang="en-US" sz="3600" dirty="0">
                    <a:solidFill>
                      <a:schemeClr val="tx1"/>
                    </a:solidFill>
                  </a:rPr>
                  <a:t> measures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</a:rPr>
                  <a:t>Reduce transmission and human exposure to ESBL </a:t>
                </a:r>
                <a:r>
                  <a:rPr lang="en-US" sz="3600" i="1" dirty="0">
                    <a:solidFill>
                      <a:schemeClr val="tx1"/>
                    </a:solidFill>
                  </a:rPr>
                  <a:t>E. </a:t>
                </a:r>
                <a:r>
                  <a:rPr lang="en-US" sz="3600" i="1" dirty="0" smtClean="0">
                    <a:solidFill>
                      <a:schemeClr val="tx1"/>
                    </a:solidFill>
                  </a:rPr>
                  <a:t>coli</a:t>
                </a:r>
                <a:r>
                  <a:rPr lang="en-US" sz="3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600" dirty="0">
                    <a:solidFill>
                      <a:schemeClr val="tx1"/>
                    </a:solidFill>
                  </a:rPr>
                  <a:t>from broiler chicken</a:t>
                </a:r>
              </a:p>
              <a:p>
                <a:pPr algn="ctr"/>
                <a:endParaRPr lang="fr-FR" sz="36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" name="Groupe 19"/>
          <p:cNvGrpSpPr/>
          <p:nvPr/>
        </p:nvGrpSpPr>
        <p:grpSpPr>
          <a:xfrm>
            <a:off x="26424455" y="30193469"/>
            <a:ext cx="3223572" cy="5988867"/>
            <a:chOff x="26156980" y="30200608"/>
            <a:chExt cx="3223572" cy="5988867"/>
          </a:xfrm>
        </p:grpSpPr>
        <p:sp>
          <p:nvSpPr>
            <p:cNvPr id="63" name="Rectangle 62"/>
            <p:cNvSpPr/>
            <p:nvPr/>
          </p:nvSpPr>
          <p:spPr>
            <a:xfrm>
              <a:off x="26448780" y="30200608"/>
              <a:ext cx="2639972" cy="3211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dirty="0" smtClean="0">
                  <a:solidFill>
                    <a:srgbClr val="FF0000"/>
                  </a:solidFill>
                </a:rPr>
                <a:t>HEAVY TAILED </a:t>
              </a:r>
            </a:p>
            <a:p>
              <a:pPr algn="ctr"/>
              <a:r>
                <a:rPr lang="fr-FR" sz="3600" b="1" dirty="0" smtClean="0">
                  <a:solidFill>
                    <a:srgbClr val="FF0000"/>
                  </a:solidFill>
                </a:rPr>
                <a:t>Distribution</a:t>
              </a:r>
              <a:endParaRPr lang="fr-FR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6156980" y="32978442"/>
              <a:ext cx="3223572" cy="3211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accent1">
                      <a:lumMod val="50000"/>
                    </a:schemeClr>
                  </a:solidFill>
                </a:rPr>
                <a:t>Quantile metrics ?</a:t>
              </a:r>
            </a:p>
            <a:p>
              <a:pPr algn="ctr"/>
              <a:r>
                <a:rPr lang="fr-FR" sz="3600" dirty="0" smtClean="0">
                  <a:solidFill>
                    <a:schemeClr val="accent1">
                      <a:lumMod val="50000"/>
                    </a:schemeClr>
                  </a:solidFill>
                </a:rPr>
                <a:t/>
              </a:r>
              <a:br>
                <a:rPr lang="fr-FR" sz="3600" dirty="0" smtClean="0">
                  <a:solidFill>
                    <a:schemeClr val="accent1">
                      <a:lumMod val="50000"/>
                    </a:schemeClr>
                  </a:solidFill>
                </a:rPr>
              </a:br>
              <a:r>
                <a:rPr lang="fr-FR" sz="3600" dirty="0" smtClean="0">
                  <a:solidFill>
                    <a:schemeClr val="accent1">
                      <a:lumMod val="50000"/>
                    </a:schemeClr>
                  </a:solidFill>
                </a:rPr>
                <a:t>Difficult to interpret ?</a:t>
              </a:r>
              <a:endParaRPr lang="fr-FR" sz="3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5" name="ZoneTexte 64"/>
          <p:cNvSpPr txBox="1"/>
          <p:nvPr/>
        </p:nvSpPr>
        <p:spPr>
          <a:xfrm>
            <a:off x="14683563" y="2094613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6781" y="26826949"/>
            <a:ext cx="12332195" cy="137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6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1155</TotalTime>
  <Words>393</Words>
  <Application>Microsoft Office PowerPoint</Application>
  <PresentationFormat>Personnalisé</PresentationFormat>
  <Paragraphs>77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Company>ANSES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Quantification of human exposure to antimicrobial resistant E. coli using a farm-to-fork model in broiler chicken production.  1Subhasish Basak, 2Nunzio Sarnino, 2Roswitha Merle, 1Lucie Collineau 1. ANSES – Laboratoire de Lyon 2. Freie Universität Berlin</dc:title>
  <dc:creator>BASAK Subhasish</dc:creator>
  <cp:lastModifiedBy>BASAK Subhasish</cp:lastModifiedBy>
  <cp:revision>102</cp:revision>
  <dcterms:created xsi:type="dcterms:W3CDTF">2024-07-30T08:11:08Z</dcterms:created>
  <dcterms:modified xsi:type="dcterms:W3CDTF">2024-08-29T16:19:20Z</dcterms:modified>
</cp:coreProperties>
</file>