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799263" cy="9929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3" autoAdjust="0"/>
    <p:restoredTop sz="94660"/>
  </p:normalViewPr>
  <p:slideViewPr>
    <p:cSldViewPr snapToGrid="0">
      <p:cViewPr>
        <p:scale>
          <a:sx n="30" d="100"/>
          <a:sy n="30" d="100"/>
        </p:scale>
        <p:origin x="1008" y="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B2879C-E2E7-41DD-8C48-B2C9A03F15D4}" type="datetimeFigureOut">
              <a:rPr lang="fr-FR" smtClean="0"/>
              <a:t>02/08/2024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70137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FFD92-392A-4C1A-8748-FC54220BB6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8683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9122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23336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76954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2460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771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4479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77188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467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8887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1932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fr-FR" dirty="0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6753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58CB8-11F8-4AAC-AB86-67A36E1B5295}" type="datetimeFigureOut">
              <a:rPr lang="fr-FR" smtClean="0"/>
              <a:t>02/08/2024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DACB8-AB3A-45FD-AD46-B95795CE13C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60730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hyperlink" Target="mailto:subhasish.basak@anses.fr" TargetMode="External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jpeg"/><Relationship Id="rId4" Type="http://schemas.openxmlformats.org/officeDocument/2006/relationships/image" Target="../media/image3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ZoneTexte 15"/>
          <p:cNvSpPr txBox="1"/>
          <p:nvPr/>
        </p:nvSpPr>
        <p:spPr>
          <a:xfrm>
            <a:off x="1081365" y="1084521"/>
            <a:ext cx="28112484" cy="513986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Quantification of human exposure to antimicrobial resistant </a:t>
            </a:r>
            <a:r>
              <a:rPr lang="en-US" sz="8000" i="1" dirty="0">
                <a:solidFill>
                  <a:schemeClr val="bg1"/>
                </a:solidFill>
              </a:rPr>
              <a:t>E. coli </a:t>
            </a:r>
            <a:r>
              <a:rPr lang="en-US" sz="8000" dirty="0">
                <a:solidFill>
                  <a:schemeClr val="bg1"/>
                </a:solidFill>
              </a:rPr>
              <a:t>using a farm-to-fork model in broiler chicken production.</a:t>
            </a:r>
            <a:r>
              <a:rPr lang="en-US" dirty="0">
                <a:solidFill>
                  <a:schemeClr val="bg1"/>
                </a:solidFill>
              </a:rPr>
              <a:t/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sz="6000" dirty="0">
                <a:solidFill>
                  <a:schemeClr val="bg1"/>
                </a:solidFill>
              </a:rPr>
              <a:t/>
            </a:r>
            <a:br>
              <a:rPr lang="en-US" sz="6000" dirty="0">
                <a:solidFill>
                  <a:schemeClr val="bg1"/>
                </a:solidFill>
              </a:rPr>
            </a:br>
            <a:r>
              <a:rPr lang="it-IT" sz="6000" u="sng" dirty="0" smtClean="0">
                <a:solidFill>
                  <a:schemeClr val="bg1"/>
                </a:solidFill>
              </a:rPr>
              <a:t>Subhasish Basak</a:t>
            </a:r>
            <a:r>
              <a:rPr lang="it-IT" sz="3600" dirty="0">
                <a:solidFill>
                  <a:schemeClr val="bg1"/>
                </a:solidFill>
              </a:rPr>
              <a:t>1</a:t>
            </a:r>
            <a:r>
              <a:rPr lang="it-IT" sz="6000" dirty="0">
                <a:solidFill>
                  <a:schemeClr val="bg1"/>
                </a:solidFill>
              </a:rPr>
              <a:t>, </a:t>
            </a:r>
            <a:r>
              <a:rPr lang="it-IT" sz="6000" dirty="0" smtClean="0">
                <a:solidFill>
                  <a:schemeClr val="bg1"/>
                </a:solidFill>
              </a:rPr>
              <a:t>Nunzio Sarnino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Roswitha Merle</a:t>
            </a:r>
            <a:r>
              <a:rPr lang="it-IT" sz="3600" dirty="0" smtClean="0">
                <a:solidFill>
                  <a:schemeClr val="bg1"/>
                </a:solidFill>
              </a:rPr>
              <a:t>2</a:t>
            </a:r>
            <a:r>
              <a:rPr lang="it-IT" sz="6000" dirty="0" smtClean="0">
                <a:solidFill>
                  <a:schemeClr val="bg1"/>
                </a:solidFill>
              </a:rPr>
              <a:t>, Lucie Collineau</a:t>
            </a:r>
            <a:r>
              <a:rPr lang="it-IT" sz="3600" dirty="0" smtClean="0">
                <a:solidFill>
                  <a:schemeClr val="bg1"/>
                </a:solidFill>
              </a:rPr>
              <a:t>1</a:t>
            </a:r>
            <a:r>
              <a:rPr lang="it-IT" sz="1050" dirty="0">
                <a:solidFill>
                  <a:schemeClr val="bg1"/>
                </a:solidFill>
              </a:rPr>
              <a:t/>
            </a:r>
            <a:br>
              <a:rPr lang="it-IT" sz="1050" dirty="0">
                <a:solidFill>
                  <a:schemeClr val="bg1"/>
                </a:solidFill>
              </a:rPr>
            </a:br>
            <a:r>
              <a:rPr lang="fr-FR" sz="4800" dirty="0">
                <a:solidFill>
                  <a:schemeClr val="bg1"/>
                </a:solidFill>
              </a:rPr>
              <a:t>1. ANSES – Laboratoire de </a:t>
            </a:r>
            <a:r>
              <a:rPr lang="fr-FR" sz="4800" dirty="0" smtClean="0">
                <a:solidFill>
                  <a:schemeClr val="bg1"/>
                </a:solidFill>
              </a:rPr>
              <a:t>Lyon, France </a:t>
            </a:r>
            <a:r>
              <a:rPr lang="fr-FR" sz="4800" dirty="0">
                <a:solidFill>
                  <a:schemeClr val="bg1"/>
                </a:solidFill>
              </a:rPr>
              <a:t>2. Freie Universität </a:t>
            </a:r>
            <a:r>
              <a:rPr lang="fr-FR" sz="4800" dirty="0" smtClean="0">
                <a:solidFill>
                  <a:schemeClr val="bg1"/>
                </a:solidFill>
              </a:rPr>
              <a:t>Berlin, Germany </a:t>
            </a:r>
            <a:endParaRPr lang="fr-FR" sz="4800" dirty="0" smtClean="0">
              <a:solidFill>
                <a:schemeClr val="bg1"/>
              </a:solidFill>
            </a:endParaRPr>
          </a:p>
        </p:txBody>
      </p:sp>
      <p:sp>
        <p:nvSpPr>
          <p:cNvPr id="23" name="ZoneTexte 22"/>
          <p:cNvSpPr txBox="1"/>
          <p:nvPr/>
        </p:nvSpPr>
        <p:spPr>
          <a:xfrm>
            <a:off x="1098153" y="6499339"/>
            <a:ext cx="973942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CONTEXT</a:t>
            </a:r>
            <a:endParaRPr lang="fr-FR" sz="6000" b="1" dirty="0"/>
          </a:p>
        </p:txBody>
      </p:sp>
      <p:sp>
        <p:nvSpPr>
          <p:cNvPr id="32" name="ZoneTexte 31"/>
          <p:cNvSpPr txBox="1"/>
          <p:nvPr/>
        </p:nvSpPr>
        <p:spPr>
          <a:xfrm>
            <a:off x="1101317" y="13958651"/>
            <a:ext cx="2811248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MATERIALS &amp; METHODS  </a:t>
            </a:r>
            <a:r>
              <a:rPr lang="fr-FR" sz="3600" b="1" dirty="0"/>
              <a:t>FOOD-BORNE </a:t>
            </a:r>
            <a:r>
              <a:rPr lang="fr-FR" sz="3600" b="1" dirty="0">
                <a:solidFill>
                  <a:srgbClr val="FF0000"/>
                </a:solidFill>
              </a:rPr>
              <a:t>FARM-TO-FORK</a:t>
            </a:r>
            <a:r>
              <a:rPr lang="fr-FR" sz="3600" b="1" dirty="0"/>
              <a:t> </a:t>
            </a:r>
            <a:r>
              <a:rPr lang="fr-FR" sz="3600" b="1" dirty="0" smtClean="0"/>
              <a:t>PATHWAY</a:t>
            </a:r>
            <a:endParaRPr lang="fr-FR" sz="3600" b="1" dirty="0"/>
          </a:p>
        </p:txBody>
      </p:sp>
      <p:sp>
        <p:nvSpPr>
          <p:cNvPr id="39" name="ZoneTexte 38"/>
          <p:cNvSpPr txBox="1"/>
          <p:nvPr/>
        </p:nvSpPr>
        <p:spPr>
          <a:xfrm>
            <a:off x="1134308" y="24580337"/>
            <a:ext cx="212044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6000" b="1" dirty="0" smtClean="0"/>
              <a:t>RESULTS &amp; PERSPECTIVES</a:t>
            </a:r>
            <a:endParaRPr lang="fr-FR" sz="3600" b="1" dirty="0"/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0538" y="40240360"/>
            <a:ext cx="4597827" cy="2050382"/>
          </a:xfrm>
          <a:prstGeom prst="rect">
            <a:avLst/>
          </a:prstGeom>
        </p:spPr>
      </p:pic>
      <p:pic>
        <p:nvPicPr>
          <p:cNvPr id="44" name="Image 4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4706" y="40464584"/>
            <a:ext cx="4254103" cy="1601935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086" y="40267814"/>
            <a:ext cx="1826302" cy="1768325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14338" y="40064734"/>
            <a:ext cx="5393563" cy="2200574"/>
          </a:xfrm>
          <a:prstGeom prst="rect">
            <a:avLst/>
          </a:prstGeom>
        </p:spPr>
      </p:pic>
      <p:pic>
        <p:nvPicPr>
          <p:cNvPr id="47" name="Image 4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279" y="40355766"/>
            <a:ext cx="1663513" cy="1653180"/>
          </a:xfrm>
          <a:prstGeom prst="rect">
            <a:avLst/>
          </a:prstGeom>
        </p:spPr>
      </p:pic>
      <p:sp>
        <p:nvSpPr>
          <p:cNvPr id="48" name="ZoneTexte 47"/>
          <p:cNvSpPr txBox="1"/>
          <p:nvPr/>
        </p:nvSpPr>
        <p:spPr>
          <a:xfrm>
            <a:off x="21498786" y="40305193"/>
            <a:ext cx="53984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3600" dirty="0" smtClean="0">
                <a:hlinkClick r:id="rId7"/>
              </a:rPr>
              <a:t>subhasish.basak@anses.fr</a:t>
            </a:r>
            <a:endParaRPr lang="fr-FR" sz="3600" dirty="0" smtClean="0"/>
          </a:p>
          <a:p>
            <a:pPr>
              <a:lnSpc>
                <a:spcPct val="150000"/>
              </a:lnSpc>
            </a:pPr>
            <a:r>
              <a:rPr lang="fr-FR" sz="3600" dirty="0" smtClean="0"/>
              <a:t>www.envire-project.de</a:t>
            </a:r>
            <a:endParaRPr lang="fr-FR" sz="3600" dirty="0"/>
          </a:p>
        </p:txBody>
      </p:sp>
      <p:pic>
        <p:nvPicPr>
          <p:cNvPr id="112" name="Image 11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1124" y="14212736"/>
            <a:ext cx="727780" cy="727780"/>
          </a:xfrm>
          <a:prstGeom prst="rect">
            <a:avLst/>
          </a:prstGeom>
        </p:spPr>
      </p:pic>
      <p:grpSp>
        <p:nvGrpSpPr>
          <p:cNvPr id="19" name="Groupe 18"/>
          <p:cNvGrpSpPr/>
          <p:nvPr/>
        </p:nvGrpSpPr>
        <p:grpSpPr>
          <a:xfrm>
            <a:off x="1094372" y="15398217"/>
            <a:ext cx="28119430" cy="9000797"/>
            <a:chOff x="1245211" y="15407559"/>
            <a:chExt cx="28119430" cy="9000797"/>
          </a:xfrm>
        </p:grpSpPr>
        <p:sp>
          <p:nvSpPr>
            <p:cNvPr id="101" name="ZoneTexte 100"/>
            <p:cNvSpPr txBox="1"/>
            <p:nvPr/>
          </p:nvSpPr>
          <p:spPr>
            <a:xfrm>
              <a:off x="18463068" y="20634026"/>
              <a:ext cx="47378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3600" b="1" dirty="0" smtClean="0"/>
                <a:t>FOOD-BORNE MODULE</a:t>
              </a:r>
              <a:endParaRPr lang="fr-FR" sz="3600" dirty="0"/>
            </a:p>
          </p:txBody>
        </p:sp>
        <p:grpSp>
          <p:nvGrpSpPr>
            <p:cNvPr id="17" name="Groupe 16"/>
            <p:cNvGrpSpPr/>
            <p:nvPr/>
          </p:nvGrpSpPr>
          <p:grpSpPr>
            <a:xfrm>
              <a:off x="1245211" y="15407559"/>
              <a:ext cx="28119430" cy="9000797"/>
              <a:chOff x="1092807" y="16260635"/>
              <a:chExt cx="28119430" cy="9000797"/>
            </a:xfrm>
          </p:grpSpPr>
          <p:grpSp>
            <p:nvGrpSpPr>
              <p:cNvPr id="15" name="Groupe 14"/>
              <p:cNvGrpSpPr/>
              <p:nvPr/>
            </p:nvGrpSpPr>
            <p:grpSpPr>
              <a:xfrm>
                <a:off x="12158862" y="16292988"/>
                <a:ext cx="17041472" cy="5009114"/>
                <a:chOff x="12158862" y="16292988"/>
                <a:chExt cx="17041472" cy="5009114"/>
              </a:xfrm>
            </p:grpSpPr>
            <p:grpSp>
              <p:nvGrpSpPr>
                <p:cNvPr id="14" name="Groupe 13"/>
                <p:cNvGrpSpPr/>
                <p:nvPr/>
              </p:nvGrpSpPr>
              <p:grpSpPr>
                <a:xfrm>
                  <a:off x="12158862" y="16292988"/>
                  <a:ext cx="17041472" cy="5009114"/>
                  <a:chOff x="12158862" y="16292988"/>
                  <a:chExt cx="17041472" cy="5009114"/>
                </a:xfrm>
              </p:grpSpPr>
              <p:pic>
                <p:nvPicPr>
                  <p:cNvPr id="146" name="Image 145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683279" y="18172297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47" name="Image 146"/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7767201" y="18871850"/>
                    <a:ext cx="696198" cy="696198"/>
                  </a:xfrm>
                  <a:prstGeom prst="rect">
                    <a:avLst/>
                  </a:prstGeom>
                </p:spPr>
              </p:pic>
              <p:pic>
                <p:nvPicPr>
                  <p:cNvPr id="150" name="Image 149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223452" y="18122876"/>
                    <a:ext cx="702794" cy="702794"/>
                  </a:xfrm>
                  <a:prstGeom prst="rect">
                    <a:avLst/>
                  </a:prstGeom>
                </p:spPr>
              </p:pic>
              <p:pic>
                <p:nvPicPr>
                  <p:cNvPr id="152" name="Image 151"/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28304831" y="18863662"/>
                    <a:ext cx="702794" cy="702794"/>
                  </a:xfrm>
                  <a:prstGeom prst="rect">
                    <a:avLst/>
                  </a:prstGeom>
                </p:spPr>
              </p:pic>
              <p:grpSp>
                <p:nvGrpSpPr>
                  <p:cNvPr id="165" name="Groupe 164"/>
                  <p:cNvGrpSpPr/>
                  <p:nvPr/>
                </p:nvGrpSpPr>
                <p:grpSpPr>
                  <a:xfrm>
                    <a:off x="12456286" y="17761103"/>
                    <a:ext cx="2175638" cy="2402424"/>
                    <a:chOff x="12478449" y="17162514"/>
                    <a:chExt cx="2175638" cy="2402424"/>
                  </a:xfrm>
                </p:grpSpPr>
                <p:grpSp>
                  <p:nvGrpSpPr>
                    <p:cNvPr id="157" name="Groupe 156"/>
                    <p:cNvGrpSpPr/>
                    <p:nvPr/>
                  </p:nvGrpSpPr>
                  <p:grpSpPr>
                    <a:xfrm>
                      <a:off x="12488059" y="17162514"/>
                      <a:ext cx="1818173" cy="899220"/>
                      <a:chOff x="12488059" y="17162514"/>
                      <a:chExt cx="1818173" cy="899220"/>
                    </a:xfrm>
                  </p:grpSpPr>
                  <p:pic>
                    <p:nvPicPr>
                      <p:cNvPr id="136" name="Image 135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633454" y="17233176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0" name="Image 139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92380" y="17241673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3" name="Rectangle 142"/>
                      <p:cNvSpPr/>
                      <p:nvPr/>
                    </p:nvSpPr>
                    <p:spPr>
                      <a:xfrm>
                        <a:off x="12488059" y="1716251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grpSp>
                  <p:nvGrpSpPr>
                    <p:cNvPr id="156" name="Groupe 155"/>
                    <p:cNvGrpSpPr/>
                    <p:nvPr/>
                  </p:nvGrpSpPr>
                  <p:grpSpPr>
                    <a:xfrm>
                      <a:off x="12478449" y="18665718"/>
                      <a:ext cx="1818173" cy="899220"/>
                      <a:chOff x="12488059" y="18218934"/>
                      <a:chExt cx="1818173" cy="899220"/>
                    </a:xfrm>
                  </p:grpSpPr>
                  <p:pic>
                    <p:nvPicPr>
                      <p:cNvPr id="137" name="Image 136"/>
                      <p:cNvPicPr>
                        <a:picLocks noChangeAspect="1"/>
                      </p:cNvPicPr>
                      <p:nvPr/>
                    </p:nvPicPr>
                    <p:blipFill>
                      <a:blip r:embed="rId12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2576924" y="18278859"/>
                        <a:ext cx="857723" cy="839295"/>
                      </a:xfrm>
                      <a:prstGeom prst="rect">
                        <a:avLst/>
                      </a:prstGeom>
                    </p:spPr>
                  </p:pic>
                  <p:pic>
                    <p:nvPicPr>
                      <p:cNvPr id="141" name="Image 140"/>
                      <p:cNvPicPr>
                        <a:picLocks noChangeAspect="1"/>
                      </p:cNvPicPr>
                      <p:nvPr/>
                    </p:nvPicPr>
                    <p:blipFill>
                      <a:blip r:embed="rId11" cstate="print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tretch>
                        <a:fillRect/>
                      </a:stretch>
                    </p:blipFill>
                    <p:spPr>
                      <a:xfrm>
                        <a:off x="13387274" y="18298377"/>
                        <a:ext cx="801193" cy="783980"/>
                      </a:xfrm>
                      <a:prstGeom prst="rect">
                        <a:avLst/>
                      </a:prstGeom>
                    </p:spPr>
                  </p:pic>
                  <p:sp>
                    <p:nvSpPr>
                      <p:cNvPr id="144" name="Rectangle 143"/>
                      <p:cNvSpPr/>
                      <p:nvPr/>
                    </p:nvSpPr>
                    <p:spPr>
                      <a:xfrm>
                        <a:off x="12488059" y="18218934"/>
                        <a:ext cx="1818173" cy="899220"/>
                      </a:xfrm>
                      <a:prstGeom prst="rect">
                        <a:avLst/>
                      </a:prstGeom>
                      <a:noFill/>
                      <a:ln w="3175"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  <p:sp>
                  <p:nvSpPr>
                    <p:cNvPr id="158" name="ZoneTexte 157"/>
                    <p:cNvSpPr txBox="1"/>
                    <p:nvPr/>
                  </p:nvSpPr>
                  <p:spPr>
                    <a:xfrm>
                      <a:off x="13021008" y="18028339"/>
                      <a:ext cx="770727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b="1" dirty="0" smtClean="0"/>
                        <a:t>OR</a:t>
                      </a:r>
                      <a:endParaRPr lang="fr-FR" sz="3600" dirty="0"/>
                    </a:p>
                  </p:txBody>
                </p:sp>
                <p:sp>
                  <p:nvSpPr>
                    <p:cNvPr id="159" name="Plus 158"/>
                    <p:cNvSpPr/>
                    <p:nvPr/>
                  </p:nvSpPr>
                  <p:spPr>
                    <a:xfrm>
                      <a:off x="14083237" y="18868841"/>
                      <a:ext cx="533140" cy="526863"/>
                    </a:xfrm>
                    <a:prstGeom prst="mathPlus">
                      <a:avLst>
                        <a:gd name="adj1" fmla="val 19484"/>
                      </a:avLst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63" name="Moins 162"/>
                    <p:cNvSpPr/>
                    <p:nvPr/>
                  </p:nvSpPr>
                  <p:spPr>
                    <a:xfrm>
                      <a:off x="14249939" y="17421751"/>
                      <a:ext cx="404148" cy="406829"/>
                    </a:xfrm>
                    <a:prstGeom prst="mathMinus">
                      <a:avLst/>
                    </a:prstGeom>
                    <a:solidFill>
                      <a:srgbClr val="00B050"/>
                    </a:solidFill>
                    <a:ln>
                      <a:solidFill>
                        <a:srgbClr val="00B05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</p:grpSp>
              <p:sp>
                <p:nvSpPr>
                  <p:cNvPr id="166" name="ZoneTexte 165"/>
                  <p:cNvSpPr txBox="1"/>
                  <p:nvPr/>
                </p:nvSpPr>
                <p:spPr>
                  <a:xfrm>
                    <a:off x="19553569" y="16681192"/>
                    <a:ext cx="2325679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Production</a:t>
                    </a:r>
                    <a:endParaRPr lang="fr-FR" sz="3600" i="1" u="sng" dirty="0"/>
                  </a:p>
                </p:txBody>
              </p:sp>
              <p:sp>
                <p:nvSpPr>
                  <p:cNvPr id="167" name="ZoneTexte 166"/>
                  <p:cNvSpPr txBox="1"/>
                  <p:nvPr/>
                </p:nvSpPr>
                <p:spPr>
                  <a:xfrm>
                    <a:off x="12842435" y="16682847"/>
                    <a:ext cx="1281228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Input</a:t>
                    </a:r>
                    <a:endParaRPr lang="fr-FR" sz="3600" i="1" u="sng" dirty="0"/>
                  </a:p>
                </p:txBody>
              </p:sp>
              <p:sp>
                <p:nvSpPr>
                  <p:cNvPr id="168" name="ZoneTexte 167"/>
                  <p:cNvSpPr txBox="1"/>
                  <p:nvPr/>
                </p:nvSpPr>
                <p:spPr>
                  <a:xfrm>
                    <a:off x="27475383" y="16683209"/>
                    <a:ext cx="1537990" cy="646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i="1" u="sng" dirty="0" smtClean="0"/>
                      <a:t>Output</a:t>
                    </a:r>
                    <a:endParaRPr lang="fr-FR" sz="3600" i="1" u="sng" dirty="0"/>
                  </a:p>
                </p:txBody>
              </p:sp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2158862" y="16292988"/>
                    <a:ext cx="17041472" cy="5009114"/>
                    <a:chOff x="12158862" y="16292988"/>
                    <a:chExt cx="17041472" cy="5009114"/>
                  </a:xfrm>
                </p:grpSpPr>
                <p:sp>
                  <p:nvSpPr>
                    <p:cNvPr id="100" name="Rectangle à coins arrondis 99"/>
                    <p:cNvSpPr/>
                    <p:nvPr/>
                  </p:nvSpPr>
                  <p:spPr>
                    <a:xfrm>
                      <a:off x="12158862" y="16292988"/>
                      <a:ext cx="17041472" cy="5009114"/>
                    </a:xfrm>
                    <a:prstGeom prst="roundRect">
                      <a:avLst>
                        <a:gd name="adj" fmla="val 4135"/>
                      </a:avLst>
                    </a:prstGeom>
                    <a:noFill/>
                    <a:ln w="38100"/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24" name="ZoneTexte 123"/>
                    <p:cNvSpPr txBox="1"/>
                    <p:nvPr/>
                  </p:nvSpPr>
                  <p:spPr>
                    <a:xfrm>
                      <a:off x="12367850" y="20425437"/>
                      <a:ext cx="16680720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fr-FR" sz="3600" dirty="0" smtClean="0"/>
                        <a:t>Simulates within flock 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Prevalence (P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prev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lang="fr-FR" sz="3600" dirty="0" smtClean="0"/>
                        <a:t> </a:t>
                      </a:r>
                      <a:r>
                        <a:rPr lang="fr-FR" sz="3600" dirty="0" smtClean="0"/>
                        <a:t>and 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Load (C</a:t>
                      </a:r>
                      <a:r>
                        <a:rPr lang="fr-FR" sz="2400" dirty="0" smtClean="0">
                          <a:solidFill>
                            <a:srgbClr val="FF0000"/>
                          </a:solidFill>
                        </a:rPr>
                        <a:t>load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) </a:t>
                      </a:r>
                      <a:r>
                        <a:rPr lang="fr-FR" sz="3600" dirty="0" smtClean="0"/>
                        <a:t>on</a:t>
                      </a:r>
                      <a:r>
                        <a:rPr lang="fr-FR" sz="3600" dirty="0" smtClean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sz="3600" dirty="0" smtClean="0"/>
                        <a:t>carcass/portion at each stage</a:t>
                      </a:r>
                      <a:endParaRPr lang="fr-FR" sz="3600" dirty="0"/>
                    </a:p>
                  </p:txBody>
                </p:sp>
                <p:grpSp>
                  <p:nvGrpSpPr>
                    <p:cNvPr id="170" name="Groupe 169"/>
                    <p:cNvGrpSpPr/>
                    <p:nvPr/>
                  </p:nvGrpSpPr>
                  <p:grpSpPr>
                    <a:xfrm>
                      <a:off x="14679503" y="17671701"/>
                      <a:ext cx="13234194" cy="2532033"/>
                      <a:chOff x="14767556" y="17782415"/>
                      <a:chExt cx="13234194" cy="2532033"/>
                    </a:xfrm>
                  </p:grpSpPr>
                  <p:grpSp>
                    <p:nvGrpSpPr>
                      <p:cNvPr id="121" name="Groupe 120"/>
                      <p:cNvGrpSpPr/>
                      <p:nvPr/>
                    </p:nvGrpSpPr>
                    <p:grpSpPr>
                      <a:xfrm>
                        <a:off x="14767556" y="17830862"/>
                        <a:ext cx="13234194" cy="2245767"/>
                        <a:chOff x="13495609" y="17092362"/>
                        <a:chExt cx="13234194" cy="2245767"/>
                      </a:xfrm>
                    </p:grpSpPr>
                    <p:pic>
                      <p:nvPicPr>
                        <p:cNvPr id="118" name="Image 117"/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13" cstate="print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5816249" y="18726632"/>
                          <a:ext cx="609705" cy="611497"/>
                        </a:xfrm>
                        <a:prstGeom prst="rect">
                          <a:avLst/>
                        </a:prstGeom>
                      </p:spPr>
                    </p:pic>
                    <p:grpSp>
                      <p:nvGrpSpPr>
                        <p:cNvPr id="120" name="Groupe 119"/>
                        <p:cNvGrpSpPr/>
                        <p:nvPr/>
                      </p:nvGrpSpPr>
                      <p:grpSpPr>
                        <a:xfrm>
                          <a:off x="13495609" y="17092362"/>
                          <a:ext cx="13234194" cy="2168897"/>
                          <a:chOff x="13495609" y="17092362"/>
                          <a:chExt cx="13234194" cy="2168897"/>
                        </a:xfrm>
                      </p:grpSpPr>
                      <p:grpSp>
                        <p:nvGrpSpPr>
                          <p:cNvPr id="113" name="Groupe 112"/>
                          <p:cNvGrpSpPr/>
                          <p:nvPr/>
                        </p:nvGrpSpPr>
                        <p:grpSpPr>
                          <a:xfrm>
                            <a:off x="13495609" y="17092362"/>
                            <a:ext cx="13234194" cy="1696338"/>
                            <a:chOff x="13440149" y="18460174"/>
                            <a:chExt cx="13234194" cy="1696338"/>
                          </a:xfrm>
                        </p:grpSpPr>
                        <p:sp>
                          <p:nvSpPr>
                            <p:cNvPr id="102" name="ZoneTexte 101"/>
                            <p:cNvSpPr txBox="1"/>
                            <p:nvPr/>
                          </p:nvSpPr>
                          <p:spPr>
                            <a:xfrm>
                              <a:off x="13440149" y="18501843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Scalding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3" name="ZoneTexte 102"/>
                            <p:cNvSpPr txBox="1"/>
                            <p:nvPr/>
                          </p:nvSpPr>
                          <p:spPr>
                            <a:xfrm>
                              <a:off x="19760547" y="1851288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Chilling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4" name="ZoneTexte 103"/>
                            <p:cNvSpPr txBox="1"/>
                            <p:nvPr/>
                          </p:nvSpPr>
                          <p:spPr>
                            <a:xfrm>
                              <a:off x="16293783" y="18460174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Evisceration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5" name="ZoneTexte 104"/>
                            <p:cNvSpPr txBox="1"/>
                            <p:nvPr/>
                          </p:nvSpPr>
                          <p:spPr>
                            <a:xfrm>
                              <a:off x="18618110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Washing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6" name="ZoneTexte 105"/>
                            <p:cNvSpPr txBox="1"/>
                            <p:nvPr/>
                          </p:nvSpPr>
                          <p:spPr>
                            <a:xfrm>
                              <a:off x="14145474" y="19446509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Defeathering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7" name="ZoneTexte 106"/>
                            <p:cNvSpPr txBox="1"/>
                            <p:nvPr/>
                          </p:nvSpPr>
                          <p:spPr>
                            <a:xfrm>
                              <a:off x="20897413" y="19506455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err="1" smtClean="0"/>
                                <a:t>Portioning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8" name="ZoneTexte 107"/>
                            <p:cNvSpPr txBox="1"/>
                            <p:nvPr/>
                          </p:nvSpPr>
                          <p:spPr>
                            <a:xfrm>
                              <a:off x="21974200" y="18527537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Post-</a:t>
                              </a:r>
                              <a:r>
                                <a:rPr lang="fr-FR" sz="3600" b="1" dirty="0" err="1" smtClean="0"/>
                                <a:t>processing</a:t>
                              </a:r>
                              <a:endParaRPr lang="fr-FR" sz="3600" dirty="0"/>
                            </a:p>
                          </p:txBody>
                        </p:sp>
                        <p:sp>
                          <p:nvSpPr>
                            <p:cNvPr id="109" name="ZoneTexte 108"/>
                            <p:cNvSpPr txBox="1"/>
                            <p:nvPr/>
                          </p:nvSpPr>
                          <p:spPr>
                            <a:xfrm>
                              <a:off x="23443712" y="19510181"/>
                              <a:ext cx="3230631" cy="646331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fr-FR" sz="3600" b="1" dirty="0" smtClean="0"/>
                                <a:t>Home cooking</a:t>
                              </a:r>
                              <a:endParaRPr lang="fr-FR" sz="3600" dirty="0"/>
                            </a:p>
                          </p:txBody>
                        </p:sp>
                      </p:grpSp>
                      <p:sp>
                        <p:nvSpPr>
                          <p:cNvPr id="116" name="Flèche courbée vers le bas 115"/>
                          <p:cNvSpPr/>
                          <p:nvPr/>
                        </p:nvSpPr>
                        <p:spPr>
                          <a:xfrm rot="10800000">
                            <a:off x="14791916" y="18784974"/>
                            <a:ext cx="919475" cy="476285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117" name="Flèche courbée vers le bas 116"/>
                          <p:cNvSpPr/>
                          <p:nvPr/>
                        </p:nvSpPr>
                        <p:spPr>
                          <a:xfrm rot="10800000">
                            <a:off x="16823114" y="17782488"/>
                            <a:ext cx="919475" cy="509079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</p:grpSp>
                  </p:grpSp>
                  <p:sp>
                    <p:nvSpPr>
                      <p:cNvPr id="169" name="Rectangle à coins arrondis 168"/>
                      <p:cNvSpPr/>
                      <p:nvPr/>
                    </p:nvSpPr>
                    <p:spPr>
                      <a:xfrm>
                        <a:off x="14774292" y="17782415"/>
                        <a:ext cx="12879988" cy="2532033"/>
                      </a:xfrm>
                      <a:prstGeom prst="roundRect">
                        <a:avLst/>
                      </a:prstGeom>
                      <a:noFill/>
                      <a:ln>
                        <a:solidFill>
                          <a:schemeClr val="accent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/>
                      </a:p>
                    </p:txBody>
                  </p:sp>
                </p:grpSp>
              </p:grpSp>
            </p:grpSp>
            <p:pic>
              <p:nvPicPr>
                <p:cNvPr id="171" name="Image 170"/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033852" y="18351725"/>
                  <a:ext cx="609705" cy="611497"/>
                </a:xfrm>
                <a:prstGeom prst="rect">
                  <a:avLst/>
                </a:prstGeom>
              </p:spPr>
            </p:pic>
          </p:grpSp>
          <p:grpSp>
            <p:nvGrpSpPr>
              <p:cNvPr id="10" name="Groupe 9"/>
              <p:cNvGrpSpPr/>
              <p:nvPr/>
            </p:nvGrpSpPr>
            <p:grpSpPr>
              <a:xfrm>
                <a:off x="1092807" y="16260635"/>
                <a:ext cx="28119430" cy="9000797"/>
                <a:chOff x="1092807" y="16260635"/>
                <a:chExt cx="28119430" cy="9000797"/>
              </a:xfrm>
            </p:grpSpPr>
            <p:grpSp>
              <p:nvGrpSpPr>
                <p:cNvPr id="9" name="Groupe 8"/>
                <p:cNvGrpSpPr/>
                <p:nvPr/>
              </p:nvGrpSpPr>
              <p:grpSpPr>
                <a:xfrm>
                  <a:off x="1092807" y="16260635"/>
                  <a:ext cx="10886417" cy="5879949"/>
                  <a:chOff x="1092807" y="16260635"/>
                  <a:chExt cx="10886417" cy="5879949"/>
                </a:xfrm>
              </p:grpSpPr>
              <p:sp>
                <p:nvSpPr>
                  <p:cNvPr id="58" name="Flèche droite 57"/>
                  <p:cNvSpPr/>
                  <p:nvPr/>
                </p:nvSpPr>
                <p:spPr>
                  <a:xfrm>
                    <a:off x="10563891" y="18050640"/>
                    <a:ext cx="1382232" cy="899597"/>
                  </a:xfrm>
                  <a:prstGeom prst="rightArrow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5" name="ZoneTexte 124"/>
                  <p:cNvSpPr txBox="1"/>
                  <p:nvPr/>
                </p:nvSpPr>
                <p:spPr>
                  <a:xfrm>
                    <a:off x="10638659" y="16727359"/>
                    <a:ext cx="1096323" cy="120032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3600" b="1" dirty="0" smtClean="0"/>
                      <a:t>Barn </a:t>
                    </a:r>
                  </a:p>
                  <a:p>
                    <a:r>
                      <a:rPr lang="fr-FR" sz="3600" b="1" dirty="0" err="1" smtClean="0"/>
                      <a:t>Load</a:t>
                    </a:r>
                    <a:endParaRPr lang="fr-FR" sz="3600" dirty="0"/>
                  </a:p>
                </p:txBody>
              </p:sp>
              <p:sp>
                <p:nvSpPr>
                  <p:cNvPr id="126" name="ZoneTexte 125"/>
                  <p:cNvSpPr txBox="1"/>
                  <p:nvPr/>
                </p:nvSpPr>
                <p:spPr>
                  <a:xfrm>
                    <a:off x="10443731" y="19163824"/>
                    <a:ext cx="1535493" cy="175432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3600" b="1" dirty="0" smtClean="0"/>
                      <a:t>WithinFlock </a:t>
                    </a:r>
                    <a:endParaRPr lang="fr-FR" sz="3600" b="1" dirty="0" smtClean="0"/>
                  </a:p>
                  <a:p>
                    <a:pPr algn="ctr"/>
                    <a:r>
                      <a:rPr lang="fr-FR" sz="3600" b="1" dirty="0" err="1" smtClean="0"/>
                      <a:t>Prev</a:t>
                    </a:r>
                    <a:r>
                      <a:rPr lang="fr-FR" sz="3600" b="1" dirty="0" smtClean="0"/>
                      <a:t>.</a:t>
                    </a:r>
                    <a:endParaRPr lang="fr-FR" sz="3600" dirty="0"/>
                  </a:p>
                </p:txBody>
              </p:sp>
              <p:grpSp>
                <p:nvGrpSpPr>
                  <p:cNvPr id="8" name="Groupe 7"/>
                  <p:cNvGrpSpPr/>
                  <p:nvPr/>
                </p:nvGrpSpPr>
                <p:grpSpPr>
                  <a:xfrm>
                    <a:off x="1092807" y="16260635"/>
                    <a:ext cx="9761646" cy="5879949"/>
                    <a:chOff x="1092807" y="16260635"/>
                    <a:chExt cx="9761646" cy="5879949"/>
                  </a:xfrm>
                </p:grpSpPr>
                <p:grpSp>
                  <p:nvGrpSpPr>
                    <p:cNvPr id="97" name="Groupe 96"/>
                    <p:cNvGrpSpPr/>
                    <p:nvPr/>
                  </p:nvGrpSpPr>
                  <p:grpSpPr>
                    <a:xfrm>
                      <a:off x="1092807" y="16260635"/>
                      <a:ext cx="9761646" cy="5879949"/>
                      <a:chOff x="1051993" y="16360886"/>
                      <a:chExt cx="9761646" cy="5879949"/>
                    </a:xfrm>
                  </p:grpSpPr>
                  <p:grpSp>
                    <p:nvGrpSpPr>
                      <p:cNvPr id="94" name="Groupe 93"/>
                      <p:cNvGrpSpPr/>
                      <p:nvPr/>
                    </p:nvGrpSpPr>
                    <p:grpSpPr>
                      <a:xfrm>
                        <a:off x="1086322" y="16360886"/>
                        <a:ext cx="9727317" cy="5879949"/>
                        <a:chOff x="1081364" y="17531910"/>
                        <a:chExt cx="9727317" cy="5879949"/>
                      </a:xfrm>
                    </p:grpSpPr>
                    <p:sp>
                      <p:nvSpPr>
                        <p:cNvPr id="91" name="ZoneTexte 90"/>
                        <p:cNvSpPr txBox="1"/>
                        <p:nvPr/>
                      </p:nvSpPr>
                      <p:spPr>
                        <a:xfrm>
                          <a:off x="2457298" y="20138743"/>
                          <a:ext cx="3230631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3600" b="1" dirty="0" err="1" smtClean="0"/>
                            <a:t>Excretion</a:t>
                          </a:r>
                          <a:endParaRPr lang="fr-FR" sz="3600" b="1" dirty="0" smtClean="0"/>
                        </a:p>
                      </p:txBody>
                    </p:sp>
                    <p:grpSp>
                      <p:nvGrpSpPr>
                        <p:cNvPr id="93" name="Groupe 92"/>
                        <p:cNvGrpSpPr/>
                        <p:nvPr/>
                      </p:nvGrpSpPr>
                      <p:grpSpPr>
                        <a:xfrm>
                          <a:off x="1081364" y="17531910"/>
                          <a:ext cx="9727317" cy="5879949"/>
                          <a:chOff x="1081364" y="17531910"/>
                          <a:chExt cx="9727317" cy="5879949"/>
                        </a:xfrm>
                      </p:grpSpPr>
                      <p:sp>
                        <p:nvSpPr>
                          <p:cNvPr id="36" name="Rectangle à coins arrondis 35"/>
                          <p:cNvSpPr/>
                          <p:nvPr/>
                        </p:nvSpPr>
                        <p:spPr>
                          <a:xfrm>
                            <a:off x="1081364" y="17531910"/>
                            <a:ext cx="9189687" cy="5009114"/>
                          </a:xfrm>
                          <a:prstGeom prst="roundRect">
                            <a:avLst>
                              <a:gd name="adj" fmla="val 4135"/>
                            </a:avLst>
                          </a:prstGeom>
                          <a:noFill/>
                          <a:ln w="38100"/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pic>
                        <p:nvPicPr>
                          <p:cNvPr id="61" name="Image 6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9358" y="18995756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2" name="Image 6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284626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4" name="Image 63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37431" y="18010010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69" name="Image 68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1897261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0" name="Image 6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1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99677" y="18974629"/>
                            <a:ext cx="801193" cy="783980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1" name="Image 70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979027" y="17972967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2" name="Image 71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8060928" y="18006323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3" name="Image 72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2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9012181" y="18935825"/>
                            <a:ext cx="857723" cy="839295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75" name="Image 74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4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5255533" y="21229487"/>
                            <a:ext cx="898307" cy="898307"/>
                          </a:xfrm>
                          <a:prstGeom prst="rect">
                            <a:avLst/>
                          </a:prstGeom>
                        </p:spPr>
                      </p:pic>
                      <p:pic>
                        <p:nvPicPr>
                          <p:cNvPr id="80" name="Image 79"/>
                          <p:cNvPicPr>
                            <a:picLocks noChangeAspect="1"/>
                          </p:cNvPicPr>
                          <p:nvPr/>
                        </p:nvPicPr>
                        <p:blipFill>
                          <a:blip r:embed="rId15" cstate="print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tretch>
                            <a:fillRect/>
                          </a:stretch>
                        </p:blipFill>
                        <p:spPr>
                          <a:xfrm>
                            <a:off x="4186108" y="21208977"/>
                            <a:ext cx="942517" cy="945287"/>
                          </a:xfrm>
                          <a:prstGeom prst="rect">
                            <a:avLst/>
                          </a:prstGeom>
                        </p:spPr>
                      </p:pic>
                      <p:sp>
                        <p:nvSpPr>
                          <p:cNvPr id="85" name="Double flèche horizontale 84"/>
                          <p:cNvSpPr/>
                          <p:nvPr/>
                        </p:nvSpPr>
                        <p:spPr>
                          <a:xfrm rot="5400000" flipV="1">
                            <a:off x="4696946" y="20205600"/>
                            <a:ext cx="1049902" cy="429737"/>
                          </a:xfrm>
                          <a:prstGeom prst="left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6" name="Flèche courbée vers le bas 85"/>
                          <p:cNvSpPr/>
                          <p:nvPr/>
                        </p:nvSpPr>
                        <p:spPr>
                          <a:xfrm rot="10800000">
                            <a:off x="8781571" y="19830657"/>
                            <a:ext cx="1240688" cy="747204"/>
                          </a:xfrm>
                          <a:prstGeom prst="curvedDown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>
                              <a:solidFill>
                                <a:schemeClr val="tx1"/>
                              </a:solidFill>
                            </a:endParaRPr>
                          </a:p>
                        </p:txBody>
                      </p:sp>
                      <p:sp>
                        <p:nvSpPr>
                          <p:cNvPr id="87" name="Flèche droite 86"/>
                          <p:cNvSpPr/>
                          <p:nvPr/>
                        </p:nvSpPr>
                        <p:spPr>
                          <a:xfrm>
                            <a:off x="6343243" y="18794401"/>
                            <a:ext cx="1528843" cy="365473"/>
                          </a:xfrm>
                          <a:prstGeom prst="rightArrow">
                            <a:avLst/>
                          </a:prstGeom>
                          <a:solidFill>
                            <a:schemeClr val="bg2">
                              <a:lumMod val="75000"/>
                            </a:schemeClr>
                          </a:solidFill>
                          <a:ln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fr-FR"/>
                          </a:p>
                        </p:txBody>
                      </p:sp>
                      <p:sp>
                        <p:nvSpPr>
                          <p:cNvPr id="88" name="ZoneTexte 87"/>
                          <p:cNvSpPr txBox="1"/>
                          <p:nvPr/>
                        </p:nvSpPr>
                        <p:spPr>
                          <a:xfrm>
                            <a:off x="4328845" y="22765528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fr-FR" sz="3600" b="1" dirty="0" smtClean="0"/>
                              <a:t>FARM MODULE</a:t>
                            </a:r>
                            <a:endParaRPr lang="fr-FR" sz="3600" dirty="0"/>
                          </a:p>
                        </p:txBody>
                      </p:sp>
                      <p:sp>
                        <p:nvSpPr>
                          <p:cNvPr id="89" name="ZoneTexte 88"/>
                          <p:cNvSpPr txBox="1"/>
                          <p:nvPr/>
                        </p:nvSpPr>
                        <p:spPr>
                          <a:xfrm>
                            <a:off x="7578050" y="20600788"/>
                            <a:ext cx="3230631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Horizontal </a:t>
                            </a:r>
                          </a:p>
                          <a:p>
                            <a:pPr algn="ctr"/>
                            <a:r>
                              <a:rPr lang="fr-FR" sz="3600" b="1" dirty="0" smtClean="0"/>
                              <a:t>Gene</a:t>
                            </a:r>
                          </a:p>
                          <a:p>
                            <a:pPr algn="ctr"/>
                            <a:r>
                              <a:rPr lang="fr-FR" sz="3600" b="1" dirty="0" smtClean="0"/>
                              <a:t>Transfer</a:t>
                            </a:r>
                            <a:endParaRPr lang="fr-FR" sz="3600" b="1" dirty="0" smtClean="0"/>
                          </a:p>
                        </p:txBody>
                      </p:sp>
                      <p:sp>
                        <p:nvSpPr>
                          <p:cNvPr id="90" name="ZoneTexte 89"/>
                          <p:cNvSpPr txBox="1"/>
                          <p:nvPr/>
                        </p:nvSpPr>
                        <p:spPr>
                          <a:xfrm>
                            <a:off x="5082180" y="20141826"/>
                            <a:ext cx="3230631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Transmission</a:t>
                            </a:r>
                          </a:p>
                        </p:txBody>
                      </p:sp>
                      <p:sp>
                        <p:nvSpPr>
                          <p:cNvPr id="92" name="ZoneTexte 91"/>
                          <p:cNvSpPr txBox="1"/>
                          <p:nvPr/>
                        </p:nvSpPr>
                        <p:spPr>
                          <a:xfrm>
                            <a:off x="5920528" y="18052808"/>
                            <a:ext cx="2329212" cy="6463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3600" b="1" dirty="0" smtClean="0"/>
                              <a:t>SI model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95" name="ZoneTexte 94"/>
                      <p:cNvSpPr txBox="1"/>
                      <p:nvPr/>
                    </p:nvSpPr>
                    <p:spPr>
                      <a:xfrm>
                        <a:off x="1051993" y="20035021"/>
                        <a:ext cx="3230631" cy="64633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3600" b="1" dirty="0" err="1" smtClean="0"/>
                          <a:t>Decay</a:t>
                        </a:r>
                        <a:endParaRPr lang="fr-FR" sz="3600" dirty="0"/>
                      </a:p>
                    </p:txBody>
                  </p:sp>
                  <p:sp>
                    <p:nvSpPr>
                      <p:cNvPr id="96" name="Flèche courbée vers le bas 95"/>
                      <p:cNvSpPr/>
                      <p:nvPr/>
                    </p:nvSpPr>
                    <p:spPr>
                      <a:xfrm rot="16200000">
                        <a:off x="3178371" y="19995076"/>
                        <a:ext cx="1240688" cy="747204"/>
                      </a:xfrm>
                      <a:prstGeom prst="curvedDownArrow">
                        <a:avLst/>
                      </a:prstGeom>
                      <a:solidFill>
                        <a:schemeClr val="bg2">
                          <a:lumMod val="75000"/>
                        </a:schemeClr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fr-FR">
                          <a:solidFill>
                            <a:schemeClr val="tx1"/>
                          </a:solidFill>
                        </a:endParaRPr>
                      </a:p>
                    </p:txBody>
                  </p:sp>
                </p:grpSp>
                <p:pic>
                  <p:nvPicPr>
                    <p:cNvPr id="2" name="Image 1"/>
                    <p:cNvPicPr>
                      <a:picLocks noChangeAspect="1"/>
                    </p:cNvPicPr>
                    <p:nvPr/>
                  </p:nvPicPr>
                  <p:blipFill>
                    <a:blip r:embed="rId16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461660" y="17572771"/>
                      <a:ext cx="643875" cy="503343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" name="Image 2"/>
                    <p:cNvPicPr>
                      <a:picLocks noChangeAspect="1"/>
                    </p:cNvPicPr>
                    <p:nvPr/>
                  </p:nvPicPr>
                  <p:blipFill>
                    <a:blip r:embed="rId17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76604" y="16703918"/>
                      <a:ext cx="787698" cy="763083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111" name="Flèche droite 110"/>
                    <p:cNvSpPr/>
                    <p:nvPr/>
                  </p:nvSpPr>
                  <p:spPr>
                    <a:xfrm>
                      <a:off x="2460062" y="17518605"/>
                      <a:ext cx="1528843" cy="365473"/>
                    </a:xfrm>
                    <a:prstGeom prst="rightArrow">
                      <a:avLst/>
                    </a:prstGeom>
                    <a:solidFill>
                      <a:schemeClr val="bg2">
                        <a:lumMod val="75000"/>
                      </a:schemeClr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4" name="ZoneTexte 113"/>
                    <p:cNvSpPr txBox="1"/>
                    <p:nvPr/>
                  </p:nvSpPr>
                  <p:spPr>
                    <a:xfrm>
                      <a:off x="2067327" y="16793066"/>
                      <a:ext cx="2329212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3600" b="1" dirty="0" err="1"/>
                        <a:t>T</a:t>
                      </a:r>
                      <a:r>
                        <a:rPr lang="fr-FR" sz="3600" b="1" dirty="0" err="1" smtClean="0"/>
                        <a:t>hinning</a:t>
                      </a:r>
                      <a:endParaRPr lang="fr-FR" sz="3600" b="1" dirty="0" smtClean="0"/>
                    </a:p>
                  </p:txBody>
                </p:sp>
                <p:pic>
                  <p:nvPicPr>
                    <p:cNvPr id="115" name="Image 114"/>
                    <p:cNvPicPr>
                      <a:picLocks noChangeAspect="1"/>
                    </p:cNvPicPr>
                    <p:nvPr/>
                  </p:nvPicPr>
                  <p:blipFill>
                    <a:blip r:embed="rId18" cstate="print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385635" y="18122132"/>
                      <a:ext cx="648762" cy="650668"/>
                    </a:xfrm>
                    <a:prstGeom prst="rect">
                      <a:avLst/>
                    </a:prstGeom>
                  </p:spPr>
                </p:pic>
              </p:grpSp>
            </p:grpSp>
            <p:sp>
              <p:nvSpPr>
                <p:cNvPr id="4" name="Rectangle à coins arrondis 3"/>
                <p:cNvSpPr/>
                <p:nvPr/>
              </p:nvSpPr>
              <p:spPr>
                <a:xfrm>
                  <a:off x="1127136" y="22313127"/>
                  <a:ext cx="9265913" cy="2876831"/>
                </a:xfrm>
                <a:prstGeom prst="roundRect">
                  <a:avLst>
                    <a:gd name="adj" fmla="val 7644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in farm environment</a:t>
                  </a: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tx1"/>
                      </a:solidFill>
                    </a:rPr>
                    <a:t>Transmisson model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Dame-Korevaar et al. (2020)</a:t>
                  </a: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Horizontal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Gene Transfer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Fisher at al. (2019)</a:t>
                  </a: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Susceptible-Infected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model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 Becker et al. (2022)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5" name="Rectangle à coins arrondis 4"/>
                <p:cNvSpPr/>
                <p:nvPr/>
              </p:nvSpPr>
              <p:spPr>
                <a:xfrm>
                  <a:off x="12015028" y="22364995"/>
                  <a:ext cx="8312858" cy="2877454"/>
                </a:xfrm>
                <a:prstGeom prst="roundRect">
                  <a:avLst>
                    <a:gd name="adj" fmla="val 6521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>
                      <a:solidFill>
                        <a:schemeClr val="tx1"/>
                      </a:solidFill>
                    </a:rPr>
                    <a:t>DYNAMICS of ESBL </a:t>
                  </a:r>
                  <a:r>
                    <a:rPr lang="fr-FR" sz="3600" b="1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in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 processing</a:t>
                  </a:r>
                  <a:endParaRPr lang="fr-FR" sz="3600" b="1" dirty="0">
                    <a:solidFill>
                      <a:schemeClr val="tx1"/>
                    </a:solidFill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Collineau et al. (2020</a:t>
                  </a:r>
                  <a:r>
                    <a:rPr lang="fr-FR" sz="3600" dirty="0" smtClean="0">
                      <a:solidFill>
                        <a:schemeClr val="accent1">
                          <a:lumMod val="50000"/>
                        </a:schemeClr>
                      </a:solidFill>
                    </a:rPr>
                    <a:t>)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 in ESBL </a:t>
                  </a:r>
                  <a:r>
                    <a:rPr lang="fr-FR" sz="3600" i="1" dirty="0">
                      <a:solidFill>
                        <a:schemeClr val="tx1"/>
                      </a:solidFill>
                    </a:rPr>
                    <a:t>E. coli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setup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r>
                    <a:rPr lang="fr-FR" sz="3600" dirty="0">
                      <a:solidFill>
                        <a:schemeClr val="tx1"/>
                      </a:solidFill>
                    </a:rPr>
                    <a:t>Updated with </a:t>
                  </a:r>
                  <a:r>
                    <a:rPr lang="fr-FR" sz="3600" dirty="0">
                      <a:solidFill>
                        <a:srgbClr val="FF0000"/>
                      </a:solidFill>
                    </a:rPr>
                    <a:t>EU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 poultry farming practices</a:t>
                  </a: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Simulates the processing of 1 chicken flock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fr-FR" sz="3600" dirty="0"/>
                </a:p>
              </p:txBody>
            </p:sp>
            <p:sp>
              <p:nvSpPr>
                <p:cNvPr id="7" name="Rectangle à coins arrondis 6"/>
                <p:cNvSpPr/>
                <p:nvPr/>
              </p:nvSpPr>
              <p:spPr>
                <a:xfrm>
                  <a:off x="20506336" y="22375030"/>
                  <a:ext cx="8705901" cy="2886402"/>
                </a:xfrm>
                <a:prstGeom prst="roundRect">
                  <a:avLst>
                    <a:gd name="adj" fmla="val 519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38100">
                  <a:solidFill>
                    <a:schemeClr val="accent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Flock 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Risk </a:t>
                  </a:r>
                  <a:r>
                    <a:rPr lang="fr-FR" sz="3600" b="1" dirty="0">
                      <a:solidFill>
                        <a:schemeClr val="tx1"/>
                      </a:solidFill>
                    </a:rPr>
                    <a:t>from 1 chicken </a:t>
                  </a:r>
                  <a:r>
                    <a:rPr lang="fr-FR" sz="3600" b="1" dirty="0" smtClean="0">
                      <a:solidFill>
                        <a:schemeClr val="tx1"/>
                      </a:solidFill>
                    </a:rPr>
                    <a:t>portion consumed</a:t>
                  </a:r>
                </a:p>
                <a:p>
                  <a:pPr marL="571500" indent="-571500">
                    <a:lnSpc>
                      <a:spcPct val="150000"/>
                    </a:lnSpc>
                    <a:buFont typeface="Arial" panose="020B0604020202020204" pitchFamily="34" charset="0"/>
                    <a:buChar char="•"/>
                  </a:pPr>
                  <a:r>
                    <a:rPr lang="fr-FR" sz="3600" dirty="0" smtClean="0">
                      <a:solidFill>
                        <a:schemeClr val="tx1"/>
                      </a:solidFill>
                    </a:rPr>
                    <a:t>Prob. of ESBL </a:t>
                  </a:r>
                  <a:r>
                    <a:rPr lang="fr-FR" sz="3600" i="1" dirty="0" smtClean="0">
                      <a:solidFill>
                        <a:schemeClr val="tx1"/>
                      </a:solidFill>
                    </a:rPr>
                    <a:t>E. coli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carriage by consumer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smtClean="0">
                      <a:solidFill>
                        <a:schemeClr val="tx1"/>
                      </a:solidFill>
                    </a:rPr>
                    <a:t>Conditional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on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P</a:t>
                  </a:r>
                  <a:r>
                    <a:rPr lang="fr-FR" sz="2400" dirty="0" smtClean="0">
                      <a:solidFill>
                        <a:srgbClr val="FF0000"/>
                      </a:solidFill>
                    </a:rPr>
                    <a:t>prev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,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C</a:t>
                  </a:r>
                  <a:r>
                    <a:rPr lang="fr-FR" sz="2400" dirty="0" smtClean="0">
                      <a:solidFill>
                        <a:srgbClr val="FF0000"/>
                      </a:solidFill>
                    </a:rPr>
                    <a:t>load 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after cooking</a:t>
                  </a:r>
                  <a:endParaRPr lang="fr-FR" sz="3600" dirty="0">
                    <a:solidFill>
                      <a:schemeClr val="tx1"/>
                    </a:solidFill>
                  </a:endParaRPr>
                </a:p>
                <a:p>
                  <a:r>
                    <a:rPr lang="fr-FR" sz="3600" dirty="0" smtClean="0">
                      <a:solidFill>
                        <a:schemeClr val="tx1"/>
                      </a:solidFill>
                    </a:rPr>
                    <a:t>P</a:t>
                  </a:r>
                  <a:r>
                    <a:rPr lang="fr-FR" sz="2400" dirty="0" smtClean="0">
                      <a:solidFill>
                        <a:schemeClr val="tx1"/>
                      </a:solidFill>
                    </a:rPr>
                    <a:t>DR</a:t>
                  </a:r>
                  <a:r>
                    <a:rPr lang="fr-FR" sz="2400" dirty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tx1"/>
                      </a:solidFill>
                    </a:rPr>
                    <a:t>:</a:t>
                  </a:r>
                  <a:r>
                    <a:rPr lang="fr-FR" sz="24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 smtClean="0">
                      <a:solidFill>
                        <a:srgbClr val="FF0000"/>
                      </a:solidFill>
                    </a:rPr>
                    <a:t>Dose-Response</a:t>
                  </a:r>
                  <a:r>
                    <a:rPr lang="fr-FR" sz="3600" dirty="0" smtClean="0">
                      <a:solidFill>
                        <a:schemeClr val="tx1"/>
                      </a:solidFill>
                    </a:rPr>
                    <a:t> </a:t>
                  </a:r>
                  <a:r>
                    <a:rPr lang="fr-FR" sz="3600" dirty="0">
                      <a:solidFill>
                        <a:schemeClr val="accent1">
                          <a:lumMod val="50000"/>
                        </a:schemeClr>
                      </a:solidFill>
                    </a:rPr>
                    <a:t>Furusawa et al. (2024)</a:t>
                  </a:r>
                </a:p>
                <a:p>
                  <a:pPr algn="ctr"/>
                  <a:endParaRPr lang="fr-FR" sz="3600" dirty="0"/>
                </a:p>
              </p:txBody>
            </p:sp>
          </p:grpSp>
        </p:grpSp>
      </p:grpSp>
      <p:grpSp>
        <p:nvGrpSpPr>
          <p:cNvPr id="50" name="Groupe 49"/>
          <p:cNvGrpSpPr/>
          <p:nvPr/>
        </p:nvGrpSpPr>
        <p:grpSpPr>
          <a:xfrm>
            <a:off x="1171610" y="25933049"/>
            <a:ext cx="12185456" cy="6793308"/>
            <a:chOff x="1129491" y="26032079"/>
            <a:chExt cx="12327709" cy="7002845"/>
          </a:xfrm>
        </p:grpSpPr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9467" y="26032079"/>
              <a:ext cx="12227733" cy="6987276"/>
            </a:xfrm>
            <a:prstGeom prst="rect">
              <a:avLst/>
            </a:prstGeom>
          </p:spPr>
        </p:pic>
        <p:sp>
          <p:nvSpPr>
            <p:cNvPr id="49" name="Rectangle à coins arrondis 48"/>
            <p:cNvSpPr/>
            <p:nvPr/>
          </p:nvSpPr>
          <p:spPr>
            <a:xfrm>
              <a:off x="1129491" y="26047648"/>
              <a:ext cx="12185456" cy="6987276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51" name="Groupe 50"/>
          <p:cNvGrpSpPr/>
          <p:nvPr/>
        </p:nvGrpSpPr>
        <p:grpSpPr>
          <a:xfrm>
            <a:off x="1171610" y="33162652"/>
            <a:ext cx="12124004" cy="6842025"/>
            <a:chOff x="1228314" y="33225958"/>
            <a:chExt cx="12124004" cy="6842025"/>
          </a:xfrm>
        </p:grpSpPr>
        <p:pic>
          <p:nvPicPr>
            <p:cNvPr id="40" name="Image 39"/>
            <p:cNvPicPr>
              <a:picLocks noChangeAspect="1"/>
            </p:cNvPicPr>
            <p:nvPr/>
          </p:nvPicPr>
          <p:blipFill>
            <a:blip r:embed="rId2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98528" y="33285654"/>
              <a:ext cx="12053790" cy="6782329"/>
            </a:xfrm>
            <a:prstGeom prst="rect">
              <a:avLst/>
            </a:prstGeom>
          </p:spPr>
        </p:pic>
        <p:sp>
          <p:nvSpPr>
            <p:cNvPr id="133" name="Rectangle à coins arrondis 132"/>
            <p:cNvSpPr/>
            <p:nvPr/>
          </p:nvSpPr>
          <p:spPr>
            <a:xfrm>
              <a:off x="1228314" y="33225958"/>
              <a:ext cx="12044844" cy="6778205"/>
            </a:xfrm>
            <a:prstGeom prst="roundRect">
              <a:avLst>
                <a:gd name="adj" fmla="val 3351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8" name="Rectangle à coins arrondis 137"/>
              <p:cNvSpPr/>
              <p:nvPr/>
            </p:nvSpPr>
            <p:spPr>
              <a:xfrm>
                <a:off x="13362085" y="25944218"/>
                <a:ext cx="15960511" cy="3847390"/>
              </a:xfrm>
              <a:prstGeom prst="roundRect">
                <a:avLst>
                  <a:gd name="adj" fmla="val 7644"/>
                </a:avLst>
              </a:prstGeom>
              <a:noFill/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Average risk of </a:t>
                </a:r>
                <a:r>
                  <a:rPr lang="fr-FR" sz="3600" dirty="0">
                    <a:solidFill>
                      <a:schemeClr val="tx1"/>
                    </a:solidFill>
                  </a:rPr>
                  <a:t>ESBL </a:t>
                </a:r>
                <a:r>
                  <a:rPr lang="fr-FR" sz="3600" i="1" dirty="0">
                    <a:solidFill>
                      <a:schemeClr val="tx1"/>
                    </a:solidFill>
                  </a:rPr>
                  <a:t>E. coli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 carriage by consumer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 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from 1 chicken portion 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consumed </a:t>
                </a:r>
                <a:r>
                  <a:rPr lang="fr-FR" sz="3600" b="1" dirty="0">
                    <a:solidFill>
                      <a:schemeClr val="tx1"/>
                    </a:solidFill>
                  </a:rPr>
                  <a:t>	</a:t>
                </a:r>
                <a:r>
                  <a:rPr lang="fr-FR" sz="3600" b="1" dirty="0" smtClean="0">
                    <a:solidFill>
                      <a:schemeClr val="tx1"/>
                    </a:solidFill>
                  </a:rPr>
                  <a:t>					</a:t>
                </a:r>
                <a14:m>
                  <m:oMath xmlns:m="http://schemas.openxmlformats.org/officeDocument/2006/math">
                    <a:fld id="{A6AC258B-BBF2-40CF-B999-D86047CA68F5}" type="mathplaceholder">
                      <a:rPr lang="fr-FR" sz="3600" i="1">
                        <a:latin typeface="Cambria Math" panose="02040503050406030204" pitchFamily="18" charset="0"/>
                      </a:rPr>
                      <a:t>Tapez une équation ici.</a:t>
                    </a:fld>
                  </m:oMath>
                </a14:m>
                <a:endParaRPr lang="fr-FR" sz="3600" b="1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200000"/>
                  </a:lnSpc>
                </a:pPr>
                <a:r>
                  <a:rPr lang="fr-FR" sz="3600" b="1" dirty="0" smtClean="0">
                    <a:solidFill>
                      <a:schemeClr val="tx1"/>
                    </a:solidFill>
                  </a:rPr>
                  <a:t>To estimate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: 10k independent flocks simulated with Monte Carlo runs </a:t>
                </a:r>
                <a:endParaRPr lang="fr-FR" sz="3600" dirty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r>
                  <a:rPr lang="fr-FR" sz="3600" dirty="0" smtClean="0">
                    <a:solidFill>
                      <a:schemeClr val="tx1"/>
                    </a:solidFill>
                  </a:rPr>
                  <a:t>Average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risk </a:t>
                </a:r>
                <a:r>
                  <a:rPr lang="fr-FR" sz="3600" dirty="0">
                    <a:solidFill>
                      <a:schemeClr val="tx1"/>
                    </a:solidFill>
                  </a:rPr>
                  <a:t>in a </a:t>
                </a:r>
                <a:r>
                  <a:rPr lang="fr-FR" sz="3600" dirty="0">
                    <a:solidFill>
                      <a:schemeClr val="accent1">
                        <a:lumMod val="50000"/>
                      </a:schemeClr>
                    </a:solidFill>
                  </a:rPr>
                  <a:t>baseline</a:t>
                </a:r>
                <a:r>
                  <a:rPr lang="fr-FR" sz="3600" dirty="0">
                    <a:solidFill>
                      <a:schemeClr val="tx1"/>
                    </a:solidFill>
                  </a:rPr>
                  <a:t> scenario </a:t>
                </a:r>
                <a:r>
                  <a:rPr lang="fr-FR" sz="3600" dirty="0" smtClean="0">
                    <a:solidFill>
                      <a:schemeClr val="tx1"/>
                    </a:solidFill>
                  </a:rPr>
                  <a:t>defined by input parameters Ɵ </a:t>
                </a:r>
                <a:r>
                  <a:rPr lang="fr-FR" sz="3600" dirty="0">
                    <a:solidFill>
                      <a:schemeClr val="tx1"/>
                    </a:solidFill>
                  </a:rPr>
                  <a:t>: </a:t>
                </a:r>
                <a:r>
                  <a:rPr lang="fr-FR" sz="3600" dirty="0" smtClean="0">
                    <a:solidFill>
                      <a:srgbClr val="FF0000"/>
                    </a:solidFill>
                  </a:rPr>
                  <a:t>1.4e-5</a:t>
                </a:r>
                <a:endParaRPr lang="fr-FR" sz="3600" dirty="0" smtClean="0">
                  <a:solidFill>
                    <a:schemeClr val="accent1">
                      <a:lumMod val="50000"/>
                    </a:schemeClr>
                  </a:solidFill>
                </a:endParaRPr>
              </a:p>
              <a:p>
                <a:pPr algn="ctr"/>
                <a:endParaRPr lang="fr-FR" sz="3600" dirty="0"/>
              </a:p>
            </p:txBody>
          </p:sp>
        </mc:Choice>
        <mc:Fallback>
          <p:sp>
            <p:nvSpPr>
              <p:cNvPr id="138" name="Rectangle à coins arrondis 1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2085" y="25944218"/>
                <a:ext cx="15960511" cy="3847390"/>
              </a:xfrm>
              <a:prstGeom prst="roundRect">
                <a:avLst>
                  <a:gd name="adj" fmla="val 7644"/>
                </a:avLst>
              </a:prstGeom>
              <a:blipFill>
                <a:blip r:embed="rId21"/>
                <a:stretch>
                  <a:fillRect l="-495" r="-1029"/>
                </a:stretch>
              </a:blip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9" name="Rectangle à coins arrondis 138"/>
          <p:cNvSpPr/>
          <p:nvPr/>
        </p:nvSpPr>
        <p:spPr>
          <a:xfrm>
            <a:off x="13357067" y="37017747"/>
            <a:ext cx="15965106" cy="2905068"/>
          </a:xfrm>
          <a:prstGeom prst="roundRect">
            <a:avLst>
              <a:gd name="adj" fmla="val 7644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Food-borne QRA </a:t>
            </a:r>
            <a:r>
              <a:rPr lang="fr-FR" sz="3600" b="1" dirty="0" smtClean="0">
                <a:solidFill>
                  <a:schemeClr val="tx1"/>
                </a:solidFill>
              </a:rPr>
              <a:t>module </a:t>
            </a:r>
            <a:r>
              <a:rPr lang="fr-FR" sz="3600" b="1" dirty="0" smtClean="0">
                <a:solidFill>
                  <a:schemeClr val="tx1"/>
                </a:solidFill>
              </a:rPr>
              <a:t>perspectives</a:t>
            </a:r>
            <a:endParaRPr lang="fr-FR" sz="3600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fr-FR" sz="3600" b="1" dirty="0" smtClean="0">
                <a:solidFill>
                  <a:schemeClr val="tx1"/>
                </a:solidFill>
              </a:rPr>
              <a:t>Validation: </a:t>
            </a:r>
            <a:r>
              <a:rPr lang="fr-FR" sz="3600" dirty="0" smtClean="0">
                <a:solidFill>
                  <a:schemeClr val="tx1"/>
                </a:solidFill>
              </a:rPr>
              <a:t>Simulation results are comparable with </a:t>
            </a:r>
            <a:r>
              <a:rPr lang="fr-FR" sz="3600" dirty="0" smtClean="0">
                <a:solidFill>
                  <a:schemeClr val="accent1">
                    <a:lumMod val="50000"/>
                  </a:schemeClr>
                </a:solidFill>
              </a:rPr>
              <a:t>Faverjon et al. (2022)</a:t>
            </a:r>
          </a:p>
          <a:p>
            <a:r>
              <a:rPr lang="fr-FR" sz="3600" b="1" dirty="0" smtClean="0">
                <a:solidFill>
                  <a:schemeClr val="tx1"/>
                </a:solidFill>
              </a:rPr>
              <a:t>Calibration: </a:t>
            </a:r>
            <a:r>
              <a:rPr lang="fr-FR" sz="3600" dirty="0">
                <a:solidFill>
                  <a:schemeClr val="tx1"/>
                </a:solidFill>
              </a:rPr>
              <a:t>I</a:t>
            </a:r>
            <a:r>
              <a:rPr lang="fr-FR" sz="3600" dirty="0" smtClean="0">
                <a:solidFill>
                  <a:schemeClr val="tx1"/>
                </a:solidFill>
              </a:rPr>
              <a:t>nput parameters </a:t>
            </a:r>
            <a:r>
              <a:rPr lang="fr-FR" sz="3600" dirty="0">
                <a:solidFill>
                  <a:schemeClr val="tx1"/>
                </a:solidFill>
              </a:rPr>
              <a:t>Ɵ can </a:t>
            </a:r>
            <a:r>
              <a:rPr lang="fr-FR" sz="3600" dirty="0" smtClean="0">
                <a:solidFill>
                  <a:schemeClr val="tx1"/>
                </a:solidFill>
              </a:rPr>
              <a:t>be adapted to different </a:t>
            </a:r>
            <a:r>
              <a:rPr lang="fr-FR" sz="3600" dirty="0" smtClean="0">
                <a:solidFill>
                  <a:srgbClr val="FF0000"/>
                </a:solidFill>
              </a:rPr>
              <a:t>EU</a:t>
            </a:r>
            <a:r>
              <a:rPr lang="fr-FR" sz="3600" dirty="0" smtClean="0">
                <a:solidFill>
                  <a:schemeClr val="tx1"/>
                </a:solidFill>
              </a:rPr>
              <a:t> </a:t>
            </a:r>
            <a:r>
              <a:rPr lang="fr-FR" sz="3600" dirty="0" smtClean="0">
                <a:solidFill>
                  <a:schemeClr val="tx1"/>
                </a:solidFill>
              </a:rPr>
              <a:t>country protocols</a:t>
            </a:r>
            <a:endParaRPr lang="fr-FR" sz="3600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fr-FR" sz="3600" b="1" dirty="0" smtClean="0">
                <a:solidFill>
                  <a:srgbClr val="FF0000"/>
                </a:solidFill>
              </a:rPr>
              <a:t>Work in Progress</a:t>
            </a:r>
            <a:r>
              <a:rPr lang="fr-FR" sz="3600" dirty="0" smtClean="0">
                <a:solidFill>
                  <a:schemeClr val="tx1"/>
                </a:solidFill>
              </a:rPr>
              <a:t>: Integration of ENVIRE experimental data on interventions </a:t>
            </a:r>
          </a:p>
          <a:p>
            <a:pPr algn="ctr"/>
            <a:endParaRPr lang="fr-FR" sz="3600" dirty="0"/>
          </a:p>
        </p:txBody>
      </p:sp>
      <p:grpSp>
        <p:nvGrpSpPr>
          <p:cNvPr id="59" name="Groupe 58"/>
          <p:cNvGrpSpPr/>
          <p:nvPr/>
        </p:nvGrpSpPr>
        <p:grpSpPr>
          <a:xfrm>
            <a:off x="13642236" y="30021311"/>
            <a:ext cx="12601099" cy="6719777"/>
            <a:chOff x="13988365" y="29702382"/>
            <a:chExt cx="12601099" cy="6719777"/>
          </a:xfrm>
        </p:grpSpPr>
        <p:pic>
          <p:nvPicPr>
            <p:cNvPr id="42" name="Image 41"/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1552" y="29702382"/>
              <a:ext cx="12557912" cy="6683749"/>
            </a:xfrm>
            <a:prstGeom prst="rect">
              <a:avLst/>
            </a:prstGeom>
          </p:spPr>
        </p:pic>
        <p:sp>
          <p:nvSpPr>
            <p:cNvPr id="57" name="Rectangle à coins arrondis 56"/>
            <p:cNvSpPr/>
            <p:nvPr/>
          </p:nvSpPr>
          <p:spPr>
            <a:xfrm>
              <a:off x="13988365" y="29702382"/>
              <a:ext cx="12601099" cy="6719777"/>
            </a:xfrm>
            <a:prstGeom prst="roundRect">
              <a:avLst>
                <a:gd name="adj" fmla="val 2743"/>
              </a:avLst>
            </a:prstGeom>
            <a:noFill/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18" name="Groupe 17"/>
          <p:cNvGrpSpPr/>
          <p:nvPr/>
        </p:nvGrpSpPr>
        <p:grpSpPr>
          <a:xfrm>
            <a:off x="1111654" y="7778554"/>
            <a:ext cx="28051903" cy="6017392"/>
            <a:chOff x="1111654" y="7778554"/>
            <a:chExt cx="28051903" cy="6017392"/>
          </a:xfrm>
        </p:grpSpPr>
        <p:pic>
          <p:nvPicPr>
            <p:cNvPr id="110" name="Image 109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968516" y="9476201"/>
              <a:ext cx="727780" cy="727780"/>
            </a:xfrm>
            <a:prstGeom prst="rect">
              <a:avLst/>
            </a:prstGeom>
          </p:spPr>
        </p:pic>
        <p:grpSp>
          <p:nvGrpSpPr>
            <p:cNvPr id="12" name="Groupe 11"/>
            <p:cNvGrpSpPr/>
            <p:nvPr/>
          </p:nvGrpSpPr>
          <p:grpSpPr>
            <a:xfrm>
              <a:off x="1111654" y="7778554"/>
              <a:ext cx="28051903" cy="6017392"/>
              <a:chOff x="1081364" y="7970949"/>
              <a:chExt cx="28051903" cy="6017392"/>
            </a:xfrm>
          </p:grpSpPr>
          <p:grpSp>
            <p:nvGrpSpPr>
              <p:cNvPr id="33" name="Groupe 32"/>
              <p:cNvGrpSpPr/>
              <p:nvPr/>
            </p:nvGrpSpPr>
            <p:grpSpPr>
              <a:xfrm>
                <a:off x="19658021" y="8079031"/>
                <a:ext cx="9405669" cy="5909310"/>
                <a:chOff x="19897835" y="8079031"/>
                <a:chExt cx="9405669" cy="5909310"/>
              </a:xfrm>
            </p:grpSpPr>
            <p:sp>
              <p:nvSpPr>
                <p:cNvPr id="24" name="ZoneTexte 23"/>
                <p:cNvSpPr txBox="1"/>
                <p:nvPr/>
              </p:nvSpPr>
              <p:spPr>
                <a:xfrm>
                  <a:off x="19897835" y="8079031"/>
                  <a:ext cx="9405669" cy="59093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fr-FR" sz="3600" b="1" dirty="0" smtClean="0"/>
                    <a:t>WORKFLOW – WP 3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/>
                    <a:t>Quantitative Risk </a:t>
                  </a:r>
                  <a:r>
                    <a:rPr lang="fr-FR" sz="3600" dirty="0" smtClean="0"/>
                    <a:t>Assessment with pathways:</a:t>
                  </a:r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endParaRPr lang="fr-FR" sz="3600" dirty="0" smtClean="0"/>
                </a:p>
                <a:p>
                  <a:pPr marL="571500" indent="-571500">
                    <a:buFont typeface="Arial" panose="020B0604020202020204" pitchFamily="34" charset="0"/>
                    <a:buChar char="•"/>
                  </a:pPr>
                  <a:r>
                    <a:rPr lang="fr-FR" sz="3600" dirty="0" err="1" smtClean="0"/>
                    <a:t>Incorporate</a:t>
                  </a:r>
                  <a:r>
                    <a:rPr lang="fr-FR" sz="3600" dirty="0" smtClean="0"/>
                    <a:t> on-</a:t>
                  </a:r>
                  <a:r>
                    <a:rPr lang="fr-FR" sz="3600" dirty="0" err="1" smtClean="0"/>
                    <a:t>farm</a:t>
                  </a:r>
                  <a:r>
                    <a:rPr lang="fr-FR" sz="3600" dirty="0" smtClean="0"/>
                    <a:t> intervention </a:t>
                  </a:r>
                  <a:r>
                    <a:rPr lang="fr-FR" sz="3600" dirty="0" err="1" smtClean="0"/>
                    <a:t>measures</a:t>
                  </a:r>
                  <a:endParaRPr lang="fr-FR" sz="3600" dirty="0" smtClean="0"/>
                </a:p>
                <a:p>
                  <a:pPr marL="571500" indent="-571500" algn="ctr">
                    <a:buFont typeface="Arial" panose="020B0604020202020204" pitchFamily="34" charset="0"/>
                    <a:buChar char="•"/>
                  </a:pPr>
                  <a:endParaRPr lang="fr-FR" sz="3600" dirty="0"/>
                </a:p>
              </p:txBody>
            </p:sp>
            <p:grpSp>
              <p:nvGrpSpPr>
                <p:cNvPr id="29" name="Groupe 28"/>
                <p:cNvGrpSpPr/>
                <p:nvPr/>
              </p:nvGrpSpPr>
              <p:grpSpPr>
                <a:xfrm>
                  <a:off x="21358589" y="9667497"/>
                  <a:ext cx="6613452" cy="2872755"/>
                  <a:chOff x="19206492" y="9824303"/>
                  <a:chExt cx="6613452" cy="2872755"/>
                </a:xfrm>
              </p:grpSpPr>
              <p:sp>
                <p:nvSpPr>
                  <p:cNvPr id="25" name="Rectangle à coins arrondis 24"/>
                  <p:cNvSpPr/>
                  <p:nvPr/>
                </p:nvSpPr>
                <p:spPr>
                  <a:xfrm>
                    <a:off x="19206492" y="98243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FOOD-BORNE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6" name="Rectangle à coins arrondis 25"/>
                  <p:cNvSpPr/>
                  <p:nvPr/>
                </p:nvSpPr>
                <p:spPr>
                  <a:xfrm>
                    <a:off x="19206492" y="10831365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ENVIRONMENTAL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27" name="Rectangle à coins arrondis 26"/>
                  <p:cNvSpPr/>
                  <p:nvPr/>
                </p:nvSpPr>
                <p:spPr>
                  <a:xfrm>
                    <a:off x="19206493" y="11878803"/>
                    <a:ext cx="6613451" cy="818255"/>
                  </a:xfrm>
                  <a:prstGeom prst="roundRect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fr-FR" sz="3600" dirty="0" smtClean="0">
                        <a:solidFill>
                          <a:schemeClr val="tx1"/>
                        </a:solidFill>
                      </a:rPr>
                      <a:t>OCCUPATIONAL</a:t>
                    </a:r>
                    <a:endParaRPr lang="fr-FR" sz="3600" dirty="0">
                      <a:solidFill>
                        <a:schemeClr val="tx1"/>
                      </a:solidFill>
                    </a:endParaRPr>
                  </a:p>
                </p:txBody>
              </p:sp>
            </p:grpSp>
          </p:grpSp>
          <p:sp>
            <p:nvSpPr>
              <p:cNvPr id="28" name="Rectangle à coins arrondis 27"/>
              <p:cNvSpPr/>
              <p:nvPr/>
            </p:nvSpPr>
            <p:spPr>
              <a:xfrm>
                <a:off x="19415109" y="7970949"/>
                <a:ext cx="9718158" cy="5762662"/>
              </a:xfrm>
              <a:prstGeom prst="roundRect">
                <a:avLst>
                  <a:gd name="adj" fmla="val 5309"/>
                </a:avLst>
              </a:prstGeom>
              <a:solidFill>
                <a:srgbClr val="5B9BD5">
                  <a:alpha val="0"/>
                </a:srgbClr>
              </a:solidFill>
              <a:ln w="38100" cmpd="dbl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31" name="Flèche droite 30"/>
              <p:cNvSpPr/>
              <p:nvPr/>
            </p:nvSpPr>
            <p:spPr>
              <a:xfrm>
                <a:off x="17392529" y="10375389"/>
                <a:ext cx="1382232" cy="89959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Rectangle à coins arrondis 59"/>
              <p:cNvSpPr/>
              <p:nvPr/>
            </p:nvSpPr>
            <p:spPr>
              <a:xfrm>
                <a:off x="1081364" y="7987081"/>
                <a:ext cx="15555472" cy="5740062"/>
              </a:xfrm>
              <a:prstGeom prst="roundRect">
                <a:avLst>
                  <a:gd name="adj" fmla="val 481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38100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PROJECT ENVIRE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fr-FR" sz="3600" b="1" dirty="0">
                    <a:solidFill>
                      <a:schemeClr val="tx1"/>
                    </a:solidFill>
                  </a:rPr>
                  <a:t>CONSORTIUM AND FUNDING</a:t>
                </a:r>
                <a:endParaRPr lang="en-US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fr-FR" sz="3600" dirty="0">
                    <a:solidFill>
                      <a:schemeClr val="tx1"/>
                    </a:solidFill>
                  </a:rPr>
                  <a:t>Project duration: 2022-2025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Germany, France, Lithuania, Poland, Tunisia</a:t>
                </a:r>
                <a:endParaRPr lang="fr-FR" sz="3600" dirty="0">
                  <a:solidFill>
                    <a:schemeClr val="tx1"/>
                  </a:solidFill>
                </a:endParaRP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Funded by the European Transnational Programme - </a:t>
                </a:r>
                <a:r>
                  <a:rPr lang="fr-FR" sz="3600" dirty="0">
                    <a:solidFill>
                      <a:srgbClr val="FF0000"/>
                    </a:solidFill>
                  </a:rPr>
                  <a:t>JPIAMR-ACTION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algn="ctr"/>
                <a:r>
                  <a:rPr lang="fr-FR" sz="3600" b="1" dirty="0">
                    <a:solidFill>
                      <a:schemeClr val="tx1"/>
                    </a:solidFill>
                  </a:rPr>
                  <a:t>OBJECTIVES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antimicrobial-resistant (</a:t>
                </a:r>
                <a:r>
                  <a:rPr lang="en-US" sz="3600" dirty="0">
                    <a:solidFill>
                      <a:srgbClr val="FF0000"/>
                    </a:solidFill>
                  </a:rPr>
                  <a:t>AMR</a:t>
                </a:r>
                <a:r>
                  <a:rPr lang="en-US" sz="3600" dirty="0">
                    <a:solidFill>
                      <a:schemeClr val="tx1"/>
                    </a:solidFill>
                  </a:rPr>
                  <a:t>) bacteria spread from broiler chickens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Investigate the potential of various on-farm </a:t>
                </a:r>
                <a:r>
                  <a:rPr lang="en-US" sz="3600" dirty="0">
                    <a:solidFill>
                      <a:srgbClr val="FF0000"/>
                    </a:solidFill>
                  </a:rPr>
                  <a:t>intervention</a:t>
                </a:r>
                <a:r>
                  <a:rPr lang="en-US" sz="3600" dirty="0">
                    <a:solidFill>
                      <a:schemeClr val="tx1"/>
                    </a:solidFill>
                  </a:rPr>
                  <a:t> measures</a:t>
                </a:r>
              </a:p>
              <a:p>
                <a:pPr marL="571500" indent="-571500"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chemeClr val="tx1"/>
                    </a:solidFill>
                  </a:rPr>
                  <a:t>Reduce transmission and human exposure to ESBL </a:t>
                </a:r>
                <a:r>
                  <a:rPr lang="en-US" sz="3600" i="1" dirty="0">
                    <a:solidFill>
                      <a:schemeClr val="tx1"/>
                    </a:solidFill>
                  </a:rPr>
                  <a:t>E. </a:t>
                </a:r>
                <a:r>
                  <a:rPr lang="en-US" sz="3600" i="1" dirty="0" smtClean="0">
                    <a:solidFill>
                      <a:schemeClr val="tx1"/>
                    </a:solidFill>
                  </a:rPr>
                  <a:t>coli</a:t>
                </a:r>
                <a:r>
                  <a:rPr lang="en-US" sz="36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</a:rPr>
                  <a:t>from broiler chicken</a:t>
                </a:r>
              </a:p>
              <a:p>
                <a:pPr algn="ctr"/>
                <a:endParaRPr lang="fr-FR" sz="36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0" name="Groupe 19"/>
          <p:cNvGrpSpPr/>
          <p:nvPr/>
        </p:nvGrpSpPr>
        <p:grpSpPr>
          <a:xfrm>
            <a:off x="26424455" y="30193469"/>
            <a:ext cx="3223572" cy="5988867"/>
            <a:chOff x="26156980" y="30200608"/>
            <a:chExt cx="3223572" cy="5988867"/>
          </a:xfrm>
        </p:grpSpPr>
        <p:sp>
          <p:nvSpPr>
            <p:cNvPr id="63" name="Rectangle 62"/>
            <p:cNvSpPr/>
            <p:nvPr/>
          </p:nvSpPr>
          <p:spPr>
            <a:xfrm>
              <a:off x="26448780" y="30200608"/>
              <a:ext cx="2639972" cy="3211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b="1" dirty="0" smtClean="0">
                  <a:solidFill>
                    <a:srgbClr val="FF0000"/>
                  </a:solidFill>
                </a:rPr>
                <a:t>HEAVY TAILED </a:t>
              </a:r>
            </a:p>
            <a:p>
              <a:pPr algn="ctr"/>
              <a:r>
                <a:rPr lang="fr-FR" sz="3600" b="1" dirty="0" smtClean="0">
                  <a:solidFill>
                    <a:srgbClr val="FF0000"/>
                  </a:solidFill>
                </a:rPr>
                <a:t>Distribution</a:t>
              </a:r>
              <a:endParaRPr lang="fr-FR" sz="3600" b="1" dirty="0">
                <a:solidFill>
                  <a:srgbClr val="FF0000"/>
                </a:solidFill>
              </a:endParaRPr>
            </a:p>
          </p:txBody>
        </p:sp>
        <p:sp>
          <p:nvSpPr>
            <p:cNvPr id="142" name="Rectangle 141"/>
            <p:cNvSpPr/>
            <p:nvPr/>
          </p:nvSpPr>
          <p:spPr>
            <a:xfrm>
              <a:off x="26156980" y="32978442"/>
              <a:ext cx="3223572" cy="321103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>Quantile metrics ?</a:t>
              </a:r>
            </a:p>
            <a:p>
              <a:pPr algn="ctr"/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/>
              </a:r>
              <a:b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</a:br>
              <a:r>
                <a:rPr lang="fr-FR" sz="3600" dirty="0" smtClean="0">
                  <a:solidFill>
                    <a:schemeClr val="accent1">
                      <a:lumMod val="50000"/>
                    </a:schemeClr>
                  </a:solidFill>
                </a:rPr>
                <a:t>Difficult to interpret ?</a:t>
              </a:r>
              <a:endParaRPr lang="fr-FR" sz="36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</p:grpSp>
      <p:sp>
        <p:nvSpPr>
          <p:cNvPr id="65" name="ZoneTexte 64"/>
          <p:cNvSpPr txBox="1"/>
          <p:nvPr/>
        </p:nvSpPr>
        <p:spPr>
          <a:xfrm>
            <a:off x="14683563" y="20946139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6781" y="26826949"/>
            <a:ext cx="12332195" cy="137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16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1155</TotalTime>
  <Words>393</Words>
  <Application>Microsoft Office PowerPoint</Application>
  <PresentationFormat>Personnalisé</PresentationFormat>
  <Paragraphs>77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>ANSES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Quantification of human exposure to antimicrobial resistant E. coli using a farm-to-fork model in broiler chicken production.  1Subhasish Basak, 2Nunzio Sarnino, 2Roswitha Merle, 1Lucie Collineau 1. ANSES – Laboratoire de Lyon 2. Freie Universität Berlin</dc:title>
  <dc:creator>BASAK Subhasish</dc:creator>
  <cp:lastModifiedBy>BASAK Subhasish</cp:lastModifiedBy>
  <cp:revision>101</cp:revision>
  <dcterms:created xsi:type="dcterms:W3CDTF">2024-07-30T08:11:08Z</dcterms:created>
  <dcterms:modified xsi:type="dcterms:W3CDTF">2024-08-02T08:49:15Z</dcterms:modified>
</cp:coreProperties>
</file>