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50" d="100"/>
          <a:sy n="50" d="100"/>
        </p:scale>
        <p:origin x="24" y="-4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879C-E2E7-41DD-8C48-B2C9A03F15D4}" type="datetimeFigureOut">
              <a:rPr lang="fr-FR" smtClean="0"/>
              <a:t>01/08/2024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701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FD92-392A-4C1A-8748-FC54220BB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3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9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8CB8-11F8-4AAC-AB86-67A36E1B5295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7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hyperlink" Target="mailto:subhasish.basak@anses.fr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081365" y="1084521"/>
            <a:ext cx="28112484" cy="51398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Quantification of human exposure to antimicrobial resistant </a:t>
            </a:r>
            <a:r>
              <a:rPr lang="en-US" sz="8000" i="1" dirty="0">
                <a:solidFill>
                  <a:schemeClr val="bg1"/>
                </a:solidFill>
              </a:rPr>
              <a:t>E. coli </a:t>
            </a:r>
            <a:r>
              <a:rPr lang="en-US" sz="8000" dirty="0">
                <a:solidFill>
                  <a:schemeClr val="bg1"/>
                </a:solidFill>
              </a:rPr>
              <a:t>using a farm-to-fork model in broiler chicken production.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1</a:t>
            </a:r>
            <a:r>
              <a:rPr lang="it-IT" sz="6000" u="sng" dirty="0">
                <a:solidFill>
                  <a:schemeClr val="bg1"/>
                </a:solidFill>
              </a:rPr>
              <a:t>Subhasish Basak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40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Nunzio Sarnino, </a:t>
            </a:r>
            <a:r>
              <a:rPr lang="it-IT" sz="40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Roswitha Merle, </a:t>
            </a:r>
            <a:r>
              <a:rPr lang="it-IT" sz="4000" dirty="0">
                <a:solidFill>
                  <a:schemeClr val="bg1"/>
                </a:solidFill>
              </a:rPr>
              <a:t>1</a:t>
            </a:r>
            <a:r>
              <a:rPr lang="it-IT" sz="6000" dirty="0">
                <a:solidFill>
                  <a:schemeClr val="bg1"/>
                </a:solidFill>
              </a:rPr>
              <a:t>Lucie Collineau</a:t>
            </a:r>
            <a:r>
              <a:rPr lang="it-IT" sz="1050" dirty="0">
                <a:solidFill>
                  <a:schemeClr val="bg1"/>
                </a:solidFill>
              </a:rPr>
              <a:t/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1. ANSES – Laboratoire de Lyon 2. </a:t>
            </a:r>
            <a:r>
              <a:rPr lang="fr-FR" sz="4800" dirty="0" err="1">
                <a:solidFill>
                  <a:schemeClr val="bg1"/>
                </a:solidFill>
              </a:rPr>
              <a:t>Freie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Universität</a:t>
            </a:r>
            <a:r>
              <a:rPr lang="fr-FR" sz="4800" dirty="0">
                <a:solidFill>
                  <a:schemeClr val="bg1"/>
                </a:solidFill>
              </a:rPr>
              <a:t> Berlin </a:t>
            </a:r>
            <a:endParaRPr lang="fr-FR" sz="4800" dirty="0" smtClean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2465" y="6626994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CONTEXT</a:t>
            </a:r>
            <a:endParaRPr lang="fr-FR" sz="60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9658021" y="8079031"/>
            <a:ext cx="9405669" cy="5909310"/>
            <a:chOff x="19897835" y="8079031"/>
            <a:chExt cx="9405669" cy="5909310"/>
          </a:xfrm>
        </p:grpSpPr>
        <p:sp>
          <p:nvSpPr>
            <p:cNvPr id="24" name="ZoneTexte 23"/>
            <p:cNvSpPr txBox="1"/>
            <p:nvPr/>
          </p:nvSpPr>
          <p:spPr>
            <a:xfrm>
              <a:off x="19897835" y="8079031"/>
              <a:ext cx="9405669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3600" b="1" dirty="0" smtClean="0"/>
                <a:t>WORKFLOW – WP 3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FR" sz="3600" dirty="0"/>
                <a:t>Quantitative Risk </a:t>
              </a:r>
              <a:r>
                <a:rPr lang="fr-FR" sz="3600" dirty="0" smtClean="0"/>
                <a:t>Assessment with pathways: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FR" sz="3600" dirty="0" err="1" smtClean="0"/>
                <a:t>Incorporate</a:t>
              </a:r>
              <a:r>
                <a:rPr lang="fr-FR" sz="3600" dirty="0" smtClean="0"/>
                <a:t> on-</a:t>
              </a:r>
              <a:r>
                <a:rPr lang="fr-FR" sz="3600" dirty="0" err="1" smtClean="0"/>
                <a:t>farm</a:t>
              </a:r>
              <a:r>
                <a:rPr lang="fr-FR" sz="3600" dirty="0" smtClean="0"/>
                <a:t> intervention </a:t>
              </a:r>
              <a:r>
                <a:rPr lang="fr-FR" sz="3600" dirty="0" err="1" smtClean="0"/>
                <a:t>measures</a:t>
              </a:r>
              <a:endParaRPr lang="fr-FR" sz="3600" dirty="0" smtClean="0"/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fr-FR" sz="3600" dirty="0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21358589" y="9667497"/>
              <a:ext cx="6613452" cy="2872755"/>
              <a:chOff x="19206492" y="9824303"/>
              <a:chExt cx="6613452" cy="2872755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19206492" y="9824303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FOOD-BORNE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19206492" y="10831365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ENVIRONMENTAL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19206493" y="11878803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OCCUPATIONAL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Rectangle à coins arrondis 27"/>
          <p:cNvSpPr/>
          <p:nvPr/>
        </p:nvSpPr>
        <p:spPr>
          <a:xfrm>
            <a:off x="19445371" y="8056431"/>
            <a:ext cx="9718158" cy="5762662"/>
          </a:xfrm>
          <a:prstGeom prst="roundRect">
            <a:avLst>
              <a:gd name="adj" fmla="val 5309"/>
            </a:avLst>
          </a:prstGeom>
          <a:solidFill>
            <a:srgbClr val="5B9BD5">
              <a:alpha val="0"/>
            </a:srgbClr>
          </a:solidFill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Flèche droite 30"/>
          <p:cNvSpPr/>
          <p:nvPr/>
        </p:nvSpPr>
        <p:spPr>
          <a:xfrm>
            <a:off x="17615668" y="10443073"/>
            <a:ext cx="1382232" cy="89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252465" y="14160724"/>
            <a:ext cx="2811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MATERIALS &amp; METHODS  </a:t>
            </a:r>
            <a:r>
              <a:rPr lang="fr-FR" sz="3600" b="1" dirty="0"/>
              <a:t>FOOD-BORNE </a:t>
            </a:r>
            <a:r>
              <a:rPr lang="fr-FR" sz="3600" b="1" dirty="0">
                <a:solidFill>
                  <a:srgbClr val="FF0000"/>
                </a:solidFill>
              </a:rPr>
              <a:t>FARM-TO-FORK</a:t>
            </a:r>
            <a:r>
              <a:rPr lang="fr-FR" sz="3600" b="1" dirty="0"/>
              <a:t> </a:t>
            </a:r>
            <a:r>
              <a:rPr lang="fr-FR" sz="3600" b="1" dirty="0" smtClean="0"/>
              <a:t>PATHWAY</a:t>
            </a:r>
            <a:endParaRPr lang="fr-FR" sz="3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298528" y="24729387"/>
            <a:ext cx="21204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RESULTS &amp; PERSPECTIVES</a:t>
            </a:r>
            <a:endParaRPr lang="fr-FR" sz="3600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38" y="40240360"/>
            <a:ext cx="4597827" cy="2050382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06" y="40464584"/>
            <a:ext cx="4254103" cy="160193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6" y="40267814"/>
            <a:ext cx="1826302" cy="17683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40064734"/>
            <a:ext cx="5393563" cy="2200574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279" y="40355766"/>
            <a:ext cx="1663513" cy="16531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1498786" y="40305193"/>
            <a:ext cx="539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hlinkClick r:id="rId7"/>
              </a:rPr>
              <a:t>subhasish.basak@anses.fr</a:t>
            </a:r>
            <a:endParaRPr lang="fr-FR" sz="3600" dirty="0" smtClean="0"/>
          </a:p>
          <a:p>
            <a:pPr>
              <a:lnSpc>
                <a:spcPct val="150000"/>
              </a:lnSpc>
            </a:pPr>
            <a:r>
              <a:rPr lang="fr-FR" sz="3600" dirty="0" smtClean="0"/>
              <a:t>www.envire-project.de</a:t>
            </a:r>
            <a:endParaRPr lang="fr-FR" sz="3600" dirty="0"/>
          </a:p>
        </p:txBody>
      </p:sp>
      <p:pic>
        <p:nvPicPr>
          <p:cNvPr id="110" name="Imag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439" y="9712734"/>
            <a:ext cx="727780" cy="727780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247" y="14235328"/>
            <a:ext cx="727780" cy="727780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1238086" y="15493663"/>
            <a:ext cx="28107527" cy="8938894"/>
            <a:chOff x="1245211" y="15407559"/>
            <a:chExt cx="28107527" cy="8938894"/>
          </a:xfrm>
        </p:grpSpPr>
        <p:sp>
          <p:nvSpPr>
            <p:cNvPr id="101" name="ZoneTexte 100"/>
            <p:cNvSpPr txBox="1"/>
            <p:nvPr/>
          </p:nvSpPr>
          <p:spPr>
            <a:xfrm>
              <a:off x="18463068" y="20634026"/>
              <a:ext cx="4737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 smtClean="0"/>
                <a:t>FOOD-BORNE MODULE</a:t>
              </a:r>
              <a:endParaRPr lang="fr-FR" sz="3600" dirty="0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1245211" y="15407559"/>
              <a:ext cx="28107527" cy="8938894"/>
              <a:chOff x="1092807" y="16260635"/>
              <a:chExt cx="28107527" cy="8938894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12158862" y="16292988"/>
                <a:ext cx="17041472" cy="5009114"/>
                <a:chOff x="12158862" y="16292988"/>
                <a:chExt cx="17041472" cy="5009114"/>
              </a:xfrm>
            </p:grpSpPr>
            <p:grpSp>
              <p:nvGrpSpPr>
                <p:cNvPr id="14" name="Groupe 13"/>
                <p:cNvGrpSpPr/>
                <p:nvPr/>
              </p:nvGrpSpPr>
              <p:grpSpPr>
                <a:xfrm>
                  <a:off x="12158862" y="16292988"/>
                  <a:ext cx="17041472" cy="5009114"/>
                  <a:chOff x="12158862" y="16292988"/>
                  <a:chExt cx="17041472" cy="5009114"/>
                </a:xfrm>
              </p:grpSpPr>
              <p:pic>
                <p:nvPicPr>
                  <p:cNvPr id="146" name="Image 145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3279" y="18172297"/>
                    <a:ext cx="702794" cy="702794"/>
                  </a:xfrm>
                  <a:prstGeom prst="rect">
                    <a:avLst/>
                  </a:prstGeom>
                </p:spPr>
              </p:pic>
              <p:pic>
                <p:nvPicPr>
                  <p:cNvPr id="147" name="Image 146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67201" y="18871850"/>
                    <a:ext cx="696198" cy="696198"/>
                  </a:xfrm>
                  <a:prstGeom prst="rect">
                    <a:avLst/>
                  </a:prstGeom>
                </p:spPr>
              </p:pic>
              <p:pic>
                <p:nvPicPr>
                  <p:cNvPr id="150" name="Image 1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23452" y="18122876"/>
                    <a:ext cx="702794" cy="702794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04831" y="18863662"/>
                    <a:ext cx="702794" cy="702794"/>
                  </a:xfrm>
                  <a:prstGeom prst="rect">
                    <a:avLst/>
                  </a:prstGeom>
                </p:spPr>
              </p:pic>
              <p:grpSp>
                <p:nvGrpSpPr>
                  <p:cNvPr id="165" name="Groupe 164"/>
                  <p:cNvGrpSpPr/>
                  <p:nvPr/>
                </p:nvGrpSpPr>
                <p:grpSpPr>
                  <a:xfrm>
                    <a:off x="12456286" y="17761103"/>
                    <a:ext cx="2175638" cy="2402424"/>
                    <a:chOff x="12478449" y="17162514"/>
                    <a:chExt cx="2175638" cy="2402424"/>
                  </a:xfrm>
                </p:grpSpPr>
                <p:grpSp>
                  <p:nvGrpSpPr>
                    <p:cNvPr id="157" name="Groupe 156"/>
                    <p:cNvGrpSpPr/>
                    <p:nvPr/>
                  </p:nvGrpSpPr>
                  <p:grpSpPr>
                    <a:xfrm>
                      <a:off x="12488059" y="17162514"/>
                      <a:ext cx="1818173" cy="899220"/>
                      <a:chOff x="12488059" y="17162514"/>
                      <a:chExt cx="1818173" cy="899220"/>
                    </a:xfrm>
                  </p:grpSpPr>
                  <p:pic>
                    <p:nvPicPr>
                      <p:cNvPr id="136" name="Image 135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633454" y="17233176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0" name="Image 139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92380" y="17241673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2488059" y="17162514"/>
                        <a:ext cx="1818173" cy="899220"/>
                      </a:xfrm>
                      <a:prstGeom prst="rect">
                        <a:avLst/>
                      </a:pr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56" name="Groupe 155"/>
                    <p:cNvGrpSpPr/>
                    <p:nvPr/>
                  </p:nvGrpSpPr>
                  <p:grpSpPr>
                    <a:xfrm>
                      <a:off x="12478449" y="18665718"/>
                      <a:ext cx="1818173" cy="899220"/>
                      <a:chOff x="12488059" y="18218934"/>
                      <a:chExt cx="1818173" cy="899220"/>
                    </a:xfrm>
                  </p:grpSpPr>
                  <p:pic>
                    <p:nvPicPr>
                      <p:cNvPr id="137" name="Image 136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576924" y="18278859"/>
                        <a:ext cx="857723" cy="839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1" name="Image 140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87274" y="18298377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12488059" y="18218934"/>
                        <a:ext cx="1818173" cy="899220"/>
                      </a:xfrm>
                      <a:prstGeom prst="rect">
                        <a:avLst/>
                      </a:pr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158" name="ZoneTexte 157"/>
                    <p:cNvSpPr txBox="1"/>
                    <p:nvPr/>
                  </p:nvSpPr>
                  <p:spPr>
                    <a:xfrm>
                      <a:off x="13021008" y="18028339"/>
                      <a:ext cx="77072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b="1" dirty="0" smtClean="0"/>
                        <a:t>OR</a:t>
                      </a:r>
                      <a:endParaRPr lang="fr-FR" sz="3600" dirty="0"/>
                    </a:p>
                  </p:txBody>
                </p:sp>
                <p:sp>
                  <p:nvSpPr>
                    <p:cNvPr id="159" name="Plus 158"/>
                    <p:cNvSpPr/>
                    <p:nvPr/>
                  </p:nvSpPr>
                  <p:spPr>
                    <a:xfrm>
                      <a:off x="14083237" y="18868841"/>
                      <a:ext cx="533140" cy="526863"/>
                    </a:xfrm>
                    <a:prstGeom prst="mathPlus">
                      <a:avLst>
                        <a:gd name="adj1" fmla="val 19484"/>
                      </a:avLst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3" name="Moins 162"/>
                    <p:cNvSpPr/>
                    <p:nvPr/>
                  </p:nvSpPr>
                  <p:spPr>
                    <a:xfrm>
                      <a:off x="14249939" y="17421751"/>
                      <a:ext cx="404148" cy="406829"/>
                    </a:xfrm>
                    <a:prstGeom prst="mathMinus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66" name="ZoneTexte 165"/>
                  <p:cNvSpPr txBox="1"/>
                  <p:nvPr/>
                </p:nvSpPr>
                <p:spPr>
                  <a:xfrm>
                    <a:off x="19553569" y="16681192"/>
                    <a:ext cx="232567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Production</a:t>
                    </a:r>
                    <a:endParaRPr lang="fr-FR" sz="3600" i="1" u="sng" dirty="0"/>
                  </a:p>
                </p:txBody>
              </p:sp>
              <p:sp>
                <p:nvSpPr>
                  <p:cNvPr id="167" name="ZoneTexte 166"/>
                  <p:cNvSpPr txBox="1"/>
                  <p:nvPr/>
                </p:nvSpPr>
                <p:spPr>
                  <a:xfrm>
                    <a:off x="12842435" y="16682847"/>
                    <a:ext cx="128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Input</a:t>
                    </a:r>
                    <a:endParaRPr lang="fr-FR" sz="3600" i="1" u="sng" dirty="0"/>
                  </a:p>
                </p:txBody>
              </p:sp>
              <p:sp>
                <p:nvSpPr>
                  <p:cNvPr id="168" name="ZoneTexte 167"/>
                  <p:cNvSpPr txBox="1"/>
                  <p:nvPr/>
                </p:nvSpPr>
                <p:spPr>
                  <a:xfrm>
                    <a:off x="27475383" y="16683209"/>
                    <a:ext cx="153799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Output</a:t>
                    </a:r>
                    <a:endParaRPr lang="fr-FR" sz="3600" i="1" u="sng" dirty="0"/>
                  </a:p>
                </p:txBody>
              </p: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12158862" y="16292988"/>
                    <a:ext cx="17041472" cy="5009114"/>
                    <a:chOff x="12158862" y="16292988"/>
                    <a:chExt cx="17041472" cy="5009114"/>
                  </a:xfrm>
                </p:grpSpPr>
                <p:sp>
                  <p:nvSpPr>
                    <p:cNvPr id="100" name="Rectangle à coins arrondis 99"/>
                    <p:cNvSpPr/>
                    <p:nvPr/>
                  </p:nvSpPr>
                  <p:spPr>
                    <a:xfrm>
                      <a:off x="12158862" y="16292988"/>
                      <a:ext cx="17041472" cy="5009114"/>
                    </a:xfrm>
                    <a:prstGeom prst="roundRect">
                      <a:avLst>
                        <a:gd name="adj" fmla="val 4135"/>
                      </a:avLst>
                    </a:pr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4" name="ZoneTexte 123"/>
                    <p:cNvSpPr txBox="1"/>
                    <p:nvPr/>
                  </p:nvSpPr>
                  <p:spPr>
                    <a:xfrm>
                      <a:off x="12473436" y="20474361"/>
                      <a:ext cx="1648594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dirty="0" smtClean="0"/>
                        <a:t>QRA model </a:t>
                      </a:r>
                      <a:r>
                        <a:rPr lang="fr-FR" sz="3600" dirty="0" err="1"/>
                        <a:t>s</a:t>
                      </a:r>
                      <a:r>
                        <a:rPr lang="fr-FR" sz="3600" dirty="0" err="1" smtClean="0"/>
                        <a:t>imulates</a:t>
                      </a:r>
                      <a:r>
                        <a:rPr lang="fr-FR" sz="3600" dirty="0" smtClean="0"/>
                        <a:t> </a:t>
                      </a:r>
                      <a:r>
                        <a:rPr lang="fr-FR" sz="3600" dirty="0" err="1" smtClean="0"/>
                        <a:t>flock</a:t>
                      </a:r>
                      <a:r>
                        <a:rPr lang="fr-FR" sz="3600" dirty="0" smtClean="0"/>
                        <a:t> </a:t>
                      </a:r>
                      <a:r>
                        <a:rPr lang="fr-FR" sz="3600" dirty="0" err="1" smtClean="0">
                          <a:solidFill>
                            <a:srgbClr val="FF0000"/>
                          </a:solidFill>
                        </a:rPr>
                        <a:t>Prevalence</a:t>
                      </a:r>
                      <a:r>
                        <a:rPr lang="fr-FR" sz="3600" dirty="0" smtClean="0"/>
                        <a:t> and </a:t>
                      </a:r>
                      <a:r>
                        <a:rPr lang="fr-FR" sz="3600" dirty="0" err="1"/>
                        <a:t>c</a:t>
                      </a:r>
                      <a:r>
                        <a:rPr lang="fr-FR" sz="3600" dirty="0" err="1" smtClean="0"/>
                        <a:t>arcass</a:t>
                      </a:r>
                      <a:r>
                        <a:rPr lang="fr-FR" sz="3600" dirty="0" smtClean="0"/>
                        <a:t>/portion </a:t>
                      </a:r>
                      <a:r>
                        <a:rPr lang="fr-FR" sz="3600" dirty="0" err="1" smtClean="0">
                          <a:solidFill>
                            <a:srgbClr val="FF0000"/>
                          </a:solidFill>
                        </a:rPr>
                        <a:t>Load</a:t>
                      </a:r>
                      <a:r>
                        <a:rPr lang="fr-FR" sz="3600" dirty="0" smtClean="0"/>
                        <a:t> at the end of </a:t>
                      </a:r>
                      <a:r>
                        <a:rPr lang="fr-FR" sz="3600" dirty="0" err="1" smtClean="0"/>
                        <a:t>each</a:t>
                      </a:r>
                      <a:r>
                        <a:rPr lang="fr-FR" sz="3600" dirty="0" smtClean="0"/>
                        <a:t> </a:t>
                      </a:r>
                      <a:r>
                        <a:rPr lang="fr-FR" sz="3600" dirty="0" err="1" smtClean="0"/>
                        <a:t>step</a:t>
                      </a:r>
                      <a:endParaRPr lang="fr-FR" sz="3600" dirty="0"/>
                    </a:p>
                  </p:txBody>
                </p:sp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14679503" y="17671701"/>
                      <a:ext cx="13234194" cy="2532033"/>
                      <a:chOff x="14767556" y="17782415"/>
                      <a:chExt cx="13234194" cy="2532033"/>
                    </a:xfrm>
                  </p:grpSpPr>
                  <p:grpSp>
                    <p:nvGrpSpPr>
                      <p:cNvPr id="121" name="Groupe 120"/>
                      <p:cNvGrpSpPr/>
                      <p:nvPr/>
                    </p:nvGrpSpPr>
                    <p:grpSpPr>
                      <a:xfrm>
                        <a:off x="14767556" y="17830862"/>
                        <a:ext cx="13234194" cy="2245767"/>
                        <a:chOff x="13495609" y="17092362"/>
                        <a:chExt cx="13234194" cy="2245767"/>
                      </a:xfrm>
                    </p:grpSpPr>
                    <p:pic>
                      <p:nvPicPr>
                        <p:cNvPr id="118" name="Image 1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16249" y="18726632"/>
                          <a:ext cx="609705" cy="611497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120" name="Groupe 119"/>
                        <p:cNvGrpSpPr/>
                        <p:nvPr/>
                      </p:nvGrpSpPr>
                      <p:grpSpPr>
                        <a:xfrm>
                          <a:off x="13495609" y="17092362"/>
                          <a:ext cx="13234194" cy="2168897"/>
                          <a:chOff x="13495609" y="17092362"/>
                          <a:chExt cx="13234194" cy="2168897"/>
                        </a:xfrm>
                      </p:grpSpPr>
                      <p:grpSp>
                        <p:nvGrpSpPr>
                          <p:cNvPr id="113" name="Groupe 112"/>
                          <p:cNvGrpSpPr/>
                          <p:nvPr/>
                        </p:nvGrpSpPr>
                        <p:grpSpPr>
                          <a:xfrm>
                            <a:off x="13495609" y="17092362"/>
                            <a:ext cx="13234194" cy="1696338"/>
                            <a:chOff x="13440149" y="18460174"/>
                            <a:chExt cx="13234194" cy="1696338"/>
                          </a:xfrm>
                        </p:grpSpPr>
                        <p:sp>
                          <p:nvSpPr>
                            <p:cNvPr id="102" name="ZoneTexte 101"/>
                            <p:cNvSpPr txBox="1"/>
                            <p:nvPr/>
                          </p:nvSpPr>
                          <p:spPr>
                            <a:xfrm>
                              <a:off x="13440149" y="18501843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Scalding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3" name="ZoneTexte 102"/>
                            <p:cNvSpPr txBox="1"/>
                            <p:nvPr/>
                          </p:nvSpPr>
                          <p:spPr>
                            <a:xfrm>
                              <a:off x="19760547" y="18512885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Chilling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4" name="ZoneTexte 103"/>
                            <p:cNvSpPr txBox="1"/>
                            <p:nvPr/>
                          </p:nvSpPr>
                          <p:spPr>
                            <a:xfrm>
                              <a:off x="16293783" y="18460174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Evisceration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5" name="ZoneTexte 104"/>
                            <p:cNvSpPr txBox="1"/>
                            <p:nvPr/>
                          </p:nvSpPr>
                          <p:spPr>
                            <a:xfrm>
                              <a:off x="18618110" y="19510181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Washing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6" name="ZoneTexte 105"/>
                            <p:cNvSpPr txBox="1"/>
                            <p:nvPr/>
                          </p:nvSpPr>
                          <p:spPr>
                            <a:xfrm>
                              <a:off x="14145474" y="19446509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Defeathering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7" name="ZoneTexte 106"/>
                            <p:cNvSpPr txBox="1"/>
                            <p:nvPr/>
                          </p:nvSpPr>
                          <p:spPr>
                            <a:xfrm>
                              <a:off x="20897413" y="19506455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Portioning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8" name="ZoneTexte 107"/>
                            <p:cNvSpPr txBox="1"/>
                            <p:nvPr/>
                          </p:nvSpPr>
                          <p:spPr>
                            <a:xfrm>
                              <a:off x="21974200" y="18527537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smtClean="0"/>
                                <a:t>Post-</a:t>
                              </a:r>
                              <a:r>
                                <a:rPr lang="fr-FR" sz="3600" b="1" dirty="0" err="1" smtClean="0"/>
                                <a:t>processing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9" name="ZoneTexte 108"/>
                            <p:cNvSpPr txBox="1"/>
                            <p:nvPr/>
                          </p:nvSpPr>
                          <p:spPr>
                            <a:xfrm>
                              <a:off x="23443712" y="19510181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smtClean="0"/>
                                <a:t>Home cooking</a:t>
                              </a:r>
                              <a:endParaRPr lang="fr-FR" sz="3600" dirty="0"/>
                            </a:p>
                          </p:txBody>
                        </p:sp>
                      </p:grpSp>
                      <p:sp>
                        <p:nvSpPr>
                          <p:cNvPr id="116" name="Flèche courbée vers le bas 115"/>
                          <p:cNvSpPr/>
                          <p:nvPr/>
                        </p:nvSpPr>
                        <p:spPr>
                          <a:xfrm rot="10800000">
                            <a:off x="14791916" y="18784974"/>
                            <a:ext cx="919475" cy="476285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7" name="Flèche courbée vers le bas 116"/>
                          <p:cNvSpPr/>
                          <p:nvPr/>
                        </p:nvSpPr>
                        <p:spPr>
                          <a:xfrm rot="10800000">
                            <a:off x="16823114" y="17782488"/>
                            <a:ext cx="919475" cy="509079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69" name="Rectangle à coins arrondis 168"/>
                      <p:cNvSpPr/>
                      <p:nvPr/>
                    </p:nvSpPr>
                    <p:spPr>
                      <a:xfrm>
                        <a:off x="14774292" y="17782415"/>
                        <a:ext cx="12879988" cy="2532033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pic>
              <p:nvPicPr>
                <p:cNvPr id="171" name="Image 17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33852" y="18351725"/>
                  <a:ext cx="609705" cy="611497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e 9"/>
              <p:cNvGrpSpPr/>
              <p:nvPr/>
            </p:nvGrpSpPr>
            <p:grpSpPr>
              <a:xfrm>
                <a:off x="1092807" y="16260635"/>
                <a:ext cx="28107527" cy="8938894"/>
                <a:chOff x="1092807" y="16260635"/>
                <a:chExt cx="28107527" cy="8938894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1092807" y="16260635"/>
                  <a:ext cx="10853316" cy="5879949"/>
                  <a:chOff x="1092807" y="16260635"/>
                  <a:chExt cx="10853316" cy="5879949"/>
                </a:xfrm>
              </p:grpSpPr>
              <p:sp>
                <p:nvSpPr>
                  <p:cNvPr id="58" name="Flèche droite 57"/>
                  <p:cNvSpPr/>
                  <p:nvPr/>
                </p:nvSpPr>
                <p:spPr>
                  <a:xfrm>
                    <a:off x="10563891" y="18050640"/>
                    <a:ext cx="1382232" cy="89959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ZoneTexte 124"/>
                  <p:cNvSpPr txBox="1"/>
                  <p:nvPr/>
                </p:nvSpPr>
                <p:spPr>
                  <a:xfrm>
                    <a:off x="10638659" y="16727359"/>
                    <a:ext cx="109632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smtClean="0"/>
                      <a:t>Barn </a:t>
                    </a:r>
                  </a:p>
                  <a:p>
                    <a:r>
                      <a:rPr lang="fr-FR" sz="3600" b="1" dirty="0" err="1" smtClean="0"/>
                      <a:t>Load</a:t>
                    </a:r>
                    <a:endParaRPr lang="fr-FR" sz="3600" dirty="0"/>
                  </a:p>
                </p:txBody>
              </p:sp>
              <p:sp>
                <p:nvSpPr>
                  <p:cNvPr id="126" name="ZoneTexte 125"/>
                  <p:cNvSpPr txBox="1"/>
                  <p:nvPr/>
                </p:nvSpPr>
                <p:spPr>
                  <a:xfrm>
                    <a:off x="10638659" y="19163824"/>
                    <a:ext cx="1273135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err="1" smtClean="0"/>
                      <a:t>Flock</a:t>
                    </a:r>
                    <a:r>
                      <a:rPr lang="fr-FR" sz="3600" b="1" dirty="0" smtClean="0"/>
                      <a:t> </a:t>
                    </a:r>
                  </a:p>
                  <a:p>
                    <a:r>
                      <a:rPr lang="fr-FR" sz="3600" b="1" dirty="0" err="1" smtClean="0"/>
                      <a:t>Prev</a:t>
                    </a:r>
                    <a:r>
                      <a:rPr lang="fr-FR" sz="3600" b="1" dirty="0" smtClean="0"/>
                      <a:t>.</a:t>
                    </a:r>
                    <a:endParaRPr lang="fr-FR" sz="3600" dirty="0"/>
                  </a:p>
                </p:txBody>
              </p:sp>
              <p:grpSp>
                <p:nvGrpSpPr>
                  <p:cNvPr id="8" name="Groupe 7"/>
                  <p:cNvGrpSpPr/>
                  <p:nvPr/>
                </p:nvGrpSpPr>
                <p:grpSpPr>
                  <a:xfrm>
                    <a:off x="1092807" y="16260635"/>
                    <a:ext cx="9970097" cy="5879949"/>
                    <a:chOff x="1092807" y="16260635"/>
                    <a:chExt cx="9970097" cy="5879949"/>
                  </a:xfrm>
                </p:grpSpPr>
                <p:grpSp>
                  <p:nvGrpSpPr>
                    <p:cNvPr id="97" name="Groupe 96"/>
                    <p:cNvGrpSpPr/>
                    <p:nvPr/>
                  </p:nvGrpSpPr>
                  <p:grpSpPr>
                    <a:xfrm>
                      <a:off x="1092807" y="16260635"/>
                      <a:ext cx="9970097" cy="5879949"/>
                      <a:chOff x="1051993" y="16360886"/>
                      <a:chExt cx="9970097" cy="5879949"/>
                    </a:xfrm>
                  </p:grpSpPr>
                  <p:grpSp>
                    <p:nvGrpSpPr>
                      <p:cNvPr id="94" name="Groupe 93"/>
                      <p:cNvGrpSpPr/>
                      <p:nvPr/>
                    </p:nvGrpSpPr>
                    <p:grpSpPr>
                      <a:xfrm>
                        <a:off x="1086322" y="16360886"/>
                        <a:ext cx="9935768" cy="5879949"/>
                        <a:chOff x="1081364" y="17531910"/>
                        <a:chExt cx="9935768" cy="5879949"/>
                      </a:xfrm>
                    </p:grpSpPr>
                    <p:sp>
                      <p:nvSpPr>
                        <p:cNvPr id="91" name="ZoneTexte 90"/>
                        <p:cNvSpPr txBox="1"/>
                        <p:nvPr/>
                      </p:nvSpPr>
                      <p:spPr>
                        <a:xfrm>
                          <a:off x="2457298" y="20138743"/>
                          <a:ext cx="3230631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3600" b="1" dirty="0" err="1" smtClean="0"/>
                            <a:t>Excretion</a:t>
                          </a:r>
                          <a:endParaRPr lang="fr-FR" sz="3600" b="1" dirty="0" smtClean="0"/>
                        </a:p>
                      </p:txBody>
                    </p:sp>
                    <p:grpSp>
                      <p:nvGrpSpPr>
                        <p:cNvPr id="93" name="Groupe 92"/>
                        <p:cNvGrpSpPr/>
                        <p:nvPr/>
                      </p:nvGrpSpPr>
                      <p:grpSpPr>
                        <a:xfrm>
                          <a:off x="1081364" y="17531910"/>
                          <a:ext cx="9935768" cy="5879949"/>
                          <a:chOff x="1081364" y="17531910"/>
                          <a:chExt cx="9935768" cy="5879949"/>
                        </a:xfrm>
                      </p:grpSpPr>
                      <p:sp>
                        <p:nvSpPr>
                          <p:cNvPr id="36" name="Rectangle à coins arrondis 35"/>
                          <p:cNvSpPr/>
                          <p:nvPr/>
                        </p:nvSpPr>
                        <p:spPr>
                          <a:xfrm>
                            <a:off x="1081364" y="17531910"/>
                            <a:ext cx="9189687" cy="5009114"/>
                          </a:xfrm>
                          <a:prstGeom prst="roundRect">
                            <a:avLst>
                              <a:gd name="adj" fmla="val 4135"/>
                            </a:avLst>
                          </a:prstGeom>
                          <a:noFill/>
                          <a:ln w="381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pic>
                        <p:nvPicPr>
                          <p:cNvPr id="61" name="Image 6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58453" y="18996346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2" name="Image 6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94357" y="17995241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Image 6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37431" y="18010010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9" name="Image 6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5533" y="18972617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Image 6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099677" y="18974629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Image 7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979027" y="17972967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Image 7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060928" y="18006323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Image 7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12181" y="18935825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5" name="Image 7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5533" y="21229487"/>
                            <a:ext cx="898307" cy="89830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0" name="Image 7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86108" y="21208977"/>
                            <a:ext cx="942517" cy="94528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85" name="Double flèche horizontale 84"/>
                          <p:cNvSpPr/>
                          <p:nvPr/>
                        </p:nvSpPr>
                        <p:spPr>
                          <a:xfrm rot="5400000" flipV="1">
                            <a:off x="4696946" y="20205600"/>
                            <a:ext cx="1049902" cy="429737"/>
                          </a:xfrm>
                          <a:prstGeom prst="leftRight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6" name="Flèche courbée vers le bas 85"/>
                          <p:cNvSpPr/>
                          <p:nvPr/>
                        </p:nvSpPr>
                        <p:spPr>
                          <a:xfrm rot="10800000">
                            <a:off x="8781571" y="19830657"/>
                            <a:ext cx="1240688" cy="747204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" name="Flèche droite 86"/>
                          <p:cNvSpPr/>
                          <p:nvPr/>
                        </p:nvSpPr>
                        <p:spPr>
                          <a:xfrm>
                            <a:off x="6343243" y="18794401"/>
                            <a:ext cx="1528843" cy="365473"/>
                          </a:xfrm>
                          <a:prstGeom prst="right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8" name="ZoneTexte 87"/>
                          <p:cNvSpPr txBox="1"/>
                          <p:nvPr/>
                        </p:nvSpPr>
                        <p:spPr>
                          <a:xfrm>
                            <a:off x="4328845" y="22765528"/>
                            <a:ext cx="323063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sz="3600" b="1" dirty="0" smtClean="0"/>
                              <a:t>FARM MODULE</a:t>
                            </a:r>
                            <a:endParaRPr lang="fr-FR" sz="3600" dirty="0"/>
                          </a:p>
                        </p:txBody>
                      </p:sp>
                      <p:sp>
                        <p:nvSpPr>
                          <p:cNvPr id="89" name="ZoneTexte 88"/>
                          <p:cNvSpPr txBox="1"/>
                          <p:nvPr/>
                        </p:nvSpPr>
                        <p:spPr>
                          <a:xfrm>
                            <a:off x="7786501" y="20681586"/>
                            <a:ext cx="3230631" cy="12003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HGT</a:t>
                            </a:r>
                          </a:p>
                          <a:p>
                            <a:pPr algn="ctr"/>
                            <a:r>
                              <a:rPr lang="fr-FR" sz="3600" b="1" dirty="0" err="1" smtClean="0"/>
                              <a:t>Growth</a:t>
                            </a:r>
                            <a:endParaRPr lang="fr-FR" sz="3600" dirty="0"/>
                          </a:p>
                        </p:txBody>
                      </p:sp>
                      <p:sp>
                        <p:nvSpPr>
                          <p:cNvPr id="90" name="ZoneTexte 89"/>
                          <p:cNvSpPr txBox="1"/>
                          <p:nvPr/>
                        </p:nvSpPr>
                        <p:spPr>
                          <a:xfrm>
                            <a:off x="5082180" y="20141826"/>
                            <a:ext cx="323063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Transmission</a:t>
                            </a:r>
                          </a:p>
                        </p:txBody>
                      </p:sp>
                      <p:sp>
                        <p:nvSpPr>
                          <p:cNvPr id="92" name="ZoneTexte 91"/>
                          <p:cNvSpPr txBox="1"/>
                          <p:nvPr/>
                        </p:nvSpPr>
                        <p:spPr>
                          <a:xfrm>
                            <a:off x="5920528" y="18052808"/>
                            <a:ext cx="2329212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SI model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95" name="ZoneTexte 94"/>
                      <p:cNvSpPr txBox="1"/>
                      <p:nvPr/>
                    </p:nvSpPr>
                    <p:spPr>
                      <a:xfrm>
                        <a:off x="1051993" y="20035021"/>
                        <a:ext cx="323063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3600" b="1" dirty="0" err="1" smtClean="0"/>
                          <a:t>Decay</a:t>
                        </a:r>
                        <a:endParaRPr lang="fr-FR" sz="3600" dirty="0"/>
                      </a:p>
                    </p:txBody>
                  </p:sp>
                  <p:sp>
                    <p:nvSpPr>
                      <p:cNvPr id="96" name="Flèche courbée vers le bas 95"/>
                      <p:cNvSpPr/>
                      <p:nvPr/>
                    </p:nvSpPr>
                    <p:spPr>
                      <a:xfrm rot="16200000">
                        <a:off x="3178371" y="19995076"/>
                        <a:ext cx="1240688" cy="747204"/>
                      </a:xfrm>
                      <a:prstGeom prst="curvedDownArrow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" name="Image 1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1660" y="17572771"/>
                      <a:ext cx="643875" cy="5033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" name="Image 2"/>
                    <p:cNvPicPr>
                      <a:picLocks noChangeAspect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76604" y="16703918"/>
                      <a:ext cx="787698" cy="7630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Flèche droite 110"/>
                    <p:cNvSpPr/>
                    <p:nvPr/>
                  </p:nvSpPr>
                  <p:spPr>
                    <a:xfrm>
                      <a:off x="2460062" y="17518605"/>
                      <a:ext cx="1528843" cy="365473"/>
                    </a:xfrm>
                    <a:prstGeom prst="rightArrow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4" name="ZoneTexte 113"/>
                    <p:cNvSpPr txBox="1"/>
                    <p:nvPr/>
                  </p:nvSpPr>
                  <p:spPr>
                    <a:xfrm>
                      <a:off x="2067327" y="16793066"/>
                      <a:ext cx="232921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3600" b="1" dirty="0" err="1"/>
                        <a:t>T</a:t>
                      </a:r>
                      <a:r>
                        <a:rPr lang="fr-FR" sz="3600" b="1" dirty="0" err="1" smtClean="0"/>
                        <a:t>hinning</a:t>
                      </a:r>
                      <a:endParaRPr lang="fr-FR" sz="3600" b="1" dirty="0" smtClean="0"/>
                    </a:p>
                  </p:txBody>
                </p:sp>
                <p:pic>
                  <p:nvPicPr>
                    <p:cNvPr id="115" name="Image 114"/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85635" y="18122132"/>
                      <a:ext cx="648762" cy="650668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" name="Rectangle à coins arrondis 3"/>
                <p:cNvSpPr/>
                <p:nvPr/>
              </p:nvSpPr>
              <p:spPr>
                <a:xfrm>
                  <a:off x="1127136" y="22313127"/>
                  <a:ext cx="9265913" cy="2876831"/>
                </a:xfrm>
                <a:prstGeom prst="roundRect">
                  <a:avLst>
                    <a:gd name="adj" fmla="val 764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DYNAMICS of ESBL </a:t>
                  </a:r>
                  <a:r>
                    <a:rPr lang="fr-FR" sz="3600" b="1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 in farm environment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FR" sz="3600" dirty="0">
                      <a:solidFill>
                        <a:schemeClr val="tx1"/>
                      </a:solidFill>
                    </a:rPr>
                    <a:t>Transmisson model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Dame-Korevaar et al. (2020)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Horizontal Gene Transfer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Fisher at al. (2019)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Susceptible-Infected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model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Becker et al. (2022)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sz="3600" dirty="0"/>
                </a:p>
              </p:txBody>
            </p:sp>
            <p:sp>
              <p:nvSpPr>
                <p:cNvPr id="5" name="Rectangle à coins arrondis 4"/>
                <p:cNvSpPr/>
                <p:nvPr/>
              </p:nvSpPr>
              <p:spPr>
                <a:xfrm>
                  <a:off x="12158862" y="22322075"/>
                  <a:ext cx="9194645" cy="2877454"/>
                </a:xfrm>
                <a:prstGeom prst="roundRect">
                  <a:avLst>
                    <a:gd name="adj" fmla="val 65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DYNAMICS of ESBL </a:t>
                  </a:r>
                  <a:r>
                    <a:rPr lang="fr-FR" sz="3600" b="1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 in production steps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Collineau et al. (2020)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adapted to ESBL </a:t>
                  </a:r>
                  <a:r>
                    <a:rPr lang="fr-FR" sz="3600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Updated with </a:t>
                  </a:r>
                  <a:r>
                    <a:rPr lang="fr-FR" sz="3600" dirty="0">
                      <a:solidFill>
                        <a:srgbClr val="FF0000"/>
                      </a:solidFill>
                    </a:rPr>
                    <a:t>EU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poultry farming practices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The food-borne 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module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replicates each 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step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sz="3600" dirty="0"/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21775777" y="22313127"/>
                  <a:ext cx="7424557" cy="2886402"/>
                </a:xfrm>
                <a:prstGeom prst="roundRect">
                  <a:avLst>
                    <a:gd name="adj" fmla="val 519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Risk from 1 chicken portion</a:t>
                  </a:r>
                  <a:br>
                    <a:rPr lang="fr-FR" sz="3600" b="1" dirty="0">
                      <a:solidFill>
                        <a:schemeClr val="tx1"/>
                      </a:solidFill>
                    </a:rPr>
                  </a:br>
                  <a:r>
                    <a:rPr lang="fr-FR" sz="3600" dirty="0">
                      <a:solidFill>
                        <a:schemeClr val="tx1"/>
                      </a:solidFill>
                    </a:rPr>
                    <a:t>Probability of ESBL </a:t>
                  </a:r>
                  <a:r>
                    <a:rPr lang="fr-FR" sz="3600" i="1" dirty="0">
                      <a:solidFill>
                        <a:schemeClr val="tx1"/>
                      </a:solidFill>
                    </a:rPr>
                    <a:t>E. coli </a:t>
                  </a:r>
                  <a:r>
                    <a:rPr lang="fr-FR" sz="3600" dirty="0">
                      <a:solidFill>
                        <a:srgbClr val="FF0000"/>
                      </a:solidFill>
                    </a:rPr>
                    <a:t>carriership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Conditional on final Prevalence, Load</a:t>
                  </a:r>
                </a:p>
                <a:p>
                  <a:r>
                    <a:rPr lang="fr-FR" sz="3600" dirty="0">
                      <a:solidFill>
                        <a:srgbClr val="FF0000"/>
                      </a:solidFill>
                    </a:rPr>
                    <a:t>Dose-response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Furusawa et al. (2024)</a:t>
                  </a:r>
                </a:p>
                <a:p>
                  <a:pPr algn="ctr"/>
                  <a:endParaRPr lang="fr-FR" sz="3600" dirty="0"/>
                </a:p>
              </p:txBody>
            </p:sp>
          </p:grpSp>
        </p:grpSp>
      </p:grpSp>
      <p:grpSp>
        <p:nvGrpSpPr>
          <p:cNvPr id="50" name="Groupe 49"/>
          <p:cNvGrpSpPr/>
          <p:nvPr/>
        </p:nvGrpSpPr>
        <p:grpSpPr>
          <a:xfrm>
            <a:off x="1272415" y="25970475"/>
            <a:ext cx="12185456" cy="6793308"/>
            <a:chOff x="1129491" y="26032079"/>
            <a:chExt cx="12327709" cy="7002845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467" y="26032079"/>
              <a:ext cx="12227733" cy="6987276"/>
            </a:xfrm>
            <a:prstGeom prst="rect">
              <a:avLst/>
            </a:prstGeom>
          </p:spPr>
        </p:pic>
        <p:sp>
          <p:nvSpPr>
            <p:cNvPr id="49" name="Rectangle à coins arrondis 48"/>
            <p:cNvSpPr/>
            <p:nvPr/>
          </p:nvSpPr>
          <p:spPr>
            <a:xfrm>
              <a:off x="1129491" y="26047648"/>
              <a:ext cx="12185456" cy="6987276"/>
            </a:xfrm>
            <a:prstGeom prst="roundRect">
              <a:avLst>
                <a:gd name="adj" fmla="val 3351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275777" y="33144610"/>
            <a:ext cx="12124004" cy="6842025"/>
            <a:chOff x="1228314" y="33225958"/>
            <a:chExt cx="12124004" cy="6842025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528" y="33285654"/>
              <a:ext cx="12053790" cy="6782329"/>
            </a:xfrm>
            <a:prstGeom prst="rect">
              <a:avLst/>
            </a:prstGeom>
          </p:spPr>
        </p:pic>
        <p:sp>
          <p:nvSpPr>
            <p:cNvPr id="133" name="Rectangle à coins arrondis 132"/>
            <p:cNvSpPr/>
            <p:nvPr/>
          </p:nvSpPr>
          <p:spPr>
            <a:xfrm>
              <a:off x="1228314" y="33225958"/>
              <a:ext cx="12044844" cy="6778205"/>
            </a:xfrm>
            <a:prstGeom prst="roundRect">
              <a:avLst>
                <a:gd name="adj" fmla="val 3351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à coins arrondis 137"/>
              <p:cNvSpPr/>
              <p:nvPr/>
            </p:nvSpPr>
            <p:spPr>
              <a:xfrm>
                <a:off x="14031552" y="25988888"/>
                <a:ext cx="15333398" cy="3847390"/>
              </a:xfrm>
              <a:prstGeom prst="roundRect">
                <a:avLst>
                  <a:gd name="adj" fmla="val 7644"/>
                </a:avLst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Computation of average risk of carriership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	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a:fld id="{723DAD93-1269-4C4D-8526-7226BAC1BC1F}" type="mathplaceholder">
                      <a:rPr lang="fr-FR" sz="3600" i="1">
                        <a:latin typeface="Cambria Math" panose="02040503050406030204" pitchFamily="18" charset="0"/>
                      </a:rPr>
                      <a:t>Tapez une équation ici.</a:t>
                    </a:fld>
                  </m:oMath>
                </a14:m>
                <a:endParaRPr lang="fr-FR" sz="36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To estimate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10k independent flocks simulated with Monte Carlo runs </a:t>
                </a:r>
                <a:endParaRPr lang="fr-F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Average risk of ESBL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E. coli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 carriership </a:t>
                </a:r>
                <a:r>
                  <a:rPr lang="fr-FR" sz="3600" dirty="0">
                    <a:solidFill>
                      <a:schemeClr val="tx1"/>
                    </a:solidFill>
                  </a:rPr>
                  <a:t>in a baseline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scenario: </a:t>
                </a:r>
                <a:r>
                  <a:rPr lang="fr-FR" sz="3600" dirty="0" smtClean="0">
                    <a:solidFill>
                      <a:srgbClr val="FF0000"/>
                    </a:solidFill>
                  </a:rPr>
                  <a:t>1.4e-5</a:t>
                </a:r>
                <a:endParaRPr lang="fr-FR" sz="3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fr-FR" sz="3600" dirty="0"/>
              </a:p>
            </p:txBody>
          </p:sp>
        </mc:Choice>
        <mc:Fallback xmlns="">
          <p:sp>
            <p:nvSpPr>
              <p:cNvPr id="138" name="Rectangle à coins arrondis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552" y="25988888"/>
                <a:ext cx="15333398" cy="3847390"/>
              </a:xfrm>
              <a:prstGeom prst="roundRect">
                <a:avLst>
                  <a:gd name="adj" fmla="val 7644"/>
                </a:avLst>
              </a:prstGeom>
              <a:blipFill>
                <a:blip r:embed="rId21"/>
                <a:stretch>
                  <a:fillRect l="-555"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à coins arrondis 138"/>
          <p:cNvSpPr/>
          <p:nvPr/>
        </p:nvSpPr>
        <p:spPr>
          <a:xfrm>
            <a:off x="13988774" y="37017747"/>
            <a:ext cx="15333398" cy="2905068"/>
          </a:xfrm>
          <a:prstGeom prst="roundRect">
            <a:avLst>
              <a:gd name="adj" fmla="val 764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Food-borne QRA model perspectives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Validation: </a:t>
            </a:r>
            <a:r>
              <a:rPr lang="fr-FR" sz="3600" dirty="0" smtClean="0">
                <a:solidFill>
                  <a:schemeClr val="tx1"/>
                </a:solidFill>
              </a:rPr>
              <a:t>Simulation results are comparable with 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Faverjon et al. (2022)</a:t>
            </a:r>
          </a:p>
          <a:p>
            <a:r>
              <a:rPr lang="fr-FR" sz="3600" b="1" dirty="0" smtClean="0">
                <a:solidFill>
                  <a:schemeClr val="tx1"/>
                </a:solidFill>
              </a:rPr>
              <a:t>Calibration: </a:t>
            </a:r>
            <a:r>
              <a:rPr lang="fr-FR" sz="3600" dirty="0">
                <a:solidFill>
                  <a:schemeClr val="tx1"/>
                </a:solidFill>
              </a:rPr>
              <a:t>I</a:t>
            </a:r>
            <a:r>
              <a:rPr lang="fr-FR" sz="3600" dirty="0" smtClean="0">
                <a:solidFill>
                  <a:schemeClr val="tx1"/>
                </a:solidFill>
              </a:rPr>
              <a:t>nput parameters can be adapted to different </a:t>
            </a:r>
            <a:r>
              <a:rPr lang="fr-FR" sz="3600" dirty="0" smtClean="0">
                <a:solidFill>
                  <a:srgbClr val="FF0000"/>
                </a:solidFill>
              </a:rPr>
              <a:t>EU</a:t>
            </a:r>
            <a:r>
              <a:rPr lang="fr-FR" sz="3600" dirty="0" smtClean="0">
                <a:solidFill>
                  <a:schemeClr val="tx1"/>
                </a:solidFill>
              </a:rPr>
              <a:t> country framework</a:t>
            </a:r>
            <a:endParaRPr lang="fr-FR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3600" b="1" dirty="0" smtClean="0">
                <a:solidFill>
                  <a:srgbClr val="FF0000"/>
                </a:solidFill>
              </a:rPr>
              <a:t>Work in Progress</a:t>
            </a:r>
            <a:r>
              <a:rPr lang="fr-FR" sz="3600" dirty="0" smtClean="0">
                <a:solidFill>
                  <a:schemeClr val="tx1"/>
                </a:solidFill>
              </a:rPr>
              <a:t>: Integration of ENVIRE experimental data on interventions </a:t>
            </a:r>
          </a:p>
          <a:p>
            <a:pPr algn="ctr"/>
            <a:endParaRPr lang="fr-FR" sz="3600" dirty="0"/>
          </a:p>
        </p:txBody>
      </p:sp>
      <p:grpSp>
        <p:nvGrpSpPr>
          <p:cNvPr id="59" name="Groupe 58"/>
          <p:cNvGrpSpPr/>
          <p:nvPr/>
        </p:nvGrpSpPr>
        <p:grpSpPr>
          <a:xfrm>
            <a:off x="14031552" y="30056373"/>
            <a:ext cx="12601099" cy="6719777"/>
            <a:chOff x="13988365" y="29702382"/>
            <a:chExt cx="12601099" cy="6719777"/>
          </a:xfrm>
        </p:grpSpPr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1552" y="29702382"/>
              <a:ext cx="12557912" cy="6683749"/>
            </a:xfrm>
            <a:prstGeom prst="rect">
              <a:avLst/>
            </a:prstGeom>
          </p:spPr>
        </p:pic>
        <p:sp>
          <p:nvSpPr>
            <p:cNvPr id="57" name="Rectangle à coins arrondis 56"/>
            <p:cNvSpPr/>
            <p:nvPr/>
          </p:nvSpPr>
          <p:spPr>
            <a:xfrm>
              <a:off x="13988365" y="29702382"/>
              <a:ext cx="12601099" cy="6719777"/>
            </a:xfrm>
            <a:prstGeom prst="roundRect">
              <a:avLst>
                <a:gd name="adj" fmla="val 2743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Rectangle à coins arrondis 59"/>
          <p:cNvSpPr/>
          <p:nvPr/>
        </p:nvSpPr>
        <p:spPr>
          <a:xfrm>
            <a:off x="1345991" y="8058738"/>
            <a:ext cx="15555472" cy="5740062"/>
          </a:xfrm>
          <a:prstGeom prst="roundRect">
            <a:avLst>
              <a:gd name="adj" fmla="val 4812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chemeClr val="tx1"/>
                </a:solidFill>
              </a:rPr>
              <a:t>PROJECT ENVIRE</a:t>
            </a:r>
          </a:p>
          <a:p>
            <a:pPr algn="ctr">
              <a:lnSpc>
                <a:spcPct val="150000"/>
              </a:lnSpc>
            </a:pPr>
            <a:r>
              <a:rPr lang="fr-FR" sz="3600" b="1" dirty="0">
                <a:solidFill>
                  <a:schemeClr val="tx1"/>
                </a:solidFill>
              </a:rPr>
              <a:t>CONSORTIUM AND FUNDING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Project duration: 2022-2025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Germany, France, Lithuania, Poland, Tunisia</a:t>
            </a:r>
            <a:endParaRPr lang="fr-FR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Funded by the European Transnational Programme - </a:t>
            </a:r>
            <a:r>
              <a:rPr lang="fr-FR" sz="3600" dirty="0">
                <a:solidFill>
                  <a:srgbClr val="FF0000"/>
                </a:solidFill>
              </a:rPr>
              <a:t>JPIAMR-ACTION</a:t>
            </a:r>
            <a:endParaRPr lang="en-US" sz="3600" dirty="0">
              <a:solidFill>
                <a:srgbClr val="FF0000"/>
              </a:solidFill>
            </a:endParaRPr>
          </a:p>
          <a:p>
            <a:pPr algn="ctr"/>
            <a:r>
              <a:rPr lang="fr-FR" sz="3600" b="1" dirty="0">
                <a:solidFill>
                  <a:schemeClr val="tx1"/>
                </a:solidFill>
              </a:rPr>
              <a:t>OBJECTIVES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Reduce antimicrobial-resistant (</a:t>
            </a:r>
            <a:r>
              <a:rPr lang="en-US" sz="3600" dirty="0">
                <a:solidFill>
                  <a:srgbClr val="FF0000"/>
                </a:solidFill>
              </a:rPr>
              <a:t>AMR</a:t>
            </a:r>
            <a:r>
              <a:rPr lang="en-US" sz="3600" dirty="0">
                <a:solidFill>
                  <a:schemeClr val="tx1"/>
                </a:solidFill>
              </a:rPr>
              <a:t>) bacteria spread from broiler chickens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Investigate the potential of various on-farm </a:t>
            </a:r>
            <a:r>
              <a:rPr lang="en-US" sz="3600" dirty="0">
                <a:solidFill>
                  <a:srgbClr val="FF0000"/>
                </a:solidFill>
              </a:rPr>
              <a:t>intervention</a:t>
            </a:r>
            <a:r>
              <a:rPr lang="en-US" sz="3600" dirty="0">
                <a:solidFill>
                  <a:schemeClr val="tx1"/>
                </a:solidFill>
              </a:rPr>
              <a:t> measures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Reduce transmission and human exposure to ESBL </a:t>
            </a:r>
            <a:r>
              <a:rPr lang="en-US" sz="3600" i="1" dirty="0">
                <a:solidFill>
                  <a:schemeClr val="tx1"/>
                </a:solidFill>
              </a:rPr>
              <a:t>E. Coli</a:t>
            </a:r>
            <a:r>
              <a:rPr lang="en-US" sz="3600" dirty="0">
                <a:solidFill>
                  <a:schemeClr val="tx1"/>
                </a:solidFill>
              </a:rPr>
              <a:t> from broiler chicken</a:t>
            </a:r>
          </a:p>
          <a:p>
            <a:pPr algn="ctr"/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880895" y="30056373"/>
            <a:ext cx="2639972" cy="3211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HEAVY TAILED </a:t>
            </a:r>
          </a:p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Distribution</a:t>
            </a:r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675838" y="32957177"/>
            <a:ext cx="3223572" cy="3211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Quantile metrics ?</a:t>
            </a:r>
          </a:p>
          <a:p>
            <a:pPr algn="ctr"/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Difficult to interpret ?</a:t>
            </a:r>
            <a:endParaRPr lang="fr-F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4683563" y="20946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26783293"/>
            <a:ext cx="13308544" cy="13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369</Words>
  <Application>Microsoft Office PowerPoint</Application>
  <PresentationFormat>Personnalisé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human exposure to antimicrobial resistant E. coli using a farm-to-fork model in broiler chicken production.  1Subhasish Basak, 2Nunzio Sarnino, 2Roswitha Merle, 1Lucie Collineau 1. ANSES – Laboratoire de Lyon 2. Freie Universität Berlin</dc:title>
  <dc:creator>BASAK Subhasish</dc:creator>
  <cp:lastModifiedBy>BASAK Subhasish</cp:lastModifiedBy>
  <cp:revision>86</cp:revision>
  <dcterms:created xsi:type="dcterms:W3CDTF">2024-07-30T08:11:08Z</dcterms:created>
  <dcterms:modified xsi:type="dcterms:W3CDTF">2024-08-01T12:01:13Z</dcterms:modified>
</cp:coreProperties>
</file>