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20" d="100"/>
          <a:sy n="20" d="100"/>
        </p:scale>
        <p:origin x="2000" y="-6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398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Quantification of human exposure to antimicrobial resistant </a:t>
            </a:r>
            <a:r>
              <a:rPr lang="en-US" sz="8000" i="1" dirty="0">
                <a:solidFill>
                  <a:schemeClr val="bg1"/>
                </a:solidFill>
              </a:rPr>
              <a:t>E. coli </a:t>
            </a:r>
            <a:r>
              <a:rPr lang="en-US" sz="8000" dirty="0">
                <a:solidFill>
                  <a:schemeClr val="bg1"/>
                </a:solidFill>
              </a:rPr>
              <a:t>using a farm-to-fork model in broiler chicken production.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Nunzio Sarnino,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Roswitha Merle, </a:t>
            </a: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Lucie Collineau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Lyon 2. </a:t>
            </a:r>
            <a:r>
              <a:rPr lang="fr-FR" sz="4800" dirty="0" err="1">
                <a:solidFill>
                  <a:schemeClr val="bg1"/>
                </a:solidFill>
              </a:rPr>
              <a:t>Freie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Universität</a:t>
            </a:r>
            <a:r>
              <a:rPr lang="fr-FR" sz="4800" dirty="0">
                <a:solidFill>
                  <a:schemeClr val="bg1"/>
                </a:solidFill>
              </a:rPr>
              <a:t> Berlin </a:t>
            </a:r>
            <a:endParaRPr lang="fr-FR" sz="4800" dirty="0" smtClean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252465" y="6626994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9658021" y="8079031"/>
            <a:ext cx="9405669" cy="5909310"/>
            <a:chOff x="19897835" y="8079031"/>
            <a:chExt cx="9405669" cy="5909310"/>
          </a:xfrm>
        </p:grpSpPr>
        <p:sp>
          <p:nvSpPr>
            <p:cNvPr id="24" name="ZoneTexte 23"/>
            <p:cNvSpPr txBox="1"/>
            <p:nvPr/>
          </p:nvSpPr>
          <p:spPr>
            <a:xfrm>
              <a:off x="19897835" y="8079031"/>
              <a:ext cx="9405669" cy="590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3600" b="1" dirty="0" smtClean="0"/>
                <a:t>WORKFLOW – WP 3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/>
                <a:t>Quantitative Risk </a:t>
              </a:r>
              <a:r>
                <a:rPr lang="fr-FR" sz="3600" dirty="0" smtClean="0"/>
                <a:t>Assessment with pathways</a:t>
              </a:r>
              <a:r>
                <a:rPr lang="fr-FR" sz="3600" dirty="0" smtClean="0"/>
                <a:t>:</a:t>
              </a: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 err="1" smtClean="0"/>
                <a:t>Incorporate</a:t>
              </a:r>
              <a:r>
                <a:rPr lang="fr-FR" sz="3600" dirty="0" smtClean="0"/>
                <a:t> on-</a:t>
              </a:r>
              <a:r>
                <a:rPr lang="fr-FR" sz="3600" dirty="0" err="1" smtClean="0"/>
                <a:t>farm</a:t>
              </a:r>
              <a:r>
                <a:rPr lang="fr-FR" sz="3600" dirty="0" smtClean="0"/>
                <a:t> intervention </a:t>
              </a:r>
              <a:r>
                <a:rPr lang="fr-FR" sz="3600" dirty="0" err="1" smtClean="0"/>
                <a:t>measures</a:t>
              </a:r>
              <a:endParaRPr lang="fr-FR" sz="3600" dirty="0" smtClean="0"/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fr-FR" sz="3600" dirty="0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21358589" y="9667497"/>
              <a:ext cx="6613452" cy="2872755"/>
              <a:chOff x="19206492" y="9824303"/>
              <a:chExt cx="6613452" cy="2872755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19206492" y="9824303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FOOD-BORNE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19206492" y="10831365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ENVIRONMENTAL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19206493" y="11878803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OCCUPATIONAL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ctangle à coins arrondis 27"/>
          <p:cNvSpPr/>
          <p:nvPr/>
        </p:nvSpPr>
        <p:spPr>
          <a:xfrm>
            <a:off x="19445371" y="8056431"/>
            <a:ext cx="9718158" cy="5762662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Flèche droite 30"/>
          <p:cNvSpPr/>
          <p:nvPr/>
        </p:nvSpPr>
        <p:spPr>
          <a:xfrm>
            <a:off x="17615668" y="10443073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252465" y="14160724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 </a:t>
            </a:r>
            <a:r>
              <a:rPr lang="fr-FR" sz="3600" b="1" dirty="0"/>
              <a:t>FOOD-BORNE </a:t>
            </a:r>
            <a:r>
              <a:rPr lang="fr-FR" sz="3600" b="1" dirty="0">
                <a:solidFill>
                  <a:srgbClr val="FF0000"/>
                </a:solidFill>
              </a:rPr>
              <a:t>FARM-TO-FORK</a:t>
            </a:r>
            <a:r>
              <a:rPr lang="fr-FR" sz="3600" b="1" dirty="0"/>
              <a:t> </a:t>
            </a:r>
            <a:r>
              <a:rPr lang="fr-FR" sz="3600" b="1" dirty="0" smtClean="0"/>
              <a:t>PATHWAY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298528" y="2472938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279" y="40355766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498786" y="40305193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439" y="9712734"/>
            <a:ext cx="727780" cy="727780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47" y="14235328"/>
            <a:ext cx="727780" cy="727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1238086" y="15493663"/>
            <a:ext cx="28107527" cy="8938894"/>
            <a:chOff x="1245211" y="15407559"/>
            <a:chExt cx="28107527" cy="8938894"/>
          </a:xfrm>
        </p:grpSpPr>
        <p:sp>
          <p:nvSpPr>
            <p:cNvPr id="101" name="ZoneTexte 100"/>
            <p:cNvSpPr txBox="1"/>
            <p:nvPr/>
          </p:nvSpPr>
          <p:spPr>
            <a:xfrm>
              <a:off x="18463068" y="20634026"/>
              <a:ext cx="4737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 smtClean="0"/>
                <a:t>FOOD-BORNE MODULE</a:t>
              </a:r>
              <a:endParaRPr lang="fr-FR" sz="3600" dirty="0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245211" y="15407559"/>
              <a:ext cx="28107527" cy="8938894"/>
              <a:chOff x="1092807" y="16260635"/>
              <a:chExt cx="28107527" cy="8938894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12158862" y="16292988"/>
                <a:ext cx="17041472" cy="5009114"/>
                <a:chOff x="12158862" y="16292988"/>
                <a:chExt cx="17041472" cy="5009114"/>
              </a:xfrm>
            </p:grpSpPr>
            <p:grpSp>
              <p:nvGrpSpPr>
                <p:cNvPr id="14" name="Groupe 13"/>
                <p:cNvGrpSpPr/>
                <p:nvPr/>
              </p:nvGrpSpPr>
              <p:grpSpPr>
                <a:xfrm>
                  <a:off x="12158862" y="16292988"/>
                  <a:ext cx="17041472" cy="5009114"/>
                  <a:chOff x="12158862" y="16292988"/>
                  <a:chExt cx="17041472" cy="5009114"/>
                </a:xfrm>
              </p:grpSpPr>
              <p:pic>
                <p:nvPicPr>
                  <p:cNvPr id="146" name="Image 14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04205" y="18015956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47" name="Image 14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88127" y="18715509"/>
                    <a:ext cx="696198" cy="696198"/>
                  </a:xfrm>
                  <a:prstGeom prst="rect">
                    <a:avLst/>
                  </a:prstGeom>
                </p:spPr>
              </p:pic>
              <p:pic>
                <p:nvPicPr>
                  <p:cNvPr id="150" name="Image 1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44378" y="17966535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757" y="18707321"/>
                    <a:ext cx="702794" cy="702794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e 164"/>
                  <p:cNvGrpSpPr/>
                  <p:nvPr/>
                </p:nvGrpSpPr>
                <p:grpSpPr>
                  <a:xfrm>
                    <a:off x="12418489" y="17544539"/>
                    <a:ext cx="2175638" cy="2402424"/>
                    <a:chOff x="12440652" y="16945950"/>
                    <a:chExt cx="2175638" cy="2402424"/>
                  </a:xfrm>
                </p:grpSpPr>
                <p:grpSp>
                  <p:nvGrpSpPr>
                    <p:cNvPr id="157" name="Groupe 156"/>
                    <p:cNvGrpSpPr/>
                    <p:nvPr/>
                  </p:nvGrpSpPr>
                  <p:grpSpPr>
                    <a:xfrm>
                      <a:off x="12450262" y="16945950"/>
                      <a:ext cx="1818173" cy="899220"/>
                      <a:chOff x="12450262" y="16945950"/>
                      <a:chExt cx="1818173" cy="899220"/>
                    </a:xfrm>
                  </p:grpSpPr>
                  <p:pic>
                    <p:nvPicPr>
                      <p:cNvPr id="136" name="Image 13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595657" y="17016612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Image 139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54583" y="17025109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2450262" y="16945950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56" name="Groupe 155"/>
                    <p:cNvGrpSpPr/>
                    <p:nvPr/>
                  </p:nvGrpSpPr>
                  <p:grpSpPr>
                    <a:xfrm>
                      <a:off x="12440652" y="18449154"/>
                      <a:ext cx="1818173" cy="899220"/>
                      <a:chOff x="12450262" y="18002370"/>
                      <a:chExt cx="1818173" cy="899220"/>
                    </a:xfrm>
                  </p:grpSpPr>
                  <p:pic>
                    <p:nvPicPr>
                      <p:cNvPr id="137" name="Image 13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539127" y="18062295"/>
                        <a:ext cx="857723" cy="839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Image 140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49477" y="18081813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2450262" y="18002370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58" name="ZoneTexte 157"/>
                    <p:cNvSpPr txBox="1"/>
                    <p:nvPr/>
                  </p:nvSpPr>
                  <p:spPr>
                    <a:xfrm>
                      <a:off x="12983211" y="17811775"/>
                      <a:ext cx="77072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/>
                        <a:t>OR</a:t>
                      </a:r>
                      <a:endParaRPr lang="fr-FR" sz="3600" dirty="0"/>
                    </a:p>
                  </p:txBody>
                </p:sp>
                <p:sp>
                  <p:nvSpPr>
                    <p:cNvPr id="159" name="Plus 158"/>
                    <p:cNvSpPr/>
                    <p:nvPr/>
                  </p:nvSpPr>
                  <p:spPr>
                    <a:xfrm>
                      <a:off x="14045440" y="18652277"/>
                      <a:ext cx="533140" cy="526863"/>
                    </a:xfrm>
                    <a:prstGeom prst="mathPlus">
                      <a:avLst>
                        <a:gd name="adj1" fmla="val 1948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3" name="Moins 162"/>
                    <p:cNvSpPr/>
                    <p:nvPr/>
                  </p:nvSpPr>
                  <p:spPr>
                    <a:xfrm>
                      <a:off x="14212142" y="17205187"/>
                      <a:ext cx="404148" cy="406829"/>
                    </a:xfrm>
                    <a:prstGeom prst="mathMinus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66" name="ZoneTexte 165"/>
                  <p:cNvSpPr txBox="1"/>
                  <p:nvPr/>
                </p:nvSpPr>
                <p:spPr>
                  <a:xfrm>
                    <a:off x="19553571" y="16769916"/>
                    <a:ext cx="232567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Production</a:t>
                    </a:r>
                    <a:endParaRPr lang="fr-FR" sz="3600" i="1" u="sng" dirty="0"/>
                  </a:p>
                </p:txBody>
              </p:sp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12757745" y="16708589"/>
                    <a:ext cx="128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Input</a:t>
                    </a:r>
                    <a:endParaRPr lang="fr-FR" sz="3600" i="1" u="sng" dirty="0"/>
                  </a:p>
                </p:txBody>
              </p: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27462938" y="16798567"/>
                    <a:ext cx="15379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Output</a:t>
                    </a:r>
                    <a:endParaRPr lang="fr-FR" sz="3600" i="1" u="sng" dirty="0"/>
                  </a:p>
                </p:txBody>
              </p: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2158862" y="16292988"/>
                    <a:ext cx="17041472" cy="5009114"/>
                    <a:chOff x="12158862" y="16292988"/>
                    <a:chExt cx="17041472" cy="5009114"/>
                  </a:xfrm>
                </p:grpSpPr>
                <p:sp>
                  <p:nvSpPr>
                    <p:cNvPr id="100" name="Rectangle à coins arrondis 99"/>
                    <p:cNvSpPr/>
                    <p:nvPr/>
                  </p:nvSpPr>
                  <p:spPr>
                    <a:xfrm>
                      <a:off x="12158862" y="16292988"/>
                      <a:ext cx="17041472" cy="5009114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4" name="ZoneTexte 123"/>
                    <p:cNvSpPr txBox="1"/>
                    <p:nvPr/>
                  </p:nvSpPr>
                  <p:spPr>
                    <a:xfrm>
                      <a:off x="12473436" y="20474361"/>
                      <a:ext cx="1648594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dirty="0" smtClean="0"/>
                        <a:t>QRA model </a:t>
                      </a:r>
                      <a:r>
                        <a:rPr lang="fr-FR" sz="3600" dirty="0" err="1"/>
                        <a:t>s</a:t>
                      </a:r>
                      <a:r>
                        <a:rPr lang="fr-FR" sz="3600" dirty="0" err="1" smtClean="0"/>
                        <a:t>imulates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/>
                        <a:t>flock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>
                          <a:solidFill>
                            <a:srgbClr val="FF0000"/>
                          </a:solidFill>
                        </a:rPr>
                        <a:t>Prevalence</a:t>
                      </a:r>
                      <a:r>
                        <a:rPr lang="fr-FR" sz="3600" dirty="0" smtClean="0"/>
                        <a:t> and </a:t>
                      </a:r>
                      <a:r>
                        <a:rPr lang="fr-FR" sz="3600" dirty="0" err="1"/>
                        <a:t>c</a:t>
                      </a:r>
                      <a:r>
                        <a:rPr lang="fr-FR" sz="3600" dirty="0" err="1" smtClean="0"/>
                        <a:t>arcass</a:t>
                      </a:r>
                      <a:r>
                        <a:rPr lang="fr-FR" sz="3600" dirty="0" smtClean="0"/>
                        <a:t>/portion </a:t>
                      </a:r>
                      <a:r>
                        <a:rPr lang="fr-FR" sz="3600" dirty="0" err="1" smtClean="0">
                          <a:solidFill>
                            <a:srgbClr val="FF0000"/>
                          </a:solidFill>
                        </a:rPr>
                        <a:t>Load</a:t>
                      </a:r>
                      <a:r>
                        <a:rPr lang="fr-FR" sz="3600" dirty="0" smtClean="0"/>
                        <a:t> at the end of </a:t>
                      </a:r>
                      <a:r>
                        <a:rPr lang="fr-FR" sz="3600" dirty="0" err="1" smtClean="0"/>
                        <a:t>each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err="1" smtClean="0"/>
                        <a:t>step</a:t>
                      </a:r>
                      <a:endParaRPr lang="fr-FR" sz="3600" dirty="0"/>
                    </a:p>
                  </p:txBody>
                </p:sp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14679503" y="17671701"/>
                      <a:ext cx="13234194" cy="2532033"/>
                      <a:chOff x="14767556" y="17782415"/>
                      <a:chExt cx="13234194" cy="2532033"/>
                    </a:xfrm>
                  </p:grpSpPr>
                  <p:grpSp>
                    <p:nvGrpSpPr>
                      <p:cNvPr id="121" name="Groupe 120"/>
                      <p:cNvGrpSpPr/>
                      <p:nvPr/>
                    </p:nvGrpSpPr>
                    <p:grpSpPr>
                      <a:xfrm>
                        <a:off x="14767556" y="17830862"/>
                        <a:ext cx="13234194" cy="2245767"/>
                        <a:chOff x="13495609" y="17092362"/>
                        <a:chExt cx="13234194" cy="2245767"/>
                      </a:xfrm>
                    </p:grpSpPr>
                    <p:pic>
                      <p:nvPicPr>
                        <p:cNvPr id="118" name="Image 1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16249" y="18726632"/>
                          <a:ext cx="609705" cy="611497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20" name="Groupe 119"/>
                        <p:cNvGrpSpPr/>
                        <p:nvPr/>
                      </p:nvGrpSpPr>
                      <p:grpSpPr>
                        <a:xfrm>
                          <a:off x="13495609" y="17092362"/>
                          <a:ext cx="13234194" cy="2168897"/>
                          <a:chOff x="13495609" y="17092362"/>
                          <a:chExt cx="13234194" cy="2168897"/>
                        </a:xfrm>
                      </p:grpSpPr>
                      <p:grpSp>
                        <p:nvGrpSpPr>
                          <p:cNvPr id="113" name="Groupe 112"/>
                          <p:cNvGrpSpPr/>
                          <p:nvPr/>
                        </p:nvGrpSpPr>
                        <p:grpSpPr>
                          <a:xfrm>
                            <a:off x="13495609" y="17092362"/>
                            <a:ext cx="13234194" cy="1696338"/>
                            <a:chOff x="13440149" y="18460174"/>
                            <a:chExt cx="13234194" cy="1696338"/>
                          </a:xfrm>
                        </p:grpSpPr>
                        <p:sp>
                          <p:nvSpPr>
                            <p:cNvPr id="102" name="ZoneTexte 101"/>
                            <p:cNvSpPr txBox="1"/>
                            <p:nvPr/>
                          </p:nvSpPr>
                          <p:spPr>
                            <a:xfrm>
                              <a:off x="13440149" y="18501843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Scalding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3" name="ZoneTexte 102"/>
                            <p:cNvSpPr txBox="1"/>
                            <p:nvPr/>
                          </p:nvSpPr>
                          <p:spPr>
                            <a:xfrm>
                              <a:off x="19760547" y="1851288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Chilling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4" name="ZoneTexte 103"/>
                            <p:cNvSpPr txBox="1"/>
                            <p:nvPr/>
                          </p:nvSpPr>
                          <p:spPr>
                            <a:xfrm>
                              <a:off x="16293783" y="18460174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Evisceration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5" name="ZoneTexte 104"/>
                            <p:cNvSpPr txBox="1"/>
                            <p:nvPr/>
                          </p:nvSpPr>
                          <p:spPr>
                            <a:xfrm>
                              <a:off x="18618110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Washing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6" name="ZoneTexte 105"/>
                            <p:cNvSpPr txBox="1"/>
                            <p:nvPr/>
                          </p:nvSpPr>
                          <p:spPr>
                            <a:xfrm>
                              <a:off x="14145474" y="19446509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Defeathering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7" name="ZoneTexte 106"/>
                            <p:cNvSpPr txBox="1"/>
                            <p:nvPr/>
                          </p:nvSpPr>
                          <p:spPr>
                            <a:xfrm>
                              <a:off x="20897413" y="1950645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Portioning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8" name="ZoneTexte 107"/>
                            <p:cNvSpPr txBox="1"/>
                            <p:nvPr/>
                          </p:nvSpPr>
                          <p:spPr>
                            <a:xfrm>
                              <a:off x="21974200" y="18527537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Post-</a:t>
                              </a:r>
                              <a:r>
                                <a:rPr lang="fr-FR" sz="3600" b="1" dirty="0" err="1" smtClean="0"/>
                                <a:t>processing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9" name="ZoneTexte 108"/>
                            <p:cNvSpPr txBox="1"/>
                            <p:nvPr/>
                          </p:nvSpPr>
                          <p:spPr>
                            <a:xfrm>
                              <a:off x="23443712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Home cooking</a:t>
                              </a:r>
                              <a:endParaRPr lang="fr-FR" sz="3600" dirty="0"/>
                            </a:p>
                          </p:txBody>
                        </p:sp>
                      </p:grpSp>
                      <p:sp>
                        <p:nvSpPr>
                          <p:cNvPr id="116" name="Flèche courbée vers le bas 115"/>
                          <p:cNvSpPr/>
                          <p:nvPr/>
                        </p:nvSpPr>
                        <p:spPr>
                          <a:xfrm rot="10800000">
                            <a:off x="14791916" y="18784974"/>
                            <a:ext cx="919475" cy="476285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Flèche courbée vers le bas 116"/>
                          <p:cNvSpPr/>
                          <p:nvPr/>
                        </p:nvSpPr>
                        <p:spPr>
                          <a:xfrm rot="10800000">
                            <a:off x="16823114" y="17782488"/>
                            <a:ext cx="919475" cy="509079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69" name="Rectangle à coins arrondis 168"/>
                      <p:cNvSpPr/>
                      <p:nvPr/>
                    </p:nvSpPr>
                    <p:spPr>
                      <a:xfrm>
                        <a:off x="14774292" y="17782415"/>
                        <a:ext cx="12879988" cy="2532033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pic>
              <p:nvPicPr>
                <p:cNvPr id="171" name="Image 17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33852" y="18351725"/>
                  <a:ext cx="609705" cy="6114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e 9"/>
              <p:cNvGrpSpPr/>
              <p:nvPr/>
            </p:nvGrpSpPr>
            <p:grpSpPr>
              <a:xfrm>
                <a:off x="1092807" y="16260635"/>
                <a:ext cx="28107527" cy="8938894"/>
                <a:chOff x="1092807" y="16260635"/>
                <a:chExt cx="28107527" cy="8938894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1092807" y="16260635"/>
                  <a:ext cx="10853316" cy="5879949"/>
                  <a:chOff x="1092807" y="16260635"/>
                  <a:chExt cx="10853316" cy="5879949"/>
                </a:xfrm>
              </p:grpSpPr>
              <p:sp>
                <p:nvSpPr>
                  <p:cNvPr id="58" name="Flèche droite 57"/>
                  <p:cNvSpPr/>
                  <p:nvPr/>
                </p:nvSpPr>
                <p:spPr>
                  <a:xfrm>
                    <a:off x="10563891" y="18050640"/>
                    <a:ext cx="1382232" cy="89959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ZoneTexte 124"/>
                  <p:cNvSpPr txBox="1"/>
                  <p:nvPr/>
                </p:nvSpPr>
                <p:spPr>
                  <a:xfrm>
                    <a:off x="10638659" y="16727359"/>
                    <a:ext cx="109632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Barn </a:t>
                    </a:r>
                  </a:p>
                  <a:p>
                    <a:r>
                      <a:rPr lang="fr-FR" sz="3600" b="1" dirty="0" err="1" smtClean="0"/>
                      <a:t>Load</a:t>
                    </a:r>
                    <a:endParaRPr lang="fr-FR" sz="3600" dirty="0"/>
                  </a:p>
                </p:txBody>
              </p:sp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10638659" y="19163824"/>
                    <a:ext cx="1273135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Flock</a:t>
                    </a:r>
                    <a:r>
                      <a:rPr lang="fr-FR" sz="3600" b="1" dirty="0" smtClean="0"/>
                      <a:t> </a:t>
                    </a:r>
                  </a:p>
                  <a:p>
                    <a:r>
                      <a:rPr lang="fr-FR" sz="3600" b="1" dirty="0" err="1" smtClean="0"/>
                      <a:t>Prev</a:t>
                    </a:r>
                    <a:r>
                      <a:rPr lang="fr-FR" sz="3600" b="1" dirty="0" smtClean="0"/>
                      <a:t>.</a:t>
                    </a:r>
                    <a:endParaRPr lang="fr-FR" sz="3600" dirty="0"/>
                  </a:p>
                </p:txBody>
              </p:sp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1092807" y="16260635"/>
                    <a:ext cx="9970097" cy="5879949"/>
                    <a:chOff x="1092807" y="16260635"/>
                    <a:chExt cx="9970097" cy="5879949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092807" y="16260635"/>
                      <a:ext cx="9970097" cy="5879949"/>
                      <a:chOff x="1051993" y="16360886"/>
                      <a:chExt cx="9970097" cy="5879949"/>
                    </a:xfrm>
                  </p:grpSpPr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1086322" y="16360886"/>
                        <a:ext cx="9935768" cy="5879949"/>
                        <a:chOff x="1081364" y="17531910"/>
                        <a:chExt cx="9935768" cy="5879949"/>
                      </a:xfrm>
                    </p:grpSpPr>
                    <p:sp>
                      <p:nvSpPr>
                        <p:cNvPr id="91" name="ZoneTexte 90"/>
                        <p:cNvSpPr txBox="1"/>
                        <p:nvPr/>
                      </p:nvSpPr>
                      <p:spPr>
                        <a:xfrm>
                          <a:off x="2469178" y="20087356"/>
                          <a:ext cx="323063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3600" b="1" dirty="0" err="1" smtClean="0"/>
                            <a:t>Excretion</a:t>
                          </a:r>
                          <a:endParaRPr lang="fr-FR" sz="3600" b="1" dirty="0" smtClean="0"/>
                        </a:p>
                      </p:txBody>
                    </p:sp>
                    <p:grpSp>
                      <p:nvGrpSpPr>
                        <p:cNvPr id="93" name="Groupe 92"/>
                        <p:cNvGrpSpPr/>
                        <p:nvPr/>
                      </p:nvGrpSpPr>
                      <p:grpSpPr>
                        <a:xfrm>
                          <a:off x="1081364" y="17531910"/>
                          <a:ext cx="9935768" cy="5879949"/>
                          <a:chOff x="1081364" y="17531910"/>
                          <a:chExt cx="9935768" cy="5879949"/>
                        </a:xfrm>
                      </p:grpSpPr>
                      <p:sp>
                        <p:nvSpPr>
                          <p:cNvPr id="36" name="Rectangle à coins arrondis 35"/>
                          <p:cNvSpPr/>
                          <p:nvPr/>
                        </p:nvSpPr>
                        <p:spPr>
                          <a:xfrm>
                            <a:off x="1081364" y="17531910"/>
                            <a:ext cx="9189687" cy="5009114"/>
                          </a:xfrm>
                          <a:prstGeom prst="roundRect">
                            <a:avLst>
                              <a:gd name="adj" fmla="val 4135"/>
                            </a:avLst>
                          </a:prstGeom>
                          <a:noFill/>
                          <a:ln w="381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pic>
                        <p:nvPicPr>
                          <p:cNvPr id="61" name="Image 6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58453" y="18996346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2" name="Image 6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94357" y="17995241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Image 6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7431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9" name="Image 6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1897261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Image 6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99677" y="18974629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Image 7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979027" y="1797296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Image 7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60928" y="18006323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Image 7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12181" y="18935825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5" name="Image 7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21229487"/>
                            <a:ext cx="898307" cy="89830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0" name="Image 7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6108" y="21208977"/>
                            <a:ext cx="942517" cy="945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5" name="Double flèche horizontale 84"/>
                          <p:cNvSpPr/>
                          <p:nvPr/>
                        </p:nvSpPr>
                        <p:spPr>
                          <a:xfrm rot="5400000" flipV="1">
                            <a:off x="4696946" y="20205600"/>
                            <a:ext cx="1049902" cy="429737"/>
                          </a:xfrm>
                          <a:prstGeom prst="left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Flèche courbée vers le bas 85"/>
                          <p:cNvSpPr/>
                          <p:nvPr/>
                        </p:nvSpPr>
                        <p:spPr>
                          <a:xfrm rot="10800000">
                            <a:off x="8781571" y="19830657"/>
                            <a:ext cx="1240688" cy="747204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" name="Flèche droite 86"/>
                          <p:cNvSpPr/>
                          <p:nvPr/>
                        </p:nvSpPr>
                        <p:spPr>
                          <a:xfrm>
                            <a:off x="6343243" y="18794401"/>
                            <a:ext cx="1528843" cy="365473"/>
                          </a:xfrm>
                          <a:prstGeom prst="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ZoneTexte 87"/>
                          <p:cNvSpPr txBox="1"/>
                          <p:nvPr/>
                        </p:nvSpPr>
                        <p:spPr>
                          <a:xfrm>
                            <a:off x="4328845" y="22765528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3600" b="1" dirty="0" smtClean="0"/>
                              <a:t>FARM MODULE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89" name="ZoneTexte 88"/>
                          <p:cNvSpPr txBox="1"/>
                          <p:nvPr/>
                        </p:nvSpPr>
                        <p:spPr>
                          <a:xfrm>
                            <a:off x="7786501" y="20681586"/>
                            <a:ext cx="3230631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HGT</a:t>
                            </a:r>
                          </a:p>
                          <a:p>
                            <a:pPr algn="ctr"/>
                            <a:r>
                              <a:rPr lang="fr-FR" sz="3600" b="1" dirty="0" err="1" smtClean="0"/>
                              <a:t>Growth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90" name="ZoneTexte 89"/>
                          <p:cNvSpPr txBox="1"/>
                          <p:nvPr/>
                        </p:nvSpPr>
                        <p:spPr>
                          <a:xfrm>
                            <a:off x="5082180" y="20141826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Transmission</a:t>
                            </a:r>
                          </a:p>
                        </p:txBody>
                      </p:sp>
                      <p:sp>
                        <p:nvSpPr>
                          <p:cNvPr id="92" name="ZoneTexte 91"/>
                          <p:cNvSpPr txBox="1"/>
                          <p:nvPr/>
                        </p:nvSpPr>
                        <p:spPr>
                          <a:xfrm>
                            <a:off x="5920528" y="18052808"/>
                            <a:ext cx="232921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SI model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95" name="ZoneTexte 94"/>
                      <p:cNvSpPr txBox="1"/>
                      <p:nvPr/>
                    </p:nvSpPr>
                    <p:spPr>
                      <a:xfrm>
                        <a:off x="1051993" y="20035021"/>
                        <a:ext cx="323063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3600" b="1" dirty="0" err="1" smtClean="0"/>
                          <a:t>Decay</a:t>
                        </a:r>
                        <a:endParaRPr lang="fr-FR" sz="3600" dirty="0"/>
                      </a:p>
                    </p:txBody>
                  </p:sp>
                  <p:sp>
                    <p:nvSpPr>
                      <p:cNvPr id="96" name="Flèche courbée vers le bas 95"/>
                      <p:cNvSpPr/>
                      <p:nvPr/>
                    </p:nvSpPr>
                    <p:spPr>
                      <a:xfrm rot="16200000">
                        <a:off x="3178371" y="19995076"/>
                        <a:ext cx="1240688" cy="747204"/>
                      </a:xfrm>
                      <a:prstGeom prst="curvedDownArrow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60" y="17572771"/>
                      <a:ext cx="643875" cy="5033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Image 2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76604" y="16703918"/>
                      <a:ext cx="787698" cy="7630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Flèche droite 110"/>
                    <p:cNvSpPr/>
                    <p:nvPr/>
                  </p:nvSpPr>
                  <p:spPr>
                    <a:xfrm>
                      <a:off x="2370597" y="17783798"/>
                      <a:ext cx="1528843" cy="365473"/>
                    </a:xfrm>
                    <a:prstGeom prst="rightArrow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4" name="ZoneTexte 113"/>
                    <p:cNvSpPr txBox="1"/>
                    <p:nvPr/>
                  </p:nvSpPr>
                  <p:spPr>
                    <a:xfrm>
                      <a:off x="2003581" y="17085460"/>
                      <a:ext cx="232921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3600" b="1" dirty="0" err="1"/>
                        <a:t>T</a:t>
                      </a:r>
                      <a:r>
                        <a:rPr lang="fr-FR" sz="3600" b="1" dirty="0" err="1" smtClean="0"/>
                        <a:t>hinning</a:t>
                      </a:r>
                      <a:endParaRPr lang="fr-FR" sz="3600" b="1" dirty="0" smtClean="0"/>
                    </a:p>
                  </p:txBody>
                </p:sp>
                <p:pic>
                  <p:nvPicPr>
                    <p:cNvPr id="115" name="Image 114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5635" y="18122132"/>
                      <a:ext cx="648762" cy="650668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" name="Rectangle à coins arrondis 3"/>
                <p:cNvSpPr/>
                <p:nvPr/>
              </p:nvSpPr>
              <p:spPr>
                <a:xfrm>
                  <a:off x="1127136" y="22313127"/>
                  <a:ext cx="9265913" cy="2876831"/>
                </a:xfrm>
                <a:prstGeom prst="roundRect">
                  <a:avLst>
                    <a:gd name="adj" fmla="val 764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farm 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tx1"/>
                      </a:solidFill>
                    </a:rPr>
                    <a:t>Transmisson model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Dame-Korevaar et al. (2020)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Horizontal Gene Transfer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Fisher at al. (2019)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Susceptible-Infected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model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Becker et al. (2022)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2158862" y="22322075"/>
                  <a:ext cx="9194645" cy="2877454"/>
                </a:xfrm>
                <a:prstGeom prst="roundRect">
                  <a:avLst>
                    <a:gd name="adj" fmla="val 65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production steps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Collineau et al. (2020)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adapted to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Updated with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EU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poultry farming practices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The food-borne model replicates each stage</a:t>
                  </a: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1775777" y="22313127"/>
                  <a:ext cx="7424557" cy="2886402"/>
                </a:xfrm>
                <a:prstGeom prst="roundRect">
                  <a:avLst>
                    <a:gd name="adj" fmla="val 519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Risk from 1 chicken portion</a:t>
                  </a:r>
                  <a:br>
                    <a:rPr lang="fr-FR" sz="3600" b="1" dirty="0">
                      <a:solidFill>
                        <a:schemeClr val="tx1"/>
                      </a:solidFill>
                    </a:rPr>
                  </a:br>
                  <a:r>
                    <a:rPr lang="fr-FR" sz="3600" dirty="0">
                      <a:solidFill>
                        <a:schemeClr val="tx1"/>
                      </a:solidFill>
                    </a:rPr>
                    <a:t>Probability of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carriership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Conditional on final Prevalence, Load</a:t>
                  </a:r>
                </a:p>
                <a:p>
                  <a:r>
                    <a:rPr lang="fr-FR" sz="3600" dirty="0">
                      <a:solidFill>
                        <a:srgbClr val="FF0000"/>
                      </a:solidFill>
                    </a:rPr>
                    <a:t>Dose-response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Furusawa et al. (2024)</a:t>
                  </a:r>
                </a:p>
                <a:p>
                  <a:pPr algn="ctr"/>
                  <a:endParaRPr lang="fr-FR" sz="3600" dirty="0"/>
                </a:p>
              </p:txBody>
            </p:sp>
          </p:grpSp>
        </p:grpSp>
      </p:grpSp>
      <p:grpSp>
        <p:nvGrpSpPr>
          <p:cNvPr id="50" name="Groupe 49"/>
          <p:cNvGrpSpPr/>
          <p:nvPr/>
        </p:nvGrpSpPr>
        <p:grpSpPr>
          <a:xfrm>
            <a:off x="1272415" y="25970475"/>
            <a:ext cx="12185456" cy="6793308"/>
            <a:chOff x="1129491" y="26032079"/>
            <a:chExt cx="12327709" cy="7002845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67" y="26032079"/>
              <a:ext cx="12227733" cy="6987276"/>
            </a:xfrm>
            <a:prstGeom prst="rect">
              <a:avLst/>
            </a:prstGeom>
          </p:spPr>
        </p:pic>
        <p:sp>
          <p:nvSpPr>
            <p:cNvPr id="49" name="Rectangle à coins arrondis 48"/>
            <p:cNvSpPr/>
            <p:nvPr/>
          </p:nvSpPr>
          <p:spPr>
            <a:xfrm>
              <a:off x="1129491" y="26047648"/>
              <a:ext cx="12185456" cy="6987276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275777" y="33144610"/>
            <a:ext cx="12124004" cy="6842025"/>
            <a:chOff x="1228314" y="33225958"/>
            <a:chExt cx="12124004" cy="684202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528" y="33285654"/>
              <a:ext cx="12053790" cy="6782329"/>
            </a:xfrm>
            <a:prstGeom prst="rect">
              <a:avLst/>
            </a:prstGeom>
          </p:spPr>
        </p:pic>
        <p:sp>
          <p:nvSpPr>
            <p:cNvPr id="133" name="Rectangle à coins arrondis 132"/>
            <p:cNvSpPr/>
            <p:nvPr/>
          </p:nvSpPr>
          <p:spPr>
            <a:xfrm>
              <a:off x="1228314" y="33225958"/>
              <a:ext cx="12044844" cy="6778205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à coins arrondis 137"/>
              <p:cNvSpPr/>
              <p:nvPr/>
            </p:nvSpPr>
            <p:spPr>
              <a:xfrm>
                <a:off x="14031552" y="25988888"/>
                <a:ext cx="15333398" cy="3847390"/>
              </a:xfrm>
              <a:prstGeom prst="roundRect">
                <a:avLst>
                  <a:gd name="adj" fmla="val 7644"/>
                </a:avLst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Computation of average risk of carriership</a:t>
                </a: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	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a:fld id="{017B61B5-FC98-49F4-838D-8F20E9BCEF20}" type="mathplaceholder">
                      <a:rPr lang="fr-FR" sz="3600" i="1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To estimate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10k independent flocks simulated with Monte Carlo runs 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Average risk of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carriership </a:t>
                </a:r>
                <a:r>
                  <a:rPr lang="fr-FR" sz="3600" dirty="0">
                    <a:solidFill>
                      <a:schemeClr val="tx1"/>
                    </a:solidFill>
                  </a:rPr>
                  <a:t>in a baseline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scenario: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1.4e-5</a:t>
                </a:r>
                <a:endParaRPr lang="fr-FR" sz="3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fr-FR" sz="3600" dirty="0"/>
              </a:p>
            </p:txBody>
          </p:sp>
        </mc:Choice>
        <mc:Fallback>
          <p:sp>
            <p:nvSpPr>
              <p:cNvPr id="138" name="Rectangle à coins arrondis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552" y="25988888"/>
                <a:ext cx="15333398" cy="3847390"/>
              </a:xfrm>
              <a:prstGeom prst="roundRect">
                <a:avLst>
                  <a:gd name="adj" fmla="val 7644"/>
                </a:avLst>
              </a:prstGeom>
              <a:blipFill>
                <a:blip r:embed="rId21"/>
                <a:stretch>
                  <a:fillRect l="-555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à coins arrondis 138"/>
          <p:cNvSpPr/>
          <p:nvPr/>
        </p:nvSpPr>
        <p:spPr>
          <a:xfrm>
            <a:off x="13988774" y="37017747"/>
            <a:ext cx="15333398" cy="2905068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Food-borne QRA model 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Simulation results are comparable with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Faverjon et al. (2022)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Calibration: </a:t>
            </a:r>
            <a:r>
              <a:rPr lang="fr-FR" sz="3600" dirty="0">
                <a:solidFill>
                  <a:schemeClr val="tx1"/>
                </a:solidFill>
              </a:rPr>
              <a:t>I</a:t>
            </a:r>
            <a:r>
              <a:rPr lang="fr-FR" sz="3600" dirty="0" smtClean="0">
                <a:solidFill>
                  <a:schemeClr val="tx1"/>
                </a:solidFill>
              </a:rPr>
              <a:t>nput parameters can be adapted to different EU country framework</a:t>
            </a:r>
            <a:endParaRPr lang="fr-F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3600" b="1" dirty="0" smtClean="0">
                <a:solidFill>
                  <a:srgbClr val="FF0000"/>
                </a:solidFill>
              </a:rPr>
              <a:t>Work in Progress</a:t>
            </a:r>
            <a:r>
              <a:rPr lang="fr-FR" sz="3600" dirty="0" smtClean="0">
                <a:solidFill>
                  <a:schemeClr val="tx1"/>
                </a:solidFill>
              </a:rPr>
              <a:t>: Integration of ENVIRE experimental data on interventions </a:t>
            </a:r>
          </a:p>
          <a:p>
            <a:pPr algn="ctr"/>
            <a:endParaRPr lang="fr-FR" sz="36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14031552" y="30056373"/>
            <a:ext cx="12601099" cy="6719777"/>
            <a:chOff x="13988365" y="29702382"/>
            <a:chExt cx="12601099" cy="6719777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1552" y="29702382"/>
              <a:ext cx="12557912" cy="6683749"/>
            </a:xfrm>
            <a:prstGeom prst="rect">
              <a:avLst/>
            </a:prstGeom>
          </p:spPr>
        </p:pic>
        <p:sp>
          <p:nvSpPr>
            <p:cNvPr id="57" name="Rectangle à coins arrondis 56"/>
            <p:cNvSpPr/>
            <p:nvPr/>
          </p:nvSpPr>
          <p:spPr>
            <a:xfrm>
              <a:off x="13988365" y="29702382"/>
              <a:ext cx="12601099" cy="6719777"/>
            </a:xfrm>
            <a:prstGeom prst="roundRect">
              <a:avLst>
                <a:gd name="adj" fmla="val 2743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" name="Rectangle à coins arrondis 59"/>
          <p:cNvSpPr/>
          <p:nvPr/>
        </p:nvSpPr>
        <p:spPr>
          <a:xfrm>
            <a:off x="1345991" y="8058738"/>
            <a:ext cx="15555472" cy="5740062"/>
          </a:xfrm>
          <a:prstGeom prst="roundRect">
            <a:avLst>
              <a:gd name="adj" fmla="val 4812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chemeClr val="tx1"/>
                </a:solidFill>
              </a:rPr>
              <a:t>PROJECT ENVIRE</a:t>
            </a:r>
          </a:p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chemeClr val="tx1"/>
                </a:solidFill>
              </a:rPr>
              <a:t>CONSORTIUM AND FUNDING</a:t>
            </a: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tx1"/>
                </a:solidFill>
              </a:rPr>
              <a:t>Project duration: 2022-2025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Germany, France, Lithuania, Poland, Tunisia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Funded by the European Transnational Programme - </a:t>
            </a:r>
            <a:r>
              <a:rPr lang="fr-FR" sz="3600" dirty="0">
                <a:solidFill>
                  <a:srgbClr val="FF0000"/>
                </a:solidFill>
              </a:rPr>
              <a:t>JPIAMR-ACTION</a:t>
            </a:r>
            <a:endParaRPr lang="en-US" sz="3600" dirty="0">
              <a:solidFill>
                <a:srgbClr val="FF0000"/>
              </a:solidFill>
            </a:endParaRPr>
          </a:p>
          <a:p>
            <a:pPr algn="ctr"/>
            <a:r>
              <a:rPr lang="fr-FR" sz="3600" b="1" dirty="0">
                <a:solidFill>
                  <a:schemeClr val="tx1"/>
                </a:solidFill>
              </a:rPr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Reduce antimicrobial-resistant (</a:t>
            </a:r>
            <a:r>
              <a:rPr lang="en-US" sz="3600" dirty="0">
                <a:solidFill>
                  <a:srgbClr val="FF0000"/>
                </a:solidFill>
              </a:rPr>
              <a:t>AMR</a:t>
            </a:r>
            <a:r>
              <a:rPr lang="en-US" sz="3600" dirty="0">
                <a:solidFill>
                  <a:schemeClr val="tx1"/>
                </a:solidFill>
              </a:rPr>
              <a:t>) bacteria spread from broiler chickens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Investigate the potential of various on-farm </a:t>
            </a:r>
            <a:r>
              <a:rPr lang="en-US" sz="3600" dirty="0">
                <a:solidFill>
                  <a:srgbClr val="FF0000"/>
                </a:solidFill>
              </a:rPr>
              <a:t>intervention</a:t>
            </a:r>
            <a:r>
              <a:rPr lang="en-US" sz="3600" dirty="0">
                <a:solidFill>
                  <a:schemeClr val="tx1"/>
                </a:solidFill>
              </a:rPr>
              <a:t>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Reduce transmission and human exposure to ESBL </a:t>
            </a:r>
            <a:r>
              <a:rPr lang="en-US" sz="3600" i="1" dirty="0">
                <a:solidFill>
                  <a:schemeClr val="tx1"/>
                </a:solidFill>
              </a:rPr>
              <a:t>E. Coli</a:t>
            </a:r>
            <a:r>
              <a:rPr lang="en-US" sz="3600" dirty="0">
                <a:solidFill>
                  <a:schemeClr val="tx1"/>
                </a:solidFill>
              </a:rPr>
              <a:t> from broiler chicken</a:t>
            </a:r>
          </a:p>
          <a:p>
            <a:pPr algn="ctr"/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880895" y="30056373"/>
            <a:ext cx="2639972" cy="3211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HEAVY TAILED </a:t>
            </a:r>
          </a:p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Distribution</a:t>
            </a:r>
            <a:endParaRPr lang="fr-FR" sz="3600" b="1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26675838" y="32957177"/>
            <a:ext cx="3223572" cy="3211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Quantile metrics ?</a:t>
            </a:r>
          </a:p>
          <a:p>
            <a:pPr algn="ctr"/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Difficult to interpret ?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26783293"/>
            <a:ext cx="13308544" cy="13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369</Words>
  <Application>Microsoft Office PowerPoint</Application>
  <PresentationFormat>Personnalisé</PresentationFormat>
  <Paragraphs>76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81</cp:revision>
  <dcterms:created xsi:type="dcterms:W3CDTF">2024-07-30T08:11:08Z</dcterms:created>
  <dcterms:modified xsi:type="dcterms:W3CDTF">2024-07-31T17:01:45Z</dcterms:modified>
</cp:coreProperties>
</file>