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30" d="100"/>
          <a:sy n="30" d="100"/>
        </p:scale>
        <p:origin x="100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1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33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9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6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7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7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1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4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9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7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8CB8-11F8-4AAC-AB86-67A36E1B5295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73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hyperlink" Target="mailto:subhasish.basak@anses.fr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1081365" y="1084521"/>
            <a:ext cx="28112484" cy="51398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Quantification of human exposure to antimicrobial resistant </a:t>
            </a:r>
            <a:r>
              <a:rPr lang="en-US" sz="8000" i="1" dirty="0">
                <a:solidFill>
                  <a:schemeClr val="bg1"/>
                </a:solidFill>
              </a:rPr>
              <a:t>E. coli </a:t>
            </a:r>
            <a:r>
              <a:rPr lang="en-US" sz="8000" dirty="0">
                <a:solidFill>
                  <a:schemeClr val="bg1"/>
                </a:solidFill>
              </a:rPr>
              <a:t>using a farm-to-fork model in broiler chicken production.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it-IT" sz="4000" dirty="0">
                <a:solidFill>
                  <a:schemeClr val="bg1"/>
                </a:solidFill>
              </a:rPr>
              <a:t>1</a:t>
            </a:r>
            <a:r>
              <a:rPr lang="it-IT" sz="6000" u="sng" dirty="0">
                <a:solidFill>
                  <a:schemeClr val="bg1"/>
                </a:solidFill>
              </a:rPr>
              <a:t>Subhasish Basak</a:t>
            </a:r>
            <a:r>
              <a:rPr lang="it-IT" sz="6000" dirty="0">
                <a:solidFill>
                  <a:schemeClr val="bg1"/>
                </a:solidFill>
              </a:rPr>
              <a:t>, </a:t>
            </a:r>
            <a:r>
              <a:rPr lang="it-IT" sz="4000" dirty="0">
                <a:solidFill>
                  <a:schemeClr val="bg1"/>
                </a:solidFill>
              </a:rPr>
              <a:t>2</a:t>
            </a:r>
            <a:r>
              <a:rPr lang="it-IT" sz="6000" dirty="0">
                <a:solidFill>
                  <a:schemeClr val="bg1"/>
                </a:solidFill>
              </a:rPr>
              <a:t>Nunzio Sarnino, </a:t>
            </a:r>
            <a:r>
              <a:rPr lang="it-IT" sz="4000" dirty="0">
                <a:solidFill>
                  <a:schemeClr val="bg1"/>
                </a:solidFill>
              </a:rPr>
              <a:t>2</a:t>
            </a:r>
            <a:r>
              <a:rPr lang="it-IT" sz="6000" dirty="0">
                <a:solidFill>
                  <a:schemeClr val="bg1"/>
                </a:solidFill>
              </a:rPr>
              <a:t>Roswitha Merle, </a:t>
            </a:r>
            <a:r>
              <a:rPr lang="it-IT" sz="4000" dirty="0">
                <a:solidFill>
                  <a:schemeClr val="bg1"/>
                </a:solidFill>
              </a:rPr>
              <a:t>1</a:t>
            </a:r>
            <a:r>
              <a:rPr lang="it-IT" sz="6000" dirty="0">
                <a:solidFill>
                  <a:schemeClr val="bg1"/>
                </a:solidFill>
              </a:rPr>
              <a:t>Lucie Collineau</a:t>
            </a:r>
            <a:r>
              <a:rPr lang="it-IT" sz="1050" dirty="0">
                <a:solidFill>
                  <a:schemeClr val="bg1"/>
                </a:solidFill>
              </a:rPr>
              <a:t/>
            </a:r>
            <a:br>
              <a:rPr lang="it-IT" sz="105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1. ANSES – Laboratoire de Lyon 2. </a:t>
            </a:r>
            <a:r>
              <a:rPr lang="fr-FR" sz="4800" dirty="0" err="1">
                <a:solidFill>
                  <a:schemeClr val="bg1"/>
                </a:solidFill>
              </a:rPr>
              <a:t>Freie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  <a:r>
              <a:rPr lang="fr-FR" sz="4800" dirty="0" err="1">
                <a:solidFill>
                  <a:schemeClr val="bg1"/>
                </a:solidFill>
              </a:rPr>
              <a:t>Universität</a:t>
            </a:r>
            <a:r>
              <a:rPr lang="fr-FR" sz="4800" dirty="0">
                <a:solidFill>
                  <a:schemeClr val="bg1"/>
                </a:solidFill>
              </a:rPr>
              <a:t> Berlin </a:t>
            </a:r>
            <a:endParaRPr lang="fr-FR" sz="4800" dirty="0" smtClean="0">
              <a:solidFill>
                <a:schemeClr val="bg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412940" y="8079031"/>
            <a:ext cx="15207715" cy="618630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 smtClean="0"/>
              <a:t>PROJECT ENVIRE</a:t>
            </a:r>
          </a:p>
          <a:p>
            <a:pPr algn="ctr">
              <a:lnSpc>
                <a:spcPct val="150000"/>
              </a:lnSpc>
            </a:pPr>
            <a:r>
              <a:rPr lang="fr-FR" sz="3600" b="1" dirty="0"/>
              <a:t>CONSORTIUM AND </a:t>
            </a:r>
            <a:r>
              <a:rPr lang="fr-FR" sz="3600" b="1" dirty="0" smtClean="0"/>
              <a:t>FUNDING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/>
              <a:t>Project </a:t>
            </a:r>
            <a:r>
              <a:rPr lang="fr-FR" sz="3600" dirty="0"/>
              <a:t>duration: 2022-2025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Germany, France, Lithuania, Poland, Tunisia</a:t>
            </a:r>
            <a:endParaRPr lang="fr-F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Funded by the European Transnational Programme - </a:t>
            </a:r>
            <a:r>
              <a:rPr lang="fr-FR" sz="3600" dirty="0">
                <a:solidFill>
                  <a:srgbClr val="FF0000"/>
                </a:solidFill>
              </a:rPr>
              <a:t>JPIAMR-ACTION</a:t>
            </a:r>
            <a:endParaRPr lang="en-US" sz="3600" dirty="0">
              <a:solidFill>
                <a:srgbClr val="FF0000"/>
              </a:solidFill>
            </a:endParaRPr>
          </a:p>
          <a:p>
            <a:pPr algn="ctr"/>
            <a:endParaRPr lang="en-US" sz="3600" dirty="0" smtClean="0"/>
          </a:p>
          <a:p>
            <a:pPr algn="ctr"/>
            <a:r>
              <a:rPr lang="fr-FR" sz="3600" b="1" dirty="0" smtClean="0"/>
              <a:t>OBJECTIVES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Reduce </a:t>
            </a:r>
            <a:r>
              <a:rPr lang="en-US" sz="3600" dirty="0"/>
              <a:t>antimicrobial-resistant (</a:t>
            </a:r>
            <a:r>
              <a:rPr lang="en-US" sz="3600" dirty="0">
                <a:solidFill>
                  <a:srgbClr val="FF0000"/>
                </a:solidFill>
              </a:rPr>
              <a:t>AMR</a:t>
            </a:r>
            <a:r>
              <a:rPr lang="en-US" sz="3600" dirty="0"/>
              <a:t>) bacteria spread from broiler chickens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Investigate </a:t>
            </a:r>
            <a:r>
              <a:rPr lang="en-US" sz="3600" dirty="0"/>
              <a:t>the potential of various on-farm </a:t>
            </a:r>
            <a:r>
              <a:rPr lang="en-US" sz="3600" dirty="0" smtClean="0">
                <a:solidFill>
                  <a:srgbClr val="FF0000"/>
                </a:solidFill>
              </a:rPr>
              <a:t>intervention</a:t>
            </a:r>
            <a:r>
              <a:rPr lang="en-US" sz="3600" dirty="0" smtClean="0"/>
              <a:t> measures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Reduce transmission and human exposure to ESBL </a:t>
            </a:r>
            <a:r>
              <a:rPr lang="en-US" sz="3600" i="1" dirty="0" smtClean="0"/>
              <a:t>E. Coli</a:t>
            </a:r>
            <a:r>
              <a:rPr lang="en-US" sz="3600" dirty="0" smtClean="0"/>
              <a:t> from broiler chicken</a:t>
            </a:r>
            <a:endParaRPr lang="en-US" sz="3600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081364" y="8072300"/>
            <a:ext cx="15803137" cy="6443413"/>
          </a:xfrm>
          <a:prstGeom prst="roundRect">
            <a:avLst>
              <a:gd name="adj" fmla="val 5309"/>
            </a:avLst>
          </a:prstGeom>
          <a:solidFill>
            <a:srgbClr val="5B9BD5">
              <a:alpha val="0"/>
            </a:srgbClr>
          </a:solidFill>
          <a:ln w="381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081365" y="6644694"/>
            <a:ext cx="973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CONTEXT</a:t>
            </a:r>
            <a:endParaRPr lang="fr-FR" sz="6000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19658021" y="8079031"/>
            <a:ext cx="9405669" cy="6740307"/>
            <a:chOff x="19897835" y="8079031"/>
            <a:chExt cx="9405669" cy="6740307"/>
          </a:xfrm>
        </p:grpSpPr>
        <p:sp>
          <p:nvSpPr>
            <p:cNvPr id="24" name="ZoneTexte 23"/>
            <p:cNvSpPr txBox="1"/>
            <p:nvPr/>
          </p:nvSpPr>
          <p:spPr>
            <a:xfrm>
              <a:off x="19897835" y="8079031"/>
              <a:ext cx="9405669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3600" b="1" dirty="0" smtClean="0"/>
                <a:t>WORKFLOW – WP 3</a:t>
              </a:r>
            </a:p>
            <a:p>
              <a:pPr algn="ctr">
                <a:lnSpc>
                  <a:spcPct val="150000"/>
                </a:lnSpc>
              </a:pPr>
              <a:r>
                <a:rPr lang="fr-FR" sz="3600" b="1" dirty="0" smtClean="0"/>
                <a:t>Quantitative </a:t>
              </a:r>
              <a:r>
                <a:rPr lang="fr-FR" sz="3600" b="1" dirty="0" err="1" smtClean="0"/>
                <a:t>Risk</a:t>
              </a:r>
              <a:r>
                <a:rPr lang="fr-FR" sz="3600" b="1" dirty="0" smtClean="0"/>
                <a:t> </a:t>
              </a:r>
              <a:r>
                <a:rPr lang="fr-FR" sz="3600" b="1" dirty="0" err="1" smtClean="0"/>
                <a:t>Assessment</a:t>
              </a:r>
              <a:endParaRPr lang="fr-FR" sz="3600" b="1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fr-FR" sz="3600" dirty="0" err="1" smtClean="0"/>
                <a:t>Study</a:t>
              </a:r>
              <a:r>
                <a:rPr lang="fr-FR" sz="3600" dirty="0" smtClean="0"/>
                <a:t> </a:t>
              </a:r>
              <a:r>
                <a:rPr lang="fr-FR" sz="3600" dirty="0" err="1" smtClean="0"/>
                <a:t>human</a:t>
              </a:r>
              <a:r>
                <a:rPr lang="fr-FR" sz="3600" dirty="0" smtClean="0"/>
                <a:t> </a:t>
              </a:r>
              <a:r>
                <a:rPr lang="en-US" sz="3600" dirty="0" smtClean="0"/>
                <a:t>exposure</a:t>
              </a:r>
              <a:r>
                <a:rPr lang="fr-FR" sz="3600" dirty="0" smtClean="0"/>
                <a:t> </a:t>
              </a:r>
              <a:r>
                <a:rPr lang="en-US" sz="3600" dirty="0" smtClean="0"/>
                <a:t>pathways</a:t>
              </a:r>
              <a:r>
                <a:rPr lang="fr-FR" sz="3600" dirty="0" smtClean="0"/>
                <a:t>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 smtClean="0"/>
            </a:p>
            <a:p>
              <a:endParaRPr lang="fr-FR" sz="36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fr-FR" sz="3600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fr-FR" sz="3600" dirty="0" err="1" smtClean="0"/>
                <a:t>Incorporate</a:t>
              </a:r>
              <a:r>
                <a:rPr lang="fr-FR" sz="3600" dirty="0" smtClean="0"/>
                <a:t> on-</a:t>
              </a:r>
              <a:r>
                <a:rPr lang="fr-FR" sz="3600" dirty="0" err="1" smtClean="0"/>
                <a:t>farm</a:t>
              </a:r>
              <a:r>
                <a:rPr lang="fr-FR" sz="3600" dirty="0" smtClean="0"/>
                <a:t> intervention </a:t>
              </a:r>
              <a:r>
                <a:rPr lang="fr-FR" sz="3600" dirty="0" err="1" smtClean="0"/>
                <a:t>measures</a:t>
              </a:r>
              <a:endParaRPr lang="fr-FR" sz="3600" dirty="0" smtClean="0"/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endParaRPr lang="fr-FR" sz="3600" dirty="0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21293942" y="10471381"/>
              <a:ext cx="6613452" cy="2872755"/>
              <a:chOff x="19141845" y="10628187"/>
              <a:chExt cx="6613452" cy="2872755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19141845" y="10628187"/>
                <a:ext cx="6613451" cy="8182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smtClean="0">
                    <a:solidFill>
                      <a:schemeClr val="tx1"/>
                    </a:solidFill>
                  </a:rPr>
                  <a:t>FOOD-BORNE</a:t>
                </a:r>
                <a:endParaRPr lang="fr-FR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à coins arrondis 25"/>
              <p:cNvSpPr/>
              <p:nvPr/>
            </p:nvSpPr>
            <p:spPr>
              <a:xfrm>
                <a:off x="19141845" y="11635249"/>
                <a:ext cx="6613451" cy="8182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smtClean="0">
                    <a:solidFill>
                      <a:schemeClr val="tx1"/>
                    </a:solidFill>
                  </a:rPr>
                  <a:t>ENVIRONMENTAL</a:t>
                </a:r>
                <a:endParaRPr lang="fr-FR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à coins arrondis 26"/>
              <p:cNvSpPr/>
              <p:nvPr/>
            </p:nvSpPr>
            <p:spPr>
              <a:xfrm>
                <a:off x="19141846" y="12682687"/>
                <a:ext cx="6613451" cy="81825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dirty="0" smtClean="0">
                    <a:solidFill>
                      <a:schemeClr val="tx1"/>
                    </a:solidFill>
                  </a:rPr>
                  <a:t>OCCUPATIONAL</a:t>
                </a:r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Rectangle à coins arrondis 27"/>
          <p:cNvSpPr/>
          <p:nvPr/>
        </p:nvSpPr>
        <p:spPr>
          <a:xfrm>
            <a:off x="19345532" y="8079031"/>
            <a:ext cx="9718158" cy="6443413"/>
          </a:xfrm>
          <a:prstGeom prst="roundRect">
            <a:avLst>
              <a:gd name="adj" fmla="val 5309"/>
            </a:avLst>
          </a:prstGeom>
          <a:solidFill>
            <a:srgbClr val="5B9BD5">
              <a:alpha val="0"/>
            </a:srgbClr>
          </a:solidFill>
          <a:ln w="381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30"/>
          <p:cNvSpPr/>
          <p:nvPr/>
        </p:nvSpPr>
        <p:spPr>
          <a:xfrm>
            <a:off x="17580145" y="10999385"/>
            <a:ext cx="1382232" cy="899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208954" y="14797183"/>
            <a:ext cx="28112485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MATERIALS &amp; METHODS  </a:t>
            </a:r>
            <a:r>
              <a:rPr lang="fr-FR" sz="3600" b="1" dirty="0"/>
              <a:t>FOOD-BORNE </a:t>
            </a:r>
            <a:r>
              <a:rPr lang="fr-FR" sz="3600" b="1" dirty="0">
                <a:solidFill>
                  <a:srgbClr val="FF0000"/>
                </a:solidFill>
              </a:rPr>
              <a:t>FARM-TO-FORK</a:t>
            </a:r>
            <a:r>
              <a:rPr lang="fr-FR" sz="3600" b="1" dirty="0"/>
              <a:t> PATHWAY</a:t>
            </a:r>
          </a:p>
          <a:p>
            <a:endParaRPr lang="fr-FR" sz="6000" b="1" dirty="0"/>
          </a:p>
          <a:p>
            <a:endParaRPr lang="fr-FR" sz="6000" b="1" dirty="0"/>
          </a:p>
          <a:p>
            <a:endParaRPr lang="fr-FR" sz="6000" b="1" dirty="0"/>
          </a:p>
          <a:p>
            <a:endParaRPr lang="fr-FR" sz="6000" b="1" dirty="0"/>
          </a:p>
          <a:p>
            <a:endParaRPr lang="fr-FR" sz="6000" b="1" dirty="0"/>
          </a:p>
          <a:p>
            <a:endParaRPr lang="fr-FR" sz="6000" b="1" dirty="0"/>
          </a:p>
          <a:p>
            <a:endParaRPr lang="fr-FR" sz="6000" b="1" dirty="0"/>
          </a:p>
          <a:p>
            <a:endParaRPr lang="fr-FR" sz="6000" b="1" dirty="0"/>
          </a:p>
          <a:p>
            <a:endParaRPr lang="fr-FR" sz="60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081365" y="26219763"/>
            <a:ext cx="973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RESULTS &amp; PERSPECTIVES</a:t>
            </a:r>
            <a:endParaRPr lang="fr-FR" sz="6000" b="1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83" y="39965788"/>
            <a:ext cx="4819706" cy="2149328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34" y="40153580"/>
            <a:ext cx="4710358" cy="1773744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364" y="39885854"/>
            <a:ext cx="2108403" cy="204147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607" y="39723416"/>
            <a:ext cx="5799867" cy="2366346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177" y="40213862"/>
            <a:ext cx="1663513" cy="165318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1625045" y="40029426"/>
            <a:ext cx="539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hlinkClick r:id="rId7"/>
              </a:rPr>
              <a:t>subhasish.basak@anses.fr</a:t>
            </a:r>
            <a:endParaRPr lang="fr-FR" sz="3600" dirty="0" smtClean="0"/>
          </a:p>
          <a:p>
            <a:pPr>
              <a:lnSpc>
                <a:spcPct val="150000"/>
              </a:lnSpc>
            </a:pPr>
            <a:r>
              <a:rPr lang="fr-FR" sz="3600" dirty="0" smtClean="0"/>
              <a:t>www.envire-project.de</a:t>
            </a:r>
            <a:endParaRPr lang="fr-FR" sz="3600" dirty="0"/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448" y="29897942"/>
            <a:ext cx="12549242" cy="6643718"/>
          </a:xfrm>
          <a:prstGeom prst="rect">
            <a:avLst/>
          </a:prstGeom>
        </p:spPr>
      </p:pic>
      <p:grpSp>
        <p:nvGrpSpPr>
          <p:cNvPr id="56" name="Groupe 55"/>
          <p:cNvGrpSpPr/>
          <p:nvPr/>
        </p:nvGrpSpPr>
        <p:grpSpPr>
          <a:xfrm>
            <a:off x="1081364" y="27669676"/>
            <a:ext cx="13706227" cy="7393823"/>
            <a:chOff x="1081363" y="27503140"/>
            <a:chExt cx="13706227" cy="7393823"/>
          </a:xfrm>
        </p:grpSpPr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363" y="27618551"/>
              <a:ext cx="13706227" cy="7256239"/>
            </a:xfrm>
            <a:prstGeom prst="rect">
              <a:avLst/>
            </a:prstGeom>
          </p:spPr>
        </p:pic>
        <p:sp>
          <p:nvSpPr>
            <p:cNvPr id="54" name="Rectangle à coins arrondis 53"/>
            <p:cNvSpPr/>
            <p:nvPr/>
          </p:nvSpPr>
          <p:spPr>
            <a:xfrm>
              <a:off x="1081363" y="27503140"/>
              <a:ext cx="13485242" cy="7393823"/>
            </a:xfrm>
            <a:prstGeom prst="roundRect">
              <a:avLst>
                <a:gd name="adj" fmla="val 5309"/>
              </a:avLst>
            </a:prstGeom>
            <a:solidFill>
              <a:srgbClr val="5B9BD5">
                <a:alpha val="0"/>
              </a:srgbClr>
            </a:solidFill>
            <a:ln w="38100" cmpd="dbl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8" name="Flèche droite 57"/>
          <p:cNvSpPr/>
          <p:nvPr/>
        </p:nvSpPr>
        <p:spPr>
          <a:xfrm>
            <a:off x="10523077" y="18333542"/>
            <a:ext cx="1382232" cy="899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7" name="Groupe 96"/>
          <p:cNvGrpSpPr/>
          <p:nvPr/>
        </p:nvGrpSpPr>
        <p:grpSpPr>
          <a:xfrm>
            <a:off x="547394" y="16543537"/>
            <a:ext cx="9975683" cy="5879949"/>
            <a:chOff x="547394" y="16360886"/>
            <a:chExt cx="9975683" cy="5879949"/>
          </a:xfrm>
        </p:grpSpPr>
        <p:grpSp>
          <p:nvGrpSpPr>
            <p:cNvPr id="94" name="Groupe 93"/>
            <p:cNvGrpSpPr/>
            <p:nvPr/>
          </p:nvGrpSpPr>
          <p:grpSpPr>
            <a:xfrm>
              <a:off x="547394" y="16360886"/>
              <a:ext cx="9975683" cy="5879949"/>
              <a:chOff x="542436" y="17531910"/>
              <a:chExt cx="9975683" cy="5879949"/>
            </a:xfrm>
          </p:grpSpPr>
          <p:sp>
            <p:nvSpPr>
              <p:cNvPr id="91" name="ZoneTexte 90"/>
              <p:cNvSpPr txBox="1"/>
              <p:nvPr/>
            </p:nvSpPr>
            <p:spPr>
              <a:xfrm>
                <a:off x="542436" y="20133392"/>
                <a:ext cx="323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err="1" smtClean="0"/>
                  <a:t>Excretion</a:t>
                </a:r>
                <a:endParaRPr lang="fr-FR" sz="3600" b="1" dirty="0" smtClean="0"/>
              </a:p>
            </p:txBody>
          </p:sp>
          <p:grpSp>
            <p:nvGrpSpPr>
              <p:cNvPr id="93" name="Groupe 92"/>
              <p:cNvGrpSpPr/>
              <p:nvPr/>
            </p:nvGrpSpPr>
            <p:grpSpPr>
              <a:xfrm>
                <a:off x="1081364" y="17531910"/>
                <a:ext cx="9436755" cy="5879949"/>
                <a:chOff x="1081364" y="17531910"/>
                <a:chExt cx="9436755" cy="5879949"/>
              </a:xfrm>
            </p:grpSpPr>
            <p:sp>
              <p:nvSpPr>
                <p:cNvPr id="36" name="Rectangle à coins arrondis 35"/>
                <p:cNvSpPr/>
                <p:nvPr/>
              </p:nvSpPr>
              <p:spPr>
                <a:xfrm>
                  <a:off x="1081364" y="17531910"/>
                  <a:ext cx="9189687" cy="5009114"/>
                </a:xfrm>
                <a:prstGeom prst="roundRect">
                  <a:avLst>
                    <a:gd name="adj" fmla="val 4135"/>
                  </a:avLst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1" name="Image 60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4689" y="18950144"/>
                  <a:ext cx="801193" cy="783980"/>
                </a:xfrm>
                <a:prstGeom prst="rect">
                  <a:avLst/>
                </a:prstGeom>
              </p:spPr>
            </p:pic>
            <p:pic>
              <p:nvPicPr>
                <p:cNvPr id="62" name="Image 61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42816" y="17971596"/>
                  <a:ext cx="801193" cy="783980"/>
                </a:xfrm>
                <a:prstGeom prst="rect">
                  <a:avLst/>
                </a:prstGeom>
              </p:spPr>
            </p:pic>
            <p:pic>
              <p:nvPicPr>
                <p:cNvPr id="64" name="Image 63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72470" y="17922168"/>
                  <a:ext cx="801193" cy="783980"/>
                </a:xfrm>
                <a:prstGeom prst="rect">
                  <a:avLst/>
                </a:prstGeom>
              </p:spPr>
            </p:pic>
            <p:pic>
              <p:nvPicPr>
                <p:cNvPr id="69" name="Image 68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08906" y="18865238"/>
                  <a:ext cx="857723" cy="839295"/>
                </a:xfrm>
                <a:prstGeom prst="rect">
                  <a:avLst/>
                </a:prstGeom>
              </p:spPr>
            </p:pic>
            <p:pic>
              <p:nvPicPr>
                <p:cNvPr id="70" name="Image 69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60720" y="19005459"/>
                  <a:ext cx="801193" cy="783980"/>
                </a:xfrm>
                <a:prstGeom prst="rect">
                  <a:avLst/>
                </a:prstGeom>
              </p:spPr>
            </p:pic>
            <p:pic>
              <p:nvPicPr>
                <p:cNvPr id="71" name="Image 7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6610" y="17913680"/>
                  <a:ext cx="857723" cy="839295"/>
                </a:xfrm>
                <a:prstGeom prst="rect">
                  <a:avLst/>
                </a:prstGeom>
              </p:spPr>
            </p:pic>
            <p:pic>
              <p:nvPicPr>
                <p:cNvPr id="72" name="Image 71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20778" y="17910467"/>
                  <a:ext cx="857723" cy="839295"/>
                </a:xfrm>
                <a:prstGeom prst="rect">
                  <a:avLst/>
                </a:prstGeom>
              </p:spPr>
            </p:pic>
            <p:pic>
              <p:nvPicPr>
                <p:cNvPr id="73" name="Image 72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69576" y="18970589"/>
                  <a:ext cx="857723" cy="839295"/>
                </a:xfrm>
                <a:prstGeom prst="rect">
                  <a:avLst/>
                </a:prstGeom>
              </p:spPr>
            </p:pic>
            <p:pic>
              <p:nvPicPr>
                <p:cNvPr id="75" name="Image 74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4151" y="21262444"/>
                  <a:ext cx="898307" cy="898307"/>
                </a:xfrm>
                <a:prstGeom prst="rect">
                  <a:avLst/>
                </a:prstGeom>
              </p:spPr>
            </p:pic>
            <p:pic>
              <p:nvPicPr>
                <p:cNvPr id="80" name="Image 79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5348" y="21303206"/>
                  <a:ext cx="942517" cy="945287"/>
                </a:xfrm>
                <a:prstGeom prst="rect">
                  <a:avLst/>
                </a:prstGeom>
              </p:spPr>
            </p:pic>
            <p:sp>
              <p:nvSpPr>
                <p:cNvPr id="85" name="Double flèche horizontale 84"/>
                <p:cNvSpPr/>
                <p:nvPr/>
              </p:nvSpPr>
              <p:spPr>
                <a:xfrm rot="5400000" flipV="1">
                  <a:off x="2770204" y="20251636"/>
                  <a:ext cx="1049902" cy="429737"/>
                </a:xfrm>
                <a:prstGeom prst="left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Flèche courbée vers le bas 85"/>
                <p:cNvSpPr/>
                <p:nvPr/>
              </p:nvSpPr>
              <p:spPr>
                <a:xfrm rot="10800000">
                  <a:off x="8282461" y="19832057"/>
                  <a:ext cx="1240688" cy="747204"/>
                </a:xfrm>
                <a:prstGeom prst="curved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Flèche droite 86"/>
                <p:cNvSpPr/>
                <p:nvPr/>
              </p:nvSpPr>
              <p:spPr>
                <a:xfrm>
                  <a:off x="4611558" y="18638856"/>
                  <a:ext cx="2271325" cy="361764"/>
                </a:xfrm>
                <a:prstGeom prst="right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ZoneTexte 87"/>
                <p:cNvSpPr txBox="1"/>
                <p:nvPr/>
              </p:nvSpPr>
              <p:spPr>
                <a:xfrm>
                  <a:off x="4328845" y="22765528"/>
                  <a:ext cx="323063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3600" b="1" dirty="0" smtClean="0"/>
                    <a:t>FARM MODULE</a:t>
                  </a:r>
                  <a:endParaRPr lang="fr-FR" sz="3600" dirty="0"/>
                </a:p>
              </p:txBody>
            </p:sp>
            <p:sp>
              <p:nvSpPr>
                <p:cNvPr id="89" name="ZoneTexte 88"/>
                <p:cNvSpPr txBox="1"/>
                <p:nvPr/>
              </p:nvSpPr>
              <p:spPr>
                <a:xfrm>
                  <a:off x="7287488" y="20684607"/>
                  <a:ext cx="323063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600" b="1" dirty="0" smtClean="0"/>
                    <a:t>HGT</a:t>
                  </a:r>
                </a:p>
                <a:p>
                  <a:pPr algn="ctr"/>
                  <a:r>
                    <a:rPr lang="fr-FR" sz="3600" b="1" dirty="0" err="1" smtClean="0"/>
                    <a:t>Growth</a:t>
                  </a:r>
                  <a:endParaRPr lang="fr-FR" sz="3600" dirty="0"/>
                </a:p>
              </p:txBody>
            </p:sp>
            <p:sp>
              <p:nvSpPr>
                <p:cNvPr id="90" name="ZoneTexte 89"/>
                <p:cNvSpPr txBox="1"/>
                <p:nvPr/>
              </p:nvSpPr>
              <p:spPr>
                <a:xfrm>
                  <a:off x="3155438" y="20187862"/>
                  <a:ext cx="323063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600" b="1" dirty="0" smtClean="0"/>
                    <a:t>Transmission</a:t>
                  </a:r>
                </a:p>
              </p:txBody>
            </p:sp>
            <p:sp>
              <p:nvSpPr>
                <p:cNvPr id="92" name="ZoneTexte 91"/>
                <p:cNvSpPr txBox="1"/>
                <p:nvPr/>
              </p:nvSpPr>
              <p:spPr>
                <a:xfrm>
                  <a:off x="4056857" y="17831311"/>
                  <a:ext cx="323063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600" b="1" dirty="0" smtClean="0"/>
                    <a:t>SI model</a:t>
                  </a:r>
                </a:p>
              </p:txBody>
            </p:sp>
          </p:grpSp>
        </p:grpSp>
        <p:sp>
          <p:nvSpPr>
            <p:cNvPr id="95" name="ZoneTexte 94"/>
            <p:cNvSpPr txBox="1"/>
            <p:nvPr/>
          </p:nvSpPr>
          <p:spPr>
            <a:xfrm>
              <a:off x="4313760" y="20162665"/>
              <a:ext cx="32306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 err="1" smtClean="0"/>
                <a:t>Decay</a:t>
              </a:r>
              <a:endParaRPr lang="fr-FR" sz="3600" dirty="0"/>
            </a:p>
          </p:txBody>
        </p:sp>
        <p:sp>
          <p:nvSpPr>
            <p:cNvPr id="96" name="Flèche courbée vers le bas 95"/>
            <p:cNvSpPr/>
            <p:nvPr/>
          </p:nvSpPr>
          <p:spPr>
            <a:xfrm rot="5400000">
              <a:off x="4077790" y="20153523"/>
              <a:ext cx="1240688" cy="747204"/>
            </a:xfrm>
            <a:prstGeom prst="curvedDown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98" name="Rectangle à coins arrondis 97"/>
          <p:cNvSpPr/>
          <p:nvPr/>
        </p:nvSpPr>
        <p:spPr>
          <a:xfrm>
            <a:off x="1081364" y="22551787"/>
            <a:ext cx="9194645" cy="3237238"/>
          </a:xfrm>
          <a:prstGeom prst="roundRect">
            <a:avLst>
              <a:gd name="adj" fmla="val 5309"/>
            </a:avLst>
          </a:prstGeom>
          <a:solidFill>
            <a:srgbClr val="5B9BD5">
              <a:alpha val="0"/>
            </a:srgbClr>
          </a:solidFill>
          <a:ln w="381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DYNAMICS of ESBL </a:t>
            </a:r>
            <a:r>
              <a:rPr lang="fr-FR" sz="3600" b="1" i="1" dirty="0" smtClean="0">
                <a:solidFill>
                  <a:schemeClr val="tx1"/>
                </a:solidFill>
              </a:rPr>
              <a:t>E. coli</a:t>
            </a:r>
            <a:r>
              <a:rPr lang="fr-FR" sz="3600" b="1" dirty="0" smtClean="0">
                <a:solidFill>
                  <a:schemeClr val="tx1"/>
                </a:solidFill>
              </a:rPr>
              <a:t> in </a:t>
            </a:r>
            <a:r>
              <a:rPr lang="fr-FR" sz="3600" b="1" dirty="0" err="1" smtClean="0">
                <a:solidFill>
                  <a:schemeClr val="tx1"/>
                </a:solidFill>
              </a:rPr>
              <a:t>farm</a:t>
            </a:r>
            <a:r>
              <a:rPr lang="fr-FR" sz="3600" b="1" dirty="0" smtClean="0">
                <a:solidFill>
                  <a:schemeClr val="tx1"/>
                </a:solidFill>
              </a:rPr>
              <a:t> </a:t>
            </a:r>
            <a:r>
              <a:rPr lang="fr-FR" sz="3600" b="1" dirty="0" err="1" smtClean="0">
                <a:solidFill>
                  <a:schemeClr val="tx1"/>
                </a:solidFill>
              </a:rPr>
              <a:t>environment</a:t>
            </a:r>
            <a:endParaRPr lang="fr-FR" sz="3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3600" dirty="0" err="1" smtClean="0">
                <a:solidFill>
                  <a:schemeClr val="tx1"/>
                </a:solidFill>
              </a:rPr>
              <a:t>Transmisson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Dame-</a:t>
            </a:r>
            <a:r>
              <a:rPr lang="fr-FR" sz="3600" dirty="0" err="1" smtClean="0">
                <a:solidFill>
                  <a:schemeClr val="accent1">
                    <a:lumMod val="50000"/>
                  </a:schemeClr>
                </a:solidFill>
              </a:rPr>
              <a:t>Korevaar</a:t>
            </a: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 et al. (2020)</a:t>
            </a:r>
          </a:p>
          <a:p>
            <a:r>
              <a:rPr lang="fr-FR" sz="3600" dirty="0" smtClean="0">
                <a:solidFill>
                  <a:schemeClr val="tx1"/>
                </a:solidFill>
              </a:rPr>
              <a:t>Horizontal Gene Transfer </a:t>
            </a: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Fisher at al. (2019)</a:t>
            </a:r>
          </a:p>
          <a:p>
            <a:r>
              <a:rPr lang="fr-FR" sz="3600" dirty="0" smtClean="0">
                <a:solidFill>
                  <a:schemeClr val="tx1"/>
                </a:solidFill>
              </a:rPr>
              <a:t>Susceptible-</a:t>
            </a:r>
            <a:r>
              <a:rPr lang="fr-FR" sz="3600" dirty="0" err="1" smtClean="0">
                <a:solidFill>
                  <a:schemeClr val="tx1"/>
                </a:solidFill>
              </a:rPr>
              <a:t>Infected</a:t>
            </a: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sz="3600" dirty="0" smtClean="0">
                <a:solidFill>
                  <a:schemeClr val="tx1"/>
                </a:solidFill>
              </a:rPr>
              <a:t>model</a:t>
            </a: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 Becker et al. (2022)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100" name="Rectangle à coins arrondis 99"/>
          <p:cNvSpPr/>
          <p:nvPr/>
        </p:nvSpPr>
        <p:spPr>
          <a:xfrm>
            <a:off x="12118048" y="16575890"/>
            <a:ext cx="17041472" cy="5009114"/>
          </a:xfrm>
          <a:prstGeom prst="roundRect">
            <a:avLst>
              <a:gd name="adj" fmla="val 41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/>
          <p:cNvSpPr txBox="1"/>
          <p:nvPr/>
        </p:nvSpPr>
        <p:spPr>
          <a:xfrm>
            <a:off x="18527394" y="21740363"/>
            <a:ext cx="473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FOOD-BORNE MODULE</a:t>
            </a:r>
            <a:endParaRPr lang="fr-FR" sz="3600" dirty="0"/>
          </a:p>
        </p:txBody>
      </p:sp>
      <p:pic>
        <p:nvPicPr>
          <p:cNvPr id="110" name="Image 10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043" y="10471381"/>
            <a:ext cx="727780" cy="727780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810" y="15080738"/>
            <a:ext cx="727780" cy="727780"/>
          </a:xfrm>
          <a:prstGeom prst="rect">
            <a:avLst/>
          </a:prstGeom>
        </p:spPr>
      </p:pic>
      <p:sp>
        <p:nvSpPr>
          <p:cNvPr id="122" name="Rectangle à coins arrondis 121"/>
          <p:cNvSpPr/>
          <p:nvPr/>
        </p:nvSpPr>
        <p:spPr>
          <a:xfrm>
            <a:off x="12118048" y="22551787"/>
            <a:ext cx="9194645" cy="3237238"/>
          </a:xfrm>
          <a:prstGeom prst="roundRect">
            <a:avLst>
              <a:gd name="adj" fmla="val 5309"/>
            </a:avLst>
          </a:prstGeom>
          <a:solidFill>
            <a:srgbClr val="5B9BD5">
              <a:alpha val="0"/>
            </a:srgbClr>
          </a:solidFill>
          <a:ln w="381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DYNAMICS of ESBL </a:t>
            </a:r>
            <a:r>
              <a:rPr lang="fr-FR" sz="3600" b="1" i="1" dirty="0" smtClean="0">
                <a:solidFill>
                  <a:schemeClr val="tx1"/>
                </a:solidFill>
              </a:rPr>
              <a:t>E. coli</a:t>
            </a:r>
            <a:r>
              <a:rPr lang="fr-FR" sz="3600" b="1" dirty="0" smtClean="0">
                <a:solidFill>
                  <a:schemeClr val="tx1"/>
                </a:solidFill>
              </a:rPr>
              <a:t> in production </a:t>
            </a:r>
            <a:r>
              <a:rPr lang="fr-FR" sz="3600" b="1" dirty="0" err="1" smtClean="0">
                <a:solidFill>
                  <a:schemeClr val="tx1"/>
                </a:solidFill>
              </a:rPr>
              <a:t>steps</a:t>
            </a:r>
            <a:endParaRPr lang="fr-FR" sz="3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3600" dirty="0" err="1" smtClean="0">
                <a:solidFill>
                  <a:schemeClr val="accent1">
                    <a:lumMod val="50000"/>
                  </a:schemeClr>
                </a:solidFill>
              </a:rPr>
              <a:t>Collineau</a:t>
            </a: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 et al. (2020) </a:t>
            </a:r>
            <a:r>
              <a:rPr lang="fr-FR" sz="3600" dirty="0" err="1" smtClean="0">
                <a:solidFill>
                  <a:schemeClr val="tx1"/>
                </a:solidFill>
              </a:rPr>
              <a:t>adapted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dirty="0">
                <a:solidFill>
                  <a:schemeClr val="tx1"/>
                </a:solidFill>
              </a:rPr>
              <a:t>to </a:t>
            </a:r>
            <a:r>
              <a:rPr lang="fr-FR" sz="3600" dirty="0" smtClean="0">
                <a:solidFill>
                  <a:schemeClr val="tx1"/>
                </a:solidFill>
              </a:rPr>
              <a:t>ESBL </a:t>
            </a:r>
            <a:r>
              <a:rPr lang="fr-FR" sz="3600" i="1" dirty="0" smtClean="0">
                <a:solidFill>
                  <a:schemeClr val="tx1"/>
                </a:solidFill>
              </a:rPr>
              <a:t>E. coli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fr-FR" sz="3600" dirty="0" err="1" smtClean="0">
                <a:solidFill>
                  <a:schemeClr val="tx1"/>
                </a:solidFill>
              </a:rPr>
              <a:t>Updated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</a:rPr>
              <a:t>with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dirty="0" smtClean="0">
                <a:solidFill>
                  <a:srgbClr val="FF0000"/>
                </a:solidFill>
              </a:rPr>
              <a:t>EU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</a:rPr>
              <a:t>poultry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</a:rPr>
              <a:t>farming</a:t>
            </a:r>
            <a:r>
              <a:rPr lang="fr-FR" sz="3600" dirty="0" smtClean="0">
                <a:solidFill>
                  <a:schemeClr val="tx1"/>
                </a:solidFill>
              </a:rPr>
              <a:t> practices</a:t>
            </a:r>
          </a:p>
          <a:p>
            <a:r>
              <a:rPr lang="fr-FR" sz="3600" dirty="0" smtClean="0">
                <a:solidFill>
                  <a:schemeClr val="tx1"/>
                </a:solidFill>
              </a:rPr>
              <a:t>The </a:t>
            </a:r>
            <a:r>
              <a:rPr lang="fr-FR" sz="3600" dirty="0" err="1" smtClean="0">
                <a:solidFill>
                  <a:schemeClr val="tx1"/>
                </a:solidFill>
              </a:rPr>
              <a:t>food</a:t>
            </a:r>
            <a:r>
              <a:rPr lang="fr-FR" sz="3600" dirty="0" smtClean="0">
                <a:solidFill>
                  <a:schemeClr val="tx1"/>
                </a:solidFill>
              </a:rPr>
              <a:t>-borne model </a:t>
            </a:r>
            <a:r>
              <a:rPr lang="fr-FR" sz="3600" dirty="0" err="1" smtClean="0">
                <a:solidFill>
                  <a:schemeClr val="tx1"/>
                </a:solidFill>
              </a:rPr>
              <a:t>replicates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</a:rPr>
              <a:t>each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dirty="0" err="1" smtClean="0">
                <a:solidFill>
                  <a:schemeClr val="tx1"/>
                </a:solidFill>
              </a:rPr>
              <a:t>step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123" name="Rectangle à coins arrondis 122"/>
          <p:cNvSpPr/>
          <p:nvPr/>
        </p:nvSpPr>
        <p:spPr>
          <a:xfrm>
            <a:off x="21734963" y="22568938"/>
            <a:ext cx="7424557" cy="3237238"/>
          </a:xfrm>
          <a:prstGeom prst="roundRect">
            <a:avLst>
              <a:gd name="adj" fmla="val 5309"/>
            </a:avLst>
          </a:prstGeom>
          <a:solidFill>
            <a:srgbClr val="5B9BD5">
              <a:alpha val="0"/>
            </a:srgbClr>
          </a:solidFill>
          <a:ln w="381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err="1" smtClean="0">
                <a:solidFill>
                  <a:schemeClr val="tx1"/>
                </a:solidFill>
              </a:rPr>
              <a:t>Risk</a:t>
            </a:r>
            <a:r>
              <a:rPr lang="fr-FR" sz="3600" b="1" dirty="0" smtClean="0">
                <a:solidFill>
                  <a:schemeClr val="tx1"/>
                </a:solidFill>
              </a:rPr>
              <a:t> </a:t>
            </a:r>
            <a:r>
              <a:rPr lang="fr-FR" sz="3600" b="1" dirty="0" err="1" smtClean="0">
                <a:solidFill>
                  <a:schemeClr val="tx1"/>
                </a:solidFill>
              </a:rPr>
              <a:t>from</a:t>
            </a:r>
            <a:r>
              <a:rPr lang="fr-FR" sz="3600" b="1" dirty="0" smtClean="0">
                <a:solidFill>
                  <a:schemeClr val="tx1"/>
                </a:solidFill>
              </a:rPr>
              <a:t> 1 </a:t>
            </a:r>
            <a:r>
              <a:rPr lang="fr-FR" sz="3600" b="1" dirty="0" err="1" smtClean="0">
                <a:solidFill>
                  <a:schemeClr val="tx1"/>
                </a:solidFill>
              </a:rPr>
              <a:t>chicken</a:t>
            </a:r>
            <a:r>
              <a:rPr lang="fr-FR" sz="3600" b="1" dirty="0" smtClean="0">
                <a:solidFill>
                  <a:schemeClr val="tx1"/>
                </a:solidFill>
              </a:rPr>
              <a:t> portion</a:t>
            </a:r>
            <a:br>
              <a:rPr lang="fr-FR" sz="3600" b="1" dirty="0" smtClean="0">
                <a:solidFill>
                  <a:schemeClr val="tx1"/>
                </a:solidFill>
              </a:rPr>
            </a:br>
            <a:r>
              <a:rPr lang="fr-FR" sz="3600" dirty="0" err="1" smtClean="0">
                <a:solidFill>
                  <a:schemeClr val="tx1"/>
                </a:solidFill>
              </a:rPr>
              <a:t>Probability</a:t>
            </a:r>
            <a:r>
              <a:rPr lang="fr-FR" sz="3600" dirty="0" smtClean="0">
                <a:solidFill>
                  <a:schemeClr val="tx1"/>
                </a:solidFill>
              </a:rPr>
              <a:t> of ESBL </a:t>
            </a:r>
            <a:r>
              <a:rPr lang="fr-FR" sz="3600" i="1" dirty="0" smtClean="0">
                <a:solidFill>
                  <a:schemeClr val="tx1"/>
                </a:solidFill>
              </a:rPr>
              <a:t>E. coli </a:t>
            </a:r>
            <a:r>
              <a:rPr lang="fr-FR" sz="3600" dirty="0" err="1" smtClean="0">
                <a:solidFill>
                  <a:srgbClr val="FF0000"/>
                </a:solidFill>
              </a:rPr>
              <a:t>carriership</a:t>
            </a:r>
            <a:endParaRPr lang="fr-FR" sz="3600" dirty="0" smtClean="0">
              <a:solidFill>
                <a:srgbClr val="FF0000"/>
              </a:solidFill>
            </a:endParaRPr>
          </a:p>
          <a:p>
            <a:r>
              <a:rPr lang="fr-FR" sz="3600" dirty="0" err="1" smtClean="0">
                <a:solidFill>
                  <a:schemeClr val="tx1"/>
                </a:solidFill>
              </a:rPr>
              <a:t>Conditional</a:t>
            </a:r>
            <a:r>
              <a:rPr lang="fr-FR" sz="3600" dirty="0" smtClean="0">
                <a:solidFill>
                  <a:schemeClr val="tx1"/>
                </a:solidFill>
              </a:rPr>
              <a:t> on final </a:t>
            </a:r>
            <a:r>
              <a:rPr lang="fr-FR" sz="3600" dirty="0" err="1" smtClean="0">
                <a:solidFill>
                  <a:schemeClr val="tx1"/>
                </a:solidFill>
              </a:rPr>
              <a:t>Prevalence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err="1" smtClean="0">
                <a:solidFill>
                  <a:schemeClr val="tx1"/>
                </a:solidFill>
              </a:rPr>
              <a:t>Load</a:t>
            </a:r>
            <a:endParaRPr lang="fr-FR" sz="3600" dirty="0" smtClean="0">
              <a:solidFill>
                <a:schemeClr val="tx1"/>
              </a:solidFill>
            </a:endParaRPr>
          </a:p>
          <a:p>
            <a:r>
              <a:rPr lang="fr-FR" sz="3600" dirty="0" smtClean="0">
                <a:solidFill>
                  <a:srgbClr val="FF0000"/>
                </a:solidFill>
              </a:rPr>
              <a:t>Dose-</a:t>
            </a:r>
            <a:r>
              <a:rPr lang="fr-FR" sz="3600" dirty="0" err="1" smtClean="0">
                <a:solidFill>
                  <a:srgbClr val="FF0000"/>
                </a:solidFill>
              </a:rPr>
              <a:t>response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dirty="0" err="1" smtClean="0">
                <a:solidFill>
                  <a:schemeClr val="accent1">
                    <a:lumMod val="50000"/>
                  </a:schemeClr>
                </a:solidFill>
              </a:rPr>
              <a:t>Furusawa</a:t>
            </a: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 et al. (2024)</a:t>
            </a:r>
            <a:endParaRPr lang="fr-F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13731529" y="20607731"/>
            <a:ext cx="150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Simulates</a:t>
            </a:r>
            <a:r>
              <a:rPr lang="fr-FR" sz="3600" dirty="0" smtClean="0"/>
              <a:t> </a:t>
            </a:r>
            <a:r>
              <a:rPr lang="fr-FR" sz="3600" dirty="0" err="1" smtClean="0"/>
              <a:t>flock</a:t>
            </a:r>
            <a:r>
              <a:rPr lang="fr-FR" sz="3600" dirty="0" smtClean="0"/>
              <a:t> </a:t>
            </a:r>
            <a:r>
              <a:rPr lang="fr-FR" sz="3600" dirty="0" err="1" smtClean="0">
                <a:solidFill>
                  <a:srgbClr val="FF0000"/>
                </a:solidFill>
              </a:rPr>
              <a:t>Prevalence</a:t>
            </a:r>
            <a:r>
              <a:rPr lang="fr-FR" sz="3600" dirty="0" smtClean="0"/>
              <a:t> and </a:t>
            </a:r>
            <a:r>
              <a:rPr lang="fr-FR" sz="3600" dirty="0" err="1"/>
              <a:t>c</a:t>
            </a:r>
            <a:r>
              <a:rPr lang="fr-FR" sz="3600" dirty="0" err="1" smtClean="0"/>
              <a:t>arcass</a:t>
            </a:r>
            <a:r>
              <a:rPr lang="fr-FR" sz="3600" dirty="0" smtClean="0"/>
              <a:t>/portion </a:t>
            </a:r>
            <a:r>
              <a:rPr lang="fr-FR" sz="3600" dirty="0" err="1" smtClean="0">
                <a:solidFill>
                  <a:srgbClr val="FF0000"/>
                </a:solidFill>
              </a:rPr>
              <a:t>Load</a:t>
            </a:r>
            <a:r>
              <a:rPr lang="fr-FR" sz="3600" dirty="0" smtClean="0"/>
              <a:t> at the end of </a:t>
            </a:r>
            <a:r>
              <a:rPr lang="fr-FR" sz="3600" dirty="0" err="1" smtClean="0"/>
              <a:t>each</a:t>
            </a:r>
            <a:r>
              <a:rPr lang="fr-FR" sz="3600" dirty="0" smtClean="0"/>
              <a:t> </a:t>
            </a:r>
            <a:r>
              <a:rPr lang="fr-FR" sz="3600" dirty="0" err="1" smtClean="0"/>
              <a:t>step</a:t>
            </a:r>
            <a:endParaRPr lang="fr-FR" sz="3600" dirty="0"/>
          </a:p>
        </p:txBody>
      </p:sp>
      <p:sp>
        <p:nvSpPr>
          <p:cNvPr id="125" name="ZoneTexte 124"/>
          <p:cNvSpPr txBox="1"/>
          <p:nvPr/>
        </p:nvSpPr>
        <p:spPr>
          <a:xfrm>
            <a:off x="10597845" y="17010261"/>
            <a:ext cx="1096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Barn </a:t>
            </a:r>
          </a:p>
          <a:p>
            <a:r>
              <a:rPr lang="fr-FR" sz="3600" b="1" dirty="0" err="1" smtClean="0"/>
              <a:t>Load</a:t>
            </a:r>
            <a:endParaRPr lang="fr-FR" sz="3600" dirty="0"/>
          </a:p>
        </p:txBody>
      </p:sp>
      <p:sp>
        <p:nvSpPr>
          <p:cNvPr id="126" name="ZoneTexte 125"/>
          <p:cNvSpPr txBox="1"/>
          <p:nvPr/>
        </p:nvSpPr>
        <p:spPr>
          <a:xfrm>
            <a:off x="10597845" y="19446726"/>
            <a:ext cx="1273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 smtClean="0"/>
              <a:t>Flock</a:t>
            </a:r>
            <a:r>
              <a:rPr lang="fr-FR" sz="3600" b="1" dirty="0" smtClean="0"/>
              <a:t> </a:t>
            </a:r>
          </a:p>
          <a:p>
            <a:r>
              <a:rPr lang="fr-FR" sz="3600" b="1" dirty="0" err="1" smtClean="0"/>
              <a:t>Prev</a:t>
            </a:r>
            <a:r>
              <a:rPr lang="fr-FR" sz="3600" b="1" dirty="0" smtClean="0"/>
              <a:t>.</a:t>
            </a:r>
            <a:endParaRPr lang="fr-FR" sz="3600" dirty="0"/>
          </a:p>
        </p:txBody>
      </p:sp>
      <p:pic>
        <p:nvPicPr>
          <p:cNvPr id="146" name="Image 1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205" y="18015956"/>
            <a:ext cx="702794" cy="702794"/>
          </a:xfrm>
          <a:prstGeom prst="rect">
            <a:avLst/>
          </a:prstGeom>
        </p:spPr>
      </p:pic>
      <p:pic>
        <p:nvPicPr>
          <p:cNvPr id="147" name="Image 14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127" y="18715509"/>
            <a:ext cx="696198" cy="696198"/>
          </a:xfrm>
          <a:prstGeom prst="rect">
            <a:avLst/>
          </a:prstGeom>
        </p:spPr>
      </p:pic>
      <p:pic>
        <p:nvPicPr>
          <p:cNvPr id="150" name="Image 14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378" y="17966535"/>
            <a:ext cx="702794" cy="702794"/>
          </a:xfrm>
          <a:prstGeom prst="rect">
            <a:avLst/>
          </a:prstGeom>
        </p:spPr>
      </p:pic>
      <p:pic>
        <p:nvPicPr>
          <p:cNvPr id="152" name="Image 15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757" y="18707321"/>
            <a:ext cx="702794" cy="702794"/>
          </a:xfrm>
          <a:prstGeom prst="rect">
            <a:avLst/>
          </a:prstGeom>
        </p:spPr>
      </p:pic>
      <p:grpSp>
        <p:nvGrpSpPr>
          <p:cNvPr id="165" name="Groupe 164"/>
          <p:cNvGrpSpPr/>
          <p:nvPr/>
        </p:nvGrpSpPr>
        <p:grpSpPr>
          <a:xfrm>
            <a:off x="12418489" y="17544539"/>
            <a:ext cx="2175638" cy="2402424"/>
            <a:chOff x="12440652" y="16945950"/>
            <a:chExt cx="2175638" cy="2402424"/>
          </a:xfrm>
        </p:grpSpPr>
        <p:grpSp>
          <p:nvGrpSpPr>
            <p:cNvPr id="157" name="Groupe 156"/>
            <p:cNvGrpSpPr/>
            <p:nvPr/>
          </p:nvGrpSpPr>
          <p:grpSpPr>
            <a:xfrm>
              <a:off x="12450262" y="16945950"/>
              <a:ext cx="1818173" cy="899220"/>
              <a:chOff x="12450262" y="16945950"/>
              <a:chExt cx="1818173" cy="899220"/>
            </a:xfrm>
          </p:grpSpPr>
          <p:pic>
            <p:nvPicPr>
              <p:cNvPr id="136" name="Image 135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95657" y="17016612"/>
                <a:ext cx="801193" cy="783980"/>
              </a:xfrm>
              <a:prstGeom prst="rect">
                <a:avLst/>
              </a:prstGeom>
            </p:spPr>
          </p:pic>
          <p:pic>
            <p:nvPicPr>
              <p:cNvPr id="140" name="Image 13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54583" y="17025109"/>
                <a:ext cx="801193" cy="783980"/>
              </a:xfrm>
              <a:prstGeom prst="rect">
                <a:avLst/>
              </a:prstGeom>
            </p:spPr>
          </p:pic>
          <p:sp>
            <p:nvSpPr>
              <p:cNvPr id="143" name="Rectangle 142"/>
              <p:cNvSpPr/>
              <p:nvPr/>
            </p:nvSpPr>
            <p:spPr>
              <a:xfrm>
                <a:off x="12450262" y="16945950"/>
                <a:ext cx="1818173" cy="89922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6" name="Groupe 155"/>
            <p:cNvGrpSpPr/>
            <p:nvPr/>
          </p:nvGrpSpPr>
          <p:grpSpPr>
            <a:xfrm>
              <a:off x="12440652" y="18449154"/>
              <a:ext cx="1818173" cy="899220"/>
              <a:chOff x="12450262" y="18002370"/>
              <a:chExt cx="1818173" cy="899220"/>
            </a:xfrm>
          </p:grpSpPr>
          <p:pic>
            <p:nvPicPr>
              <p:cNvPr id="137" name="Image 13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39127" y="18062295"/>
                <a:ext cx="857723" cy="839295"/>
              </a:xfrm>
              <a:prstGeom prst="rect">
                <a:avLst/>
              </a:prstGeom>
            </p:spPr>
          </p:pic>
          <p:pic>
            <p:nvPicPr>
              <p:cNvPr id="141" name="Image 140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49477" y="18081813"/>
                <a:ext cx="801193" cy="783980"/>
              </a:xfrm>
              <a:prstGeom prst="rect">
                <a:avLst/>
              </a:prstGeom>
            </p:spPr>
          </p:pic>
          <p:sp>
            <p:nvSpPr>
              <p:cNvPr id="144" name="Rectangle 143"/>
              <p:cNvSpPr/>
              <p:nvPr/>
            </p:nvSpPr>
            <p:spPr>
              <a:xfrm>
                <a:off x="12450262" y="18002370"/>
                <a:ext cx="1818173" cy="899220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58" name="ZoneTexte 157"/>
            <p:cNvSpPr txBox="1"/>
            <p:nvPr/>
          </p:nvSpPr>
          <p:spPr>
            <a:xfrm>
              <a:off x="12983211" y="17811775"/>
              <a:ext cx="770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 smtClean="0"/>
                <a:t>OR</a:t>
              </a:r>
              <a:endParaRPr lang="fr-FR" sz="3600" dirty="0"/>
            </a:p>
          </p:txBody>
        </p:sp>
        <p:sp>
          <p:nvSpPr>
            <p:cNvPr id="159" name="Plus 158"/>
            <p:cNvSpPr/>
            <p:nvPr/>
          </p:nvSpPr>
          <p:spPr>
            <a:xfrm>
              <a:off x="14045440" y="18652277"/>
              <a:ext cx="533140" cy="526863"/>
            </a:xfrm>
            <a:prstGeom prst="mathPlus">
              <a:avLst>
                <a:gd name="adj1" fmla="val 1948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3" name="Moins 162"/>
            <p:cNvSpPr/>
            <p:nvPr/>
          </p:nvSpPr>
          <p:spPr>
            <a:xfrm>
              <a:off x="14212142" y="17205187"/>
              <a:ext cx="404148" cy="406829"/>
            </a:xfrm>
            <a:prstGeom prst="mathMinus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6" name="ZoneTexte 165"/>
          <p:cNvSpPr txBox="1"/>
          <p:nvPr/>
        </p:nvSpPr>
        <p:spPr>
          <a:xfrm>
            <a:off x="19553571" y="16769916"/>
            <a:ext cx="232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i="1" u="sng" dirty="0" smtClean="0"/>
              <a:t>Production</a:t>
            </a:r>
            <a:endParaRPr lang="fr-FR" sz="3600" i="1" u="sng" dirty="0"/>
          </a:p>
        </p:txBody>
      </p:sp>
      <p:sp>
        <p:nvSpPr>
          <p:cNvPr id="167" name="ZoneTexte 166"/>
          <p:cNvSpPr txBox="1"/>
          <p:nvPr/>
        </p:nvSpPr>
        <p:spPr>
          <a:xfrm>
            <a:off x="12757745" y="16708589"/>
            <a:ext cx="128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i="1" u="sng" dirty="0" smtClean="0"/>
              <a:t>Input</a:t>
            </a:r>
            <a:endParaRPr lang="fr-FR" sz="3600" i="1" u="sng" dirty="0"/>
          </a:p>
        </p:txBody>
      </p:sp>
      <p:sp>
        <p:nvSpPr>
          <p:cNvPr id="168" name="ZoneTexte 167"/>
          <p:cNvSpPr txBox="1"/>
          <p:nvPr/>
        </p:nvSpPr>
        <p:spPr>
          <a:xfrm>
            <a:off x="27462938" y="16798567"/>
            <a:ext cx="1537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i="1" u="sng" dirty="0" smtClean="0"/>
              <a:t>Output</a:t>
            </a:r>
            <a:endParaRPr lang="fr-FR" sz="3600" i="1" u="sng" dirty="0"/>
          </a:p>
        </p:txBody>
      </p:sp>
      <p:grpSp>
        <p:nvGrpSpPr>
          <p:cNvPr id="170" name="Groupe 169"/>
          <p:cNvGrpSpPr/>
          <p:nvPr/>
        </p:nvGrpSpPr>
        <p:grpSpPr>
          <a:xfrm>
            <a:off x="14767556" y="17652749"/>
            <a:ext cx="13234194" cy="2532033"/>
            <a:chOff x="14767556" y="17782415"/>
            <a:chExt cx="13234194" cy="2532033"/>
          </a:xfrm>
        </p:grpSpPr>
        <p:grpSp>
          <p:nvGrpSpPr>
            <p:cNvPr id="121" name="Groupe 120"/>
            <p:cNvGrpSpPr/>
            <p:nvPr/>
          </p:nvGrpSpPr>
          <p:grpSpPr>
            <a:xfrm>
              <a:off x="14767556" y="17830862"/>
              <a:ext cx="13234194" cy="2246194"/>
              <a:chOff x="13495609" y="17092362"/>
              <a:chExt cx="13234194" cy="2246194"/>
            </a:xfrm>
          </p:grpSpPr>
          <p:pic>
            <p:nvPicPr>
              <p:cNvPr id="118" name="Image 11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52072" y="18727059"/>
                <a:ext cx="609705" cy="611497"/>
              </a:xfrm>
              <a:prstGeom prst="rect">
                <a:avLst/>
              </a:prstGeom>
            </p:spPr>
          </p:pic>
          <p:grpSp>
            <p:nvGrpSpPr>
              <p:cNvPr id="120" name="Groupe 119"/>
              <p:cNvGrpSpPr/>
              <p:nvPr/>
            </p:nvGrpSpPr>
            <p:grpSpPr>
              <a:xfrm>
                <a:off x="13495609" y="17092362"/>
                <a:ext cx="13234194" cy="2185745"/>
                <a:chOff x="13495609" y="17092362"/>
                <a:chExt cx="13234194" cy="2185745"/>
              </a:xfrm>
            </p:grpSpPr>
            <p:grpSp>
              <p:nvGrpSpPr>
                <p:cNvPr id="113" name="Groupe 112"/>
                <p:cNvGrpSpPr/>
                <p:nvPr/>
              </p:nvGrpSpPr>
              <p:grpSpPr>
                <a:xfrm>
                  <a:off x="13495609" y="17092362"/>
                  <a:ext cx="13234194" cy="1696338"/>
                  <a:chOff x="13440149" y="18460174"/>
                  <a:chExt cx="13234194" cy="1696338"/>
                </a:xfrm>
              </p:grpSpPr>
              <p:sp>
                <p:nvSpPr>
                  <p:cNvPr id="102" name="ZoneTexte 101"/>
                  <p:cNvSpPr txBox="1"/>
                  <p:nvPr/>
                </p:nvSpPr>
                <p:spPr>
                  <a:xfrm>
                    <a:off x="13440149" y="18501843"/>
                    <a:ext cx="323063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err="1" smtClean="0"/>
                      <a:t>Scalding</a:t>
                    </a:r>
                    <a:endParaRPr lang="fr-FR" sz="3600" dirty="0"/>
                  </a:p>
                </p:txBody>
              </p:sp>
              <p:sp>
                <p:nvSpPr>
                  <p:cNvPr id="103" name="ZoneTexte 102"/>
                  <p:cNvSpPr txBox="1"/>
                  <p:nvPr/>
                </p:nvSpPr>
                <p:spPr>
                  <a:xfrm>
                    <a:off x="19760547" y="18512885"/>
                    <a:ext cx="323063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err="1" smtClean="0"/>
                      <a:t>Chilling</a:t>
                    </a:r>
                    <a:endParaRPr lang="fr-FR" sz="3600" dirty="0"/>
                  </a:p>
                </p:txBody>
              </p:sp>
              <p:sp>
                <p:nvSpPr>
                  <p:cNvPr id="104" name="ZoneTexte 103"/>
                  <p:cNvSpPr txBox="1"/>
                  <p:nvPr/>
                </p:nvSpPr>
                <p:spPr>
                  <a:xfrm>
                    <a:off x="16293783" y="18460174"/>
                    <a:ext cx="323063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err="1" smtClean="0"/>
                      <a:t>Evisceration</a:t>
                    </a:r>
                    <a:endParaRPr lang="fr-FR" sz="3600" dirty="0"/>
                  </a:p>
                </p:txBody>
              </p:sp>
              <p:sp>
                <p:nvSpPr>
                  <p:cNvPr id="105" name="ZoneTexte 104"/>
                  <p:cNvSpPr txBox="1"/>
                  <p:nvPr/>
                </p:nvSpPr>
                <p:spPr>
                  <a:xfrm>
                    <a:off x="18618110" y="19510181"/>
                    <a:ext cx="323063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err="1" smtClean="0"/>
                      <a:t>Washing</a:t>
                    </a:r>
                    <a:endParaRPr lang="fr-FR" sz="3600" dirty="0"/>
                  </a:p>
                </p:txBody>
              </p:sp>
              <p:sp>
                <p:nvSpPr>
                  <p:cNvPr id="106" name="ZoneTexte 105"/>
                  <p:cNvSpPr txBox="1"/>
                  <p:nvPr/>
                </p:nvSpPr>
                <p:spPr>
                  <a:xfrm>
                    <a:off x="14145474" y="19446509"/>
                    <a:ext cx="323063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err="1" smtClean="0"/>
                      <a:t>Defeathering</a:t>
                    </a:r>
                    <a:endParaRPr lang="fr-FR" sz="3600" dirty="0"/>
                  </a:p>
                </p:txBody>
              </p:sp>
              <p:sp>
                <p:nvSpPr>
                  <p:cNvPr id="107" name="ZoneTexte 106"/>
                  <p:cNvSpPr txBox="1"/>
                  <p:nvPr/>
                </p:nvSpPr>
                <p:spPr>
                  <a:xfrm>
                    <a:off x="20897413" y="19506455"/>
                    <a:ext cx="323063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err="1" smtClean="0"/>
                      <a:t>Portioning</a:t>
                    </a:r>
                    <a:endParaRPr lang="fr-FR" sz="3600" dirty="0"/>
                  </a:p>
                </p:txBody>
              </p:sp>
              <p:sp>
                <p:nvSpPr>
                  <p:cNvPr id="108" name="ZoneTexte 107"/>
                  <p:cNvSpPr txBox="1"/>
                  <p:nvPr/>
                </p:nvSpPr>
                <p:spPr>
                  <a:xfrm>
                    <a:off x="21974200" y="18527537"/>
                    <a:ext cx="323063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smtClean="0"/>
                      <a:t>Post-</a:t>
                    </a:r>
                    <a:r>
                      <a:rPr lang="fr-FR" sz="3600" b="1" dirty="0" err="1" smtClean="0"/>
                      <a:t>processing</a:t>
                    </a:r>
                    <a:endParaRPr lang="fr-FR" sz="3600" dirty="0"/>
                  </a:p>
                </p:txBody>
              </p:sp>
              <p:sp>
                <p:nvSpPr>
                  <p:cNvPr id="109" name="ZoneTexte 108"/>
                  <p:cNvSpPr txBox="1"/>
                  <p:nvPr/>
                </p:nvSpPr>
                <p:spPr>
                  <a:xfrm>
                    <a:off x="23443712" y="19510181"/>
                    <a:ext cx="323063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smtClean="0"/>
                      <a:t>Home cooking</a:t>
                    </a:r>
                    <a:endParaRPr lang="fr-FR" sz="3600" dirty="0"/>
                  </a:p>
                </p:txBody>
              </p:sp>
            </p:grpSp>
            <p:sp>
              <p:nvSpPr>
                <p:cNvPr id="116" name="Flèche courbée vers le bas 115"/>
                <p:cNvSpPr/>
                <p:nvPr/>
              </p:nvSpPr>
              <p:spPr>
                <a:xfrm rot="10800000">
                  <a:off x="14774922" y="18801822"/>
                  <a:ext cx="919475" cy="476285"/>
                </a:xfrm>
                <a:prstGeom prst="curved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Flèche courbée vers le bas 116"/>
                <p:cNvSpPr/>
                <p:nvPr/>
              </p:nvSpPr>
              <p:spPr>
                <a:xfrm rot="10800000">
                  <a:off x="16742097" y="17782488"/>
                  <a:ext cx="919475" cy="509079"/>
                </a:xfrm>
                <a:prstGeom prst="curved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69" name="Rectangle à coins arrondis 168"/>
            <p:cNvSpPr/>
            <p:nvPr/>
          </p:nvSpPr>
          <p:spPr>
            <a:xfrm>
              <a:off x="14774292" y="17782415"/>
              <a:ext cx="12879988" cy="2532033"/>
            </a:xfrm>
            <a:prstGeom prst="round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71" name="Image 17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852" y="18351725"/>
            <a:ext cx="609705" cy="6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272</Words>
  <Application>Microsoft Office PowerPoint</Application>
  <PresentationFormat>Personnalisé</PresentationFormat>
  <Paragraphs>72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ANSES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human exposure to antimicrobial resistant E. coli using a farm-to-fork model in broiler chicken production.  1Subhasish Basak, 2Nunzio Sarnino, 2Roswitha Merle, 1Lucie Collineau 1. ANSES – Laboratoire de Lyon 2. Freie Universität Berlin</dc:title>
  <dc:creator>BASAK Subhasish</dc:creator>
  <cp:lastModifiedBy>BASAK Subhasish</cp:lastModifiedBy>
  <cp:revision>44</cp:revision>
  <dcterms:created xsi:type="dcterms:W3CDTF">2024-07-30T08:11:08Z</dcterms:created>
  <dcterms:modified xsi:type="dcterms:W3CDTF">2024-07-30T16:11:53Z</dcterms:modified>
</cp:coreProperties>
</file>