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12"/>
  </p:notesMasterIdLst>
  <p:handoutMasterIdLst>
    <p:handoutMasterId r:id="rId13"/>
  </p:handoutMasterIdLst>
  <p:sldIdLst>
    <p:sldId id="345" r:id="rId5"/>
    <p:sldId id="340" r:id="rId6"/>
    <p:sldId id="391" r:id="rId7"/>
    <p:sldId id="392" r:id="rId8"/>
    <p:sldId id="393" r:id="rId9"/>
    <p:sldId id="394" r:id="rId10"/>
    <p:sldId id="395" r:id="rId11"/>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TUREAU Fabrice" initials="CF" lastIdx="2" clrIdx="0">
    <p:extLst>
      <p:ext uri="{19B8F6BF-5375-455C-9EA6-DF929625EA0E}">
        <p15:presenceInfo xmlns:p15="http://schemas.microsoft.com/office/powerpoint/2012/main" userId="S-1-5-21-1482476501-1993962763-1801674531-267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82C8"/>
    <a:srgbClr val="E1000F"/>
    <a:srgbClr val="3C3C3C"/>
    <a:srgbClr val="5770BE"/>
    <a:srgbClr val="FFE800"/>
    <a:srgbClr val="262626"/>
    <a:srgbClr val="FF9940"/>
    <a:srgbClr val="00A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6" autoAdjust="0"/>
    <p:restoredTop sz="94660"/>
  </p:normalViewPr>
  <p:slideViewPr>
    <p:cSldViewPr showGuides="1">
      <p:cViewPr>
        <p:scale>
          <a:sx n="110" d="100"/>
          <a:sy n="110" d="100"/>
        </p:scale>
        <p:origin x="596" y="184"/>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120" d="100"/>
          <a:sy n="120" d="100"/>
        </p:scale>
        <p:origin x="4104"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6C3628-2A48-4943-8648-4659D1A5C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EF460C9-DF9F-4989-A4D9-A059B7CFE0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6196-C1AC-42F1-B592-7AC34CBEE52F}" type="datetimeFigureOut">
              <a:rPr lang="fr-FR" smtClean="0"/>
              <a:t>08/08/2024</a:t>
            </a:fld>
            <a:endParaRPr lang="fr-FR"/>
          </a:p>
        </p:txBody>
      </p:sp>
      <p:sp>
        <p:nvSpPr>
          <p:cNvPr id="4" name="Espace réservé du pied de page 3">
            <a:extLst>
              <a:ext uri="{FF2B5EF4-FFF2-40B4-BE49-F238E27FC236}">
                <a16:creationId xmlns:a16="http://schemas.microsoft.com/office/drawing/2014/main" id="{9A5AF1BB-B908-4986-B23C-39197069D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841F8CC-480B-4DF2-9E55-F7042905EE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9DB08-8E7B-42B6-93D7-7F21B1C03E4C}" type="slidenum">
              <a:rPr lang="fr-FR" smtClean="0"/>
              <a:t>‹N°›</a:t>
            </a:fld>
            <a:endParaRPr lang="fr-FR"/>
          </a:p>
        </p:txBody>
      </p:sp>
    </p:spTree>
    <p:extLst>
      <p:ext uri="{BB962C8B-B14F-4D97-AF65-F5344CB8AC3E}">
        <p14:creationId xmlns:p14="http://schemas.microsoft.com/office/powerpoint/2010/main" val="402810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08/08/2024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 FR">
    <p:spTree>
      <p:nvGrpSpPr>
        <p:cNvPr id="1" name=""/>
        <p:cNvGrpSpPr/>
        <p:nvPr/>
      </p:nvGrpSpPr>
      <p:grpSpPr>
        <a:xfrm>
          <a:off x="0" y="0"/>
          <a:ext cx="0" cy="0"/>
          <a:chOff x="0" y="0"/>
          <a:chExt cx="0" cy="0"/>
        </a:xfrm>
      </p:grpSpPr>
      <p:sp>
        <p:nvSpPr>
          <p:cNvPr id="2" name="ZoneTexte 1"/>
          <p:cNvSpPr txBox="1"/>
          <p:nvPr userDrawn="1"/>
        </p:nvSpPr>
        <p:spPr>
          <a:xfrm>
            <a:off x="273892" y="4544261"/>
            <a:ext cx="3427372"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Connaître, évaluer, protéger</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6149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de titre 7">
    <p:bg>
      <p:bgPr>
        <a:solidFill>
          <a:schemeClr val="bg2"/>
        </a:solidFill>
        <a:effectLst/>
      </p:bgPr>
    </p:bg>
    <p:spTree>
      <p:nvGrpSpPr>
        <p:cNvPr id="1" name=""/>
        <p:cNvGrpSpPr/>
        <p:nvPr/>
      </p:nvGrpSpPr>
      <p:grpSpPr>
        <a:xfrm>
          <a:off x="0" y="0"/>
          <a:ext cx="0" cy="0"/>
          <a:chOff x="0" y="0"/>
          <a:chExt cx="0" cy="0"/>
        </a:xfrm>
      </p:grpSpPr>
      <p:grpSp>
        <p:nvGrpSpPr>
          <p:cNvPr id="40" name="Groupe 39"/>
          <p:cNvGrpSpPr/>
          <p:nvPr userDrawn="1"/>
        </p:nvGrpSpPr>
        <p:grpSpPr>
          <a:xfrm>
            <a:off x="2555776" y="1995686"/>
            <a:ext cx="5636124" cy="1221867"/>
            <a:chOff x="4528607" y="2228471"/>
            <a:chExt cx="2978905" cy="645803"/>
          </a:xfrm>
          <a:solidFill>
            <a:srgbClr val="FF9940"/>
          </a:solidFill>
        </p:grpSpPr>
        <p:sp>
          <p:nvSpPr>
            <p:cNvPr id="4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4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50272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 de titre 8">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E80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47900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 de titre 10">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5770BE"/>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254405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apo avec titre + tex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sp>
        <p:nvSpPr>
          <p:cNvPr id="28" name="Espace réservé du texte 7"/>
          <p:cNvSpPr>
            <a:spLocks noGrp="1"/>
          </p:cNvSpPr>
          <p:nvPr>
            <p:ph type="body" sz="quarter" idx="13" hasCustomPrompt="1"/>
          </p:nvPr>
        </p:nvSpPr>
        <p:spPr bwMode="gray">
          <a:xfrm>
            <a:off x="275431" y="987574"/>
            <a:ext cx="8594295"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29" name="Groupe 28">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0" name="Groupe 29">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7"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8"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1" name="Groupe 30">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2"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3"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4"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5"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6"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4"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66309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 texte + photo">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17" name="Espace réservé du texte 7"/>
          <p:cNvSpPr>
            <a:spLocks noGrp="1"/>
          </p:cNvSpPr>
          <p:nvPr>
            <p:ph type="body" sz="quarter" idx="13" hasCustomPrompt="1"/>
          </p:nvPr>
        </p:nvSpPr>
        <p:spPr bwMode="gray">
          <a:xfrm>
            <a:off x="275431" y="987574"/>
            <a:ext cx="4104548"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9"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0"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1"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2"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3" name="Groupe 32">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4"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5"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6"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7"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8"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2"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28494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 2 photos">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275431" y="987574"/>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283729" y="3979863"/>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3"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16386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po 1 photo">
    <p:spTree>
      <p:nvGrpSpPr>
        <p:cNvPr id="1" name=""/>
        <p:cNvGrpSpPr/>
        <p:nvPr/>
      </p:nvGrpSpPr>
      <p:grpSpPr>
        <a:xfrm>
          <a:off x="0" y="0"/>
          <a:ext cx="0" cy="0"/>
          <a:chOff x="0" y="0"/>
          <a:chExt cx="0" cy="0"/>
        </a:xfrm>
      </p:grpSpPr>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326331" y="987574"/>
            <a:ext cx="847433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334629" y="3979863"/>
            <a:ext cx="8453232"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1" name="Titre 1"/>
          <p:cNvSpPr>
            <a:spLocks noGrp="1"/>
          </p:cNvSpPr>
          <p:nvPr>
            <p:ph type="title" hasCustomPrompt="1"/>
          </p:nvPr>
        </p:nvSpPr>
        <p:spPr bwMode="gray">
          <a:xfrm>
            <a:off x="326331" y="278549"/>
            <a:ext cx="81068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12885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 couran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grpSp>
        <p:nvGrpSpPr>
          <p:cNvPr id="27" name="Groupe 26">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28" name="Groupe 27">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5"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6"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7"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38"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29" name="Groupe 28">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0"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1"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2"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3"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377070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uverture GB">
    <p:spTree>
      <p:nvGrpSpPr>
        <p:cNvPr id="1" name=""/>
        <p:cNvGrpSpPr/>
        <p:nvPr/>
      </p:nvGrpSpPr>
      <p:grpSpPr>
        <a:xfrm>
          <a:off x="0" y="0"/>
          <a:ext cx="0" cy="0"/>
          <a:chOff x="0" y="0"/>
          <a:chExt cx="0" cy="0"/>
        </a:xfrm>
      </p:grpSpPr>
      <p:sp>
        <p:nvSpPr>
          <p:cNvPr id="26" name="ZoneTexte 25"/>
          <p:cNvSpPr txBox="1"/>
          <p:nvPr userDrawn="1"/>
        </p:nvSpPr>
        <p:spPr>
          <a:xfrm>
            <a:off x="273892" y="4544261"/>
            <a:ext cx="3722044"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err="1" smtClean="0">
                <a:solidFill>
                  <a:schemeClr val="tx2"/>
                </a:solidFill>
                <a:latin typeface="+mn-lt"/>
                <a:ea typeface="+mn-ea"/>
                <a:cs typeface="+mn-cs"/>
              </a:rPr>
              <a:t>Investigate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evaluate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protect</a:t>
            </a:r>
            <a:endParaRPr lang="fr-FR" sz="1460" b="1" kern="1200" cap="all" baseline="0" dirty="0" smtClean="0">
              <a:solidFill>
                <a:schemeClr val="tx2"/>
              </a:solidFill>
              <a:latin typeface="+mn-lt"/>
              <a:ea typeface="+mn-ea"/>
              <a:cs typeface="+mn-cs"/>
            </a:endParaRP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007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solidFill>
                  <a:srgbClr val="262626"/>
                </a:solidFill>
              </a:defRPr>
            </a:lvl1pPr>
          </a:lstStyle>
          <a:p>
            <a:r>
              <a:rPr lang="fr-FR" dirty="0" smtClean="0"/>
              <a:t>Sommaire</a:t>
            </a:r>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None/>
              <a:defRPr b="1">
                <a:solidFill>
                  <a:schemeClr val="tx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1. Titre </a:t>
            </a:r>
            <a:r>
              <a:rPr lang="fr-FR" dirty="0"/>
              <a:t>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None/>
              <a:defRPr b="1">
                <a:solidFill>
                  <a:schemeClr val="accent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2. Titre </a:t>
            </a:r>
            <a:r>
              <a:rPr lang="fr-FR" dirty="0"/>
              <a:t>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None/>
              <a:defRPr b="1">
                <a:solidFill>
                  <a:srgbClr val="5770BE"/>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3. Titre </a:t>
            </a:r>
            <a:r>
              <a:rPr lang="fr-FR" dirty="0"/>
              <a:t>de la partie</a:t>
            </a:r>
          </a:p>
          <a:p>
            <a:pPr lvl="1"/>
            <a:r>
              <a:rPr lang="fr-FR" dirty="0"/>
              <a:t>Deuxième niveau</a:t>
            </a:r>
          </a:p>
        </p:txBody>
      </p:sp>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lvl1pPr>
              <a:defRPr>
                <a:solidFill>
                  <a:srgbClr val="262626"/>
                </a:solidFill>
              </a:defRPr>
            </a:lvl1p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lvl1pPr>
              <a:defRPr>
                <a:solidFill>
                  <a:srgbClr val="262626"/>
                </a:solidFill>
              </a:defRPr>
            </a:lvl1p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lvl1pPr>
              <a:defRPr>
                <a:solidFill>
                  <a:srgbClr val="262626"/>
                </a:solidFill>
              </a:defRPr>
            </a:lvl1pPr>
          </a:lstStyle>
          <a:p>
            <a:fld id="{733122C9-A0B9-462F-8757-0847AD287B63}" type="slidenum">
              <a:rPr lang="fr-FR" smtClean="0"/>
              <a:pPr/>
              <a:t>‹N°›</a:t>
            </a:fld>
            <a:endParaRPr lang="fr-FR" dirty="0"/>
          </a:p>
        </p:txBody>
      </p:sp>
      <p:grpSp>
        <p:nvGrpSpPr>
          <p:cNvPr id="42" name="Groupe 41">
            <a:extLst>
              <a:ext uri="{FF2B5EF4-FFF2-40B4-BE49-F238E27FC236}">
                <a16:creationId xmlns:a16="http://schemas.microsoft.com/office/drawing/2014/main" id="{DD31BDFD-FADC-44D8-B829-1A31B7858F66}"/>
              </a:ext>
            </a:extLst>
          </p:cNvPr>
          <p:cNvGrpSpPr/>
          <p:nvPr userDrawn="1"/>
        </p:nvGrpSpPr>
        <p:grpSpPr>
          <a:xfrm>
            <a:off x="8503443" y="178606"/>
            <a:ext cx="273845" cy="380988"/>
            <a:chOff x="2724335" y="0"/>
            <a:chExt cx="3694565" cy="5140087"/>
          </a:xfrm>
        </p:grpSpPr>
        <p:grpSp>
          <p:nvGrpSpPr>
            <p:cNvPr id="43" name="Groupe 42">
              <a:extLst>
                <a:ext uri="{FF2B5EF4-FFF2-40B4-BE49-F238E27FC236}">
                  <a16:creationId xmlns:a16="http://schemas.microsoft.com/office/drawing/2014/main" id="{68948EC5-1067-4566-82C7-B6A31FB381EE}"/>
                </a:ext>
              </a:extLst>
            </p:cNvPr>
            <p:cNvGrpSpPr/>
            <p:nvPr userDrawn="1"/>
          </p:nvGrpSpPr>
          <p:grpSpPr>
            <a:xfrm>
              <a:off x="2724335" y="4398358"/>
              <a:ext cx="3694565" cy="741729"/>
              <a:chOff x="2724335" y="4398358"/>
              <a:chExt cx="3694565" cy="741729"/>
            </a:xfrm>
          </p:grpSpPr>
          <p:sp>
            <p:nvSpPr>
              <p:cNvPr id="50" name="Forme libre : forme 49">
                <a:extLst>
                  <a:ext uri="{FF2B5EF4-FFF2-40B4-BE49-F238E27FC236}">
                    <a16:creationId xmlns:a16="http://schemas.microsoft.com/office/drawing/2014/main" id="{A9721D01-449C-4E27-8D95-CB388E166391}"/>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51" name="Forme libre : forme 50">
                <a:extLst>
                  <a:ext uri="{FF2B5EF4-FFF2-40B4-BE49-F238E27FC236}">
                    <a16:creationId xmlns:a16="http://schemas.microsoft.com/office/drawing/2014/main" id="{D4EF4E18-1600-4951-B2D3-81EA9BB0A9D0}"/>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2" name="Forme libre : forme 51">
                <a:extLst>
                  <a:ext uri="{FF2B5EF4-FFF2-40B4-BE49-F238E27FC236}">
                    <a16:creationId xmlns:a16="http://schemas.microsoft.com/office/drawing/2014/main" id="{3284962D-7A7F-4349-9250-20D40BD3FEC1}"/>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53" name="Forme libre : forme 52">
                <a:extLst>
                  <a:ext uri="{FF2B5EF4-FFF2-40B4-BE49-F238E27FC236}">
                    <a16:creationId xmlns:a16="http://schemas.microsoft.com/office/drawing/2014/main" id="{476FCF11-4108-40BC-8178-ADD787625181}"/>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4" name="Forme libre : forme 53">
                <a:extLst>
                  <a:ext uri="{FF2B5EF4-FFF2-40B4-BE49-F238E27FC236}">
                    <a16:creationId xmlns:a16="http://schemas.microsoft.com/office/drawing/2014/main" id="{D22E4527-8C28-490C-A537-25A59F3C9541}"/>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44" name="Groupe 43">
              <a:extLst>
                <a:ext uri="{FF2B5EF4-FFF2-40B4-BE49-F238E27FC236}">
                  <a16:creationId xmlns:a16="http://schemas.microsoft.com/office/drawing/2014/main" id="{7A93ACC7-0FC5-4E42-9A92-E233EF4B3BDD}"/>
                </a:ext>
              </a:extLst>
            </p:cNvPr>
            <p:cNvGrpSpPr/>
            <p:nvPr userDrawn="1"/>
          </p:nvGrpSpPr>
          <p:grpSpPr>
            <a:xfrm>
              <a:off x="2752472" y="0"/>
              <a:ext cx="3638377" cy="3631244"/>
              <a:chOff x="2752472" y="0"/>
              <a:chExt cx="3638377" cy="3631244"/>
            </a:xfrm>
          </p:grpSpPr>
          <p:sp>
            <p:nvSpPr>
              <p:cNvPr id="45" name="Forme libre : forme 44">
                <a:extLst>
                  <a:ext uri="{FF2B5EF4-FFF2-40B4-BE49-F238E27FC236}">
                    <a16:creationId xmlns:a16="http://schemas.microsoft.com/office/drawing/2014/main" id="{57603CFD-4D04-4A34-A606-ACDAC0C83EBE}"/>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46" name="Forme libre : forme 45">
                <a:extLst>
                  <a:ext uri="{FF2B5EF4-FFF2-40B4-BE49-F238E27FC236}">
                    <a16:creationId xmlns:a16="http://schemas.microsoft.com/office/drawing/2014/main" id="{43458750-899D-4394-B830-1E9A3B51E930}"/>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47" name="Forme libre : forme 46">
                <a:extLst>
                  <a:ext uri="{FF2B5EF4-FFF2-40B4-BE49-F238E27FC236}">
                    <a16:creationId xmlns:a16="http://schemas.microsoft.com/office/drawing/2014/main" id="{091F78CC-3B11-43B4-8B6D-739240B1A3D0}"/>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48" name="Forme libre : forme 47">
                <a:extLst>
                  <a:ext uri="{FF2B5EF4-FFF2-40B4-BE49-F238E27FC236}">
                    <a16:creationId xmlns:a16="http://schemas.microsoft.com/office/drawing/2014/main" id="{25815A24-B8B0-4B4D-9625-670E8EA1BFD7}"/>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9" name="Forme libre : forme 48">
                <a:extLst>
                  <a:ext uri="{FF2B5EF4-FFF2-40B4-BE49-F238E27FC236}">
                    <a16:creationId xmlns:a16="http://schemas.microsoft.com/office/drawing/2014/main" id="{CC32A3B7-91D8-4CBD-9C74-C8A91E4E80F7}"/>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188577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de titre 1">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chemeClr val="bg2"/>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42086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 de titre 2">
    <p:bg>
      <p:bgPr>
        <a:solidFill>
          <a:srgbClr val="FFE800"/>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rgbClr val="262626"/>
                </a:solidFill>
              </a:defRPr>
            </a:lvl1pPr>
          </a:lstStyle>
          <a:p>
            <a:r>
              <a:rPr lang="fr-FR" dirty="0" smtClean="0"/>
              <a:t>1. Titre de partie</a:t>
            </a:r>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rgbClr val="262626"/>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7" name="Groupe 16">
            <a:extLst>
              <a:ext uri="{FF2B5EF4-FFF2-40B4-BE49-F238E27FC236}">
                <a16:creationId xmlns:a16="http://schemas.microsoft.com/office/drawing/2014/main" id="{11EC5EB1-2433-445A-90EB-40A3439D696C}"/>
              </a:ext>
            </a:extLst>
          </p:cNvPr>
          <p:cNvGrpSpPr/>
          <p:nvPr userDrawn="1"/>
        </p:nvGrpSpPr>
        <p:grpSpPr>
          <a:xfrm>
            <a:off x="4770120" y="1277220"/>
            <a:ext cx="2560320" cy="2520422"/>
            <a:chOff x="2024062" y="61912"/>
            <a:chExt cx="5097779" cy="5018340"/>
          </a:xfrm>
          <a:solidFill>
            <a:srgbClr val="FF9940"/>
          </a:solidFill>
        </p:grpSpPr>
        <p:sp>
          <p:nvSpPr>
            <p:cNvPr id="18" name="Forme libre : forme 7">
              <a:extLst>
                <a:ext uri="{FF2B5EF4-FFF2-40B4-BE49-F238E27FC236}">
                  <a16:creationId xmlns:a16="http://schemas.microsoft.com/office/drawing/2014/main" id="{980A77CA-4106-4CFD-9089-5D17008DBD8F}"/>
                </a:ext>
              </a:extLst>
            </p:cNvPr>
            <p:cNvSpPr/>
            <p:nvPr/>
          </p:nvSpPr>
          <p:spPr>
            <a:xfrm>
              <a:off x="4123409" y="3661504"/>
              <a:ext cx="726675" cy="1418748"/>
            </a:xfrm>
            <a:custGeom>
              <a:avLst/>
              <a:gdLst>
                <a:gd name="connsiteX0" fmla="*/ 5487 w 726675"/>
                <a:gd name="connsiteY0" fmla="*/ 635032 h 1418748"/>
                <a:gd name="connsiteX1" fmla="*/ 407442 w 726675"/>
                <a:gd name="connsiteY1" fmla="*/ 1418749 h 1418748"/>
                <a:gd name="connsiteX2" fmla="*/ 712242 w 726675"/>
                <a:gd name="connsiteY2" fmla="*/ 734949 h 1418748"/>
                <a:gd name="connsiteX3" fmla="*/ 617373 w 726675"/>
                <a:gd name="connsiteY3" fmla="*/ 0 h 1418748"/>
                <a:gd name="connsiteX4" fmla="*/ 5487 w 726675"/>
                <a:gd name="connsiteY4" fmla="*/ 635032 h 141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75" h="1418748">
                  <a:moveTo>
                    <a:pt x="5487" y="635032"/>
                  </a:moveTo>
                  <a:cubicBezTo>
                    <a:pt x="-52996" y="1032129"/>
                    <a:pt x="374581" y="1391888"/>
                    <a:pt x="407442" y="1418749"/>
                  </a:cubicBezTo>
                  <a:cubicBezTo>
                    <a:pt x="565176" y="1229868"/>
                    <a:pt x="674333" y="996315"/>
                    <a:pt x="712242" y="734949"/>
                  </a:cubicBezTo>
                  <a:cubicBezTo>
                    <a:pt x="749771" y="476345"/>
                    <a:pt x="712718" y="224028"/>
                    <a:pt x="617373" y="0"/>
                  </a:cubicBezTo>
                  <a:cubicBezTo>
                    <a:pt x="586512" y="12763"/>
                    <a:pt x="64447" y="234410"/>
                    <a:pt x="5487" y="635032"/>
                  </a:cubicBezTo>
                  <a:close/>
                </a:path>
              </a:pathLst>
            </a:custGeom>
            <a:grpFill/>
            <a:ln w="9525" cap="flat">
              <a:noFill/>
              <a:prstDash val="solid"/>
              <a:miter/>
            </a:ln>
          </p:spPr>
          <p:txBody>
            <a:bodyPr rtlCol="0" anchor="ctr"/>
            <a:lstStyle/>
            <a:p>
              <a:endParaRPr lang="fr-FR"/>
            </a:p>
          </p:txBody>
        </p:sp>
        <p:sp>
          <p:nvSpPr>
            <p:cNvPr id="19" name="Forme libre : forme 10">
              <a:extLst>
                <a:ext uri="{FF2B5EF4-FFF2-40B4-BE49-F238E27FC236}">
                  <a16:creationId xmlns:a16="http://schemas.microsoft.com/office/drawing/2014/main" id="{0249ABE6-2F7B-4AA0-8FB6-54E6BF81A1B2}"/>
                </a:ext>
              </a:extLst>
            </p:cNvPr>
            <p:cNvSpPr/>
            <p:nvPr/>
          </p:nvSpPr>
          <p:spPr>
            <a:xfrm>
              <a:off x="5837681" y="2484253"/>
              <a:ext cx="1284160" cy="839943"/>
            </a:xfrm>
            <a:custGeom>
              <a:avLst/>
              <a:gdLst>
                <a:gd name="connsiteX0" fmla="*/ 414814 w 1284160"/>
                <a:gd name="connsiteY0" fmla="*/ 783012 h 839943"/>
                <a:gd name="connsiteX1" fmla="*/ 1284161 w 1284160"/>
                <a:gd name="connsiteY1" fmla="*/ 643185 h 839943"/>
                <a:gd name="connsiteX2" fmla="*/ 316992 w 1284160"/>
                <a:gd name="connsiteY2" fmla="*/ 14345 h 839943"/>
                <a:gd name="connsiteX3" fmla="*/ 0 w 1284160"/>
                <a:gd name="connsiteY3" fmla="*/ 5105 h 839943"/>
                <a:gd name="connsiteX4" fmla="*/ 414814 w 1284160"/>
                <a:gd name="connsiteY4" fmla="*/ 783012 h 839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160" h="839943">
                  <a:moveTo>
                    <a:pt x="414814" y="783012"/>
                  </a:moveTo>
                  <a:cubicBezTo>
                    <a:pt x="773430" y="960844"/>
                    <a:pt x="1246061" y="667474"/>
                    <a:pt x="1284161" y="643185"/>
                  </a:cubicBezTo>
                  <a:cubicBezTo>
                    <a:pt x="1076801" y="314096"/>
                    <a:pt x="732091" y="74447"/>
                    <a:pt x="316992" y="14345"/>
                  </a:cubicBezTo>
                  <a:cubicBezTo>
                    <a:pt x="209740" y="-1181"/>
                    <a:pt x="103537" y="-3848"/>
                    <a:pt x="0" y="5105"/>
                  </a:cubicBezTo>
                  <a:cubicBezTo>
                    <a:pt x="2572" y="39110"/>
                    <a:pt x="52292" y="603275"/>
                    <a:pt x="414814" y="783012"/>
                  </a:cubicBezTo>
                  <a:close/>
                </a:path>
              </a:pathLst>
            </a:custGeom>
            <a:grpFill/>
            <a:ln w="9525" cap="flat">
              <a:noFill/>
              <a:prstDash val="solid"/>
              <a:miter/>
            </a:ln>
          </p:spPr>
          <p:txBody>
            <a:bodyPr rtlCol="0" anchor="ctr"/>
            <a:lstStyle/>
            <a:p>
              <a:endParaRPr lang="fr-FR"/>
            </a:p>
          </p:txBody>
        </p:sp>
        <p:sp>
          <p:nvSpPr>
            <p:cNvPr id="20" name="Forme libre : forme 11">
              <a:extLst>
                <a:ext uri="{FF2B5EF4-FFF2-40B4-BE49-F238E27FC236}">
                  <a16:creationId xmlns:a16="http://schemas.microsoft.com/office/drawing/2014/main" id="{CF86E031-9A54-4E6A-8774-D463D2F85038}"/>
                </a:ext>
              </a:extLst>
            </p:cNvPr>
            <p:cNvSpPr/>
            <p:nvPr/>
          </p:nvSpPr>
          <p:spPr>
            <a:xfrm>
              <a:off x="5349048" y="61912"/>
              <a:ext cx="1045824" cy="1055342"/>
            </a:xfrm>
            <a:custGeom>
              <a:avLst/>
              <a:gdLst>
                <a:gd name="connsiteX0" fmla="*/ 868775 w 1045824"/>
                <a:gd name="connsiteY0" fmla="*/ 866585 h 1055342"/>
                <a:gd name="connsiteX1" fmla="*/ 1005269 w 1045824"/>
                <a:gd name="connsiteY1" fmla="*/ 0 h 1055342"/>
                <a:gd name="connsiteX2" fmla="*/ 0 w 1045824"/>
                <a:gd name="connsiteY2" fmla="*/ 1020604 h 1055342"/>
                <a:gd name="connsiteX3" fmla="*/ 868775 w 1045824"/>
                <a:gd name="connsiteY3" fmla="*/ 866585 h 1055342"/>
              </a:gdLst>
              <a:ahLst/>
              <a:cxnLst>
                <a:cxn ang="0">
                  <a:pos x="connsiteX0" y="connsiteY0"/>
                </a:cxn>
                <a:cxn ang="0">
                  <a:pos x="connsiteX1" y="connsiteY1"/>
                </a:cxn>
                <a:cxn ang="0">
                  <a:pos x="connsiteX2" y="connsiteY2"/>
                </a:cxn>
                <a:cxn ang="0">
                  <a:pos x="connsiteX3" y="connsiteY3"/>
                </a:cxn>
              </a:cxnLst>
              <a:rect l="l" t="t" r="r" b="b"/>
              <a:pathLst>
                <a:path w="1045824" h="1055342">
                  <a:moveTo>
                    <a:pt x="868775" y="866585"/>
                  </a:moveTo>
                  <a:cubicBezTo>
                    <a:pt x="1142714" y="586645"/>
                    <a:pt x="1021271" y="63341"/>
                    <a:pt x="1005269" y="0"/>
                  </a:cubicBezTo>
                  <a:cubicBezTo>
                    <a:pt x="516731" y="122587"/>
                    <a:pt x="119444" y="509111"/>
                    <a:pt x="0" y="1020604"/>
                  </a:cubicBezTo>
                  <a:cubicBezTo>
                    <a:pt x="24765" y="1026605"/>
                    <a:pt x="583406" y="1158145"/>
                    <a:pt x="868775" y="866585"/>
                  </a:cubicBezTo>
                  <a:close/>
                </a:path>
              </a:pathLst>
            </a:custGeom>
            <a:grpFill/>
            <a:ln w="9525" cap="flat">
              <a:noFill/>
              <a:prstDash val="solid"/>
              <a:miter/>
            </a:ln>
          </p:spPr>
          <p:txBody>
            <a:bodyPr rtlCol="0" anchor="ctr"/>
            <a:lstStyle/>
            <a:p>
              <a:endParaRPr lang="fr-FR"/>
            </a:p>
          </p:txBody>
        </p:sp>
        <p:sp>
          <p:nvSpPr>
            <p:cNvPr id="21" name="Forme libre : forme 12">
              <a:extLst>
                <a:ext uri="{FF2B5EF4-FFF2-40B4-BE49-F238E27FC236}">
                  <a16:creationId xmlns:a16="http://schemas.microsoft.com/office/drawing/2014/main" id="{C59B5725-5F9C-4F97-A8F1-326A63828549}"/>
                </a:ext>
              </a:extLst>
            </p:cNvPr>
            <p:cNvSpPr/>
            <p:nvPr/>
          </p:nvSpPr>
          <p:spPr>
            <a:xfrm>
              <a:off x="2839938" y="68103"/>
              <a:ext cx="853528" cy="1267015"/>
            </a:xfrm>
            <a:custGeom>
              <a:avLst/>
              <a:gdLst>
                <a:gd name="connsiteX0" fmla="*/ 790800 w 853528"/>
                <a:gd name="connsiteY0" fmla="*/ 397955 h 1267015"/>
                <a:gd name="connsiteX1" fmla="*/ 2702 w 853528"/>
                <a:gd name="connsiteY1" fmla="*/ 0 h 1267015"/>
                <a:gd name="connsiteX2" fmla="*/ 671738 w 853528"/>
                <a:gd name="connsiteY2" fmla="*/ 1267016 h 1267015"/>
                <a:gd name="connsiteX3" fmla="*/ 790800 w 853528"/>
                <a:gd name="connsiteY3" fmla="*/ 397955 h 1267015"/>
              </a:gdLst>
              <a:ahLst/>
              <a:cxnLst>
                <a:cxn ang="0">
                  <a:pos x="connsiteX0" y="connsiteY0"/>
                </a:cxn>
                <a:cxn ang="0">
                  <a:pos x="connsiteX1" y="connsiteY1"/>
                </a:cxn>
                <a:cxn ang="0">
                  <a:pos x="connsiteX2" y="connsiteY2"/>
                </a:cxn>
                <a:cxn ang="0">
                  <a:pos x="connsiteX3" y="connsiteY3"/>
                </a:cxn>
              </a:cxnLst>
              <a:rect l="l" t="t" r="r" b="b"/>
              <a:pathLst>
                <a:path w="853528" h="1267015">
                  <a:moveTo>
                    <a:pt x="790800" y="397955"/>
                  </a:moveTo>
                  <a:cubicBezTo>
                    <a:pt x="599824" y="33052"/>
                    <a:pt x="17846" y="762"/>
                    <a:pt x="2702" y="0"/>
                  </a:cubicBezTo>
                  <a:cubicBezTo>
                    <a:pt x="-30160" y="524637"/>
                    <a:pt x="239303" y="1009078"/>
                    <a:pt x="671738" y="1267016"/>
                  </a:cubicBezTo>
                  <a:cubicBezTo>
                    <a:pt x="705456" y="1210723"/>
                    <a:pt x="972347" y="744855"/>
                    <a:pt x="790800" y="397955"/>
                  </a:cubicBezTo>
                  <a:close/>
                </a:path>
              </a:pathLst>
            </a:custGeom>
            <a:grpFill/>
            <a:ln w="9525" cap="flat">
              <a:noFill/>
              <a:prstDash val="solid"/>
              <a:miter/>
            </a:ln>
          </p:spPr>
          <p:txBody>
            <a:bodyPr rtlCol="0" anchor="ctr"/>
            <a:lstStyle/>
            <a:p>
              <a:endParaRPr lang="fr-FR"/>
            </a:p>
          </p:txBody>
        </p:sp>
        <p:sp>
          <p:nvSpPr>
            <p:cNvPr id="22" name="Forme libre : forme 14">
              <a:extLst>
                <a:ext uri="{FF2B5EF4-FFF2-40B4-BE49-F238E27FC236}">
                  <a16:creationId xmlns:a16="http://schemas.microsoft.com/office/drawing/2014/main" id="{FABA9E58-4B46-4EE4-97E2-26E72D584C53}"/>
                </a:ext>
              </a:extLst>
            </p:cNvPr>
            <p:cNvSpPr/>
            <p:nvPr/>
          </p:nvSpPr>
          <p:spPr>
            <a:xfrm>
              <a:off x="2024062" y="2446286"/>
              <a:ext cx="1410176" cy="729358"/>
            </a:xfrm>
            <a:custGeom>
              <a:avLst/>
              <a:gdLst>
                <a:gd name="connsiteX0" fmla="*/ 622173 w 1410176"/>
                <a:gd name="connsiteY0" fmla="*/ 7258 h 729358"/>
                <a:gd name="connsiteX1" fmla="*/ 0 w 1410176"/>
                <a:gd name="connsiteY1" fmla="*/ 634194 h 729358"/>
                <a:gd name="connsiteX2" fmla="*/ 10001 w 1410176"/>
                <a:gd name="connsiteY2" fmla="*/ 638480 h 729358"/>
                <a:gd name="connsiteX3" fmla="*/ 304705 w 1410176"/>
                <a:gd name="connsiteY3" fmla="*/ 714966 h 729358"/>
                <a:gd name="connsiteX4" fmla="*/ 1410176 w 1410176"/>
                <a:gd name="connsiteY4" fmla="*/ 387020 h 729358"/>
                <a:gd name="connsiteX5" fmla="*/ 622173 w 1410176"/>
                <a:gd name="connsiteY5" fmla="*/ 7258 h 72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176" h="729358">
                  <a:moveTo>
                    <a:pt x="622173" y="7258"/>
                  </a:moveTo>
                  <a:cubicBezTo>
                    <a:pt x="210693" y="76981"/>
                    <a:pt x="0" y="634194"/>
                    <a:pt x="0" y="634194"/>
                  </a:cubicBezTo>
                  <a:cubicBezTo>
                    <a:pt x="3334" y="635718"/>
                    <a:pt x="6668" y="637051"/>
                    <a:pt x="10001" y="638480"/>
                  </a:cubicBezTo>
                  <a:cubicBezTo>
                    <a:pt x="103251" y="674103"/>
                    <a:pt x="201740" y="700106"/>
                    <a:pt x="304705" y="714966"/>
                  </a:cubicBezTo>
                  <a:cubicBezTo>
                    <a:pt x="719614" y="775068"/>
                    <a:pt x="1117949" y="643338"/>
                    <a:pt x="1410176" y="387020"/>
                  </a:cubicBezTo>
                  <a:cubicBezTo>
                    <a:pt x="1359884" y="329870"/>
                    <a:pt x="1003459" y="-57417"/>
                    <a:pt x="622173" y="7258"/>
                  </a:cubicBezTo>
                  <a:close/>
                </a:path>
              </a:pathLst>
            </a:custGeom>
            <a:grpFill/>
            <a:ln w="9525" cap="flat">
              <a:noFill/>
              <a:prstDash val="solid"/>
              <a:miter/>
            </a:ln>
          </p:spPr>
          <p:txBody>
            <a:bodyPr rtlCol="0" anchor="ctr"/>
            <a:lstStyle/>
            <a:p>
              <a:endParaRPr lang="fr-FR"/>
            </a:p>
          </p:txBody>
        </p:sp>
      </p:grpSp>
      <p:sp>
        <p:nvSpPr>
          <p:cNvPr id="23"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a:xfrm>
            <a:off x="6339566" y="4659675"/>
            <a:ext cx="1350000" cy="211929"/>
          </a:xfrm>
        </p:spPr>
        <p:txBody>
          <a:bodyPr/>
          <a:lstStyle>
            <a:lvl1pPr>
              <a:defRPr>
                <a:solidFill>
                  <a:srgbClr val="262626"/>
                </a:solidFill>
              </a:defRPr>
            </a:lvl1pPr>
          </a:lstStyle>
          <a:p>
            <a:fld id="{733122C9-A0B9-462F-8757-0847AD287B63}" type="slidenum">
              <a:rPr lang="fr-FR" smtClean="0"/>
              <a:pPr/>
              <a:t>‹N°›</a:t>
            </a:fld>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rgbClr val="262626"/>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rgbClr val="262626"/>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07380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 de titre 3">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FFE800"/>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2107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 de titre 4">
    <p:bg>
      <p:bgPr>
        <a:solidFill>
          <a:schemeClr val="bg2"/>
        </a:solidFill>
        <a:effectLst/>
      </p:bgPr>
    </p:bg>
    <p:spTree>
      <p:nvGrpSpPr>
        <p:cNvPr id="1" name=""/>
        <p:cNvGrpSpPr/>
        <p:nvPr/>
      </p:nvGrpSpPr>
      <p:grpSpPr>
        <a:xfrm>
          <a:off x="0" y="0"/>
          <a:ext cx="0" cy="0"/>
          <a:chOff x="0" y="0"/>
          <a:chExt cx="0" cy="0"/>
        </a:xfrm>
      </p:grpSpPr>
      <p:grpSp>
        <p:nvGrpSpPr>
          <p:cNvPr id="20" name="Groupe 19"/>
          <p:cNvGrpSpPr/>
          <p:nvPr userDrawn="1"/>
        </p:nvGrpSpPr>
        <p:grpSpPr>
          <a:xfrm>
            <a:off x="2555776" y="1995686"/>
            <a:ext cx="5636124" cy="1221867"/>
            <a:chOff x="4528607" y="2228471"/>
            <a:chExt cx="2978905" cy="645803"/>
          </a:xfrm>
          <a:solidFill>
            <a:srgbClr val="00AC8C"/>
          </a:solidFill>
        </p:grpSpPr>
        <p:sp>
          <p:nvSpPr>
            <p:cNvPr id="2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2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844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 de titre 5">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994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3389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 de titre 6">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00AC8C"/>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6713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1. Titre de partie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9" name="Espace réservé du numéro de diapositive 7">
            <a:extLst>
              <a:ext uri="{FF2B5EF4-FFF2-40B4-BE49-F238E27FC236}">
                <a16:creationId xmlns:a16="http://schemas.microsoft.com/office/drawing/2014/main" id="{61BB31C8-B8DD-4E0E-A877-46E83C261020}"/>
              </a:ext>
            </a:extLst>
          </p:cNvPr>
          <p:cNvSpPr>
            <a:spLocks noGrp="1"/>
          </p:cNvSpPr>
          <p:nvPr>
            <p:ph type="sldNum" sz="quarter" idx="4"/>
          </p:nvPr>
        </p:nvSpPr>
        <p:spPr bwMode="gray">
          <a:xfrm>
            <a:off x="6339566" y="4659675"/>
            <a:ext cx="1350000" cy="211929"/>
          </a:xfrm>
          <a:prstGeom prst="rect">
            <a:avLst/>
          </a:prstGeom>
        </p:spPr>
        <p:txBody>
          <a:bodyPr anchor="t">
            <a:spAutoFit/>
          </a:bodyPr>
          <a:lstStyle>
            <a:lvl1pPr algn="r">
              <a:defRPr sz="750" b="0">
                <a:solidFill>
                  <a:schemeClr val="tx1"/>
                </a:solidFill>
              </a:defRPr>
            </a:lvl1pPr>
          </a:lstStyle>
          <a:p>
            <a:fld id="{733122C9-A0B9-462F-8757-0847AD287B63}" type="slidenum">
              <a:rPr lang="fr-FR" smtClean="0"/>
              <a:pPr/>
              <a:t>‹N°›</a:t>
            </a:fld>
            <a:endParaRPr lang="fr-FR" dirty="0"/>
          </a:p>
        </p:txBody>
      </p:sp>
      <p:sp>
        <p:nvSpPr>
          <p:cNvPr id="52" name="Espace réservé du pied de page 4">
            <a:extLst>
              <a:ext uri="{FF2B5EF4-FFF2-40B4-BE49-F238E27FC236}">
                <a16:creationId xmlns:a16="http://schemas.microsoft.com/office/drawing/2014/main" id="{0D938FD0-499A-4C4D-8BFF-68F0058C35F5}"/>
              </a:ext>
            </a:extLst>
          </p:cNvPr>
          <p:cNvSpPr>
            <a:spLocks noGrp="1"/>
          </p:cNvSpPr>
          <p:nvPr>
            <p:ph type="ftr" sz="quarter" idx="3"/>
          </p:nvPr>
        </p:nvSpPr>
        <p:spPr>
          <a:xfrm>
            <a:off x="275431" y="4659982"/>
            <a:ext cx="3086100" cy="211622"/>
          </a:xfrm>
          <a:prstGeom prst="rect">
            <a:avLst/>
          </a:prstGeom>
        </p:spPr>
        <p:txBody>
          <a:bodyPr vert="horz" lIns="91440" tIns="45720" rIns="91440" bIns="45720" rtlCol="0" anchor="b"/>
          <a:lstStyle>
            <a:lvl1pPr algn="l">
              <a:defRPr sz="770" b="1" cap="none" spc="-10" baseline="0">
                <a:solidFill>
                  <a:schemeClr val="tx1"/>
                </a:solidFill>
              </a:defRPr>
            </a:lvl1pPr>
          </a:lstStyle>
          <a:p>
            <a:r>
              <a:rPr lang="fr-FR" dirty="0" smtClean="0"/>
              <a:t>Titre de la présentation sur une seule ligne</a:t>
            </a:r>
            <a:endParaRPr lang="fr-FR" dirty="0"/>
          </a:p>
        </p:txBody>
      </p:sp>
      <p:sp>
        <p:nvSpPr>
          <p:cNvPr id="22" name="Espace réservé de la date 1">
            <a:extLst>
              <a:ext uri="{FF2B5EF4-FFF2-40B4-BE49-F238E27FC236}">
                <a16:creationId xmlns:a16="http://schemas.microsoft.com/office/drawing/2014/main" id="{432F5AB4-B213-42ED-9F78-9A5A430019A5}"/>
              </a:ext>
            </a:extLst>
          </p:cNvPr>
          <p:cNvSpPr>
            <a:spLocks noGrp="1"/>
          </p:cNvSpPr>
          <p:nvPr>
            <p:ph type="dt" sz="half" idx="2"/>
          </p:nvPr>
        </p:nvSpPr>
        <p:spPr bwMode="gray">
          <a:xfrm>
            <a:off x="7699725" y="4659675"/>
            <a:ext cx="1170000" cy="211929"/>
          </a:xfrm>
          <a:prstGeom prst="rect">
            <a:avLst/>
          </a:prstGeom>
        </p:spPr>
        <p:txBody>
          <a:bodyPr anchor="t">
            <a:noAutofit/>
          </a:bodyPr>
          <a:lstStyle>
            <a:lvl1pPr>
              <a:defRPr sz="750" b="1"/>
            </a:lvl1pPr>
          </a:lstStyle>
          <a:p>
            <a:pPr algn="r"/>
            <a:r>
              <a:rPr lang="fr-FR" cap="all" dirty="0" smtClean="0"/>
              <a:t>XX/XX/2021</a:t>
            </a:r>
            <a:endParaRPr lang="fr-FR" cap="all" dirty="0"/>
          </a:p>
        </p:txBody>
      </p:sp>
    </p:spTree>
  </p:cSld>
  <p:clrMap bg1="lt1" tx1="dk1" bg2="lt2" tx2="dk2" accent1="accent1" accent2="accent2" accent3="accent3" accent4="accent4" accent5="accent5" accent6="accent6" hlink="hlink" folHlink="folHlink"/>
  <p:sldLayoutIdLst>
    <p:sldLayoutId id="2147483813" r:id="rId1"/>
    <p:sldLayoutId id="2147483837" r:id="rId2"/>
    <p:sldLayoutId id="2147483815" r:id="rId3"/>
    <p:sldLayoutId id="2147483826" r:id="rId4"/>
    <p:sldLayoutId id="2147483825" r:id="rId5"/>
    <p:sldLayoutId id="2147483827" r:id="rId6"/>
    <p:sldLayoutId id="2147483828" r:id="rId7"/>
    <p:sldLayoutId id="2147483834" r:id="rId8"/>
    <p:sldLayoutId id="2147483835" r:id="rId9"/>
    <p:sldLayoutId id="2147483830" r:id="rId10"/>
    <p:sldLayoutId id="2147483831" r:id="rId11"/>
    <p:sldLayoutId id="2147483836" r:id="rId12"/>
    <p:sldLayoutId id="2147483838" r:id="rId13"/>
    <p:sldLayoutId id="2147483839" r:id="rId14"/>
    <p:sldLayoutId id="2147483840" r:id="rId15"/>
    <p:sldLayoutId id="2147483841" r:id="rId16"/>
    <p:sldLayoutId id="2147483829" r:id="rId17"/>
  </p:sldLayoutIdLst>
  <p:hf hdr="0"/>
  <p:txStyles>
    <p:titleStyle>
      <a:lvl1pPr algn="l" defTabSz="914400" rtl="0" eaLnBrk="1" latinLnBrk="0" hangingPunct="1">
        <a:lnSpc>
          <a:spcPct val="90000"/>
        </a:lnSpc>
        <a:spcBef>
          <a:spcPct val="0"/>
        </a:spcBef>
        <a:buNone/>
        <a:defRPr sz="2550" b="1" kern="1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323528" y="2211710"/>
            <a:ext cx="8424000" cy="2077200"/>
          </a:xfrm>
        </p:spPr>
        <p:txBody>
          <a:bodyPr/>
          <a:lstStyle/>
          <a:p>
            <a:r>
              <a:rPr lang="fr-FR" sz="3200" dirty="0" smtClean="0"/>
              <a:t>Occupational module</a:t>
            </a:r>
            <a:endParaRPr lang="fr-FR" sz="3200" dirty="0" smtClean="0"/>
          </a:p>
          <a:p>
            <a:endParaRPr lang="fr-FR" sz="1400" dirty="0" smtClean="0"/>
          </a:p>
          <a:p>
            <a:r>
              <a:rPr lang="fr-FR" sz="2000" b="0" dirty="0" smtClean="0"/>
              <a:t>A first draft</a:t>
            </a:r>
            <a:endParaRPr lang="fr-FR" sz="3200" dirty="0"/>
          </a:p>
          <a:p>
            <a:endParaRPr lang="fr-FR" sz="3200" dirty="0"/>
          </a:p>
        </p:txBody>
      </p:sp>
      <p:sp>
        <p:nvSpPr>
          <p:cNvPr id="4" name="Espace réservé de la date 3"/>
          <p:cNvSpPr>
            <a:spLocks noGrp="1"/>
          </p:cNvSpPr>
          <p:nvPr>
            <p:ph type="dt" sz="half" idx="15"/>
          </p:nvPr>
        </p:nvSpPr>
        <p:spPr/>
        <p:txBody>
          <a:bodyPr/>
          <a:lstStyle/>
          <a:p>
            <a:pPr algn="r"/>
            <a:r>
              <a:rPr lang="fr-FR" cap="all" dirty="0" smtClean="0"/>
              <a:t>12/08/2024</a:t>
            </a:r>
            <a:endParaRPr lang="fr-FR" cap="all" dirty="0"/>
          </a:p>
        </p:txBody>
      </p:sp>
      <p:sp>
        <p:nvSpPr>
          <p:cNvPr id="5" name="Espace réservé du numéro de diapositive 4"/>
          <p:cNvSpPr>
            <a:spLocks noGrp="1"/>
          </p:cNvSpPr>
          <p:nvPr>
            <p:ph type="sldNum" sz="quarter" idx="17"/>
          </p:nvPr>
        </p:nvSpPr>
        <p:spPr/>
        <p:txBody>
          <a:bodyPr/>
          <a:lstStyle/>
          <a:p>
            <a:fld id="{733122C9-A0B9-462F-8757-0847AD287B63}" type="slidenum">
              <a:rPr lang="fr-FR" smtClean="0"/>
              <a:pPr/>
              <a:t>1</a:t>
            </a:fld>
            <a:endParaRPr lang="fr-FR" dirty="0"/>
          </a:p>
        </p:txBody>
      </p:sp>
      <p:sp>
        <p:nvSpPr>
          <p:cNvPr id="2" name="ZoneTexte 1"/>
          <p:cNvSpPr txBox="1"/>
          <p:nvPr/>
        </p:nvSpPr>
        <p:spPr>
          <a:xfrm>
            <a:off x="251520" y="3363838"/>
            <a:ext cx="5220112" cy="646331"/>
          </a:xfrm>
          <a:prstGeom prst="rect">
            <a:avLst/>
          </a:prstGeom>
          <a:noFill/>
        </p:spPr>
        <p:txBody>
          <a:bodyPr wrap="square" rtlCol="0">
            <a:spAutoFit/>
          </a:bodyPr>
          <a:lstStyle/>
          <a:p>
            <a:r>
              <a:rPr lang="fr-FR" dirty="0" smtClean="0"/>
              <a:t>Subhasish BASAK</a:t>
            </a:r>
          </a:p>
          <a:p>
            <a:r>
              <a:rPr lang="fr-FR" dirty="0"/>
              <a:t>Lucie </a:t>
            </a:r>
            <a:r>
              <a:rPr lang="fr-FR" dirty="0" smtClean="0"/>
              <a:t>COLLINEAU</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97684"/>
            <a:ext cx="2028825" cy="1828800"/>
          </a:xfrm>
          <a:prstGeom prst="rect">
            <a:avLst/>
          </a:prstGeom>
        </p:spPr>
      </p:pic>
      <p:pic>
        <p:nvPicPr>
          <p:cNvPr id="7" name="Grafik 1"/>
          <p:cNvPicPr>
            <a:picLocks noChangeAspect="1"/>
          </p:cNvPicPr>
          <p:nvPr/>
        </p:nvPicPr>
        <p:blipFill>
          <a:blip r:embed="rId3"/>
          <a:stretch/>
        </p:blipFill>
        <p:spPr bwMode="auto">
          <a:xfrm>
            <a:off x="6352589" y="267494"/>
            <a:ext cx="1675795" cy="2042464"/>
          </a:xfrm>
          <a:prstGeom prst="rect">
            <a:avLst/>
          </a:prstGeom>
        </p:spPr>
      </p:pic>
    </p:spTree>
    <p:extLst>
      <p:ext uri="{BB962C8B-B14F-4D97-AF65-F5344CB8AC3E}">
        <p14:creationId xmlns:p14="http://schemas.microsoft.com/office/powerpoint/2010/main" val="3811992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1.  </a:t>
            </a:r>
            <a:r>
              <a:rPr lang="fr-FR" dirty="0" smtClean="0"/>
              <a:t>General framework</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a:t>
            </a:fld>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p:txBody>
          <a:bodyPr/>
          <a:lstStyle/>
          <a:p>
            <a:r>
              <a:rPr lang="fr-FR" cap="all" dirty="0" smtClean="0"/>
              <a:t>12/08/2024</a:t>
            </a:r>
            <a:endParaRPr lang="fr-FR" cap="all" dirty="0"/>
          </a:p>
          <a:p>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smtClean="0"/>
              <a:t>Occupational</a:t>
            </a:r>
            <a:r>
              <a:rPr lang="fr-FR" dirty="0" smtClean="0"/>
              <a:t> </a:t>
            </a:r>
            <a:r>
              <a:rPr lang="fr-FR" dirty="0"/>
              <a:t>module</a:t>
            </a:r>
          </a:p>
        </p:txBody>
      </p:sp>
    </p:spTree>
    <p:extLst>
      <p:ext uri="{BB962C8B-B14F-4D97-AF65-F5344CB8AC3E}">
        <p14:creationId xmlns:p14="http://schemas.microsoft.com/office/powerpoint/2010/main" val="3773241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3</a:t>
            </a:fld>
            <a:endParaRPr lang="fr-FR" dirty="0"/>
          </a:p>
        </p:txBody>
      </p:sp>
      <p:sp>
        <p:nvSpPr>
          <p:cNvPr id="6" name="Titre 5"/>
          <p:cNvSpPr>
            <a:spLocks noGrp="1"/>
          </p:cNvSpPr>
          <p:nvPr>
            <p:ph type="title"/>
          </p:nvPr>
        </p:nvSpPr>
        <p:spPr>
          <a:xfrm>
            <a:off x="275431" y="262220"/>
            <a:ext cx="8157703" cy="636937"/>
          </a:xfrm>
        </p:spPr>
        <p:txBody>
          <a:bodyPr/>
          <a:lstStyle/>
          <a:p>
            <a:r>
              <a:rPr lang="fr-FR" dirty="0" smtClean="0"/>
              <a:t>Occupational module</a:t>
            </a:r>
            <a:endParaRPr lang="fr-FR" dirty="0"/>
          </a:p>
        </p:txBody>
      </p:sp>
      <p:sp>
        <p:nvSpPr>
          <p:cNvPr id="7" name="Espace réservé de la date 3"/>
          <p:cNvSpPr>
            <a:spLocks noGrp="1"/>
          </p:cNvSpPr>
          <p:nvPr>
            <p:ph type="dt" sz="half" idx="16"/>
          </p:nvPr>
        </p:nvSpPr>
        <p:spPr>
          <a:xfrm>
            <a:off x="7699725" y="4659675"/>
            <a:ext cx="1170000" cy="211929"/>
          </a:xfrm>
        </p:spPr>
        <p:txBody>
          <a:bodyPr/>
          <a:lstStyle/>
          <a:p>
            <a:pPr algn="r"/>
            <a:r>
              <a:rPr lang="fr-FR" cap="all" dirty="0" smtClean="0"/>
              <a:t>12/08/2024</a:t>
            </a:r>
            <a:endParaRPr lang="fr-FR" cap="all" dirty="0"/>
          </a:p>
          <a:p>
            <a:pPr algn="r"/>
            <a:endParaRPr lang="fr-FR" cap="all"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broiler flock characterized by production parameters</a:t>
            </a:r>
            <a:r>
              <a:rPr lang="fr-FR" sz="1200" b="0" dirty="0" smtClean="0">
                <a:latin typeface="Calibri" panose="020F0502020204030204" pitchFamily="34" charset="0"/>
                <a:cs typeface="Calibri" panose="020F0502020204030204" pitchFamily="34" charset="0"/>
              </a:rPr>
              <a:t> </a:t>
            </a:r>
            <a:r>
              <a:rPr lang="fr-FR" sz="1200" b="0" dirty="0" smtClean="0">
                <a:solidFill>
                  <a:srgbClr val="2082C8"/>
                </a:solidFill>
                <a:latin typeface="Calibri" panose="020F0502020204030204" pitchFamily="34" charset="0"/>
                <a:cs typeface="Calibri" panose="020F0502020204030204" pitchFamily="34" charset="0"/>
              </a:rPr>
              <a:t>Ɵ = {Ɵ</a:t>
            </a:r>
            <a:r>
              <a:rPr lang="fr-FR" sz="900" b="0" dirty="0" smtClean="0">
                <a:solidFill>
                  <a:srgbClr val="2082C8"/>
                </a:solidFill>
                <a:latin typeface="Calibri" panose="020F0502020204030204" pitchFamily="34" charset="0"/>
                <a:cs typeface="Calibri" panose="020F0502020204030204" pitchFamily="34" charset="0"/>
              </a:rPr>
              <a:t>farm</a:t>
            </a:r>
            <a:r>
              <a:rPr lang="fr-FR" sz="1200" b="0" dirty="0" smtClean="0">
                <a:solidFill>
                  <a:srgbClr val="2082C8"/>
                </a:solidFill>
                <a:latin typeface="Calibri" panose="020F0502020204030204" pitchFamily="34" charset="0"/>
                <a:cs typeface="Calibri" panose="020F0502020204030204" pitchFamily="34" charset="0"/>
              </a:rPr>
              <a:t>, Ɵ</a:t>
            </a:r>
            <a:r>
              <a:rPr lang="fr-FR" sz="900" b="0" dirty="0" smtClean="0">
                <a:solidFill>
                  <a:srgbClr val="2082C8"/>
                </a:solidFill>
                <a:latin typeface="Calibri" panose="020F0502020204030204" pitchFamily="34" charset="0"/>
                <a:cs typeface="Calibri" panose="020F0502020204030204" pitchFamily="34" charset="0"/>
              </a:rPr>
              <a:t>foodborne</a:t>
            </a:r>
            <a:r>
              <a:rPr lang="fr-FR" sz="1200" b="0" dirty="0" smtClean="0">
                <a:solidFill>
                  <a:srgbClr val="2082C8"/>
                </a:solidFill>
                <a:latin typeface="Calibri" panose="020F0502020204030204" pitchFamily="34" charset="0"/>
                <a:cs typeface="Calibri" panose="020F0502020204030204" pitchFamily="34" charset="0"/>
              </a:rPr>
              <a:t>}</a:t>
            </a:r>
            <a:r>
              <a:rPr lang="fr-FR" sz="1200" b="0" dirty="0" smtClean="0"/>
              <a:t>, we want to estimate the risk of getting ESBL </a:t>
            </a:r>
            <a:r>
              <a:rPr lang="fr-FR" sz="1200" b="0" i="1" dirty="0" smtClean="0"/>
              <a:t>E. coli </a:t>
            </a:r>
            <a:r>
              <a:rPr lang="fr-FR" sz="1200" b="0" dirty="0" smtClean="0"/>
              <a:t>carriership for a worker of type </a:t>
            </a:r>
            <a:r>
              <a:rPr lang="fr-FR" sz="1200" b="0" i="1" dirty="0" smtClean="0">
                <a:solidFill>
                  <a:schemeClr val="accent3"/>
                </a:solidFill>
              </a:rPr>
              <a:t>w</a:t>
            </a:r>
            <a:r>
              <a:rPr lang="fr-FR" sz="1200" b="0" i="1" dirty="0" smtClean="0"/>
              <a:t> </a:t>
            </a:r>
            <a:r>
              <a:rPr lang="fr-FR" sz="1200" b="0" dirty="0" smtClean="0"/>
              <a:t>given the hygiene practice parameters </a:t>
            </a:r>
            <a:r>
              <a:rPr lang="fr-FR" sz="1200" b="0" i="1" dirty="0">
                <a:solidFill>
                  <a:srgbClr val="00B050"/>
                </a:solidFill>
              </a:rPr>
              <a:t>H</a:t>
            </a:r>
            <a:r>
              <a:rPr lang="fr-FR" sz="1200" b="0" i="1" dirty="0" smtClean="0"/>
              <a:t>.</a:t>
            </a:r>
            <a:r>
              <a:rPr lang="fr-FR" sz="1200" b="0" dirty="0" smtClean="0"/>
              <a:t>   </a:t>
            </a:r>
            <a:endParaRPr lang="fr-FR" sz="1200" i="1" dirty="0"/>
          </a:p>
        </p:txBody>
      </p:sp>
      <p:grpSp>
        <p:nvGrpSpPr>
          <p:cNvPr id="16" name="Groupe 15"/>
          <p:cNvGrpSpPr/>
          <p:nvPr/>
        </p:nvGrpSpPr>
        <p:grpSpPr>
          <a:xfrm>
            <a:off x="297303" y="1752118"/>
            <a:ext cx="8426470" cy="438741"/>
            <a:chOff x="323528" y="2278055"/>
            <a:chExt cx="8426470" cy="438741"/>
          </a:xfrm>
        </p:grpSpPr>
        <p:sp>
          <p:nvSpPr>
            <p:cNvPr id="9" name="Rectangle 8"/>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10" name="Rectangle 9"/>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11" name="Rectangle 10"/>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12" name="Rectangle 11"/>
            <p:cNvSpPr/>
            <p:nvPr/>
          </p:nvSpPr>
          <p:spPr>
            <a:xfrm>
              <a:off x="5302321" y="2284748"/>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13" name="Rectangle 12"/>
            <p:cNvSpPr/>
            <p:nvPr/>
          </p:nvSpPr>
          <p:spPr>
            <a:xfrm>
              <a:off x="4140719"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Monitoring</a:t>
              </a:r>
              <a:endParaRPr lang="fr-FR" sz="900" dirty="0">
                <a:solidFill>
                  <a:schemeClr val="tx1"/>
                </a:solidFill>
              </a:endParaRPr>
            </a:p>
          </p:txBody>
        </p:sp>
        <p:sp>
          <p:nvSpPr>
            <p:cNvPr id="14" name="Rectangle 13"/>
            <p:cNvSpPr/>
            <p:nvPr/>
          </p:nvSpPr>
          <p:spPr>
            <a:xfrm>
              <a:off x="2982489" y="2284748"/>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Unloading</a:t>
              </a:r>
              <a:endParaRPr lang="fr-FR" sz="900" dirty="0">
                <a:solidFill>
                  <a:schemeClr val="tx1"/>
                </a:solidFill>
              </a:endParaRPr>
            </a:p>
          </p:txBody>
        </p:sp>
        <p:sp>
          <p:nvSpPr>
            <p:cNvPr id="15" name="Rectangle 14"/>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nvGrpSpPr>
          <p:cNvPr id="51" name="Groupe 50"/>
          <p:cNvGrpSpPr/>
          <p:nvPr/>
        </p:nvGrpSpPr>
        <p:grpSpPr>
          <a:xfrm>
            <a:off x="983837" y="1368126"/>
            <a:ext cx="7087726" cy="273514"/>
            <a:chOff x="983837" y="1368126"/>
            <a:chExt cx="7087726" cy="273514"/>
          </a:xfrm>
        </p:grpSpPr>
        <p:sp>
          <p:nvSpPr>
            <p:cNvPr id="18" name="ZoneTexte 17"/>
            <p:cNvSpPr txBox="1"/>
            <p:nvPr/>
          </p:nvSpPr>
          <p:spPr>
            <a:xfrm>
              <a:off x="983837" y="1380030"/>
              <a:ext cx="589104" cy="261610"/>
            </a:xfrm>
            <a:prstGeom prst="rect">
              <a:avLst/>
            </a:prstGeom>
            <a:solidFill>
              <a:schemeClr val="accent3"/>
            </a:solidFill>
          </p:spPr>
          <p:txBody>
            <a:bodyPr wrap="square" rtlCol="0">
              <a:spAutoFit/>
            </a:bodyPr>
            <a:lstStyle/>
            <a:p>
              <a:r>
                <a:rPr lang="fr-FR" sz="1100" b="1" i="1" dirty="0">
                  <a:solidFill>
                    <a:schemeClr val="bg1"/>
                  </a:solidFill>
                </a:rPr>
                <a:t>w</a:t>
              </a:r>
              <a:r>
                <a:rPr lang="fr-FR" sz="1100" b="1" dirty="0" smtClean="0">
                  <a:solidFill>
                    <a:schemeClr val="bg1"/>
                  </a:solidFill>
                </a:rPr>
                <a:t> = 1</a:t>
              </a:r>
              <a:endParaRPr lang="fr-FR" sz="1100" b="1" dirty="0">
                <a:solidFill>
                  <a:schemeClr val="bg1"/>
                </a:solidFill>
              </a:endParaRPr>
            </a:p>
          </p:txBody>
        </p:sp>
        <p:sp>
          <p:nvSpPr>
            <p:cNvPr id="19" name="ZoneTexte 18"/>
            <p:cNvSpPr txBox="1"/>
            <p:nvPr/>
          </p:nvSpPr>
          <p:spPr>
            <a:xfrm>
              <a:off x="7483163" y="1368126"/>
              <a:ext cx="588400" cy="261610"/>
            </a:xfrm>
            <a:prstGeom prst="rect">
              <a:avLst/>
            </a:prstGeom>
            <a:solidFill>
              <a:schemeClr val="accent3"/>
            </a:solidFill>
          </p:spPr>
          <p:txBody>
            <a:bodyPr wrap="square" rtlCol="0">
              <a:spAutoFit/>
            </a:bodyPr>
            <a:lstStyle/>
            <a:p>
              <a:r>
                <a:rPr lang="fr-FR" sz="1100" b="1" i="1" dirty="0">
                  <a:solidFill>
                    <a:schemeClr val="bg1"/>
                  </a:solidFill>
                </a:rPr>
                <a:t>w</a:t>
              </a:r>
              <a:r>
                <a:rPr lang="fr-FR" sz="1100" b="1" dirty="0" smtClean="0">
                  <a:solidFill>
                    <a:schemeClr val="bg1"/>
                  </a:solidFill>
                </a:rPr>
                <a:t> = 3</a:t>
              </a:r>
              <a:endParaRPr lang="fr-FR" sz="1100" b="1" dirty="0">
                <a:solidFill>
                  <a:schemeClr val="bg1"/>
                </a:solidFill>
              </a:endParaRPr>
            </a:p>
          </p:txBody>
        </p:sp>
        <p:sp>
          <p:nvSpPr>
            <p:cNvPr id="20" name="ZoneTexte 19"/>
            <p:cNvSpPr txBox="1"/>
            <p:nvPr/>
          </p:nvSpPr>
          <p:spPr>
            <a:xfrm>
              <a:off x="4255842" y="1368126"/>
              <a:ext cx="577965" cy="261610"/>
            </a:xfrm>
            <a:prstGeom prst="rect">
              <a:avLst/>
            </a:prstGeom>
            <a:solidFill>
              <a:schemeClr val="accent3"/>
            </a:solidFill>
          </p:spPr>
          <p:txBody>
            <a:bodyPr wrap="square" rtlCol="0">
              <a:spAutoFit/>
            </a:bodyPr>
            <a:lstStyle/>
            <a:p>
              <a:r>
                <a:rPr lang="fr-FR" sz="1100" b="1" i="1" dirty="0">
                  <a:solidFill>
                    <a:schemeClr val="bg1"/>
                  </a:solidFill>
                </a:rPr>
                <a:t>w</a:t>
              </a:r>
              <a:r>
                <a:rPr lang="fr-FR" sz="1100" b="1" dirty="0" smtClean="0">
                  <a:solidFill>
                    <a:schemeClr val="bg1"/>
                  </a:solidFill>
                </a:rPr>
                <a:t> = 2</a:t>
              </a:r>
              <a:endParaRPr lang="fr-FR" sz="1100" b="1" dirty="0">
                <a:solidFill>
                  <a:schemeClr val="bg1"/>
                </a:solidFill>
              </a:endParaRPr>
            </a:p>
          </p:txBody>
        </p:sp>
      </p:grpSp>
      <p:sp>
        <p:nvSpPr>
          <p:cNvPr id="23" name="ZoneTexte 22"/>
          <p:cNvSpPr txBox="1"/>
          <p:nvPr/>
        </p:nvSpPr>
        <p:spPr>
          <a:xfrm>
            <a:off x="3151860" y="2399438"/>
            <a:ext cx="2546044" cy="553998"/>
          </a:xfrm>
          <a:prstGeom prst="rect">
            <a:avLst/>
          </a:prstGeom>
          <a:noFill/>
        </p:spPr>
        <p:txBody>
          <a:bodyPr wrap="square" rtlCol="0">
            <a:spAutoFit/>
          </a:bodyPr>
          <a:lstStyle/>
          <a:p>
            <a:pPr marL="228600" indent="-228600">
              <a:buFont typeface="+mj-lt"/>
              <a:buAutoNum type="arabicPeriod"/>
            </a:pPr>
            <a:r>
              <a:rPr lang="fr-FR" sz="1000" dirty="0"/>
              <a:t>Concentration on an infected bird</a:t>
            </a:r>
          </a:p>
          <a:p>
            <a:pPr marL="228600" indent="-228600">
              <a:buFont typeface="+mj-lt"/>
              <a:buAutoNum type="arabicPeriod"/>
            </a:pPr>
            <a:r>
              <a:rPr lang="fr-FR" sz="1000" dirty="0"/>
              <a:t>Within flock prevalence</a:t>
            </a:r>
          </a:p>
          <a:p>
            <a:endParaRPr lang="fr-FR" sz="1000" dirty="0"/>
          </a:p>
        </p:txBody>
      </p:sp>
      <p:grpSp>
        <p:nvGrpSpPr>
          <p:cNvPr id="52" name="Groupe 51"/>
          <p:cNvGrpSpPr/>
          <p:nvPr/>
        </p:nvGrpSpPr>
        <p:grpSpPr>
          <a:xfrm>
            <a:off x="245064" y="2676437"/>
            <a:ext cx="8941318" cy="1842467"/>
            <a:chOff x="245064" y="2676437"/>
            <a:chExt cx="8941318" cy="1842467"/>
          </a:xfrm>
        </p:grpSpPr>
        <p:sp>
          <p:nvSpPr>
            <p:cNvPr id="31" name="ZoneTexte 30"/>
            <p:cNvSpPr txBox="1"/>
            <p:nvPr/>
          </p:nvSpPr>
          <p:spPr>
            <a:xfrm>
              <a:off x="6676988" y="3010798"/>
              <a:ext cx="2509394" cy="1015663"/>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C_ev_p</a:t>
              </a:r>
            </a:p>
            <a:p>
              <a:pPr marL="171450" indent="-171450">
                <a:buFont typeface="Arial" panose="020B0604020202020204" pitchFamily="34" charset="0"/>
                <a:buChar char="•"/>
              </a:pPr>
              <a:r>
                <a:rPr lang="fr-FR" sz="1000" dirty="0" smtClean="0">
                  <a:solidFill>
                    <a:srgbClr val="FF0000"/>
                  </a:solidFill>
                </a:rPr>
                <a:t>Prev_ev_p</a:t>
              </a:r>
              <a:endParaRPr lang="fr-FR" sz="1000" dirty="0">
                <a:solidFill>
                  <a:srgbClr val="FF0000"/>
                </a:solidFill>
              </a:endParaRPr>
            </a:p>
            <a:p>
              <a:pPr marL="171450" indent="-171450">
                <a:buFont typeface="Arial" panose="020B0604020202020204" pitchFamily="34" charset="0"/>
                <a:buChar char="•"/>
              </a:pPr>
              <a:r>
                <a:rPr lang="fr-FR" sz="1000" dirty="0" smtClean="0">
                  <a:solidFill>
                    <a:srgbClr val="00B050"/>
                  </a:solidFill>
                </a:rPr>
                <a:t>C_ev_n</a:t>
              </a: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B050"/>
                  </a:solidFill>
                </a:rPr>
                <a:t>Prev_ev_n</a:t>
              </a:r>
            </a:p>
            <a:p>
              <a:pPr marL="171450" indent="-171450">
                <a:buFont typeface="Arial" panose="020B0604020202020204" pitchFamily="34" charset="0"/>
                <a:buChar char="•"/>
              </a:pP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70C0"/>
                  </a:solidFill>
                </a:rPr>
                <a:t>Food-borne module outputs</a:t>
              </a:r>
            </a:p>
          </p:txBody>
        </p:sp>
        <p:grpSp>
          <p:nvGrpSpPr>
            <p:cNvPr id="50" name="Groupe 49"/>
            <p:cNvGrpSpPr/>
            <p:nvPr/>
          </p:nvGrpSpPr>
          <p:grpSpPr>
            <a:xfrm>
              <a:off x="245064" y="2676437"/>
              <a:ext cx="8872711" cy="1842467"/>
              <a:chOff x="245064" y="2676437"/>
              <a:chExt cx="8872711" cy="1842467"/>
            </a:xfrm>
          </p:grpSpPr>
          <p:sp>
            <p:nvSpPr>
              <p:cNvPr id="21" name="ZoneTexte 20"/>
              <p:cNvSpPr txBox="1"/>
              <p:nvPr/>
            </p:nvSpPr>
            <p:spPr>
              <a:xfrm>
                <a:off x="245064" y="3010799"/>
                <a:ext cx="2232248" cy="1508105"/>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C_&lt;step&gt;_p</a:t>
                </a:r>
              </a:p>
              <a:p>
                <a:pPr marL="171450" indent="-171450">
                  <a:buFont typeface="Arial" panose="020B0604020202020204" pitchFamily="34" charset="0"/>
                  <a:buChar char="•"/>
                </a:pPr>
                <a:r>
                  <a:rPr lang="fr-FR" sz="1000" dirty="0" smtClean="0">
                    <a:solidFill>
                      <a:srgbClr val="FF0000"/>
                    </a:solidFill>
                  </a:rPr>
                  <a:t>Prev_</a:t>
                </a:r>
                <a:r>
                  <a:rPr lang="fr-FR" sz="1000" dirty="0">
                    <a:solidFill>
                      <a:srgbClr val="FF0000"/>
                    </a:solidFill>
                  </a:rPr>
                  <a:t>&lt;step&gt;</a:t>
                </a:r>
                <a:r>
                  <a:rPr lang="fr-FR" sz="1000" dirty="0" smtClean="0">
                    <a:solidFill>
                      <a:srgbClr val="FF0000"/>
                    </a:solidFill>
                  </a:rPr>
                  <a:t>_p</a:t>
                </a:r>
                <a:endParaRPr lang="fr-FR" sz="1000" dirty="0"/>
              </a:p>
              <a:p>
                <a:pPr marL="171450" indent="-171450">
                  <a:buFont typeface="Arial" panose="020B0604020202020204" pitchFamily="34" charset="0"/>
                  <a:buChar char="•"/>
                </a:pPr>
                <a:r>
                  <a:rPr lang="fr-FR" sz="1000" dirty="0" smtClean="0">
                    <a:solidFill>
                      <a:srgbClr val="00B050"/>
                    </a:solidFill>
                  </a:rPr>
                  <a:t>C</a:t>
                </a:r>
                <a:r>
                  <a:rPr lang="fr-FR" sz="1000" dirty="0">
                    <a:solidFill>
                      <a:srgbClr val="00B050"/>
                    </a:solidFill>
                  </a:rPr>
                  <a:t>_&lt;step</a:t>
                </a:r>
                <a:r>
                  <a:rPr lang="fr-FR" sz="1000" dirty="0" smtClean="0">
                    <a:solidFill>
                      <a:srgbClr val="00B050"/>
                    </a:solidFill>
                  </a:rPr>
                  <a:t>&gt;_n </a:t>
                </a:r>
                <a:r>
                  <a:rPr lang="fr-FR" sz="1000" dirty="0"/>
                  <a:t>= </a:t>
                </a:r>
                <a:r>
                  <a:rPr lang="fr-FR" sz="1000" dirty="0" smtClean="0"/>
                  <a:t>0</a:t>
                </a:r>
                <a:endParaRPr lang="fr-FR" sz="1000" dirty="0"/>
              </a:p>
              <a:p>
                <a:pPr marL="171450" indent="-171450">
                  <a:buFont typeface="Arial" panose="020B0604020202020204" pitchFamily="34" charset="0"/>
                  <a:buChar char="•"/>
                </a:pPr>
                <a:r>
                  <a:rPr lang="fr-FR" sz="1000" dirty="0">
                    <a:solidFill>
                      <a:srgbClr val="00B050"/>
                    </a:solidFill>
                  </a:rPr>
                  <a:t>Prev_&lt;step</a:t>
                </a:r>
                <a:r>
                  <a:rPr lang="fr-FR" sz="1000" dirty="0" smtClean="0">
                    <a:solidFill>
                      <a:srgbClr val="00B050"/>
                    </a:solidFill>
                  </a:rPr>
                  <a:t>&gt;_</a:t>
                </a:r>
                <a:r>
                  <a:rPr lang="fr-FR" sz="1000" dirty="0">
                    <a:solidFill>
                      <a:srgbClr val="00B050"/>
                    </a:solidFill>
                  </a:rPr>
                  <a:t>n</a:t>
                </a:r>
                <a:r>
                  <a:rPr lang="fr-FR" sz="1000" dirty="0" smtClean="0">
                    <a:solidFill>
                      <a:srgbClr val="00B050"/>
                    </a:solidFill>
                  </a:rPr>
                  <a:t> </a:t>
                </a:r>
                <a:r>
                  <a:rPr lang="fr-FR" sz="1000" dirty="0" smtClean="0"/>
                  <a:t>= 0</a:t>
                </a:r>
              </a:p>
              <a:p>
                <a:pPr marL="171450" indent="-171450">
                  <a:buFont typeface="Arial" panose="020B0604020202020204" pitchFamily="34" charset="0"/>
                  <a:buChar char="•"/>
                </a:pPr>
                <a:endParaRPr lang="fr-FR" sz="1000" dirty="0"/>
              </a:p>
              <a:p>
                <a:pPr marL="171450" indent="-171450">
                  <a:buFont typeface="Arial" panose="020B0604020202020204" pitchFamily="34" charset="0"/>
                  <a:buChar char="•"/>
                </a:pPr>
                <a:r>
                  <a:rPr lang="fr-FR" sz="1000" dirty="0" smtClean="0">
                    <a:solidFill>
                      <a:srgbClr val="0070C0"/>
                    </a:solidFill>
                  </a:rPr>
                  <a:t>Farm module (</a:t>
                </a:r>
                <a:r>
                  <a:rPr lang="fr-FR" sz="1000" dirty="0" smtClean="0">
                    <a:solidFill>
                      <a:srgbClr val="2082C8"/>
                    </a:solidFill>
                    <a:latin typeface="Calibri" panose="020F0502020204030204" pitchFamily="34" charset="0"/>
                    <a:cs typeface="Calibri" panose="020F0502020204030204" pitchFamily="34" charset="0"/>
                  </a:rPr>
                  <a:t>Ɵ</a:t>
                </a:r>
                <a:r>
                  <a:rPr lang="fr-FR" sz="900" dirty="0" smtClean="0">
                    <a:solidFill>
                      <a:srgbClr val="2082C8"/>
                    </a:solidFill>
                    <a:latin typeface="Calibri" panose="020F0502020204030204" pitchFamily="34" charset="0"/>
                    <a:cs typeface="Calibri" panose="020F0502020204030204" pitchFamily="34" charset="0"/>
                  </a:rPr>
                  <a:t>farm</a:t>
                </a:r>
                <a:r>
                  <a:rPr lang="fr-FR" sz="1000" dirty="0" smtClean="0">
                    <a:solidFill>
                      <a:srgbClr val="0070C0"/>
                    </a:solidFill>
                  </a:rPr>
                  <a:t>) </a:t>
                </a:r>
                <a:r>
                  <a:rPr lang="fr-FR" sz="1000" dirty="0">
                    <a:solidFill>
                      <a:srgbClr val="0070C0"/>
                    </a:solidFill>
                  </a:rPr>
                  <a:t>outputs</a:t>
                </a:r>
              </a:p>
              <a:p>
                <a:pPr marL="171450" indent="-171450">
                  <a:buFont typeface="Arial" panose="020B0604020202020204" pitchFamily="34" charset="0"/>
                  <a:buChar char="•"/>
                </a:pPr>
                <a:endParaRPr lang="fr-FR" sz="1000" dirty="0" smtClean="0"/>
              </a:p>
              <a:p>
                <a:endParaRPr lang="fr-FR" sz="1000" dirty="0"/>
              </a:p>
              <a:p>
                <a:endParaRPr lang="fr-FR" sz="1000" dirty="0"/>
              </a:p>
            </p:txBody>
          </p:sp>
          <p:sp>
            <p:nvSpPr>
              <p:cNvPr id="22" name="ZoneTexte 21"/>
              <p:cNvSpPr txBox="1"/>
              <p:nvPr/>
            </p:nvSpPr>
            <p:spPr>
              <a:xfrm>
                <a:off x="3162746" y="3015885"/>
                <a:ext cx="2849414" cy="1323439"/>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C_prod_p</a:t>
                </a:r>
              </a:p>
              <a:p>
                <a:pPr marL="171450" indent="-171450">
                  <a:buFont typeface="Arial" panose="020B0604020202020204" pitchFamily="34" charset="0"/>
                  <a:buChar char="•"/>
                </a:pPr>
                <a:r>
                  <a:rPr lang="fr-FR" sz="1000" dirty="0" smtClean="0">
                    <a:solidFill>
                      <a:srgbClr val="FF0000"/>
                    </a:solidFill>
                  </a:rPr>
                  <a:t>Prev_prod_p</a:t>
                </a:r>
                <a:endParaRPr lang="fr-FR" sz="1000" dirty="0">
                  <a:solidFill>
                    <a:srgbClr val="FF0000"/>
                  </a:solidFill>
                </a:endParaRPr>
              </a:p>
              <a:p>
                <a:pPr marL="171450" indent="-171450">
                  <a:buFont typeface="Arial" panose="020B0604020202020204" pitchFamily="34" charset="0"/>
                  <a:buChar char="•"/>
                </a:pPr>
                <a:r>
                  <a:rPr lang="fr-FR" sz="1000" dirty="0" smtClean="0">
                    <a:solidFill>
                      <a:srgbClr val="00B050"/>
                    </a:solidFill>
                  </a:rPr>
                  <a:t>C_prod_n</a:t>
                </a: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B050"/>
                    </a:solidFill>
                  </a:rPr>
                  <a:t>Prev_prod_n</a:t>
                </a:r>
              </a:p>
              <a:p>
                <a:pPr marL="171450" indent="-171450">
                  <a:buFont typeface="Arial" panose="020B0604020202020204" pitchFamily="34" charset="0"/>
                  <a:buChar char="•"/>
                </a:pP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70C0"/>
                    </a:solidFill>
                  </a:rPr>
                  <a:t>Food-borne module</a:t>
                </a:r>
                <a:r>
                  <a:rPr lang="fr-FR" sz="1000" dirty="0">
                    <a:solidFill>
                      <a:srgbClr val="0070C0"/>
                    </a:solidFill>
                  </a:rPr>
                  <a:t> (</a:t>
                </a:r>
                <a:r>
                  <a:rPr lang="fr-FR" sz="1000" dirty="0" smtClean="0">
                    <a:solidFill>
                      <a:srgbClr val="2082C8"/>
                    </a:solidFill>
                    <a:latin typeface="Calibri" panose="020F0502020204030204" pitchFamily="34" charset="0"/>
                    <a:cs typeface="Calibri" panose="020F0502020204030204" pitchFamily="34" charset="0"/>
                  </a:rPr>
                  <a:t>Ɵ</a:t>
                </a:r>
                <a:r>
                  <a:rPr lang="fr-FR" sz="900" dirty="0" smtClean="0">
                    <a:solidFill>
                      <a:srgbClr val="2082C8"/>
                    </a:solidFill>
                    <a:latin typeface="Calibri" panose="020F0502020204030204" pitchFamily="34" charset="0"/>
                    <a:cs typeface="Calibri" panose="020F0502020204030204" pitchFamily="34" charset="0"/>
                  </a:rPr>
                  <a:t>foodborne</a:t>
                </a:r>
                <a:r>
                  <a:rPr lang="fr-FR" sz="1000" dirty="0" smtClean="0">
                    <a:solidFill>
                      <a:srgbClr val="0070C0"/>
                    </a:solidFill>
                  </a:rPr>
                  <a:t>) outputs</a:t>
                </a:r>
              </a:p>
              <a:p>
                <a:pPr marL="171450" indent="-171450">
                  <a:buFont typeface="Arial" panose="020B0604020202020204" pitchFamily="34" charset="0"/>
                  <a:buChar char="•"/>
                </a:pPr>
                <a:r>
                  <a:rPr lang="fr-FR" sz="1000" dirty="0" smtClean="0">
                    <a:solidFill>
                      <a:srgbClr val="0070C0"/>
                    </a:solidFill>
                  </a:rPr>
                  <a:t>Unchanged during the 3 steps</a:t>
                </a:r>
                <a:endParaRPr lang="fr-FR" sz="1000" dirty="0">
                  <a:solidFill>
                    <a:srgbClr val="0070C0"/>
                  </a:solidFill>
                </a:endParaRPr>
              </a:p>
              <a:p>
                <a:endParaRPr lang="fr-FR" sz="1000" dirty="0"/>
              </a:p>
            </p:txBody>
          </p:sp>
          <p:cxnSp>
            <p:nvCxnSpPr>
              <p:cNvPr id="25" name="Connecteur droit avec flèche 24"/>
              <p:cNvCxnSpPr>
                <a:stCxn id="23" idx="1"/>
                <a:endCxn id="21" idx="0"/>
              </p:cNvCxnSpPr>
              <p:nvPr/>
            </p:nvCxnSpPr>
            <p:spPr>
              <a:xfrm flipH="1">
                <a:off x="1361188" y="2676437"/>
                <a:ext cx="1790672" cy="3343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a:off x="4329751" y="2806012"/>
                <a:ext cx="0" cy="28025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7863078" y="3017491"/>
                <a:ext cx="1254697" cy="707886"/>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C_por_p</a:t>
                </a:r>
              </a:p>
              <a:p>
                <a:pPr marL="171450" indent="-171450">
                  <a:buFont typeface="Arial" panose="020B0604020202020204" pitchFamily="34" charset="0"/>
                  <a:buChar char="•"/>
                </a:pPr>
                <a:r>
                  <a:rPr lang="fr-FR" sz="1000" dirty="0" smtClean="0">
                    <a:solidFill>
                      <a:srgbClr val="FF0000"/>
                    </a:solidFill>
                  </a:rPr>
                  <a:t>Prev_por_p</a:t>
                </a:r>
                <a:endParaRPr lang="fr-FR" sz="1000" dirty="0">
                  <a:solidFill>
                    <a:srgbClr val="FF0000"/>
                  </a:solidFill>
                </a:endParaRPr>
              </a:p>
              <a:p>
                <a:pPr marL="171450" indent="-171450">
                  <a:buFont typeface="Arial" panose="020B0604020202020204" pitchFamily="34" charset="0"/>
                  <a:buChar char="•"/>
                </a:pPr>
                <a:r>
                  <a:rPr lang="fr-FR" sz="1000" dirty="0" smtClean="0">
                    <a:solidFill>
                      <a:srgbClr val="00B050"/>
                    </a:solidFill>
                  </a:rPr>
                  <a:t>C_por_n</a:t>
                </a: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B050"/>
                    </a:solidFill>
                  </a:rPr>
                  <a:t>Prev_por_n</a:t>
                </a:r>
              </a:p>
            </p:txBody>
          </p:sp>
          <p:cxnSp>
            <p:nvCxnSpPr>
              <p:cNvPr id="33" name="Connecteur droit avec flèche 32"/>
              <p:cNvCxnSpPr>
                <a:stCxn id="23" idx="3"/>
              </p:cNvCxnSpPr>
              <p:nvPr/>
            </p:nvCxnSpPr>
            <p:spPr>
              <a:xfrm>
                <a:off x="5697904" y="2676437"/>
                <a:ext cx="2233781" cy="3343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1848952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4</a:t>
            </a:fld>
            <a:endParaRPr lang="fr-FR" dirty="0"/>
          </a:p>
        </p:txBody>
      </p:sp>
      <p:sp>
        <p:nvSpPr>
          <p:cNvPr id="6" name="Titre 5"/>
          <p:cNvSpPr>
            <a:spLocks noGrp="1"/>
          </p:cNvSpPr>
          <p:nvPr>
            <p:ph type="title"/>
          </p:nvPr>
        </p:nvSpPr>
        <p:spPr>
          <a:xfrm>
            <a:off x="275431" y="262220"/>
            <a:ext cx="8157703" cy="636937"/>
          </a:xfrm>
        </p:spPr>
        <p:txBody>
          <a:bodyPr/>
          <a:lstStyle/>
          <a:p>
            <a:r>
              <a:rPr lang="fr-FR" dirty="0"/>
              <a:t>Computation of concentation </a:t>
            </a:r>
            <a:endParaRPr lang="fr-FR" dirty="0"/>
          </a:p>
        </p:txBody>
      </p:sp>
      <p:sp>
        <p:nvSpPr>
          <p:cNvPr id="7" name="Espace réservé de la date 3"/>
          <p:cNvSpPr>
            <a:spLocks noGrp="1"/>
          </p:cNvSpPr>
          <p:nvPr>
            <p:ph type="dt" sz="half" idx="16"/>
          </p:nvPr>
        </p:nvSpPr>
        <p:spPr>
          <a:xfrm>
            <a:off x="7699725" y="4659675"/>
            <a:ext cx="1170000" cy="211929"/>
          </a:xfrm>
        </p:spPr>
        <p:txBody>
          <a:bodyPr/>
          <a:lstStyle/>
          <a:p>
            <a:pPr algn="r"/>
            <a:r>
              <a:rPr lang="fr-FR" cap="all" dirty="0" smtClean="0"/>
              <a:t>12/08/2024</a:t>
            </a:r>
            <a:endParaRPr lang="fr-FR" cap="all" dirty="0"/>
          </a:p>
          <a:p>
            <a:pPr algn="r"/>
            <a:endParaRPr lang="fr-FR" cap="all"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pPr marL="171450" indent="-171450">
              <a:buFont typeface="Arial" panose="020B0604020202020204" pitchFamily="34" charset="0"/>
              <a:buChar char="•"/>
            </a:pPr>
            <a:r>
              <a:rPr lang="fr-FR" sz="1200" b="0" dirty="0" smtClean="0"/>
              <a:t>Under each step there are several contaminated items which comes to human contact</a:t>
            </a:r>
          </a:p>
          <a:p>
            <a:pPr marL="171450" indent="-171450">
              <a:buFont typeface="Arial" panose="020B0604020202020204" pitchFamily="34" charset="0"/>
              <a:buChar char="•"/>
            </a:pPr>
            <a:r>
              <a:rPr lang="fr-FR" sz="1200" b="0" dirty="0" smtClean="0"/>
              <a:t>We compute the average concentration on each such item during a production process of the flock</a:t>
            </a:r>
            <a:endParaRPr lang="fr-FR" sz="1200" b="0" dirty="0"/>
          </a:p>
        </p:txBody>
      </p:sp>
      <p:grpSp>
        <p:nvGrpSpPr>
          <p:cNvPr id="16" name="Groupe 15"/>
          <p:cNvGrpSpPr/>
          <p:nvPr/>
        </p:nvGrpSpPr>
        <p:grpSpPr>
          <a:xfrm>
            <a:off x="297303" y="1752118"/>
            <a:ext cx="8426470" cy="438741"/>
            <a:chOff x="323528" y="2278055"/>
            <a:chExt cx="8426470" cy="438741"/>
          </a:xfrm>
        </p:grpSpPr>
        <p:sp>
          <p:nvSpPr>
            <p:cNvPr id="9" name="Rectangle 8"/>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10" name="Rectangle 9"/>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11" name="Rectangle 10"/>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12" name="Rectangle 11"/>
            <p:cNvSpPr/>
            <p:nvPr/>
          </p:nvSpPr>
          <p:spPr>
            <a:xfrm>
              <a:off x="5302321" y="2284748"/>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13" name="Rectangle 12"/>
            <p:cNvSpPr/>
            <p:nvPr/>
          </p:nvSpPr>
          <p:spPr>
            <a:xfrm>
              <a:off x="4140719"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Monitoring</a:t>
              </a:r>
              <a:endParaRPr lang="fr-FR" sz="900" dirty="0">
                <a:solidFill>
                  <a:schemeClr val="tx1"/>
                </a:solidFill>
              </a:endParaRPr>
            </a:p>
          </p:txBody>
        </p:sp>
        <p:sp>
          <p:nvSpPr>
            <p:cNvPr id="14" name="Rectangle 13"/>
            <p:cNvSpPr/>
            <p:nvPr/>
          </p:nvSpPr>
          <p:spPr>
            <a:xfrm>
              <a:off x="2982489" y="2284748"/>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Unloading</a:t>
              </a:r>
              <a:endParaRPr lang="fr-FR" sz="900" dirty="0">
                <a:solidFill>
                  <a:schemeClr val="tx1"/>
                </a:solidFill>
              </a:endParaRPr>
            </a:p>
          </p:txBody>
        </p:sp>
        <p:sp>
          <p:nvSpPr>
            <p:cNvPr id="15" name="Rectangle 14"/>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nvGrpSpPr>
          <p:cNvPr id="51" name="Groupe 50"/>
          <p:cNvGrpSpPr/>
          <p:nvPr/>
        </p:nvGrpSpPr>
        <p:grpSpPr>
          <a:xfrm>
            <a:off x="983837" y="1368126"/>
            <a:ext cx="7087726" cy="273514"/>
            <a:chOff x="983837" y="1368126"/>
            <a:chExt cx="7087726" cy="273514"/>
          </a:xfrm>
        </p:grpSpPr>
        <p:sp>
          <p:nvSpPr>
            <p:cNvPr id="18" name="ZoneTexte 17"/>
            <p:cNvSpPr txBox="1"/>
            <p:nvPr/>
          </p:nvSpPr>
          <p:spPr>
            <a:xfrm>
              <a:off x="983837" y="1380030"/>
              <a:ext cx="589104" cy="261610"/>
            </a:xfrm>
            <a:prstGeom prst="rect">
              <a:avLst/>
            </a:prstGeom>
            <a:solidFill>
              <a:schemeClr val="accent3"/>
            </a:solidFill>
          </p:spPr>
          <p:txBody>
            <a:bodyPr wrap="square" rtlCol="0">
              <a:spAutoFit/>
            </a:bodyPr>
            <a:lstStyle/>
            <a:p>
              <a:r>
                <a:rPr lang="fr-FR" sz="1100" b="1" i="1" dirty="0">
                  <a:solidFill>
                    <a:schemeClr val="bg1"/>
                  </a:solidFill>
                </a:rPr>
                <a:t>w</a:t>
              </a:r>
              <a:r>
                <a:rPr lang="fr-FR" sz="1100" b="1" dirty="0" smtClean="0">
                  <a:solidFill>
                    <a:schemeClr val="bg1"/>
                  </a:solidFill>
                </a:rPr>
                <a:t> = 1</a:t>
              </a:r>
              <a:endParaRPr lang="fr-FR" sz="1100" b="1" dirty="0">
                <a:solidFill>
                  <a:schemeClr val="bg1"/>
                </a:solidFill>
              </a:endParaRPr>
            </a:p>
          </p:txBody>
        </p:sp>
        <p:sp>
          <p:nvSpPr>
            <p:cNvPr id="19" name="ZoneTexte 18"/>
            <p:cNvSpPr txBox="1"/>
            <p:nvPr/>
          </p:nvSpPr>
          <p:spPr>
            <a:xfrm>
              <a:off x="7483163" y="1368126"/>
              <a:ext cx="588400" cy="261610"/>
            </a:xfrm>
            <a:prstGeom prst="rect">
              <a:avLst/>
            </a:prstGeom>
            <a:solidFill>
              <a:schemeClr val="accent3"/>
            </a:solidFill>
          </p:spPr>
          <p:txBody>
            <a:bodyPr wrap="square" rtlCol="0">
              <a:spAutoFit/>
            </a:bodyPr>
            <a:lstStyle/>
            <a:p>
              <a:r>
                <a:rPr lang="fr-FR" sz="1100" b="1" i="1" dirty="0">
                  <a:solidFill>
                    <a:schemeClr val="bg1"/>
                  </a:solidFill>
                </a:rPr>
                <a:t>w</a:t>
              </a:r>
              <a:r>
                <a:rPr lang="fr-FR" sz="1100" b="1" dirty="0" smtClean="0">
                  <a:solidFill>
                    <a:schemeClr val="bg1"/>
                  </a:solidFill>
                </a:rPr>
                <a:t> = 3</a:t>
              </a:r>
              <a:endParaRPr lang="fr-FR" sz="1100" b="1" dirty="0">
                <a:solidFill>
                  <a:schemeClr val="bg1"/>
                </a:solidFill>
              </a:endParaRPr>
            </a:p>
          </p:txBody>
        </p:sp>
        <p:sp>
          <p:nvSpPr>
            <p:cNvPr id="20" name="ZoneTexte 19"/>
            <p:cNvSpPr txBox="1"/>
            <p:nvPr/>
          </p:nvSpPr>
          <p:spPr>
            <a:xfrm>
              <a:off x="4255842" y="1368126"/>
              <a:ext cx="577965" cy="261610"/>
            </a:xfrm>
            <a:prstGeom prst="rect">
              <a:avLst/>
            </a:prstGeom>
            <a:solidFill>
              <a:schemeClr val="accent3"/>
            </a:solidFill>
          </p:spPr>
          <p:txBody>
            <a:bodyPr wrap="square" rtlCol="0">
              <a:spAutoFit/>
            </a:bodyPr>
            <a:lstStyle/>
            <a:p>
              <a:r>
                <a:rPr lang="fr-FR" sz="1100" b="1" i="1" dirty="0">
                  <a:solidFill>
                    <a:schemeClr val="bg1"/>
                  </a:solidFill>
                </a:rPr>
                <a:t>w</a:t>
              </a:r>
              <a:r>
                <a:rPr lang="fr-FR" sz="1100" b="1" dirty="0" smtClean="0">
                  <a:solidFill>
                    <a:schemeClr val="bg1"/>
                  </a:solidFill>
                </a:rPr>
                <a:t> = 2</a:t>
              </a:r>
              <a:endParaRPr lang="fr-FR" sz="1100" b="1" dirty="0">
                <a:solidFill>
                  <a:schemeClr val="bg1"/>
                </a:solidFill>
              </a:endParaRPr>
            </a:p>
          </p:txBody>
        </p:sp>
      </p:grpSp>
      <p:sp>
        <p:nvSpPr>
          <p:cNvPr id="39" name="Rectangle à coins arrondis 38"/>
          <p:cNvSpPr/>
          <p:nvPr/>
        </p:nvSpPr>
        <p:spPr>
          <a:xfrm>
            <a:off x="2943480" y="2482426"/>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cages</a:t>
            </a:r>
            <a:endParaRPr lang="fr-FR" sz="1100" dirty="0"/>
          </a:p>
        </p:txBody>
      </p:sp>
      <p:sp>
        <p:nvSpPr>
          <p:cNvPr id="40" name="Rectangle à coins arrondis 39"/>
          <p:cNvSpPr/>
          <p:nvPr/>
        </p:nvSpPr>
        <p:spPr>
          <a:xfrm>
            <a:off x="7931685" y="372216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3" name="Rectangle à coins arrondis 42"/>
          <p:cNvSpPr/>
          <p:nvPr/>
        </p:nvSpPr>
        <p:spPr>
          <a:xfrm>
            <a:off x="4101710" y="2474440"/>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5259940"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6" name="Rectangle à coins arrondis 45"/>
          <p:cNvSpPr/>
          <p:nvPr/>
        </p:nvSpPr>
        <p:spPr>
          <a:xfrm>
            <a:off x="6744515"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48" name="Rectangle à coins arrondis 47"/>
          <p:cNvSpPr/>
          <p:nvPr/>
        </p:nvSpPr>
        <p:spPr>
          <a:xfrm>
            <a:off x="7931685"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pic>
        <p:nvPicPr>
          <p:cNvPr id="53" name="Imag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04" y="2306548"/>
            <a:ext cx="260699" cy="260699"/>
          </a:xfrm>
          <a:prstGeom prst="rect">
            <a:avLst/>
          </a:prstGeom>
        </p:spPr>
      </p:pic>
      <p:pic>
        <p:nvPicPr>
          <p:cNvPr id="54" name="Image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34" y="2300055"/>
            <a:ext cx="260699" cy="260699"/>
          </a:xfrm>
          <a:prstGeom prst="rect">
            <a:avLst/>
          </a:prstGeom>
        </p:spPr>
      </p:pic>
      <p:pic>
        <p:nvPicPr>
          <p:cNvPr id="55" name="Imag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813" y="2306548"/>
            <a:ext cx="260699" cy="260699"/>
          </a:xfrm>
          <a:prstGeom prst="rect">
            <a:avLst/>
          </a:prstGeom>
        </p:spPr>
      </p:pic>
      <p:pic>
        <p:nvPicPr>
          <p:cNvPr id="56" name="Image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6996" y="2309989"/>
            <a:ext cx="260699" cy="260699"/>
          </a:xfrm>
          <a:prstGeom prst="rect">
            <a:avLst/>
          </a:prstGeom>
        </p:spPr>
      </p:pic>
      <p:pic>
        <p:nvPicPr>
          <p:cNvPr id="57" name="Image 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8867" y="2309064"/>
            <a:ext cx="260699" cy="260699"/>
          </a:xfrm>
          <a:prstGeom prst="rect">
            <a:avLst/>
          </a:prstGeom>
        </p:spPr>
      </p:pic>
      <p:pic>
        <p:nvPicPr>
          <p:cNvPr id="58" name="Imag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3423" y="2306547"/>
            <a:ext cx="260699" cy="260699"/>
          </a:xfrm>
          <a:prstGeom prst="rect">
            <a:avLst/>
          </a:prstGeom>
        </p:spPr>
      </p:pic>
      <p:sp>
        <p:nvSpPr>
          <p:cNvPr id="60" name="ZoneTexte 59"/>
          <p:cNvSpPr txBox="1"/>
          <p:nvPr/>
        </p:nvSpPr>
        <p:spPr>
          <a:xfrm>
            <a:off x="6744515" y="3105181"/>
            <a:ext cx="913349" cy="369332"/>
          </a:xfrm>
          <a:prstGeom prst="rect">
            <a:avLst/>
          </a:prstGeom>
          <a:noFill/>
        </p:spPr>
        <p:txBody>
          <a:bodyPr wrap="square" rtlCol="0">
            <a:spAutoFit/>
          </a:bodyPr>
          <a:lstStyle/>
          <a:p>
            <a:pPr algn="ctr"/>
            <a:r>
              <a:rPr lang="fr-FR" sz="900" dirty="0" smtClean="0"/>
              <a:t>Transmission rate</a:t>
            </a:r>
          </a:p>
        </p:txBody>
      </p:sp>
      <p:sp>
        <p:nvSpPr>
          <p:cNvPr id="61" name="Flèche courbée vers la droite 60"/>
          <p:cNvSpPr/>
          <p:nvPr/>
        </p:nvSpPr>
        <p:spPr>
          <a:xfrm rot="16200000">
            <a:off x="2495624" y="2646078"/>
            <a:ext cx="240990" cy="750858"/>
          </a:xfrm>
          <a:prstGeom prst="curvedRightArrow">
            <a:avLst>
              <a:gd name="adj1" fmla="val 32129"/>
              <a:gd name="adj2" fmla="val 63637"/>
              <a:gd name="adj3" fmla="val 22742"/>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2" name="ZoneTexte 61"/>
          <p:cNvSpPr txBox="1"/>
          <p:nvPr/>
        </p:nvSpPr>
        <p:spPr>
          <a:xfrm>
            <a:off x="2011007" y="3169986"/>
            <a:ext cx="1210223" cy="646331"/>
          </a:xfrm>
          <a:prstGeom prst="rect">
            <a:avLst/>
          </a:prstGeom>
          <a:noFill/>
        </p:spPr>
        <p:txBody>
          <a:bodyPr wrap="square" rtlCol="0">
            <a:spAutoFit/>
          </a:bodyPr>
          <a:lstStyle/>
          <a:p>
            <a:pPr algn="ctr"/>
            <a:r>
              <a:rPr lang="fr-FR" sz="900" dirty="0" smtClean="0"/>
              <a:t>Transmission rate</a:t>
            </a:r>
          </a:p>
          <a:p>
            <a:pPr algn="ctr"/>
            <a:r>
              <a:rPr lang="en-US" sz="900" b="1" dirty="0"/>
              <a:t>Adhikari et al. (2020) </a:t>
            </a:r>
            <a:endParaRPr lang="fr-FR" sz="900" dirty="0"/>
          </a:p>
          <a:p>
            <a:pPr algn="ctr"/>
            <a:r>
              <a:rPr lang="fr-FR" sz="900" dirty="0" smtClean="0"/>
              <a:t> </a:t>
            </a:r>
          </a:p>
        </p:txBody>
      </p:sp>
      <p:sp>
        <p:nvSpPr>
          <p:cNvPr id="64" name="Double flèche verticale 63"/>
          <p:cNvSpPr/>
          <p:nvPr/>
        </p:nvSpPr>
        <p:spPr>
          <a:xfrm>
            <a:off x="7681677" y="2924376"/>
            <a:ext cx="151975" cy="667756"/>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Rectangle à coins arrondis 66"/>
          <p:cNvSpPr/>
          <p:nvPr/>
        </p:nvSpPr>
        <p:spPr>
          <a:xfrm>
            <a:off x="6775602" y="372216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pic>
        <p:nvPicPr>
          <p:cNvPr id="68" name="Image 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8867" y="3603704"/>
            <a:ext cx="260699" cy="260699"/>
          </a:xfrm>
          <a:prstGeom prst="rect">
            <a:avLst/>
          </a:prstGeom>
        </p:spPr>
      </p:pic>
      <p:pic>
        <p:nvPicPr>
          <p:cNvPr id="69" name="Image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9190" y="3599751"/>
            <a:ext cx="260699" cy="260699"/>
          </a:xfrm>
          <a:prstGeom prst="rect">
            <a:avLst/>
          </a:prstGeom>
        </p:spPr>
      </p:pic>
      <p:sp>
        <p:nvSpPr>
          <p:cNvPr id="71" name="ZoneTexte 70"/>
          <p:cNvSpPr txBox="1"/>
          <p:nvPr/>
        </p:nvSpPr>
        <p:spPr>
          <a:xfrm>
            <a:off x="7857465" y="3105181"/>
            <a:ext cx="1091477" cy="369332"/>
          </a:xfrm>
          <a:prstGeom prst="rect">
            <a:avLst/>
          </a:prstGeom>
          <a:noFill/>
        </p:spPr>
        <p:txBody>
          <a:bodyPr wrap="square" rtlCol="0">
            <a:spAutoFit/>
          </a:bodyPr>
          <a:lstStyle/>
          <a:p>
            <a:pPr algn="ctr"/>
            <a:r>
              <a:rPr lang="en-US" sz="900" b="1" dirty="0" smtClean="0"/>
              <a:t>Adhikari et al. (2020) </a:t>
            </a:r>
            <a:endParaRPr lang="fr-FR" sz="900" dirty="0"/>
          </a:p>
        </p:txBody>
      </p:sp>
      <p:pic>
        <p:nvPicPr>
          <p:cNvPr id="72" name="Image 7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8331" y="2306547"/>
            <a:ext cx="260699" cy="260699"/>
          </a:xfrm>
          <a:prstGeom prst="rect">
            <a:avLst/>
          </a:prstGeom>
        </p:spPr>
      </p:pic>
    </p:spTree>
    <p:extLst>
      <p:ext uri="{BB962C8B-B14F-4D97-AF65-F5344CB8AC3E}">
        <p14:creationId xmlns:p14="http://schemas.microsoft.com/office/powerpoint/2010/main" val="14737232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46" grpId="0" animBg="1"/>
      <p:bldP spid="48" grpId="0" animBg="1"/>
      <p:bldP spid="60" grpId="0"/>
      <p:bldP spid="61" grpId="0" animBg="1"/>
      <p:bldP spid="62" grpId="0"/>
      <p:bldP spid="64" grpId="0" animBg="1"/>
      <p:bldP spid="67" grpId="0" animBg="1"/>
      <p:bldP spid="7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5</a:t>
            </a:fld>
            <a:endParaRPr lang="fr-FR" dirty="0"/>
          </a:p>
        </p:txBody>
      </p:sp>
      <p:sp>
        <p:nvSpPr>
          <p:cNvPr id="6" name="Titre 5"/>
          <p:cNvSpPr>
            <a:spLocks noGrp="1"/>
          </p:cNvSpPr>
          <p:nvPr>
            <p:ph type="title"/>
          </p:nvPr>
        </p:nvSpPr>
        <p:spPr>
          <a:xfrm>
            <a:off x="275431" y="262220"/>
            <a:ext cx="8157703" cy="636937"/>
          </a:xfrm>
        </p:spPr>
        <p:txBody>
          <a:bodyPr/>
          <a:lstStyle/>
          <a:p>
            <a:r>
              <a:rPr lang="fr-FR" dirty="0"/>
              <a:t>Computation of concentation </a:t>
            </a:r>
          </a:p>
        </p:txBody>
      </p:sp>
      <p:sp>
        <p:nvSpPr>
          <p:cNvPr id="7" name="Espace réservé de la date 3"/>
          <p:cNvSpPr>
            <a:spLocks noGrp="1"/>
          </p:cNvSpPr>
          <p:nvPr>
            <p:ph type="dt" sz="half" idx="16"/>
          </p:nvPr>
        </p:nvSpPr>
        <p:spPr>
          <a:xfrm>
            <a:off x="7699725" y="4659675"/>
            <a:ext cx="1170000" cy="211929"/>
          </a:xfrm>
        </p:spPr>
        <p:txBody>
          <a:bodyPr/>
          <a:lstStyle/>
          <a:p>
            <a:pPr algn="r"/>
            <a:r>
              <a:rPr lang="fr-FR" cap="all" dirty="0" smtClean="0"/>
              <a:t>12/08/2024</a:t>
            </a:r>
            <a:endParaRPr lang="fr-FR" cap="all" dirty="0"/>
          </a:p>
          <a:p>
            <a:pPr algn="r"/>
            <a:endParaRPr lang="fr-FR" cap="all"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a:t>
            </a:r>
            <a:r>
              <a:rPr lang="fr-FR" sz="1200" b="0" dirty="0" smtClean="0">
                <a:solidFill>
                  <a:srgbClr val="FF0000"/>
                </a:solidFill>
              </a:rPr>
              <a:t>cross contamination </a:t>
            </a:r>
            <a:r>
              <a:rPr lang="fr-FR" sz="1200" b="0" dirty="0" smtClean="0">
                <a:solidFill>
                  <a:schemeClr val="tx1"/>
                </a:solidFill>
              </a:rPr>
              <a:t>(+ve to –ve flock) </a:t>
            </a:r>
            <a:r>
              <a:rPr lang="fr-FR" sz="1200" b="0" dirty="0" smtClean="0"/>
              <a:t>is already taken into account in the food-borne module</a:t>
            </a:r>
            <a:endParaRPr lang="fr-FR" sz="1200" b="0" i="1" dirty="0"/>
          </a:p>
        </p:txBody>
      </p:sp>
      <p:grpSp>
        <p:nvGrpSpPr>
          <p:cNvPr id="16" name="Groupe 15"/>
          <p:cNvGrpSpPr/>
          <p:nvPr/>
        </p:nvGrpSpPr>
        <p:grpSpPr>
          <a:xfrm>
            <a:off x="297303" y="1752118"/>
            <a:ext cx="8426470" cy="438741"/>
            <a:chOff x="323528" y="2278055"/>
            <a:chExt cx="8426470" cy="438741"/>
          </a:xfrm>
        </p:grpSpPr>
        <p:sp>
          <p:nvSpPr>
            <p:cNvPr id="9" name="Rectangle 8"/>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10" name="Rectangle 9"/>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11" name="Rectangle 10"/>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12" name="Rectangle 11"/>
            <p:cNvSpPr/>
            <p:nvPr/>
          </p:nvSpPr>
          <p:spPr>
            <a:xfrm>
              <a:off x="5302321" y="2284748"/>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13" name="Rectangle 12"/>
            <p:cNvSpPr/>
            <p:nvPr/>
          </p:nvSpPr>
          <p:spPr>
            <a:xfrm>
              <a:off x="4140719"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Monitoring</a:t>
              </a:r>
              <a:endParaRPr lang="fr-FR" sz="900" dirty="0">
                <a:solidFill>
                  <a:schemeClr val="tx1"/>
                </a:solidFill>
              </a:endParaRPr>
            </a:p>
          </p:txBody>
        </p:sp>
        <p:sp>
          <p:nvSpPr>
            <p:cNvPr id="14" name="Rectangle 13"/>
            <p:cNvSpPr/>
            <p:nvPr/>
          </p:nvSpPr>
          <p:spPr>
            <a:xfrm>
              <a:off x="2982489" y="2284748"/>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Unloading</a:t>
              </a:r>
              <a:endParaRPr lang="fr-FR" sz="900" dirty="0">
                <a:solidFill>
                  <a:schemeClr val="tx1"/>
                </a:solidFill>
              </a:endParaRPr>
            </a:p>
          </p:txBody>
        </p:sp>
        <p:sp>
          <p:nvSpPr>
            <p:cNvPr id="15" name="Rectangle 14"/>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nvGrpSpPr>
          <p:cNvPr id="51" name="Groupe 50"/>
          <p:cNvGrpSpPr/>
          <p:nvPr/>
        </p:nvGrpSpPr>
        <p:grpSpPr>
          <a:xfrm>
            <a:off x="983837" y="1368126"/>
            <a:ext cx="7087726" cy="273514"/>
            <a:chOff x="983837" y="1368126"/>
            <a:chExt cx="7087726" cy="273514"/>
          </a:xfrm>
        </p:grpSpPr>
        <p:sp>
          <p:nvSpPr>
            <p:cNvPr id="18" name="ZoneTexte 17"/>
            <p:cNvSpPr txBox="1"/>
            <p:nvPr/>
          </p:nvSpPr>
          <p:spPr>
            <a:xfrm>
              <a:off x="983837" y="1380030"/>
              <a:ext cx="589104" cy="261610"/>
            </a:xfrm>
            <a:prstGeom prst="rect">
              <a:avLst/>
            </a:prstGeom>
            <a:solidFill>
              <a:schemeClr val="accent3"/>
            </a:solidFill>
          </p:spPr>
          <p:txBody>
            <a:bodyPr wrap="square" rtlCol="0">
              <a:spAutoFit/>
            </a:bodyPr>
            <a:lstStyle/>
            <a:p>
              <a:r>
                <a:rPr lang="fr-FR" sz="1100" b="1" i="1" dirty="0">
                  <a:solidFill>
                    <a:schemeClr val="bg1"/>
                  </a:solidFill>
                </a:rPr>
                <a:t>w</a:t>
              </a:r>
              <a:r>
                <a:rPr lang="fr-FR" sz="1100" b="1" dirty="0" smtClean="0">
                  <a:solidFill>
                    <a:schemeClr val="bg1"/>
                  </a:solidFill>
                </a:rPr>
                <a:t> = 1</a:t>
              </a:r>
              <a:endParaRPr lang="fr-FR" sz="1100" b="1" dirty="0">
                <a:solidFill>
                  <a:schemeClr val="bg1"/>
                </a:solidFill>
              </a:endParaRPr>
            </a:p>
          </p:txBody>
        </p:sp>
        <p:sp>
          <p:nvSpPr>
            <p:cNvPr id="19" name="ZoneTexte 18"/>
            <p:cNvSpPr txBox="1"/>
            <p:nvPr/>
          </p:nvSpPr>
          <p:spPr>
            <a:xfrm>
              <a:off x="7483163" y="1368126"/>
              <a:ext cx="588400" cy="261610"/>
            </a:xfrm>
            <a:prstGeom prst="rect">
              <a:avLst/>
            </a:prstGeom>
            <a:solidFill>
              <a:schemeClr val="accent3"/>
            </a:solidFill>
          </p:spPr>
          <p:txBody>
            <a:bodyPr wrap="square" rtlCol="0">
              <a:spAutoFit/>
            </a:bodyPr>
            <a:lstStyle/>
            <a:p>
              <a:r>
                <a:rPr lang="fr-FR" sz="1100" b="1" i="1" dirty="0">
                  <a:solidFill>
                    <a:schemeClr val="bg1"/>
                  </a:solidFill>
                </a:rPr>
                <a:t>w</a:t>
              </a:r>
              <a:r>
                <a:rPr lang="fr-FR" sz="1100" b="1" dirty="0" smtClean="0">
                  <a:solidFill>
                    <a:schemeClr val="bg1"/>
                  </a:solidFill>
                </a:rPr>
                <a:t> = 3</a:t>
              </a:r>
              <a:endParaRPr lang="fr-FR" sz="1100" b="1" dirty="0">
                <a:solidFill>
                  <a:schemeClr val="bg1"/>
                </a:solidFill>
              </a:endParaRPr>
            </a:p>
          </p:txBody>
        </p:sp>
        <p:sp>
          <p:nvSpPr>
            <p:cNvPr id="20" name="ZoneTexte 19"/>
            <p:cNvSpPr txBox="1"/>
            <p:nvPr/>
          </p:nvSpPr>
          <p:spPr>
            <a:xfrm>
              <a:off x="4255842" y="1368126"/>
              <a:ext cx="577965" cy="261610"/>
            </a:xfrm>
            <a:prstGeom prst="rect">
              <a:avLst/>
            </a:prstGeom>
            <a:solidFill>
              <a:schemeClr val="accent3"/>
            </a:solidFill>
          </p:spPr>
          <p:txBody>
            <a:bodyPr wrap="square" rtlCol="0">
              <a:spAutoFit/>
            </a:bodyPr>
            <a:lstStyle/>
            <a:p>
              <a:r>
                <a:rPr lang="fr-FR" sz="1100" b="1" i="1" dirty="0">
                  <a:solidFill>
                    <a:schemeClr val="bg1"/>
                  </a:solidFill>
                </a:rPr>
                <a:t>w</a:t>
              </a:r>
              <a:r>
                <a:rPr lang="fr-FR" sz="1100" b="1" dirty="0" smtClean="0">
                  <a:solidFill>
                    <a:schemeClr val="bg1"/>
                  </a:solidFill>
                </a:rPr>
                <a:t> = 2</a:t>
              </a:r>
              <a:endParaRPr lang="fr-FR" sz="1100" b="1" dirty="0">
                <a:solidFill>
                  <a:schemeClr val="bg1"/>
                </a:solidFill>
              </a:endParaRPr>
            </a:p>
          </p:txBody>
        </p:sp>
      </p:grpSp>
      <p:grpSp>
        <p:nvGrpSpPr>
          <p:cNvPr id="27" name="Groupe 26"/>
          <p:cNvGrpSpPr/>
          <p:nvPr/>
        </p:nvGrpSpPr>
        <p:grpSpPr>
          <a:xfrm>
            <a:off x="755285" y="3251727"/>
            <a:ext cx="817656" cy="999577"/>
            <a:chOff x="5583482" y="2535774"/>
            <a:chExt cx="1512168" cy="1074043"/>
          </a:xfrm>
        </p:grpSpPr>
        <p:sp>
          <p:nvSpPr>
            <p:cNvPr id="30" name="Rectangle à coins arrondis 29"/>
            <p:cNvSpPr/>
            <p:nvPr/>
          </p:nvSpPr>
          <p:spPr>
            <a:xfrm>
              <a:off x="5583482" y="2535774"/>
              <a:ext cx="1512168" cy="432048"/>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Gloves</a:t>
              </a:r>
              <a:endParaRPr lang="fr-FR" sz="1100" dirty="0"/>
            </a:p>
          </p:txBody>
        </p:sp>
        <p:sp>
          <p:nvSpPr>
            <p:cNvPr id="34" name="Rectangle à coins arrondis 33"/>
            <p:cNvSpPr/>
            <p:nvPr/>
          </p:nvSpPr>
          <p:spPr>
            <a:xfrm>
              <a:off x="5583482" y="3177769"/>
              <a:ext cx="1512168" cy="432048"/>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Lips</a:t>
              </a:r>
              <a:endParaRPr lang="fr-FR" sz="1100" dirty="0"/>
            </a:p>
          </p:txBody>
        </p:sp>
        <p:cxnSp>
          <p:nvCxnSpPr>
            <p:cNvPr id="35" name="Connecteur droit avec flèche 34"/>
            <p:cNvCxnSpPr>
              <a:stCxn id="30" idx="2"/>
              <a:endCxn id="34" idx="0"/>
            </p:cNvCxnSpPr>
            <p:nvPr/>
          </p:nvCxnSpPr>
          <p:spPr>
            <a:xfrm>
              <a:off x="6339566" y="2967822"/>
              <a:ext cx="0" cy="209947"/>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Rectangle à coins arrondis 38"/>
          <p:cNvSpPr/>
          <p:nvPr/>
        </p:nvSpPr>
        <p:spPr>
          <a:xfrm>
            <a:off x="2943480" y="2482426"/>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cages</a:t>
            </a:r>
            <a:endParaRPr lang="fr-FR" sz="1100" dirty="0"/>
          </a:p>
        </p:txBody>
      </p:sp>
      <p:sp>
        <p:nvSpPr>
          <p:cNvPr id="40" name="Rectangle à coins arrondis 39"/>
          <p:cNvSpPr/>
          <p:nvPr/>
        </p:nvSpPr>
        <p:spPr>
          <a:xfrm>
            <a:off x="8186191" y="280613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3" name="Rectangle à coins arrondis 42"/>
          <p:cNvSpPr/>
          <p:nvPr/>
        </p:nvSpPr>
        <p:spPr>
          <a:xfrm>
            <a:off x="4101710" y="2474440"/>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5259940"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8" name="Rectangle à coins arrondis 47"/>
          <p:cNvSpPr/>
          <p:nvPr/>
        </p:nvSpPr>
        <p:spPr>
          <a:xfrm>
            <a:off x="7318173" y="247119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67" name="Rectangle à coins arrondis 66"/>
          <p:cNvSpPr/>
          <p:nvPr/>
        </p:nvSpPr>
        <p:spPr>
          <a:xfrm>
            <a:off x="6450155" y="280613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grpSp>
        <p:nvGrpSpPr>
          <p:cNvPr id="47" name="Groupe 46"/>
          <p:cNvGrpSpPr/>
          <p:nvPr/>
        </p:nvGrpSpPr>
        <p:grpSpPr>
          <a:xfrm>
            <a:off x="4114494" y="3252454"/>
            <a:ext cx="817656" cy="999577"/>
            <a:chOff x="5583482" y="2535774"/>
            <a:chExt cx="1512168" cy="1074043"/>
          </a:xfrm>
        </p:grpSpPr>
        <p:sp>
          <p:nvSpPr>
            <p:cNvPr id="49" name="Rectangle à coins arrondis 48"/>
            <p:cNvSpPr/>
            <p:nvPr/>
          </p:nvSpPr>
          <p:spPr>
            <a:xfrm>
              <a:off x="5583482" y="2535774"/>
              <a:ext cx="1512168" cy="432048"/>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Gloves</a:t>
              </a:r>
              <a:endParaRPr lang="fr-FR" sz="1100" dirty="0"/>
            </a:p>
          </p:txBody>
        </p:sp>
        <p:sp>
          <p:nvSpPr>
            <p:cNvPr id="50" name="Rectangle à coins arrondis 49"/>
            <p:cNvSpPr/>
            <p:nvPr/>
          </p:nvSpPr>
          <p:spPr>
            <a:xfrm>
              <a:off x="5583482" y="3177769"/>
              <a:ext cx="1512168" cy="432048"/>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Lips</a:t>
              </a:r>
              <a:endParaRPr lang="fr-FR" sz="1100" dirty="0"/>
            </a:p>
          </p:txBody>
        </p:sp>
        <p:cxnSp>
          <p:nvCxnSpPr>
            <p:cNvPr id="52" name="Connecteur droit avec flèche 51"/>
            <p:cNvCxnSpPr>
              <a:stCxn id="49" idx="2"/>
              <a:endCxn id="50" idx="0"/>
            </p:cNvCxnSpPr>
            <p:nvPr/>
          </p:nvCxnSpPr>
          <p:spPr>
            <a:xfrm>
              <a:off x="6339566" y="2967822"/>
              <a:ext cx="0" cy="209947"/>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e 58"/>
          <p:cNvGrpSpPr/>
          <p:nvPr/>
        </p:nvGrpSpPr>
        <p:grpSpPr>
          <a:xfrm>
            <a:off x="7318173" y="3252455"/>
            <a:ext cx="817656" cy="999577"/>
            <a:chOff x="5583482" y="2535774"/>
            <a:chExt cx="1512168" cy="1074043"/>
          </a:xfrm>
        </p:grpSpPr>
        <p:sp>
          <p:nvSpPr>
            <p:cNvPr id="63" name="Rectangle à coins arrondis 62"/>
            <p:cNvSpPr/>
            <p:nvPr/>
          </p:nvSpPr>
          <p:spPr>
            <a:xfrm>
              <a:off x="5583482" y="2535774"/>
              <a:ext cx="1512168" cy="432048"/>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Gloves</a:t>
              </a:r>
              <a:endParaRPr lang="fr-FR" sz="1100" dirty="0"/>
            </a:p>
          </p:txBody>
        </p:sp>
        <p:sp>
          <p:nvSpPr>
            <p:cNvPr id="65" name="Rectangle à coins arrondis 64"/>
            <p:cNvSpPr/>
            <p:nvPr/>
          </p:nvSpPr>
          <p:spPr>
            <a:xfrm>
              <a:off x="5583482" y="3177769"/>
              <a:ext cx="1512168" cy="432048"/>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Lips</a:t>
              </a:r>
              <a:endParaRPr lang="fr-FR" sz="1100" dirty="0"/>
            </a:p>
          </p:txBody>
        </p:sp>
        <p:cxnSp>
          <p:nvCxnSpPr>
            <p:cNvPr id="71" name="Connecteur droit avec flèche 70"/>
            <p:cNvCxnSpPr>
              <a:stCxn id="63" idx="2"/>
              <a:endCxn id="65" idx="0"/>
            </p:cNvCxnSpPr>
            <p:nvPr/>
          </p:nvCxnSpPr>
          <p:spPr>
            <a:xfrm>
              <a:off x="6339566" y="2967822"/>
              <a:ext cx="0" cy="209947"/>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Connecteur droit avec flèche 36"/>
          <p:cNvCxnSpPr>
            <a:stCxn id="48" idx="2"/>
            <a:endCxn id="63" idx="0"/>
          </p:cNvCxnSpPr>
          <p:nvPr/>
        </p:nvCxnSpPr>
        <p:spPr>
          <a:xfrm>
            <a:off x="7727001" y="2873287"/>
            <a:ext cx="0" cy="37916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67" idx="2"/>
            <a:endCxn id="63" idx="1"/>
          </p:cNvCxnSpPr>
          <p:nvPr/>
        </p:nvCxnSpPr>
        <p:spPr>
          <a:xfrm>
            <a:off x="6858983" y="3208228"/>
            <a:ext cx="459190" cy="245274"/>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a:stCxn id="40" idx="2"/>
            <a:endCxn id="63" idx="3"/>
          </p:cNvCxnSpPr>
          <p:nvPr/>
        </p:nvCxnSpPr>
        <p:spPr>
          <a:xfrm flipH="1">
            <a:off x="8135829" y="3208227"/>
            <a:ext cx="459190" cy="24527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eur droit avec flèche 80"/>
          <p:cNvCxnSpPr>
            <a:stCxn id="39" idx="2"/>
            <a:endCxn id="49" idx="0"/>
          </p:cNvCxnSpPr>
          <p:nvPr/>
        </p:nvCxnSpPr>
        <p:spPr>
          <a:xfrm>
            <a:off x="3352308" y="2884519"/>
            <a:ext cx="1171014" cy="36793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cteur droit avec flèche 82"/>
          <p:cNvCxnSpPr>
            <a:stCxn id="43" idx="2"/>
            <a:endCxn id="49" idx="0"/>
          </p:cNvCxnSpPr>
          <p:nvPr/>
        </p:nvCxnSpPr>
        <p:spPr>
          <a:xfrm>
            <a:off x="4510538" y="2876533"/>
            <a:ext cx="12784" cy="375921"/>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a:stCxn id="44" idx="2"/>
            <a:endCxn id="49" idx="0"/>
          </p:cNvCxnSpPr>
          <p:nvPr/>
        </p:nvCxnSpPr>
        <p:spPr>
          <a:xfrm flipH="1">
            <a:off x="4523322" y="2884518"/>
            <a:ext cx="1145446" cy="367936"/>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a:stCxn id="41" idx="2"/>
            <a:endCxn id="30" idx="0"/>
          </p:cNvCxnSpPr>
          <p:nvPr/>
        </p:nvCxnSpPr>
        <p:spPr>
          <a:xfrm>
            <a:off x="680117" y="2884518"/>
            <a:ext cx="483996" cy="36720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42" idx="2"/>
            <a:endCxn id="30" idx="0"/>
          </p:cNvCxnSpPr>
          <p:nvPr/>
        </p:nvCxnSpPr>
        <p:spPr>
          <a:xfrm flipH="1">
            <a:off x="1164113" y="2875667"/>
            <a:ext cx="687464" cy="37606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113" name="ZoneTexte 112"/>
          <p:cNvSpPr txBox="1"/>
          <p:nvPr/>
        </p:nvSpPr>
        <p:spPr>
          <a:xfrm>
            <a:off x="5276096" y="3579862"/>
            <a:ext cx="1582887" cy="461665"/>
          </a:xfrm>
          <a:prstGeom prst="rect">
            <a:avLst/>
          </a:prstGeom>
          <a:noFill/>
        </p:spPr>
        <p:txBody>
          <a:bodyPr wrap="square" rtlCol="0">
            <a:spAutoFit/>
          </a:bodyPr>
          <a:lstStyle/>
          <a:p>
            <a:pPr algn="ctr"/>
            <a:r>
              <a:rPr lang="fr-FR" sz="1200" b="1" dirty="0" smtClean="0">
                <a:solidFill>
                  <a:srgbClr val="FF0000"/>
                </a:solidFill>
              </a:rPr>
              <a:t>No Cross contamination</a:t>
            </a:r>
            <a:endParaRPr lang="fr-FR" sz="1200" b="1" dirty="0">
              <a:solidFill>
                <a:srgbClr val="FF0000"/>
              </a:solidFill>
            </a:endParaRPr>
          </a:p>
        </p:txBody>
      </p:sp>
      <p:sp>
        <p:nvSpPr>
          <p:cNvPr id="114" name="Flèche droite 113"/>
          <p:cNvSpPr/>
          <p:nvPr/>
        </p:nvSpPr>
        <p:spPr>
          <a:xfrm rot="19185055">
            <a:off x="6502454" y="3478995"/>
            <a:ext cx="253867" cy="144016"/>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0" name="Connecteur droit avec flèche 119"/>
          <p:cNvCxnSpPr>
            <a:stCxn id="48" idx="1"/>
            <a:endCxn id="67" idx="0"/>
          </p:cNvCxnSpPr>
          <p:nvPr/>
        </p:nvCxnSpPr>
        <p:spPr>
          <a:xfrm flipH="1">
            <a:off x="6858983" y="2672241"/>
            <a:ext cx="459190" cy="133894"/>
          </a:xfrm>
          <a:prstGeom prst="straightConnector1">
            <a:avLst/>
          </a:prstGeom>
          <a:ln>
            <a:solidFill>
              <a:srgbClr val="3C3C3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Connecteur droit avec flèche 123"/>
          <p:cNvCxnSpPr>
            <a:stCxn id="48" idx="3"/>
            <a:endCxn id="40" idx="0"/>
          </p:cNvCxnSpPr>
          <p:nvPr/>
        </p:nvCxnSpPr>
        <p:spPr>
          <a:xfrm>
            <a:off x="8135829" y="2672241"/>
            <a:ext cx="459190" cy="1338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2" name="Flèche courbée vers la droite 141"/>
          <p:cNvSpPr/>
          <p:nvPr/>
        </p:nvSpPr>
        <p:spPr>
          <a:xfrm rot="3734993">
            <a:off x="6907845" y="2340028"/>
            <a:ext cx="194664" cy="492459"/>
          </a:xfrm>
          <a:prstGeom prst="curvedRightArrow">
            <a:avLst/>
          </a:prstGeom>
          <a:solidFill>
            <a:schemeClr val="accent3">
              <a:lumMod val="20000"/>
              <a:lumOff val="80000"/>
            </a:schemeClr>
          </a:solidFill>
          <a:ln>
            <a:solidFill>
              <a:srgbClr val="E1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4" name="Flèche courbée vers la gauche 143"/>
          <p:cNvSpPr/>
          <p:nvPr/>
        </p:nvSpPr>
        <p:spPr>
          <a:xfrm rot="17483603">
            <a:off x="8336327" y="2369935"/>
            <a:ext cx="198089" cy="486221"/>
          </a:xfrm>
          <a:prstGeom prst="curvedLeftArrow">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87952252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2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animBg="1"/>
      <p:bldP spid="142" grpId="0" animBg="1"/>
      <p:bldP spid="1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6</a:t>
            </a:fld>
            <a:endParaRPr lang="fr-FR" dirty="0"/>
          </a:p>
        </p:txBody>
      </p:sp>
      <p:sp>
        <p:nvSpPr>
          <p:cNvPr id="6" name="Titre 5"/>
          <p:cNvSpPr>
            <a:spLocks noGrp="1"/>
          </p:cNvSpPr>
          <p:nvPr>
            <p:ph type="title"/>
          </p:nvPr>
        </p:nvSpPr>
        <p:spPr>
          <a:xfrm>
            <a:off x="275431" y="262220"/>
            <a:ext cx="8157703" cy="636937"/>
          </a:xfrm>
        </p:spPr>
        <p:txBody>
          <a:bodyPr/>
          <a:lstStyle/>
          <a:p>
            <a:r>
              <a:rPr lang="fr-FR" dirty="0" smtClean="0"/>
              <a:t>Exposure assessment</a:t>
            </a:r>
            <a:endParaRPr lang="fr-FR" dirty="0"/>
          </a:p>
        </p:txBody>
      </p:sp>
      <p:sp>
        <p:nvSpPr>
          <p:cNvPr id="7" name="Espace réservé de la date 3"/>
          <p:cNvSpPr>
            <a:spLocks noGrp="1"/>
          </p:cNvSpPr>
          <p:nvPr>
            <p:ph type="dt" sz="half" idx="16"/>
          </p:nvPr>
        </p:nvSpPr>
        <p:spPr>
          <a:xfrm>
            <a:off x="7699725" y="4659675"/>
            <a:ext cx="1170000" cy="211929"/>
          </a:xfrm>
        </p:spPr>
        <p:txBody>
          <a:bodyPr/>
          <a:lstStyle/>
          <a:p>
            <a:pPr algn="r"/>
            <a:r>
              <a:rPr lang="fr-FR" cap="all" dirty="0" smtClean="0"/>
              <a:t>12/08/2024</a:t>
            </a:r>
            <a:endParaRPr lang="fr-FR" cap="all" dirty="0"/>
          </a:p>
          <a:p>
            <a:pPr algn="r"/>
            <a:endParaRPr lang="fr-FR" cap="all"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transmission rates taken from literature with suitable assumptions</a:t>
            </a:r>
            <a:endParaRPr lang="fr-FR" sz="1200" b="0" i="1" dirty="0"/>
          </a:p>
        </p:txBody>
      </p:sp>
      <p:grpSp>
        <p:nvGrpSpPr>
          <p:cNvPr id="16" name="Groupe 15"/>
          <p:cNvGrpSpPr/>
          <p:nvPr/>
        </p:nvGrpSpPr>
        <p:grpSpPr>
          <a:xfrm>
            <a:off x="297303" y="1752118"/>
            <a:ext cx="8426470" cy="438741"/>
            <a:chOff x="323528" y="2278055"/>
            <a:chExt cx="8426470" cy="438741"/>
          </a:xfrm>
        </p:grpSpPr>
        <p:sp>
          <p:nvSpPr>
            <p:cNvPr id="9" name="Rectangle 8"/>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10" name="Rectangle 9"/>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11" name="Rectangle 10"/>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12" name="Rectangle 11"/>
            <p:cNvSpPr/>
            <p:nvPr/>
          </p:nvSpPr>
          <p:spPr>
            <a:xfrm>
              <a:off x="5302321" y="2284748"/>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13" name="Rectangle 12"/>
            <p:cNvSpPr/>
            <p:nvPr/>
          </p:nvSpPr>
          <p:spPr>
            <a:xfrm>
              <a:off x="4140719"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Monitoring</a:t>
              </a:r>
              <a:endParaRPr lang="fr-FR" sz="900" dirty="0">
                <a:solidFill>
                  <a:schemeClr val="tx1"/>
                </a:solidFill>
              </a:endParaRPr>
            </a:p>
          </p:txBody>
        </p:sp>
        <p:sp>
          <p:nvSpPr>
            <p:cNvPr id="14" name="Rectangle 13"/>
            <p:cNvSpPr/>
            <p:nvPr/>
          </p:nvSpPr>
          <p:spPr>
            <a:xfrm>
              <a:off x="2982489" y="2284748"/>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Unloading</a:t>
              </a:r>
              <a:endParaRPr lang="fr-FR" sz="900" dirty="0">
                <a:solidFill>
                  <a:schemeClr val="tx1"/>
                </a:solidFill>
              </a:endParaRPr>
            </a:p>
          </p:txBody>
        </p:sp>
        <p:sp>
          <p:nvSpPr>
            <p:cNvPr id="15" name="Rectangle 14"/>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nvGrpSpPr>
          <p:cNvPr id="51" name="Groupe 50"/>
          <p:cNvGrpSpPr/>
          <p:nvPr/>
        </p:nvGrpSpPr>
        <p:grpSpPr>
          <a:xfrm>
            <a:off x="983837" y="1368126"/>
            <a:ext cx="7087726" cy="273514"/>
            <a:chOff x="983837" y="1368126"/>
            <a:chExt cx="7087726" cy="273514"/>
          </a:xfrm>
        </p:grpSpPr>
        <p:sp>
          <p:nvSpPr>
            <p:cNvPr id="18" name="ZoneTexte 17"/>
            <p:cNvSpPr txBox="1"/>
            <p:nvPr/>
          </p:nvSpPr>
          <p:spPr>
            <a:xfrm>
              <a:off x="983837" y="1380030"/>
              <a:ext cx="589104" cy="261610"/>
            </a:xfrm>
            <a:prstGeom prst="rect">
              <a:avLst/>
            </a:prstGeom>
            <a:solidFill>
              <a:schemeClr val="accent3"/>
            </a:solidFill>
          </p:spPr>
          <p:txBody>
            <a:bodyPr wrap="square" rtlCol="0">
              <a:spAutoFit/>
            </a:bodyPr>
            <a:lstStyle/>
            <a:p>
              <a:r>
                <a:rPr lang="fr-FR" sz="1100" b="1" i="1" dirty="0">
                  <a:solidFill>
                    <a:schemeClr val="bg1"/>
                  </a:solidFill>
                </a:rPr>
                <a:t>w</a:t>
              </a:r>
              <a:r>
                <a:rPr lang="fr-FR" sz="1100" b="1" dirty="0" smtClean="0">
                  <a:solidFill>
                    <a:schemeClr val="bg1"/>
                  </a:solidFill>
                </a:rPr>
                <a:t> = 1</a:t>
              </a:r>
              <a:endParaRPr lang="fr-FR" sz="1100" b="1" dirty="0">
                <a:solidFill>
                  <a:schemeClr val="bg1"/>
                </a:solidFill>
              </a:endParaRPr>
            </a:p>
          </p:txBody>
        </p:sp>
        <p:sp>
          <p:nvSpPr>
            <p:cNvPr id="19" name="ZoneTexte 18"/>
            <p:cNvSpPr txBox="1"/>
            <p:nvPr/>
          </p:nvSpPr>
          <p:spPr>
            <a:xfrm>
              <a:off x="7483163" y="1368126"/>
              <a:ext cx="588400" cy="261610"/>
            </a:xfrm>
            <a:prstGeom prst="rect">
              <a:avLst/>
            </a:prstGeom>
            <a:solidFill>
              <a:schemeClr val="accent3"/>
            </a:solidFill>
          </p:spPr>
          <p:txBody>
            <a:bodyPr wrap="square" rtlCol="0">
              <a:spAutoFit/>
            </a:bodyPr>
            <a:lstStyle/>
            <a:p>
              <a:r>
                <a:rPr lang="fr-FR" sz="1100" b="1" i="1" dirty="0">
                  <a:solidFill>
                    <a:schemeClr val="bg1"/>
                  </a:solidFill>
                </a:rPr>
                <a:t>w</a:t>
              </a:r>
              <a:r>
                <a:rPr lang="fr-FR" sz="1100" b="1" dirty="0" smtClean="0">
                  <a:solidFill>
                    <a:schemeClr val="bg1"/>
                  </a:solidFill>
                </a:rPr>
                <a:t> = 3</a:t>
              </a:r>
              <a:endParaRPr lang="fr-FR" sz="1100" b="1" dirty="0">
                <a:solidFill>
                  <a:schemeClr val="bg1"/>
                </a:solidFill>
              </a:endParaRPr>
            </a:p>
          </p:txBody>
        </p:sp>
        <p:sp>
          <p:nvSpPr>
            <p:cNvPr id="20" name="ZoneTexte 19"/>
            <p:cNvSpPr txBox="1"/>
            <p:nvPr/>
          </p:nvSpPr>
          <p:spPr>
            <a:xfrm>
              <a:off x="4255842" y="1368126"/>
              <a:ext cx="577965" cy="261610"/>
            </a:xfrm>
            <a:prstGeom prst="rect">
              <a:avLst/>
            </a:prstGeom>
            <a:solidFill>
              <a:schemeClr val="accent3"/>
            </a:solidFill>
          </p:spPr>
          <p:txBody>
            <a:bodyPr wrap="square" rtlCol="0">
              <a:spAutoFit/>
            </a:bodyPr>
            <a:lstStyle/>
            <a:p>
              <a:r>
                <a:rPr lang="fr-FR" sz="1100" b="1" i="1" dirty="0">
                  <a:solidFill>
                    <a:schemeClr val="bg1"/>
                  </a:solidFill>
                </a:rPr>
                <a:t>w</a:t>
              </a:r>
              <a:r>
                <a:rPr lang="fr-FR" sz="1100" b="1" dirty="0" smtClean="0">
                  <a:solidFill>
                    <a:schemeClr val="bg1"/>
                  </a:solidFill>
                </a:rPr>
                <a:t> = 2</a:t>
              </a:r>
              <a:endParaRPr lang="fr-FR" sz="1100" b="1" dirty="0">
                <a:solidFill>
                  <a:schemeClr val="bg1"/>
                </a:solidFill>
              </a:endParaRPr>
            </a:p>
          </p:txBody>
        </p:sp>
      </p:grpSp>
      <p:sp>
        <p:nvSpPr>
          <p:cNvPr id="30" name="Rectangle à coins arrondis 29"/>
          <p:cNvSpPr/>
          <p:nvPr/>
        </p:nvSpPr>
        <p:spPr>
          <a:xfrm>
            <a:off x="755285" y="3251726"/>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39" name="Rectangle à coins arrondis 38"/>
          <p:cNvSpPr/>
          <p:nvPr/>
        </p:nvSpPr>
        <p:spPr>
          <a:xfrm>
            <a:off x="2943480" y="2482426"/>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cages</a:t>
            </a:r>
            <a:endParaRPr lang="fr-FR" sz="1100" dirty="0"/>
          </a:p>
        </p:txBody>
      </p:sp>
      <p:sp>
        <p:nvSpPr>
          <p:cNvPr id="40" name="Rectangle à coins arrondis 39"/>
          <p:cNvSpPr/>
          <p:nvPr/>
        </p:nvSpPr>
        <p:spPr>
          <a:xfrm>
            <a:off x="8186191" y="280613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3" name="Rectangle à coins arrondis 42"/>
          <p:cNvSpPr/>
          <p:nvPr/>
        </p:nvSpPr>
        <p:spPr>
          <a:xfrm>
            <a:off x="4101710" y="2474440"/>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5259940"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8" name="Rectangle à coins arrondis 47"/>
          <p:cNvSpPr/>
          <p:nvPr/>
        </p:nvSpPr>
        <p:spPr>
          <a:xfrm>
            <a:off x="7318173" y="247119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67" name="Rectangle à coins arrondis 66"/>
          <p:cNvSpPr/>
          <p:nvPr/>
        </p:nvSpPr>
        <p:spPr>
          <a:xfrm>
            <a:off x="6450155" y="280613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sp>
        <p:nvSpPr>
          <p:cNvPr id="49" name="Rectangle à coins arrondis 48"/>
          <p:cNvSpPr/>
          <p:nvPr/>
        </p:nvSpPr>
        <p:spPr>
          <a:xfrm>
            <a:off x="4114494" y="3252453"/>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63" name="Rectangle à coins arrondis 62"/>
          <p:cNvSpPr/>
          <p:nvPr/>
        </p:nvSpPr>
        <p:spPr>
          <a:xfrm>
            <a:off x="7318173" y="3252454"/>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cxnSp>
        <p:nvCxnSpPr>
          <p:cNvPr id="37" name="Connecteur droit avec flèche 36"/>
          <p:cNvCxnSpPr>
            <a:stCxn id="48" idx="2"/>
            <a:endCxn id="63" idx="0"/>
          </p:cNvCxnSpPr>
          <p:nvPr/>
        </p:nvCxnSpPr>
        <p:spPr>
          <a:xfrm>
            <a:off x="7727001" y="2873287"/>
            <a:ext cx="0" cy="37916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67" idx="2"/>
            <a:endCxn id="63" idx="1"/>
          </p:cNvCxnSpPr>
          <p:nvPr/>
        </p:nvCxnSpPr>
        <p:spPr>
          <a:xfrm>
            <a:off x="6858983" y="3208228"/>
            <a:ext cx="459190" cy="245274"/>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a:stCxn id="40" idx="2"/>
            <a:endCxn id="63" idx="3"/>
          </p:cNvCxnSpPr>
          <p:nvPr/>
        </p:nvCxnSpPr>
        <p:spPr>
          <a:xfrm flipH="1">
            <a:off x="8135829" y="3208227"/>
            <a:ext cx="459190" cy="24527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eur droit avec flèche 80"/>
          <p:cNvCxnSpPr>
            <a:stCxn id="39" idx="2"/>
            <a:endCxn id="49" idx="0"/>
          </p:cNvCxnSpPr>
          <p:nvPr/>
        </p:nvCxnSpPr>
        <p:spPr>
          <a:xfrm>
            <a:off x="3352308" y="2884519"/>
            <a:ext cx="1171014" cy="36793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cteur droit avec flèche 82"/>
          <p:cNvCxnSpPr>
            <a:stCxn id="43" idx="2"/>
            <a:endCxn id="49" idx="0"/>
          </p:cNvCxnSpPr>
          <p:nvPr/>
        </p:nvCxnSpPr>
        <p:spPr>
          <a:xfrm>
            <a:off x="4510538" y="2876533"/>
            <a:ext cx="12784" cy="375921"/>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a:stCxn id="44" idx="2"/>
            <a:endCxn id="49" idx="0"/>
          </p:cNvCxnSpPr>
          <p:nvPr/>
        </p:nvCxnSpPr>
        <p:spPr>
          <a:xfrm flipH="1">
            <a:off x="4523322" y="2884518"/>
            <a:ext cx="1145446" cy="367936"/>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a:stCxn id="41" idx="2"/>
            <a:endCxn id="30" idx="0"/>
          </p:cNvCxnSpPr>
          <p:nvPr/>
        </p:nvCxnSpPr>
        <p:spPr>
          <a:xfrm>
            <a:off x="680117" y="2884518"/>
            <a:ext cx="483996" cy="36720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42" idx="2"/>
            <a:endCxn id="30" idx="0"/>
          </p:cNvCxnSpPr>
          <p:nvPr/>
        </p:nvCxnSpPr>
        <p:spPr>
          <a:xfrm flipH="1">
            <a:off x="1164113" y="2875667"/>
            <a:ext cx="687464" cy="37606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110" name="ZoneTexte 109"/>
          <p:cNvSpPr txBox="1"/>
          <p:nvPr/>
        </p:nvSpPr>
        <p:spPr>
          <a:xfrm>
            <a:off x="1823855" y="3336806"/>
            <a:ext cx="1909546" cy="861774"/>
          </a:xfrm>
          <a:prstGeom prst="rect">
            <a:avLst/>
          </a:prstGeom>
          <a:noFill/>
        </p:spPr>
        <p:txBody>
          <a:bodyPr wrap="square" rtlCol="0">
            <a:spAutoFit/>
          </a:bodyPr>
          <a:lstStyle/>
          <a:p>
            <a:pPr algn="ctr"/>
            <a:r>
              <a:rPr lang="fr-FR" sz="1000" dirty="0"/>
              <a:t>Transmission rate</a:t>
            </a:r>
          </a:p>
          <a:p>
            <a:pPr algn="ctr"/>
            <a:r>
              <a:rPr lang="en-US" sz="1000" b="1" dirty="0" smtClean="0"/>
              <a:t>Chen </a:t>
            </a:r>
            <a:r>
              <a:rPr lang="en-US" sz="1000" b="1" dirty="0"/>
              <a:t>et al. (</a:t>
            </a:r>
            <a:r>
              <a:rPr lang="en-US" sz="1000" b="1" dirty="0" smtClean="0"/>
              <a:t>2001) </a:t>
            </a:r>
          </a:p>
          <a:p>
            <a:pPr algn="ctr"/>
            <a:r>
              <a:rPr lang="en-US" sz="1000" b="1" dirty="0" smtClean="0">
                <a:solidFill>
                  <a:srgbClr val="2082C8"/>
                </a:solidFill>
              </a:rPr>
              <a:t>Meat -&gt; finger tips</a:t>
            </a:r>
          </a:p>
          <a:p>
            <a:pPr algn="ctr"/>
            <a:r>
              <a:rPr lang="en-US" sz="1000" b="1" dirty="0"/>
              <a:t>Montville et al. (2000) </a:t>
            </a:r>
            <a:endParaRPr lang="en-US" sz="1000" b="1" dirty="0" smtClean="0">
              <a:solidFill>
                <a:srgbClr val="FF0000"/>
              </a:solidFill>
            </a:endParaRPr>
          </a:p>
          <a:p>
            <a:pPr algn="ctr"/>
            <a:r>
              <a:rPr lang="en-US" sz="1000" b="1" dirty="0" smtClean="0">
                <a:solidFill>
                  <a:srgbClr val="2082C8"/>
                </a:solidFill>
              </a:rPr>
              <a:t>Meat -&gt; gloves -&gt; finger tips</a:t>
            </a:r>
            <a:endParaRPr lang="fr-FR" sz="1000" dirty="0">
              <a:solidFill>
                <a:srgbClr val="2082C8"/>
              </a:solidFill>
            </a:endParaRPr>
          </a:p>
        </p:txBody>
      </p:sp>
      <p:sp>
        <p:nvSpPr>
          <p:cNvPr id="111" name="ZoneTexte 110"/>
          <p:cNvSpPr txBox="1"/>
          <p:nvPr/>
        </p:nvSpPr>
        <p:spPr>
          <a:xfrm>
            <a:off x="5186282" y="3336806"/>
            <a:ext cx="1877759" cy="861774"/>
          </a:xfrm>
          <a:prstGeom prst="rect">
            <a:avLst/>
          </a:prstGeom>
          <a:noFill/>
        </p:spPr>
        <p:txBody>
          <a:bodyPr wrap="square" rtlCol="0">
            <a:spAutoFit/>
          </a:bodyPr>
          <a:lstStyle/>
          <a:p>
            <a:pPr algn="ctr"/>
            <a:r>
              <a:rPr lang="fr-FR" sz="1000" dirty="0"/>
              <a:t>Transmission rate</a:t>
            </a:r>
          </a:p>
          <a:p>
            <a:pPr algn="ctr"/>
            <a:r>
              <a:rPr lang="en-US" sz="1000" b="1" dirty="0" smtClean="0"/>
              <a:t>Lopez </a:t>
            </a:r>
            <a:r>
              <a:rPr lang="en-US" sz="1000" b="1" dirty="0"/>
              <a:t>et al. (</a:t>
            </a:r>
            <a:r>
              <a:rPr lang="en-US" sz="1000" b="1" dirty="0" smtClean="0"/>
              <a:t>2013) </a:t>
            </a:r>
          </a:p>
          <a:p>
            <a:pPr algn="ctr"/>
            <a:endParaRPr lang="en-US" sz="1000" b="1" dirty="0"/>
          </a:p>
          <a:p>
            <a:pPr algn="ctr"/>
            <a:r>
              <a:rPr lang="en-US" sz="1000" b="1" dirty="0" smtClean="0">
                <a:solidFill>
                  <a:srgbClr val="2082C8"/>
                </a:solidFill>
              </a:rPr>
              <a:t>Cutting board -&gt; finger tips</a:t>
            </a:r>
            <a:endParaRPr lang="en-US" sz="1000" b="1" dirty="0" smtClean="0">
              <a:solidFill>
                <a:srgbClr val="FF0000"/>
              </a:solidFill>
            </a:endParaRPr>
          </a:p>
          <a:p>
            <a:pPr algn="ctr"/>
            <a:r>
              <a:rPr lang="en-US" sz="1000" b="1" dirty="0" smtClean="0">
                <a:solidFill>
                  <a:srgbClr val="2082C8"/>
                </a:solidFill>
              </a:rPr>
              <a:t>Knife -&gt; finger tips</a:t>
            </a:r>
            <a:endParaRPr lang="fr-FR" sz="1000" dirty="0">
              <a:solidFill>
                <a:srgbClr val="2082C8"/>
              </a:solidFill>
            </a:endParaRPr>
          </a:p>
        </p:txBody>
      </p:sp>
      <p:cxnSp>
        <p:nvCxnSpPr>
          <p:cNvPr id="3" name="Connecteur droit avec flèche 2"/>
          <p:cNvCxnSpPr>
            <a:stCxn id="48" idx="1"/>
            <a:endCxn id="67" idx="0"/>
          </p:cNvCxnSpPr>
          <p:nvPr/>
        </p:nvCxnSpPr>
        <p:spPr>
          <a:xfrm flipH="1">
            <a:off x="6858983" y="2672241"/>
            <a:ext cx="459190" cy="1338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48" idx="3"/>
            <a:endCxn id="40" idx="0"/>
          </p:cNvCxnSpPr>
          <p:nvPr/>
        </p:nvCxnSpPr>
        <p:spPr>
          <a:xfrm>
            <a:off x="8135829" y="2672241"/>
            <a:ext cx="459190" cy="1338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250433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7</a:t>
            </a:fld>
            <a:endParaRPr lang="fr-FR" dirty="0"/>
          </a:p>
        </p:txBody>
      </p:sp>
      <p:sp>
        <p:nvSpPr>
          <p:cNvPr id="6" name="Titre 5"/>
          <p:cNvSpPr>
            <a:spLocks noGrp="1"/>
          </p:cNvSpPr>
          <p:nvPr>
            <p:ph type="title"/>
          </p:nvPr>
        </p:nvSpPr>
        <p:spPr>
          <a:xfrm>
            <a:off x="275431" y="262220"/>
            <a:ext cx="8157703" cy="636937"/>
          </a:xfrm>
        </p:spPr>
        <p:txBody>
          <a:bodyPr/>
          <a:lstStyle/>
          <a:p>
            <a:r>
              <a:rPr lang="fr-FR" dirty="0"/>
              <a:t>H</a:t>
            </a:r>
            <a:r>
              <a:rPr lang="fr-FR" dirty="0" smtClean="0"/>
              <a:t>ygiene and biosecurity parameters</a:t>
            </a:r>
            <a:endParaRPr lang="fr-FR" dirty="0"/>
          </a:p>
        </p:txBody>
      </p:sp>
      <p:sp>
        <p:nvSpPr>
          <p:cNvPr id="7" name="Espace réservé de la date 3"/>
          <p:cNvSpPr>
            <a:spLocks noGrp="1"/>
          </p:cNvSpPr>
          <p:nvPr>
            <p:ph type="dt" sz="half" idx="16"/>
          </p:nvPr>
        </p:nvSpPr>
        <p:spPr>
          <a:xfrm>
            <a:off x="7699725" y="4659675"/>
            <a:ext cx="1170000" cy="211929"/>
          </a:xfrm>
        </p:spPr>
        <p:txBody>
          <a:bodyPr/>
          <a:lstStyle/>
          <a:p>
            <a:pPr algn="r"/>
            <a:r>
              <a:rPr lang="fr-FR" cap="all" dirty="0" smtClean="0"/>
              <a:t>12/08/2024</a:t>
            </a:r>
            <a:endParaRPr lang="fr-FR" cap="all" dirty="0"/>
          </a:p>
          <a:p>
            <a:pPr algn="r"/>
            <a:endParaRPr lang="fr-FR" cap="all"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381642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Assumptions are imposed using hygiene practice parameters </a:t>
            </a:r>
            <a:r>
              <a:rPr lang="fr-FR" sz="1200" b="0" i="1" dirty="0" smtClean="0">
                <a:solidFill>
                  <a:srgbClr val="00B050"/>
                </a:solidFill>
              </a:rPr>
              <a:t>H</a:t>
            </a:r>
          </a:p>
          <a:p>
            <a:endParaRPr lang="fr-FR" sz="1200" i="1" dirty="0">
              <a:solidFill>
                <a:srgbClr val="00B050"/>
              </a:solidFill>
            </a:endParaRPr>
          </a:p>
          <a:p>
            <a:pPr marL="171450" indent="-171450">
              <a:buFont typeface="Arial" panose="020B0604020202020204" pitchFamily="34" charset="0"/>
              <a:buChar char="•"/>
            </a:pPr>
            <a:r>
              <a:rPr lang="fr-FR" sz="1200" b="0" dirty="0" smtClean="0">
                <a:solidFill>
                  <a:srgbClr val="FF0000"/>
                </a:solidFill>
              </a:rPr>
              <a:t>p_air </a:t>
            </a:r>
            <a:r>
              <a:rPr lang="fr-FR" sz="1200" b="0" dirty="0" smtClean="0">
                <a:solidFill>
                  <a:schemeClr val="tx1"/>
                </a:solidFill>
              </a:rPr>
              <a:t>:=</a:t>
            </a:r>
            <a:r>
              <a:rPr lang="fr-FR" sz="1200" b="0" dirty="0" smtClean="0">
                <a:solidFill>
                  <a:srgbClr val="FF0000"/>
                </a:solidFill>
              </a:rPr>
              <a:t> P[</a:t>
            </a:r>
            <a:r>
              <a:rPr lang="fr-FR" sz="1200" b="0" dirty="0" smtClean="0">
                <a:solidFill>
                  <a:schemeClr val="tx1"/>
                </a:solidFill>
              </a:rPr>
              <a:t>Air-borne </a:t>
            </a:r>
            <a:r>
              <a:rPr lang="fr-FR" sz="1200" b="0" dirty="0">
                <a:solidFill>
                  <a:schemeClr val="tx1"/>
                </a:solidFill>
              </a:rPr>
              <a:t>transmission</a:t>
            </a:r>
            <a:r>
              <a:rPr lang="fr-FR" sz="1200" b="0" dirty="0">
                <a:solidFill>
                  <a:srgbClr val="FF0000"/>
                </a:solidFill>
              </a:rPr>
              <a:t>] </a:t>
            </a:r>
            <a:r>
              <a:rPr lang="fr-FR" sz="1200" b="0" dirty="0" smtClean="0">
                <a:solidFill>
                  <a:schemeClr val="tx1"/>
                </a:solidFill>
              </a:rPr>
              <a:t>= 0</a:t>
            </a:r>
            <a:endParaRPr lang="fr-FR" sz="1200" b="0" dirty="0">
              <a:solidFill>
                <a:schemeClr val="tx1"/>
              </a:solidFill>
            </a:endParaRPr>
          </a:p>
          <a:p>
            <a:pPr marL="171450" indent="-171450">
              <a:buFont typeface="Arial" panose="020B0604020202020204" pitchFamily="34" charset="0"/>
              <a:buChar char="•"/>
            </a:pP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2082C8"/>
                </a:solidFill>
              </a:rPr>
              <a:t>E_mask</a:t>
            </a:r>
            <a:r>
              <a:rPr lang="fr-FR" sz="1200" b="0" dirty="0" smtClean="0">
                <a:solidFill>
                  <a:srgbClr val="FF0000"/>
                </a:solidFill>
              </a:rPr>
              <a:t> </a:t>
            </a:r>
            <a:r>
              <a:rPr lang="fr-FR" sz="1200" b="0" dirty="0" smtClean="0">
                <a:solidFill>
                  <a:schemeClr val="tx1"/>
                </a:solidFill>
              </a:rPr>
              <a:t>:=</a:t>
            </a:r>
            <a:r>
              <a:rPr lang="fr-FR" sz="1200" b="0" dirty="0" smtClean="0">
                <a:solidFill>
                  <a:srgbClr val="FF0000"/>
                </a:solidFill>
              </a:rPr>
              <a:t> </a:t>
            </a:r>
            <a:r>
              <a:rPr lang="fr-FR" sz="1200" b="0" dirty="0" smtClean="0">
                <a:solidFill>
                  <a:schemeClr val="tx1"/>
                </a:solidFill>
              </a:rPr>
              <a:t>Worker </a:t>
            </a:r>
            <a:r>
              <a:rPr lang="fr-FR" sz="1200" b="0" dirty="0">
                <a:solidFill>
                  <a:schemeClr val="tx1"/>
                </a:solidFill>
              </a:rPr>
              <a:t>wearing </a:t>
            </a:r>
            <a:r>
              <a:rPr lang="fr-FR" sz="1200" b="0" dirty="0" smtClean="0">
                <a:solidFill>
                  <a:schemeClr val="tx1"/>
                </a:solidFill>
              </a:rPr>
              <a:t>mask</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2082C8"/>
                </a:solidFill>
              </a:rPr>
              <a:t>E_glove</a:t>
            </a:r>
            <a:r>
              <a:rPr lang="fr-FR" sz="1200" b="0" dirty="0" smtClean="0">
                <a:solidFill>
                  <a:srgbClr val="FF0000"/>
                </a:solidFill>
              </a:rPr>
              <a:t> </a:t>
            </a:r>
            <a:r>
              <a:rPr lang="fr-FR" sz="1200" b="0" dirty="0" smtClean="0">
                <a:solidFill>
                  <a:schemeClr val="tx1"/>
                </a:solidFill>
              </a:rPr>
              <a:t>:=</a:t>
            </a:r>
            <a:r>
              <a:rPr lang="fr-FR" sz="1200" b="0" dirty="0" smtClean="0">
                <a:solidFill>
                  <a:srgbClr val="FF0000"/>
                </a:solidFill>
              </a:rPr>
              <a:t> </a:t>
            </a:r>
            <a:r>
              <a:rPr lang="fr-FR" sz="1200" b="0" dirty="0" smtClean="0">
                <a:solidFill>
                  <a:schemeClr val="tx1"/>
                </a:solidFill>
              </a:rPr>
              <a:t>Worker wearing gloves</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2082C8"/>
                </a:solidFill>
              </a:rPr>
              <a:t>E_handwash</a:t>
            </a:r>
            <a:r>
              <a:rPr lang="fr-FR" sz="1200" b="0" dirty="0" smtClean="0">
                <a:solidFill>
                  <a:srgbClr val="FF0000"/>
                </a:solidFill>
              </a:rPr>
              <a:t> </a:t>
            </a:r>
            <a:r>
              <a:rPr lang="fr-FR" sz="1200" b="0" dirty="0">
                <a:solidFill>
                  <a:schemeClr val="tx1"/>
                </a:solidFill>
              </a:rPr>
              <a:t>:=</a:t>
            </a:r>
            <a:r>
              <a:rPr lang="fr-FR" sz="1200" b="0" dirty="0">
                <a:solidFill>
                  <a:srgbClr val="FF0000"/>
                </a:solidFill>
              </a:rPr>
              <a:t> </a:t>
            </a:r>
            <a:r>
              <a:rPr lang="fr-FR" sz="1200" b="0" dirty="0" smtClean="0">
                <a:solidFill>
                  <a:schemeClr val="tx1"/>
                </a:solidFill>
              </a:rPr>
              <a:t>Worker washed hands afterwards</a:t>
            </a:r>
          </a:p>
          <a:p>
            <a:pPr marL="171450" indent="-171450">
              <a:buFont typeface="Arial" panose="020B0604020202020204" pitchFamily="34" charset="0"/>
              <a:buChar char="•"/>
            </a:pPr>
            <a:endParaRPr lang="fr-FR" sz="1200" b="0" dirty="0" smtClean="0">
              <a:solidFill>
                <a:schemeClr val="tx1"/>
              </a:solidFill>
            </a:endParaRPr>
          </a:p>
          <a:p>
            <a:pPr marL="171450" indent="-171450">
              <a:buFont typeface="Arial" panose="020B0604020202020204" pitchFamily="34" charset="0"/>
              <a:buChar char="•"/>
            </a:pPr>
            <a:r>
              <a:rPr lang="fr-FR" sz="1200" b="0" dirty="0">
                <a:solidFill>
                  <a:srgbClr val="FF0000"/>
                </a:solidFill>
              </a:rPr>
              <a:t>q_mask </a:t>
            </a:r>
            <a:r>
              <a:rPr lang="fr-FR" sz="1200" b="0" dirty="0">
                <a:solidFill>
                  <a:schemeClr val="tx1"/>
                </a:solidFill>
              </a:rPr>
              <a:t>:=</a:t>
            </a:r>
            <a:r>
              <a:rPr lang="fr-FR" sz="1200" b="0" dirty="0">
                <a:solidFill>
                  <a:srgbClr val="FF0000"/>
                </a:solidFill>
              </a:rPr>
              <a:t> </a:t>
            </a:r>
            <a:r>
              <a:rPr lang="fr-FR" sz="1200" b="0" dirty="0">
                <a:solidFill>
                  <a:schemeClr val="tx1"/>
                </a:solidFill>
              </a:rPr>
              <a:t>proportion of bacteria passing through </a:t>
            </a:r>
            <a:r>
              <a:rPr lang="fr-FR" sz="1200" b="0" dirty="0" smtClean="0">
                <a:solidFill>
                  <a:schemeClr val="tx1"/>
                </a:solidFill>
              </a:rPr>
              <a:t>mask</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FF0000"/>
                </a:solidFill>
              </a:rPr>
              <a:t>q_glove </a:t>
            </a:r>
            <a:r>
              <a:rPr lang="fr-FR" sz="1200" b="0" dirty="0">
                <a:solidFill>
                  <a:schemeClr val="tx1"/>
                </a:solidFill>
              </a:rPr>
              <a:t>:=</a:t>
            </a:r>
            <a:r>
              <a:rPr lang="fr-FR" sz="1200" b="0" dirty="0">
                <a:solidFill>
                  <a:srgbClr val="FF0000"/>
                </a:solidFill>
              </a:rPr>
              <a:t> </a:t>
            </a:r>
            <a:r>
              <a:rPr lang="fr-FR" sz="1200" b="0" dirty="0">
                <a:solidFill>
                  <a:schemeClr val="tx1"/>
                </a:solidFill>
              </a:rPr>
              <a:t>proportion of bacteria passing through </a:t>
            </a:r>
            <a:r>
              <a:rPr lang="fr-FR" sz="1200" b="0" dirty="0" smtClean="0">
                <a:solidFill>
                  <a:schemeClr val="tx1"/>
                </a:solidFill>
              </a:rPr>
              <a:t>gloves</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FF0000"/>
                </a:solidFill>
              </a:rPr>
              <a:t>q_wash </a:t>
            </a:r>
            <a:r>
              <a:rPr lang="fr-FR" sz="1200" b="0" dirty="0">
                <a:solidFill>
                  <a:schemeClr val="tx1"/>
                </a:solidFill>
              </a:rPr>
              <a:t>:=</a:t>
            </a:r>
            <a:r>
              <a:rPr lang="fr-FR" sz="1200" b="0" dirty="0">
                <a:solidFill>
                  <a:srgbClr val="FF0000"/>
                </a:solidFill>
              </a:rPr>
              <a:t> </a:t>
            </a:r>
            <a:r>
              <a:rPr lang="fr-FR" sz="1200" b="0" dirty="0">
                <a:solidFill>
                  <a:schemeClr val="tx1"/>
                </a:solidFill>
              </a:rPr>
              <a:t>proportion of bacteria passing through </a:t>
            </a:r>
            <a:r>
              <a:rPr lang="fr-FR" sz="1200" b="0" dirty="0" smtClean="0">
                <a:solidFill>
                  <a:schemeClr val="tx1"/>
                </a:solidFill>
              </a:rPr>
              <a:t>handwash</a:t>
            </a:r>
            <a:endParaRPr lang="fr-FR" sz="1200" b="0" dirty="0">
              <a:solidFill>
                <a:schemeClr val="tx1"/>
              </a:solidFill>
            </a:endParaRPr>
          </a:p>
          <a:p>
            <a:pPr marL="171450" indent="-171450">
              <a:buFont typeface="Arial" panose="020B0604020202020204" pitchFamily="34" charset="0"/>
              <a:buChar char="•"/>
            </a:pPr>
            <a:endParaRPr lang="fr-FR" sz="1200" b="0" dirty="0">
              <a:solidFill>
                <a:srgbClr val="FF0000"/>
              </a:solidFill>
            </a:endParaRPr>
          </a:p>
          <a:p>
            <a:pPr marL="171450" indent="-171450">
              <a:buFont typeface="Arial" panose="020B0604020202020204" pitchFamily="34" charset="0"/>
              <a:buChar char="•"/>
            </a:pPr>
            <a:r>
              <a:rPr lang="fr-FR" sz="1200" b="0" dirty="0">
                <a:solidFill>
                  <a:srgbClr val="00B050"/>
                </a:solidFill>
              </a:rPr>
              <a:t>E</a:t>
            </a:r>
            <a:r>
              <a:rPr lang="fr-FR" sz="1200" b="0" dirty="0" smtClean="0">
                <a:solidFill>
                  <a:srgbClr val="00B050"/>
                </a:solidFill>
              </a:rPr>
              <a:t>_touch</a:t>
            </a:r>
            <a:r>
              <a:rPr lang="fr-FR" sz="1200" b="0" dirty="0" smtClean="0">
                <a:solidFill>
                  <a:srgbClr val="FF0000"/>
                </a:solidFill>
              </a:rPr>
              <a:t> </a:t>
            </a:r>
            <a:r>
              <a:rPr lang="fr-FR" sz="1200" b="0" dirty="0" smtClean="0">
                <a:solidFill>
                  <a:schemeClr val="tx1"/>
                </a:solidFill>
              </a:rPr>
              <a:t>:=</a:t>
            </a:r>
            <a:r>
              <a:rPr lang="fr-FR" sz="1200" b="0" dirty="0" smtClean="0">
                <a:solidFill>
                  <a:srgbClr val="FF0000"/>
                </a:solidFill>
              </a:rPr>
              <a:t> </a:t>
            </a:r>
            <a:r>
              <a:rPr lang="fr-FR" sz="1200" b="0" dirty="0" smtClean="0">
                <a:solidFill>
                  <a:schemeClr val="tx1"/>
                </a:solidFill>
              </a:rPr>
              <a:t>Worker </a:t>
            </a:r>
            <a:r>
              <a:rPr lang="fr-FR" sz="1200" b="0" dirty="0">
                <a:solidFill>
                  <a:schemeClr val="tx1"/>
                </a:solidFill>
              </a:rPr>
              <a:t>touches their lips with </a:t>
            </a:r>
            <a:r>
              <a:rPr lang="fr-FR" sz="1200" b="0" dirty="0" smtClean="0">
                <a:solidFill>
                  <a:schemeClr val="tx1"/>
                </a:solidFill>
              </a:rPr>
              <a:t>gloves</a:t>
            </a:r>
          </a:p>
          <a:p>
            <a:pPr marL="171450" indent="-171450">
              <a:buFont typeface="Arial" panose="020B0604020202020204" pitchFamily="34" charset="0"/>
              <a:buChar char="•"/>
            </a:pPr>
            <a:r>
              <a:rPr lang="fr-FR" sz="1200" b="0" dirty="0" smtClean="0">
                <a:solidFill>
                  <a:srgbClr val="00B050"/>
                </a:solidFill>
              </a:rPr>
              <a:t>C_lips</a:t>
            </a:r>
            <a:r>
              <a:rPr lang="fr-FR" sz="1200" b="0" dirty="0" smtClean="0">
                <a:solidFill>
                  <a:schemeClr val="tx1"/>
                </a:solidFill>
              </a:rPr>
              <a:t> := ESBL </a:t>
            </a:r>
            <a:r>
              <a:rPr lang="fr-FR" sz="1200" b="0" i="1" dirty="0" smtClean="0">
                <a:solidFill>
                  <a:schemeClr val="tx1"/>
                </a:solidFill>
              </a:rPr>
              <a:t>E. coli </a:t>
            </a:r>
            <a:r>
              <a:rPr lang="fr-FR" sz="1200" b="0" dirty="0" smtClean="0">
                <a:solidFill>
                  <a:schemeClr val="tx1"/>
                </a:solidFill>
              </a:rPr>
              <a:t>concentration on worker’s lips</a:t>
            </a:r>
          </a:p>
          <a:p>
            <a:pPr marL="171450" indent="-171450">
              <a:buFont typeface="Arial" panose="020B0604020202020204" pitchFamily="34" charset="0"/>
              <a:buChar char="•"/>
            </a:pPr>
            <a:r>
              <a:rPr lang="fr-FR" sz="1200" b="0" dirty="0" smtClean="0">
                <a:solidFill>
                  <a:srgbClr val="00B050"/>
                </a:solidFill>
              </a:rPr>
              <a:t>C_worker </a:t>
            </a:r>
            <a:r>
              <a:rPr lang="fr-FR" sz="1200" b="0" dirty="0">
                <a:solidFill>
                  <a:schemeClr val="tx1"/>
                </a:solidFill>
              </a:rPr>
              <a:t>:= ESBL </a:t>
            </a:r>
            <a:r>
              <a:rPr lang="fr-FR" sz="1200" b="0" i="1" dirty="0">
                <a:solidFill>
                  <a:schemeClr val="tx1"/>
                </a:solidFill>
              </a:rPr>
              <a:t>E. coli </a:t>
            </a:r>
            <a:r>
              <a:rPr lang="fr-FR" sz="1200" b="0" dirty="0" smtClean="0">
                <a:solidFill>
                  <a:schemeClr val="tx1"/>
                </a:solidFill>
              </a:rPr>
              <a:t>exposure to worker</a:t>
            </a:r>
            <a:endParaRPr lang="fr-FR" sz="1200" b="0" dirty="0" smtClean="0">
              <a:solidFill>
                <a:srgbClr val="00B050"/>
              </a:solidFill>
            </a:endParaRPr>
          </a:p>
          <a:p>
            <a:pPr marL="171450" indent="-171450">
              <a:buFont typeface="Arial" panose="020B0604020202020204" pitchFamily="34" charset="0"/>
              <a:buChar char="•"/>
            </a:pPr>
            <a:endParaRPr lang="fr-FR" sz="1200" b="0" dirty="0">
              <a:solidFill>
                <a:schemeClr val="tx1"/>
              </a:solidFill>
            </a:endParaRPr>
          </a:p>
          <a:p>
            <a:pPr marL="171450" indent="-171450">
              <a:buFont typeface="Arial" panose="020B0604020202020204" pitchFamily="34" charset="0"/>
              <a:buChar char="•"/>
            </a:pPr>
            <a:endParaRPr lang="fr-FR" sz="1200" b="0" dirty="0" smtClean="0">
              <a:solidFill>
                <a:schemeClr val="tx1"/>
              </a:solidFill>
            </a:endParaRPr>
          </a:p>
          <a:p>
            <a:pPr marL="171450" indent="-171450">
              <a:buFont typeface="Arial" panose="020B0604020202020204" pitchFamily="34" charset="0"/>
              <a:buChar char="•"/>
            </a:pPr>
            <a:r>
              <a:rPr lang="fr-FR" sz="1200" dirty="0"/>
              <a:t>Compute average concentraion on worker’s lips given touch: </a:t>
            </a:r>
            <a:br>
              <a:rPr lang="fr-FR" sz="1200" dirty="0"/>
            </a:br>
            <a:r>
              <a:rPr lang="fr-FR" sz="1200" dirty="0" smtClean="0"/>
              <a:t/>
            </a:r>
            <a:br>
              <a:rPr lang="fr-FR" sz="1200" dirty="0" smtClean="0"/>
            </a:br>
            <a:r>
              <a:rPr lang="fr-FR" sz="1200" dirty="0" smtClean="0"/>
              <a:t>E[C_lips </a:t>
            </a:r>
            <a:r>
              <a:rPr lang="fr-FR" sz="1200" dirty="0"/>
              <a:t>| </a:t>
            </a:r>
            <a:r>
              <a:rPr lang="fr-FR" sz="1200" dirty="0" smtClean="0">
                <a:solidFill>
                  <a:srgbClr val="00B050"/>
                </a:solidFill>
              </a:rPr>
              <a:t>E_touch</a:t>
            </a:r>
            <a:r>
              <a:rPr lang="fr-FR" sz="1200" dirty="0" smtClean="0"/>
              <a:t>, </a:t>
            </a:r>
            <a:r>
              <a:rPr lang="fr-FR" sz="1200" dirty="0" smtClean="0">
                <a:solidFill>
                  <a:srgbClr val="00B050"/>
                </a:solidFill>
              </a:rPr>
              <a:t>c_worker</a:t>
            </a:r>
            <a:r>
              <a:rPr lang="fr-FR" sz="1200" dirty="0" smtClean="0"/>
              <a:t>] </a:t>
            </a:r>
            <a:r>
              <a:rPr lang="fr-FR" sz="1200" dirty="0"/>
              <a:t>= </a:t>
            </a:r>
            <a:br>
              <a:rPr lang="fr-FR" sz="1200" dirty="0"/>
            </a:br>
            <a:r>
              <a:rPr lang="fr-FR" sz="1200" i="1" dirty="0"/>
              <a:t>f</a:t>
            </a:r>
            <a:r>
              <a:rPr lang="fr-FR" sz="1200" dirty="0"/>
              <a:t>(</a:t>
            </a:r>
            <a:r>
              <a:rPr lang="fr-FR" sz="1200" dirty="0">
                <a:solidFill>
                  <a:srgbClr val="FF0000"/>
                </a:solidFill>
              </a:rPr>
              <a:t>q_mask</a:t>
            </a:r>
            <a:r>
              <a:rPr lang="fr-FR" sz="1200" dirty="0">
                <a:solidFill>
                  <a:schemeClr val="tx1"/>
                </a:solidFill>
              </a:rPr>
              <a:t>,</a:t>
            </a:r>
            <a:r>
              <a:rPr lang="fr-FR" sz="1200" dirty="0">
                <a:solidFill>
                  <a:srgbClr val="FF0000"/>
                </a:solidFill>
              </a:rPr>
              <a:t> q_glove</a:t>
            </a:r>
            <a:r>
              <a:rPr lang="fr-FR" sz="1200" dirty="0">
                <a:solidFill>
                  <a:schemeClr val="tx1"/>
                </a:solidFill>
              </a:rPr>
              <a:t>,</a:t>
            </a:r>
            <a:r>
              <a:rPr lang="fr-FR" sz="1200" dirty="0">
                <a:solidFill>
                  <a:srgbClr val="FF0000"/>
                </a:solidFill>
              </a:rPr>
              <a:t> q_wash</a:t>
            </a:r>
            <a:r>
              <a:rPr lang="fr-FR" sz="1200" dirty="0">
                <a:solidFill>
                  <a:schemeClr val="tx1"/>
                </a:solidFill>
              </a:rPr>
              <a:t>,</a:t>
            </a:r>
            <a:r>
              <a:rPr lang="fr-FR" sz="1200" dirty="0">
                <a:solidFill>
                  <a:srgbClr val="FF0000"/>
                </a:solidFill>
              </a:rPr>
              <a:t> </a:t>
            </a:r>
            <a:r>
              <a:rPr lang="fr-FR" sz="1200" dirty="0" smtClean="0">
                <a:solidFill>
                  <a:schemeClr val="tx1"/>
                </a:solidFill>
              </a:rPr>
              <a:t>P[</a:t>
            </a:r>
            <a:r>
              <a:rPr lang="fr-FR" sz="1200" dirty="0" smtClean="0">
                <a:solidFill>
                  <a:srgbClr val="2082C8"/>
                </a:solidFill>
              </a:rPr>
              <a:t>E_mask</a:t>
            </a:r>
            <a:r>
              <a:rPr lang="fr-FR" sz="1200" dirty="0" smtClean="0">
                <a:solidFill>
                  <a:schemeClr val="tx1"/>
                </a:solidFill>
              </a:rPr>
              <a:t>], P[</a:t>
            </a:r>
            <a:r>
              <a:rPr lang="fr-FR" sz="1200" dirty="0" smtClean="0">
                <a:solidFill>
                  <a:srgbClr val="2082C8"/>
                </a:solidFill>
              </a:rPr>
              <a:t>E_glove</a:t>
            </a:r>
            <a:r>
              <a:rPr lang="fr-FR" sz="1200" dirty="0" smtClean="0">
                <a:solidFill>
                  <a:schemeClr val="tx1"/>
                </a:solidFill>
              </a:rPr>
              <a:t>],</a:t>
            </a:r>
            <a:r>
              <a:rPr lang="fr-FR" sz="1200" dirty="0" smtClean="0">
                <a:solidFill>
                  <a:srgbClr val="2082C8"/>
                </a:solidFill>
              </a:rPr>
              <a:t> </a:t>
            </a:r>
            <a:r>
              <a:rPr lang="fr-FR" sz="1200" dirty="0" smtClean="0">
                <a:solidFill>
                  <a:schemeClr val="tx1"/>
                </a:solidFill>
              </a:rPr>
              <a:t>P[</a:t>
            </a:r>
            <a:r>
              <a:rPr lang="fr-FR" sz="1200" dirty="0" smtClean="0">
                <a:solidFill>
                  <a:srgbClr val="2082C8"/>
                </a:solidFill>
              </a:rPr>
              <a:t>E_handwash</a:t>
            </a:r>
            <a:r>
              <a:rPr lang="fr-FR" sz="1200" dirty="0" smtClean="0">
                <a:solidFill>
                  <a:schemeClr val="tx1"/>
                </a:solidFill>
              </a:rPr>
              <a:t>], </a:t>
            </a:r>
            <a:r>
              <a:rPr lang="fr-FR" sz="1200" dirty="0" smtClean="0">
                <a:solidFill>
                  <a:srgbClr val="00B050"/>
                </a:solidFill>
              </a:rPr>
              <a:t>c_worker</a:t>
            </a:r>
            <a:r>
              <a:rPr lang="fr-FR" sz="1200" dirty="0" smtClean="0"/>
              <a:t>)</a:t>
            </a:r>
            <a:endParaRPr lang="fr-FR" sz="1200" dirty="0"/>
          </a:p>
          <a:p>
            <a:pPr marL="171450" indent="-171450">
              <a:buFont typeface="Arial" panose="020B0604020202020204" pitchFamily="34" charset="0"/>
              <a:buChar char="•"/>
            </a:pPr>
            <a:endParaRPr lang="fr-FR" sz="1200" b="0" dirty="0">
              <a:solidFill>
                <a:srgbClr val="FF0000"/>
              </a:solidFill>
            </a:endParaRPr>
          </a:p>
          <a:p>
            <a:endParaRPr lang="fr-FR" sz="1200" b="0" dirty="0" smtClean="0">
              <a:solidFill>
                <a:srgbClr val="FF0000"/>
              </a:solidFill>
            </a:endParaRPr>
          </a:p>
          <a:p>
            <a:pPr marL="171450" indent="-171450">
              <a:buFont typeface="Arial" panose="020B0604020202020204" pitchFamily="34" charset="0"/>
              <a:buChar char="•"/>
            </a:pPr>
            <a:endParaRPr lang="fr-FR" sz="1200" dirty="0"/>
          </a:p>
          <a:p>
            <a:endParaRPr lang="fr-FR" sz="1200" i="1" dirty="0"/>
          </a:p>
        </p:txBody>
      </p:sp>
      <p:sp>
        <p:nvSpPr>
          <p:cNvPr id="54" name="ZoneTexte 53"/>
          <p:cNvSpPr txBox="1"/>
          <p:nvPr/>
        </p:nvSpPr>
        <p:spPr>
          <a:xfrm>
            <a:off x="7064848" y="3350126"/>
            <a:ext cx="1584176" cy="707886"/>
          </a:xfrm>
          <a:prstGeom prst="rect">
            <a:avLst/>
          </a:prstGeom>
          <a:noFill/>
        </p:spPr>
        <p:txBody>
          <a:bodyPr wrap="square" rtlCol="0">
            <a:spAutoFit/>
          </a:bodyPr>
          <a:lstStyle/>
          <a:p>
            <a:pPr algn="ctr"/>
            <a:r>
              <a:rPr lang="fr-FR" sz="1000" dirty="0"/>
              <a:t>Transmission rate</a:t>
            </a:r>
          </a:p>
          <a:p>
            <a:pPr algn="ctr"/>
            <a:r>
              <a:rPr lang="en-US" sz="1000" b="1" dirty="0" smtClean="0"/>
              <a:t>Gibson </a:t>
            </a:r>
            <a:r>
              <a:rPr lang="en-US" sz="1000" b="1" dirty="0"/>
              <a:t>et al. (</a:t>
            </a:r>
            <a:r>
              <a:rPr lang="en-US" sz="1000" b="1" dirty="0" smtClean="0"/>
              <a:t>2002) </a:t>
            </a:r>
          </a:p>
          <a:p>
            <a:pPr algn="ctr"/>
            <a:endParaRPr lang="en-US" sz="1000" b="1" dirty="0"/>
          </a:p>
          <a:p>
            <a:pPr algn="ctr"/>
            <a:r>
              <a:rPr lang="en-US" sz="1000" b="1" dirty="0" smtClean="0">
                <a:solidFill>
                  <a:srgbClr val="2082C8"/>
                </a:solidFill>
              </a:rPr>
              <a:t>finger tips -&gt; lips</a:t>
            </a:r>
          </a:p>
        </p:txBody>
      </p:sp>
      <p:grpSp>
        <p:nvGrpSpPr>
          <p:cNvPr id="74" name="Groupe 73"/>
          <p:cNvGrpSpPr/>
          <p:nvPr/>
        </p:nvGrpSpPr>
        <p:grpSpPr>
          <a:xfrm>
            <a:off x="5801532" y="550634"/>
            <a:ext cx="2074640" cy="2301149"/>
            <a:chOff x="1495312" y="2572342"/>
            <a:chExt cx="2074640" cy="2301149"/>
          </a:xfrm>
        </p:grpSpPr>
        <p:grpSp>
          <p:nvGrpSpPr>
            <p:cNvPr id="97" name="Groupe 96"/>
            <p:cNvGrpSpPr/>
            <p:nvPr/>
          </p:nvGrpSpPr>
          <p:grpSpPr>
            <a:xfrm>
              <a:off x="2216748" y="2572342"/>
              <a:ext cx="761915" cy="2301149"/>
              <a:chOff x="5924440" y="1629990"/>
              <a:chExt cx="829149" cy="2818876"/>
            </a:xfrm>
          </p:grpSpPr>
          <p:grpSp>
            <p:nvGrpSpPr>
              <p:cNvPr id="98" name="Groupe 97"/>
              <p:cNvGrpSpPr/>
              <p:nvPr/>
            </p:nvGrpSpPr>
            <p:grpSpPr>
              <a:xfrm>
                <a:off x="5924440" y="1629990"/>
                <a:ext cx="829149" cy="2208522"/>
                <a:chOff x="5789838" y="1349698"/>
                <a:chExt cx="829149" cy="2208522"/>
              </a:xfrm>
            </p:grpSpPr>
            <p:grpSp>
              <p:nvGrpSpPr>
                <p:cNvPr id="101" name="Groupe 100"/>
                <p:cNvGrpSpPr/>
                <p:nvPr/>
              </p:nvGrpSpPr>
              <p:grpSpPr>
                <a:xfrm>
                  <a:off x="5789838" y="1349698"/>
                  <a:ext cx="823955" cy="1005234"/>
                  <a:chOff x="5571833" y="2529696"/>
                  <a:chExt cx="1523817" cy="1080121"/>
                </a:xfrm>
              </p:grpSpPr>
              <p:sp>
                <p:nvSpPr>
                  <p:cNvPr id="104" name="Rectangle à coins arrondis 103"/>
                  <p:cNvSpPr/>
                  <p:nvPr/>
                </p:nvSpPr>
                <p:spPr>
                  <a:xfrm>
                    <a:off x="5571833" y="2529696"/>
                    <a:ext cx="1512168" cy="432048"/>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Gloves</a:t>
                    </a:r>
                    <a:endParaRPr lang="fr-FR" sz="1100" dirty="0"/>
                  </a:p>
                </p:txBody>
              </p:sp>
              <p:sp>
                <p:nvSpPr>
                  <p:cNvPr id="105" name="Rectangle à coins arrondis 104"/>
                  <p:cNvSpPr/>
                  <p:nvPr/>
                </p:nvSpPr>
                <p:spPr>
                  <a:xfrm>
                    <a:off x="5583482" y="3177769"/>
                    <a:ext cx="1512168" cy="432048"/>
                  </a:xfrm>
                  <a:prstGeom prst="round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H</a:t>
                    </a:r>
                    <a:r>
                      <a:rPr lang="fr-FR" sz="1100" dirty="0" smtClean="0"/>
                      <a:t>ands</a:t>
                    </a:r>
                    <a:endParaRPr lang="fr-FR" sz="1100" dirty="0"/>
                  </a:p>
                </p:txBody>
              </p:sp>
              <p:cxnSp>
                <p:nvCxnSpPr>
                  <p:cNvPr id="106" name="Connecteur droit avec flèche 105"/>
                  <p:cNvCxnSpPr>
                    <a:stCxn id="104" idx="2"/>
                    <a:endCxn id="105" idx="0"/>
                  </p:cNvCxnSpPr>
                  <p:nvPr/>
                </p:nvCxnSpPr>
                <p:spPr>
                  <a:xfrm>
                    <a:off x="6327917" y="2961744"/>
                    <a:ext cx="11649" cy="21602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102" name="Rectangle à coins arrondis 101"/>
                <p:cNvSpPr/>
                <p:nvPr/>
              </p:nvSpPr>
              <p:spPr>
                <a:xfrm>
                  <a:off x="5801331" y="3156127"/>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M</a:t>
                  </a:r>
                  <a:r>
                    <a:rPr lang="fr-FR" sz="1100" dirty="0" smtClean="0"/>
                    <a:t>ask</a:t>
                  </a:r>
                  <a:endParaRPr lang="fr-FR" sz="1100" dirty="0"/>
                </a:p>
              </p:txBody>
            </p:sp>
            <p:cxnSp>
              <p:nvCxnSpPr>
                <p:cNvPr id="103" name="Connecteur droit avec flèche 102"/>
                <p:cNvCxnSpPr>
                  <a:stCxn id="105" idx="2"/>
                  <a:endCxn id="130" idx="0"/>
                </p:cNvCxnSpPr>
                <p:nvPr/>
              </p:nvCxnSpPr>
              <p:spPr>
                <a:xfrm>
                  <a:off x="6204964" y="2354931"/>
                  <a:ext cx="0" cy="20004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Rectangle à coins arrondis 98"/>
              <p:cNvSpPr/>
              <p:nvPr/>
            </p:nvSpPr>
            <p:spPr>
              <a:xfrm>
                <a:off x="5935931" y="4046773"/>
                <a:ext cx="817656" cy="402093"/>
              </a:xfrm>
              <a:prstGeom prst="round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Lips</a:t>
                </a:r>
                <a:endParaRPr lang="fr-FR" sz="1100" dirty="0"/>
              </a:p>
            </p:txBody>
          </p:sp>
          <p:cxnSp>
            <p:nvCxnSpPr>
              <p:cNvPr id="100" name="Connecteur droit avec flèche 99"/>
              <p:cNvCxnSpPr>
                <a:stCxn id="102" idx="2"/>
                <a:endCxn id="99" idx="0"/>
              </p:cNvCxnSpPr>
              <p:nvPr/>
            </p:nvCxnSpPr>
            <p:spPr>
              <a:xfrm flipH="1">
                <a:off x="6344759" y="3838512"/>
                <a:ext cx="2" cy="208261"/>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1506537" y="2610534"/>
              <a:ext cx="741809" cy="261610"/>
            </a:xfrm>
            <a:prstGeom prst="rect">
              <a:avLst/>
            </a:prstGeom>
          </p:spPr>
          <p:txBody>
            <a:bodyPr wrap="square">
              <a:spAutoFit/>
            </a:bodyPr>
            <a:lstStyle/>
            <a:p>
              <a:r>
                <a:rPr lang="fr-FR" sz="1100" dirty="0" smtClean="0">
                  <a:solidFill>
                    <a:srgbClr val="2082C8"/>
                  </a:solidFill>
                </a:rPr>
                <a:t>E_glove</a:t>
              </a:r>
              <a:endParaRPr lang="fr-FR" sz="1100" dirty="0">
                <a:solidFill>
                  <a:srgbClr val="2082C8"/>
                </a:solidFill>
              </a:endParaRPr>
            </a:p>
          </p:txBody>
        </p:sp>
        <p:sp>
          <p:nvSpPr>
            <p:cNvPr id="70" name="Rectangle 69"/>
            <p:cNvSpPr/>
            <p:nvPr/>
          </p:nvSpPr>
          <p:spPr>
            <a:xfrm>
              <a:off x="2853089" y="2816660"/>
              <a:ext cx="716863" cy="261610"/>
            </a:xfrm>
            <a:prstGeom prst="rect">
              <a:avLst/>
            </a:prstGeom>
          </p:spPr>
          <p:txBody>
            <a:bodyPr wrap="none">
              <a:spAutoFit/>
            </a:bodyPr>
            <a:lstStyle/>
            <a:p>
              <a:r>
                <a:rPr lang="fr-FR" sz="1100" dirty="0">
                  <a:solidFill>
                    <a:srgbClr val="FF0000"/>
                  </a:solidFill>
                </a:rPr>
                <a:t>q_glove</a:t>
              </a:r>
              <a:endParaRPr lang="fr-FR" sz="1100" dirty="0"/>
            </a:p>
          </p:txBody>
        </p:sp>
        <p:sp>
          <p:nvSpPr>
            <p:cNvPr id="72" name="Rectangle 71"/>
            <p:cNvSpPr/>
            <p:nvPr/>
          </p:nvSpPr>
          <p:spPr>
            <a:xfrm>
              <a:off x="1495312" y="3594355"/>
              <a:ext cx="684803" cy="261610"/>
            </a:xfrm>
            <a:prstGeom prst="rect">
              <a:avLst/>
            </a:prstGeom>
          </p:spPr>
          <p:txBody>
            <a:bodyPr wrap="none">
              <a:spAutoFit/>
            </a:bodyPr>
            <a:lstStyle/>
            <a:p>
              <a:r>
                <a:rPr lang="fr-FR" sz="1100" dirty="0" smtClean="0">
                  <a:solidFill>
                    <a:srgbClr val="2082C8"/>
                  </a:solidFill>
                </a:rPr>
                <a:t>E_wash</a:t>
              </a:r>
              <a:endParaRPr lang="fr-FR" sz="1100" dirty="0">
                <a:solidFill>
                  <a:srgbClr val="2082C8"/>
                </a:solidFill>
              </a:endParaRPr>
            </a:p>
          </p:txBody>
        </p:sp>
        <p:sp>
          <p:nvSpPr>
            <p:cNvPr id="73" name="Rectangle 72"/>
            <p:cNvSpPr/>
            <p:nvPr/>
          </p:nvSpPr>
          <p:spPr>
            <a:xfrm>
              <a:off x="2853089" y="3809911"/>
              <a:ext cx="697627" cy="261610"/>
            </a:xfrm>
            <a:prstGeom prst="rect">
              <a:avLst/>
            </a:prstGeom>
          </p:spPr>
          <p:txBody>
            <a:bodyPr wrap="none">
              <a:spAutoFit/>
            </a:bodyPr>
            <a:lstStyle/>
            <a:p>
              <a:r>
                <a:rPr lang="fr-FR" sz="1100" dirty="0" smtClean="0">
                  <a:solidFill>
                    <a:srgbClr val="FF0000"/>
                  </a:solidFill>
                </a:rPr>
                <a:t>q_wash</a:t>
              </a:r>
              <a:endParaRPr lang="fr-FR" sz="1100" dirty="0"/>
            </a:p>
          </p:txBody>
        </p:sp>
      </p:grpSp>
      <p:sp>
        <p:nvSpPr>
          <p:cNvPr id="130" name="Rectangle à coins arrondis 129"/>
          <p:cNvSpPr/>
          <p:nvPr/>
        </p:nvSpPr>
        <p:spPr>
          <a:xfrm>
            <a:off x="6533528" y="1534143"/>
            <a:ext cx="751354" cy="32824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Wash</a:t>
            </a:r>
            <a:endParaRPr lang="fr-FR" sz="1100" dirty="0"/>
          </a:p>
        </p:txBody>
      </p:sp>
      <p:cxnSp>
        <p:nvCxnSpPr>
          <p:cNvPr id="131" name="Connecteur droit avec flèche 130"/>
          <p:cNvCxnSpPr>
            <a:stCxn id="130" idx="2"/>
            <a:endCxn id="102" idx="0"/>
          </p:cNvCxnSpPr>
          <p:nvPr/>
        </p:nvCxnSpPr>
        <p:spPr>
          <a:xfrm>
            <a:off x="6909205" y="1862386"/>
            <a:ext cx="2" cy="16290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7163821" y="2290161"/>
            <a:ext cx="705642" cy="261610"/>
          </a:xfrm>
          <a:prstGeom prst="rect">
            <a:avLst/>
          </a:prstGeom>
        </p:spPr>
        <p:txBody>
          <a:bodyPr wrap="none">
            <a:spAutoFit/>
          </a:bodyPr>
          <a:lstStyle/>
          <a:p>
            <a:r>
              <a:rPr lang="fr-FR" sz="1100" dirty="0" smtClean="0">
                <a:solidFill>
                  <a:srgbClr val="FF0000"/>
                </a:solidFill>
              </a:rPr>
              <a:t>q_mask</a:t>
            </a:r>
            <a:endParaRPr lang="fr-FR" sz="1100" dirty="0"/>
          </a:p>
        </p:txBody>
      </p:sp>
      <p:sp>
        <p:nvSpPr>
          <p:cNvPr id="150" name="Rectangle 149"/>
          <p:cNvSpPr/>
          <p:nvPr/>
        </p:nvSpPr>
        <p:spPr>
          <a:xfrm>
            <a:off x="5821905" y="2052250"/>
            <a:ext cx="692818" cy="261610"/>
          </a:xfrm>
          <a:prstGeom prst="rect">
            <a:avLst/>
          </a:prstGeom>
        </p:spPr>
        <p:txBody>
          <a:bodyPr wrap="none">
            <a:spAutoFit/>
          </a:bodyPr>
          <a:lstStyle/>
          <a:p>
            <a:r>
              <a:rPr lang="fr-FR" sz="1100" dirty="0" smtClean="0">
                <a:solidFill>
                  <a:srgbClr val="2082C8"/>
                </a:solidFill>
              </a:rPr>
              <a:t>E_mask</a:t>
            </a:r>
            <a:endParaRPr lang="fr-FR" sz="1100" dirty="0">
              <a:solidFill>
                <a:srgbClr val="2082C8"/>
              </a:solidFill>
            </a:endParaRPr>
          </a:p>
        </p:txBody>
      </p:sp>
    </p:spTree>
    <p:extLst>
      <p:ext uri="{BB962C8B-B14F-4D97-AF65-F5344CB8AC3E}">
        <p14:creationId xmlns:p14="http://schemas.microsoft.com/office/powerpoint/2010/main" val="402313375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theme/theme1.xml><?xml version="1.0" encoding="utf-8"?>
<a:theme xmlns:a="http://schemas.openxmlformats.org/drawingml/2006/main" name="OPÉRATEURS">
  <a:themeElements>
    <a:clrScheme name="ANSES">
      <a:dk1>
        <a:srgbClr val="000000"/>
      </a:dk1>
      <a:lt1>
        <a:srgbClr val="FFFFFF"/>
      </a:lt1>
      <a:dk2>
        <a:srgbClr val="FF9940"/>
      </a:dk2>
      <a:lt2>
        <a:srgbClr val="5770BE"/>
      </a:lt2>
      <a:accent1>
        <a:srgbClr val="FFE800"/>
      </a:accent1>
      <a:accent2>
        <a:srgbClr val="00AC8C"/>
      </a:accent2>
      <a:accent3>
        <a:srgbClr val="E1000F"/>
      </a:accent3>
      <a:accent4>
        <a:srgbClr val="FF9940"/>
      </a:accent4>
      <a:accent5>
        <a:srgbClr val="5770BE"/>
      </a:accent5>
      <a:accent6>
        <a:srgbClr val="FFE800"/>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D54A084C8F2B4CA8686A7FE6FEC766" ma:contentTypeVersion="3" ma:contentTypeDescription="Crée un document." ma:contentTypeScope="" ma:versionID="8b32da4b91c97cb35bdb20eea6372da2">
  <xsd:schema xmlns:xsd="http://www.w3.org/2001/XMLSchema" xmlns:xs="http://www.w3.org/2001/XMLSchema" xmlns:p="http://schemas.microsoft.com/office/2006/metadata/properties" xmlns:ns1="http://schemas.microsoft.com/sharepoint/v3" xmlns:ns2="764a75d7-b33f-4a9f-acbd-b0607662a84d" targetNamespace="http://schemas.microsoft.com/office/2006/metadata/properties" ma:root="true" ma:fieldsID="baa7a559f12054f6179d6fa0128cc081" ns1:_="" ns2:_="">
    <xsd:import namespace="http://schemas.microsoft.com/sharepoint/v3"/>
    <xsd:import namespace="764a75d7-b33f-4a9f-acbd-b0607662a84d"/>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64a75d7-b33f-4a9f-acbd-b0607662a84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2335014B-76D7-404F-A34E-09D134117695}">
  <ds:schemaRefs>
    <ds:schemaRef ds:uri="http://schemas.microsoft.com/sharepoint/v3/contenttype/forms"/>
  </ds:schemaRefs>
</ds:datastoreItem>
</file>

<file path=customXml/itemProps2.xml><?xml version="1.0" encoding="utf-8"?>
<ds:datastoreItem xmlns:ds="http://schemas.openxmlformats.org/officeDocument/2006/customXml" ds:itemID="{45952003-BABE-423F-A734-CAABEB370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4a75d7-b33f-4a9f-acbd-b0607662a8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95FFB1-59D7-49A1-AFDD-C527B4A1D76C}">
  <ds:schemaRefs>
    <ds:schemaRef ds:uri="http://schemas.microsoft.com/office/2006/documentManagement/types"/>
    <ds:schemaRef ds:uri="http://schemas.microsoft.com/sharepoint/v3"/>
    <ds:schemaRef ds:uri="http://www.w3.org/XML/1998/namespace"/>
    <ds:schemaRef ds:uri="http://purl.org/dc/elements/1.1/"/>
    <ds:schemaRef ds:uri="http://schemas.microsoft.com/office/2006/metadata/properties"/>
    <ds:schemaRef ds:uri="http://purl.org/dc/terms/"/>
    <ds:schemaRef ds:uri="http://purl.org/dc/dcmitype/"/>
    <ds:schemaRef ds:uri="764a75d7-b33f-4a9f-acbd-b0607662a84d"/>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TEMPLATE_OPÉRATEURS_ETAT</Template>
  <TotalTime>5991</TotalTime>
  <Words>535</Words>
  <Application>Microsoft Office PowerPoint</Application>
  <PresentationFormat>Affichage à l'écran (16:9)</PresentationFormat>
  <Paragraphs>187</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Marianne</vt:lpstr>
      <vt:lpstr>OPÉRATEURS</vt:lpstr>
      <vt:lpstr>Présentation PowerPoint</vt:lpstr>
      <vt:lpstr>1.  General framework</vt:lpstr>
      <vt:lpstr>Occupational module</vt:lpstr>
      <vt:lpstr>Computation of concentation </vt:lpstr>
      <vt:lpstr>Computation of concentation </vt:lpstr>
      <vt:lpstr>Exposure assessment</vt:lpstr>
      <vt:lpstr>Hygiene and biosecurity parameters</vt:lpstr>
    </vt:vector>
  </TitlesOfParts>
  <Manager>Client</Manager>
  <Company>Client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Quentin Gaildry</dc:creator>
  <cp:lastModifiedBy>BASAK Subhasish</cp:lastModifiedBy>
  <cp:revision>275</cp:revision>
  <dcterms:created xsi:type="dcterms:W3CDTF">2020-11-30T09:05:25Z</dcterms:created>
  <dcterms:modified xsi:type="dcterms:W3CDTF">2024-08-08T17:06:18Z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0x010100A2D54A084C8F2B4CA8686A7FE6FEC766</vt:lpwstr>
  </property>
</Properties>
</file>