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9"/>
  </p:notesMasterIdLst>
  <p:handoutMasterIdLst>
    <p:handoutMasterId r:id="rId20"/>
  </p:handoutMasterIdLst>
  <p:sldIdLst>
    <p:sldId id="345" r:id="rId5"/>
    <p:sldId id="340" r:id="rId6"/>
    <p:sldId id="391" r:id="rId7"/>
    <p:sldId id="401" r:id="rId8"/>
    <p:sldId id="403" r:id="rId9"/>
    <p:sldId id="402" r:id="rId10"/>
    <p:sldId id="392" r:id="rId11"/>
    <p:sldId id="393" r:id="rId12"/>
    <p:sldId id="400" r:id="rId13"/>
    <p:sldId id="399" r:id="rId14"/>
    <p:sldId id="394" r:id="rId15"/>
    <p:sldId id="395" r:id="rId16"/>
    <p:sldId id="397" r:id="rId17"/>
    <p:sldId id="398"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0BE"/>
    <a:srgbClr val="3C3C3C"/>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4694" autoAdjust="0"/>
  </p:normalViewPr>
  <p:slideViewPr>
    <p:cSldViewPr showGuides="1">
      <p:cViewPr varScale="1">
        <p:scale>
          <a:sx n="111" d="100"/>
          <a:sy n="111" d="100"/>
        </p:scale>
        <p:origin x="576" y="68"/>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18/10/2024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18/10/2024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est intéressé par la quantification de l'exposition des travailleurs à </a:t>
            </a:r>
            <a:r>
              <a:rPr lang="fr-FR" b="1" dirty="0" smtClean="0"/>
              <a:t>E. coli</a:t>
            </a:r>
            <a:r>
              <a:rPr lang="fr-FR" dirty="0" smtClean="0"/>
              <a:t> ESBL à différentes étapes de la production de poulets de chair.</a:t>
            </a:r>
          </a:p>
          <a:p>
            <a:r>
              <a:rPr lang="fr-FR" dirty="0" smtClean="0"/>
              <a:t>Pour un lot spécifique de poulets de chair caractérisé par les paramètres de production Ɵ = {</a:t>
            </a:r>
            <a:r>
              <a:rPr lang="fr-FR" dirty="0" err="1" smtClean="0"/>
              <a:t>Ɵfarm</a:t>
            </a:r>
            <a:r>
              <a:rPr lang="fr-FR" dirty="0" smtClean="0"/>
              <a:t>, </a:t>
            </a:r>
            <a:r>
              <a:rPr lang="fr-FR" dirty="0" err="1" smtClean="0"/>
              <a:t>Ɵfoodborne</a:t>
            </a:r>
            <a:r>
              <a:rPr lang="fr-FR" dirty="0" smtClean="0"/>
              <a:t>} et les pratiques d'hygiène </a:t>
            </a:r>
            <a:r>
              <a:rPr lang="fr-FR" b="1" dirty="0" smtClean="0"/>
              <a:t>H</a:t>
            </a:r>
            <a:r>
              <a:rPr lang="fr-FR" dirty="0" smtClean="0"/>
              <a:t>, on cherche à estimer le risque ou la probabilité qu'un travailleur à l'étape de production </a:t>
            </a:r>
            <a:r>
              <a:rPr lang="fr-FR" b="1" dirty="0" smtClean="0"/>
              <a:t>s</a:t>
            </a:r>
            <a:r>
              <a:rPr lang="fr-FR" dirty="0" smtClean="0"/>
              <a:t> devienne porteur de </a:t>
            </a:r>
            <a:r>
              <a:rPr lang="fr-FR" b="1" dirty="0" smtClean="0"/>
              <a:t>E. coli BLSE.</a:t>
            </a:r>
            <a:r>
              <a:rPr lang="fr-FR" dirty="0" smtClean="0"/>
              <a:t/>
            </a:r>
            <a:br>
              <a:rPr lang="fr-FR" dirty="0" smtClean="0"/>
            </a:br>
            <a:r>
              <a:rPr lang="fr-FR" dirty="0" smtClean="0"/>
              <a:t>ici vous voyez les différentes étapes en jaunes où le travailleur est exposé aux bactéries par contact avec l'oiseau, la carcasse ou les équipements. s en rouge est l'indicateur pour chaque étape.</a:t>
            </a:r>
            <a:br>
              <a:rPr lang="fr-FR" dirty="0" smtClean="0"/>
            </a:br>
            <a:r>
              <a:rPr lang="fr-FR" dirty="0" smtClean="0"/>
              <a:t>pour chaque étape, nous calculons deux choses, la concentration des bactéries sur l‘objet contaminé et la prévalence dans le lot. d'autres modules qui calculent ces sorties.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72416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81699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57785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154345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Ici (en couleur rosée), on a identifié les objets contaminés qui sont exposés au personnel travaillant à chaque étape</a:t>
            </a:r>
            <a:r>
              <a:rPr lang="fr-FR" dirty="0" smtClean="0"/>
              <a:t>.</a:t>
            </a:r>
          </a:p>
          <a:p>
            <a:r>
              <a:rPr lang="fr-FR" dirty="0" smtClean="0"/>
              <a:t>Ce sont soit les </a:t>
            </a:r>
            <a:r>
              <a:rPr lang="fr-FR" dirty="0" err="1" smtClean="0"/>
              <a:t>poultes</a:t>
            </a:r>
            <a:r>
              <a:rPr lang="fr-FR" dirty="0" smtClean="0"/>
              <a:t> infectés, soit les cages, plateaux ou équipements d'abattoir contaminés.</a:t>
            </a:r>
          </a:p>
          <a:p>
            <a:r>
              <a:rPr lang="fr-FR" dirty="0" smtClean="0"/>
              <a:t>On calcule la concentration sur chaque objet en utilisant les taux de transmission sur les sorties des modules </a:t>
            </a:r>
            <a:r>
              <a:rPr lang="fr-FR" dirty="0" err="1" smtClean="0"/>
              <a:t>Farm</a:t>
            </a:r>
            <a:r>
              <a:rPr lang="fr-FR" dirty="0" smtClean="0"/>
              <a:t> et </a:t>
            </a:r>
            <a:r>
              <a:rPr lang="fr-FR" dirty="0" err="1" smtClean="0"/>
              <a:t>Foodborne</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211597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taux de transmission indique la proportion de bactéries transférées sur les mains du personnel après un seul contact avec l'objet contaminé, c'est-à-dire après avoir touché l'objet une seule fois.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91980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ce qui nous intéresse principalement, c'est qu'il n'y a pas un seul contact entre les mains du travailleur et l'objet contaminé. En effet, l'objet est touché plusieurs fois, et cela doit être pris en compte pour calculer la concentration finale sur les mains.</a:t>
            </a:r>
          </a:p>
          <a:p>
            <a:r>
              <a:rPr lang="fr-FR" dirty="0" smtClean="0"/>
              <a:t>Nous avons trouvé un article qui a étudié le même sujet et a montré qu'un équilibre est atteint après environ 5 à 6 contacts.</a:t>
            </a:r>
          </a:p>
          <a:p>
            <a:r>
              <a:rPr lang="fr-FR" dirty="0" smtClean="0"/>
              <a:t>On vas utiliser</a:t>
            </a:r>
            <a:r>
              <a:rPr lang="fr-FR" baseline="0" dirty="0" smtClean="0"/>
              <a:t> </a:t>
            </a:r>
            <a:r>
              <a:rPr lang="fr-FR" dirty="0" smtClean="0"/>
              <a:t>une équation dynamique qui tient compte du nombre de fois que l'objet contaminé a été touché par le travailleur. Par addition cumulative, cette méthode permet de déterminer la concentration finale. Pour cela, nous avons besoin d'une estimation du nombre de contacts pour chaque travailleur et chaque type d'objet contaminé.</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304602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p>
          <a:p>
            <a:endParaRPr lang="fr-FR" sz="1400" dirty="0" smtClean="0"/>
          </a:p>
          <a:p>
            <a:r>
              <a:rPr lang="fr-FR" sz="2000" b="0" dirty="0" smtClean="0"/>
              <a:t>THE first 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a:xfrm>
            <a:off x="307344" y="267545"/>
            <a:ext cx="8157703" cy="636937"/>
          </a:xfrm>
        </p:spPr>
        <p:txBody>
          <a:bodyPr/>
          <a:lstStyle/>
          <a:p>
            <a:r>
              <a:rPr lang="fr-FR" dirty="0" smtClean="0"/>
              <a:t>Transmission </a:t>
            </a:r>
            <a:r>
              <a:rPr lang="fr-FR" dirty="0" err="1" smtClean="0"/>
              <a:t>parameters</a:t>
            </a:r>
            <a:endParaRPr lang="fr-FR" dirty="0"/>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9" name="Tableau 8"/>
          <p:cNvGraphicFramePr>
            <a:graphicFrameLocks noGrp="1"/>
          </p:cNvGraphicFramePr>
          <p:nvPr>
            <p:extLst>
              <p:ext uri="{D42A27DB-BD31-4B8C-83A1-F6EECF244321}">
                <p14:modId xmlns:p14="http://schemas.microsoft.com/office/powerpoint/2010/main" val="1784059676"/>
              </p:ext>
            </p:extLst>
          </p:nvPr>
        </p:nvGraphicFramePr>
        <p:xfrm>
          <a:off x="346044" y="1203598"/>
          <a:ext cx="8402419" cy="2716898"/>
        </p:xfrm>
        <a:graphic>
          <a:graphicData uri="http://schemas.openxmlformats.org/drawingml/2006/table">
            <a:tbl>
              <a:tblPr firstRow="1" bandRow="1">
                <a:tableStyleId>{5C22544A-7EE6-4342-B048-85BDC9FD1C3A}</a:tableStyleId>
              </a:tblPr>
              <a:tblGrid>
                <a:gridCol w="1232318">
                  <a:extLst>
                    <a:ext uri="{9D8B030D-6E8A-4147-A177-3AD203B41FA5}">
                      <a16:colId xmlns:a16="http://schemas.microsoft.com/office/drawing/2014/main" val="2917825989"/>
                    </a:ext>
                  </a:extLst>
                </a:gridCol>
                <a:gridCol w="1697494">
                  <a:extLst>
                    <a:ext uri="{9D8B030D-6E8A-4147-A177-3AD203B41FA5}">
                      <a16:colId xmlns:a16="http://schemas.microsoft.com/office/drawing/2014/main" val="129017236"/>
                    </a:ext>
                  </a:extLst>
                </a:gridCol>
                <a:gridCol w="1872208">
                  <a:extLst>
                    <a:ext uri="{9D8B030D-6E8A-4147-A177-3AD203B41FA5}">
                      <a16:colId xmlns:a16="http://schemas.microsoft.com/office/drawing/2014/main" val="2785618126"/>
                    </a:ext>
                  </a:extLst>
                </a:gridCol>
                <a:gridCol w="2016224">
                  <a:extLst>
                    <a:ext uri="{9D8B030D-6E8A-4147-A177-3AD203B41FA5}">
                      <a16:colId xmlns:a16="http://schemas.microsoft.com/office/drawing/2014/main" val="2525729680"/>
                    </a:ext>
                  </a:extLst>
                </a:gridCol>
                <a:gridCol w="1584175">
                  <a:extLst>
                    <a:ext uri="{9D8B030D-6E8A-4147-A177-3AD203B41FA5}">
                      <a16:colId xmlns:a16="http://schemas.microsoft.com/office/drawing/2014/main" val="2874129760"/>
                    </a:ext>
                  </a:extLst>
                </a:gridCol>
              </a:tblGrid>
              <a:tr h="444049">
                <a:tc>
                  <a:txBody>
                    <a:bodyPr/>
                    <a:lstStyle/>
                    <a:p>
                      <a:r>
                        <a:rPr lang="fr-FR" sz="1200" dirty="0" smtClean="0">
                          <a:solidFill>
                            <a:schemeClr val="tx1"/>
                          </a:solidFill>
                        </a:rPr>
                        <a:t>Symbol</a:t>
                      </a:r>
                      <a:endParaRPr lang="fr-FR" sz="1200" dirty="0">
                        <a:solidFill>
                          <a:schemeClr val="tx1"/>
                        </a:solidFill>
                      </a:endParaRPr>
                    </a:p>
                  </a:txBody>
                  <a:tcPr/>
                </a:tc>
                <a:tc>
                  <a:txBody>
                    <a:bodyPr/>
                    <a:lstStyle/>
                    <a:p>
                      <a:r>
                        <a:rPr lang="fr-FR" sz="1200" dirty="0" err="1" smtClean="0">
                          <a:solidFill>
                            <a:schemeClr val="tx1"/>
                          </a:solidFill>
                        </a:rPr>
                        <a:t>Contaminated</a:t>
                      </a:r>
                      <a:r>
                        <a:rPr lang="fr-FR" sz="1200" dirty="0" smtClean="0">
                          <a:solidFill>
                            <a:schemeClr val="tx1"/>
                          </a:solidFill>
                        </a:rPr>
                        <a:t> item</a:t>
                      </a:r>
                      <a:endParaRPr lang="fr-FR" sz="1200" dirty="0">
                        <a:solidFill>
                          <a:schemeClr val="tx1"/>
                        </a:solidFill>
                      </a:endParaRPr>
                    </a:p>
                  </a:txBody>
                  <a:tcPr/>
                </a:tc>
                <a:tc>
                  <a:txBody>
                    <a:bodyPr/>
                    <a:lstStyle/>
                    <a:p>
                      <a:r>
                        <a:rPr lang="fr-FR" sz="1200" dirty="0" smtClean="0">
                          <a:solidFill>
                            <a:schemeClr val="tx1"/>
                          </a:solidFill>
                        </a:rPr>
                        <a:t>Source</a:t>
                      </a:r>
                      <a:endParaRPr lang="fr-FR" sz="1200" dirty="0">
                        <a:solidFill>
                          <a:schemeClr val="tx1"/>
                        </a:solidFill>
                      </a:endParaRPr>
                    </a:p>
                  </a:txBody>
                  <a:tcPr/>
                </a:tc>
                <a:tc>
                  <a:txBody>
                    <a:bodyPr/>
                    <a:lstStyle/>
                    <a:p>
                      <a:r>
                        <a:rPr lang="fr-FR" sz="1200" dirty="0" smtClean="0">
                          <a:solidFill>
                            <a:schemeClr val="tx1"/>
                          </a:solidFill>
                        </a:rPr>
                        <a:t>Value (% </a:t>
                      </a:r>
                      <a:r>
                        <a:rPr lang="fr-FR" sz="1200" dirty="0" err="1" smtClean="0">
                          <a:solidFill>
                            <a:schemeClr val="tx1"/>
                          </a:solidFill>
                        </a:rPr>
                        <a:t>transfer</a:t>
                      </a:r>
                      <a:r>
                        <a:rPr lang="fr-FR" sz="1200" dirty="0" smtClean="0">
                          <a:solidFill>
                            <a:schemeClr val="tx1"/>
                          </a:solidFill>
                        </a:rPr>
                        <a:t>)</a:t>
                      </a:r>
                      <a:endParaRPr lang="fr-FR" sz="1200" dirty="0">
                        <a:solidFill>
                          <a:schemeClr val="tx1"/>
                        </a:solidFill>
                      </a:endParaRPr>
                    </a:p>
                  </a:txBody>
                  <a:tcPr/>
                </a:tc>
                <a:tc>
                  <a:txBody>
                    <a:bodyPr/>
                    <a:lstStyle/>
                    <a:p>
                      <a:r>
                        <a:rPr lang="fr-FR" sz="1200" dirty="0" err="1" smtClean="0">
                          <a:solidFill>
                            <a:schemeClr val="tx1"/>
                          </a:solidFill>
                        </a:rPr>
                        <a:t>Remark</a:t>
                      </a:r>
                      <a:endParaRPr lang="fr-FR" sz="1200" dirty="0">
                        <a:solidFill>
                          <a:schemeClr val="tx1"/>
                        </a:solidFill>
                      </a:endParaRPr>
                    </a:p>
                  </a:txBody>
                  <a:tcPr/>
                </a:tc>
                <a:extLst>
                  <a:ext uri="{0D108BD9-81ED-4DB2-BD59-A6C34878D82A}">
                    <a16:rowId xmlns:a16="http://schemas.microsoft.com/office/drawing/2014/main" val="2075394522"/>
                  </a:ext>
                </a:extLst>
              </a:tr>
              <a:tr h="444049">
                <a:tc>
                  <a:txBody>
                    <a:bodyPr/>
                    <a:lstStyle/>
                    <a:p>
                      <a:r>
                        <a:rPr lang="fr-FR" sz="1200" dirty="0" err="1" smtClean="0">
                          <a:solidFill>
                            <a:srgbClr val="FF0000"/>
                          </a:solidFill>
                        </a:rPr>
                        <a:t>t_meat</a:t>
                      </a:r>
                      <a:endParaRPr lang="fr-FR" sz="1200" dirty="0">
                        <a:solidFill>
                          <a:srgbClr val="FF0000"/>
                        </a:solidFill>
                      </a:endParaRPr>
                    </a:p>
                  </a:txBody>
                  <a:tcPr/>
                </a:tc>
                <a:tc>
                  <a:txBody>
                    <a:bodyPr/>
                    <a:lstStyle/>
                    <a:p>
                      <a:r>
                        <a:rPr lang="fr-FR" sz="1200" dirty="0" err="1" smtClean="0"/>
                        <a:t>Carcass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Chen et al. (2001) </a:t>
                      </a:r>
                    </a:p>
                    <a:p>
                      <a:r>
                        <a:rPr lang="fr-FR" sz="1200" dirty="0" err="1" smtClean="0"/>
                        <a:t>Adhikari</a:t>
                      </a:r>
                      <a:r>
                        <a:rPr lang="fr-FR" sz="1200" dirty="0" smtClean="0"/>
                        <a:t> et al. (2020)</a:t>
                      </a:r>
                      <a:endParaRPr lang="fr-FR" sz="1200" dirty="0"/>
                    </a:p>
                  </a:txBody>
                  <a:tcPr/>
                </a:tc>
                <a:tc>
                  <a:txBody>
                    <a:bodyPr/>
                    <a:lstStyle/>
                    <a:p>
                      <a:r>
                        <a:rPr lang="fr-FR" sz="1200" dirty="0" err="1" smtClean="0"/>
                        <a:t>logNormal</a:t>
                      </a:r>
                      <a:r>
                        <a:rPr lang="fr-FR" sz="1200" baseline="0" dirty="0" smtClean="0"/>
                        <a:t> </a:t>
                      </a:r>
                      <a:r>
                        <a:rPr lang="fr-FR" sz="1200" baseline="0" dirty="0" err="1" smtClean="0"/>
                        <a:t>mean</a:t>
                      </a:r>
                      <a:r>
                        <a:rPr lang="fr-FR" sz="1200" baseline="0" dirty="0" smtClean="0"/>
                        <a:t> </a:t>
                      </a:r>
                      <a:r>
                        <a:rPr lang="fr-FR" sz="1200" dirty="0" smtClean="0">
                          <a:solidFill>
                            <a:srgbClr val="FF0000"/>
                          </a:solidFill>
                        </a:rPr>
                        <a:t>0,98</a:t>
                      </a:r>
                      <a:r>
                        <a:rPr lang="fr-FR" sz="1200" dirty="0" smtClean="0"/>
                        <a:t>, </a:t>
                      </a:r>
                      <a:r>
                        <a:rPr lang="fr-FR" sz="1200" dirty="0" smtClean="0">
                          <a:solidFill>
                            <a:srgbClr val="FF0000"/>
                          </a:solidFill>
                        </a:rPr>
                        <a:t>0,64</a:t>
                      </a:r>
                      <a:endParaRPr lang="fr-FR" sz="1200" dirty="0"/>
                    </a:p>
                  </a:txBody>
                  <a:tcPr/>
                </a:tc>
                <a:tc>
                  <a:txBody>
                    <a:bodyPr/>
                    <a:lstStyle/>
                    <a:p>
                      <a:r>
                        <a:rPr lang="fr-FR" sz="1200" dirty="0" err="1" smtClean="0"/>
                        <a:t>Meat</a:t>
                      </a:r>
                      <a:r>
                        <a:rPr lang="fr-FR" sz="1200" dirty="0" smtClean="0"/>
                        <a:t> to</a:t>
                      </a:r>
                      <a:r>
                        <a:rPr lang="fr-FR" sz="1200" baseline="0" dirty="0" smtClean="0"/>
                        <a:t> </a:t>
                      </a:r>
                      <a:r>
                        <a:rPr lang="fr-FR" sz="1200" baseline="0" dirty="0" err="1" smtClean="0"/>
                        <a:t>finger</a:t>
                      </a:r>
                      <a:r>
                        <a:rPr lang="fr-FR" sz="1200" baseline="0" dirty="0" smtClean="0"/>
                        <a:t> </a:t>
                      </a:r>
                      <a:r>
                        <a:rPr lang="fr-FR" sz="1200" baseline="0" dirty="0" err="1" smtClean="0"/>
                        <a:t>tips</a:t>
                      </a:r>
                      <a:endParaRPr lang="fr-FR" sz="1200" dirty="0"/>
                    </a:p>
                  </a:txBody>
                  <a:tcPr/>
                </a:tc>
                <a:extLst>
                  <a:ext uri="{0D108BD9-81ED-4DB2-BD59-A6C34878D82A}">
                    <a16:rowId xmlns:a16="http://schemas.microsoft.com/office/drawing/2014/main" val="1633197572"/>
                  </a:ext>
                </a:extLst>
              </a:tr>
              <a:tr h="444049">
                <a:tc>
                  <a:txBody>
                    <a:bodyPr/>
                    <a:lstStyle/>
                    <a:p>
                      <a:r>
                        <a:rPr lang="fr-FR" sz="1200" dirty="0" err="1" smtClean="0">
                          <a:solidFill>
                            <a:srgbClr val="FF0000"/>
                          </a:solidFill>
                        </a:rPr>
                        <a:t>t_bird</a:t>
                      </a:r>
                      <a:endParaRPr lang="fr-FR" sz="1200" dirty="0">
                        <a:solidFill>
                          <a:srgbClr val="FF0000"/>
                        </a:solidFill>
                      </a:endParaRPr>
                    </a:p>
                  </a:txBody>
                  <a:tcPr/>
                </a:tc>
                <a:tc>
                  <a:txBody>
                    <a:bodyPr/>
                    <a:lstStyle/>
                    <a:p>
                      <a:r>
                        <a:rPr lang="fr-FR" sz="1200" dirty="0" err="1" smtClean="0"/>
                        <a:t>Infected</a:t>
                      </a:r>
                      <a:r>
                        <a:rPr lang="fr-FR" sz="1200" dirty="0" smtClean="0"/>
                        <a:t> </a:t>
                      </a:r>
                      <a:r>
                        <a:rPr lang="fr-FR" sz="1200" dirty="0" err="1" smtClean="0"/>
                        <a:t>bird</a:t>
                      </a:r>
                      <a:r>
                        <a:rPr lang="fr-FR" sz="1200" dirty="0" smtClean="0"/>
                        <a:t> </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dirty="0"/>
                    </a:p>
                  </a:txBody>
                  <a:tcPr/>
                </a:tc>
                <a:tc>
                  <a:txBody>
                    <a:bodyPr/>
                    <a:lstStyle/>
                    <a:p>
                      <a:r>
                        <a:rPr lang="fr-FR" sz="1200" b="0" dirty="0" smtClean="0">
                          <a:solidFill>
                            <a:srgbClr val="2082C8"/>
                          </a:solidFill>
                        </a:rPr>
                        <a:t>No </a:t>
                      </a:r>
                      <a:r>
                        <a:rPr lang="fr-FR" sz="1200" b="0" dirty="0" err="1" smtClean="0">
                          <a:solidFill>
                            <a:srgbClr val="2082C8"/>
                          </a:solidFill>
                        </a:rPr>
                        <a:t>literature</a:t>
                      </a:r>
                      <a:r>
                        <a:rPr lang="fr-FR" sz="1200" b="0" dirty="0" smtClean="0">
                          <a:solidFill>
                            <a:srgbClr val="2082C8"/>
                          </a:solidFill>
                        </a:rPr>
                        <a:t> </a:t>
                      </a:r>
                      <a:r>
                        <a:rPr lang="fr-FR" sz="1200" b="0" dirty="0" err="1" smtClean="0">
                          <a:solidFill>
                            <a:srgbClr val="2082C8"/>
                          </a:solidFill>
                        </a:rPr>
                        <a:t>found</a:t>
                      </a:r>
                      <a:endParaRPr lang="fr-FR" sz="1200" dirty="0"/>
                    </a:p>
                  </a:txBody>
                  <a:tcPr/>
                </a:tc>
                <a:extLst>
                  <a:ext uri="{0D108BD9-81ED-4DB2-BD59-A6C34878D82A}">
                    <a16:rowId xmlns:a16="http://schemas.microsoft.com/office/drawing/2014/main" val="1494288800"/>
                  </a:ext>
                </a:extLst>
              </a:tr>
              <a:tr h="444049">
                <a:tc>
                  <a:txBody>
                    <a:bodyPr/>
                    <a:lstStyle/>
                    <a:p>
                      <a:r>
                        <a:rPr lang="fr-FR" sz="1200" dirty="0" err="1" smtClean="0">
                          <a:solidFill>
                            <a:srgbClr val="FF0000"/>
                          </a:solidFill>
                        </a:rPr>
                        <a:t>t_board</a:t>
                      </a:r>
                      <a:endParaRPr lang="fr-FR" sz="1200" dirty="0">
                        <a:solidFill>
                          <a:srgbClr val="FF0000"/>
                        </a:solidFill>
                      </a:endParaRPr>
                    </a:p>
                  </a:txBody>
                  <a:tcPr/>
                </a:tc>
                <a:tc>
                  <a:txBody>
                    <a:bodyPr/>
                    <a:lstStyle/>
                    <a:p>
                      <a:r>
                        <a:rPr lang="fr-FR" sz="1200" dirty="0" err="1" smtClean="0"/>
                        <a:t>Cutting</a:t>
                      </a:r>
                      <a:r>
                        <a:rPr lang="fr-FR" sz="1200" baseline="0" dirty="0" smtClean="0"/>
                        <a:t> </a:t>
                      </a:r>
                      <a:r>
                        <a:rPr lang="fr-FR" sz="1200" baseline="0" dirty="0" err="1" smtClean="0"/>
                        <a:t>board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r>
                        <a:rPr lang="fr-FR" sz="1200" dirty="0" err="1" smtClean="0"/>
                        <a:t>Triangular</a:t>
                      </a:r>
                      <a:r>
                        <a:rPr lang="fr-FR" sz="1200" dirty="0" smtClean="0"/>
                        <a:t>(</a:t>
                      </a:r>
                      <a:r>
                        <a:rPr lang="fr-FR" sz="1200" dirty="0" smtClean="0">
                          <a:solidFill>
                            <a:srgbClr val="FF0000"/>
                          </a:solidFill>
                        </a:rPr>
                        <a:t>30.4</a:t>
                      </a:r>
                      <a:r>
                        <a:rPr lang="fr-FR" sz="1200" dirty="0" smtClean="0"/>
                        <a:t>, </a:t>
                      </a:r>
                      <a:r>
                        <a:rPr lang="fr-FR" sz="1200" dirty="0" smtClean="0">
                          <a:solidFill>
                            <a:srgbClr val="FF0000"/>
                          </a:solidFill>
                        </a:rPr>
                        <a:t>53.3</a:t>
                      </a:r>
                      <a:r>
                        <a:rPr lang="fr-FR" sz="1200" dirty="0" smtClean="0">
                          <a:solidFill>
                            <a:schemeClr val="tx1"/>
                          </a:solidFill>
                        </a:rPr>
                        <a:t>,</a:t>
                      </a:r>
                      <a:r>
                        <a:rPr lang="fr-FR" sz="1200" baseline="0" dirty="0" smtClean="0"/>
                        <a:t> </a:t>
                      </a:r>
                      <a:r>
                        <a:rPr lang="fr-FR" sz="1200" dirty="0" smtClean="0">
                          <a:solidFill>
                            <a:srgbClr val="FF0000"/>
                          </a:solidFill>
                        </a:rPr>
                        <a:t>98</a:t>
                      </a:r>
                      <a:r>
                        <a:rPr lang="fr-FR" sz="1200" dirty="0" smtClean="0"/>
                        <a:t>)</a:t>
                      </a:r>
                      <a:endParaRPr lang="fr-FR" sz="1200" dirty="0"/>
                    </a:p>
                  </a:txBody>
                  <a:tcPr/>
                </a:tc>
                <a:tc>
                  <a:txBody>
                    <a:bodyPr/>
                    <a:lstStyle/>
                    <a:p>
                      <a:r>
                        <a:rPr lang="fr-FR" sz="1200" dirty="0" err="1" smtClean="0"/>
                        <a:t>Cutting</a:t>
                      </a:r>
                      <a:r>
                        <a:rPr lang="fr-FR" sz="1200" dirty="0" smtClean="0"/>
                        <a:t> </a:t>
                      </a:r>
                      <a:r>
                        <a:rPr lang="fr-FR" sz="1200" dirty="0" err="1" smtClean="0"/>
                        <a:t>board</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2543398954"/>
                  </a:ext>
                </a:extLst>
              </a:tr>
              <a:tr h="444049">
                <a:tc>
                  <a:txBody>
                    <a:bodyPr/>
                    <a:lstStyle/>
                    <a:p>
                      <a:r>
                        <a:rPr lang="fr-FR" sz="1200" dirty="0" err="1" smtClean="0">
                          <a:solidFill>
                            <a:srgbClr val="FF0000"/>
                          </a:solidFill>
                        </a:rPr>
                        <a:t>t_cage</a:t>
                      </a:r>
                      <a:endParaRPr lang="fr-FR" sz="1200" dirty="0">
                        <a:solidFill>
                          <a:srgbClr val="FF0000"/>
                        </a:solidFill>
                      </a:endParaRPr>
                    </a:p>
                  </a:txBody>
                  <a:tcPr/>
                </a:tc>
                <a:tc>
                  <a:txBody>
                    <a:bodyPr/>
                    <a:lstStyle/>
                    <a:p>
                      <a:r>
                        <a:rPr lang="fr-FR" sz="1200" dirty="0" smtClean="0"/>
                        <a:t>Cage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King et al. (2020) </a:t>
                      </a:r>
                      <a:r>
                        <a:rPr lang="fr-FR" sz="1200" b="0" dirty="0" err="1" smtClean="0">
                          <a:solidFill>
                            <a:schemeClr val="tx1"/>
                          </a:solidFill>
                        </a:rPr>
                        <a:t>also</a:t>
                      </a:r>
                      <a:r>
                        <a:rPr lang="fr-FR" sz="1200" b="0" dirty="0" smtClean="0">
                          <a:solidFill>
                            <a:schemeClr val="tx1"/>
                          </a:solidFill>
                        </a:rPr>
                        <a:t> </a:t>
                      </a:r>
                      <a:endParaRPr lang="en-US" sz="1200" b="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dirty="0"/>
                    </a:p>
                  </a:txBody>
                  <a:tcPr/>
                </a:tc>
                <a:tc>
                  <a:txBody>
                    <a:bodyPr/>
                    <a:lstStyle/>
                    <a:p>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dirty="0"/>
                    </a:p>
                  </a:txBody>
                  <a:tcPr/>
                </a:tc>
                <a:extLst>
                  <a:ext uri="{0D108BD9-81ED-4DB2-BD59-A6C34878D82A}">
                    <a16:rowId xmlns:a16="http://schemas.microsoft.com/office/drawing/2014/main" val="1233482909"/>
                  </a:ext>
                </a:extLst>
              </a:tr>
              <a:tr h="444049">
                <a:tc>
                  <a:txBody>
                    <a:bodyPr/>
                    <a:lstStyle/>
                    <a:p>
                      <a:r>
                        <a:rPr lang="fr-FR" sz="1200" dirty="0" err="1" smtClean="0">
                          <a:solidFill>
                            <a:srgbClr val="FF0000"/>
                          </a:solidFill>
                        </a:rPr>
                        <a:t>t_knife</a:t>
                      </a:r>
                      <a:endParaRPr lang="fr-FR" sz="1200" dirty="0">
                        <a:solidFill>
                          <a:srgbClr val="FF0000"/>
                        </a:solidFill>
                      </a:endParaRPr>
                    </a:p>
                  </a:txBody>
                  <a:tcPr/>
                </a:tc>
                <a:tc>
                  <a:txBody>
                    <a:bodyPr/>
                    <a:lstStyle/>
                    <a:p>
                      <a:r>
                        <a:rPr lang="fr-FR" sz="1200" dirty="0" err="1" smtClean="0"/>
                        <a:t>Knife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Triangular</a:t>
                      </a:r>
                      <a:r>
                        <a:rPr lang="fr-FR" sz="1200" dirty="0" smtClean="0"/>
                        <a:t>(</a:t>
                      </a:r>
                      <a:r>
                        <a:rPr lang="fr-FR" sz="1200" dirty="0" smtClean="0">
                          <a:solidFill>
                            <a:srgbClr val="FF0000"/>
                          </a:solidFill>
                        </a:rPr>
                        <a:t>29.4</a:t>
                      </a:r>
                      <a:r>
                        <a:rPr lang="fr-FR" sz="1200" dirty="0" smtClean="0"/>
                        <a:t>, </a:t>
                      </a:r>
                      <a:r>
                        <a:rPr lang="fr-FR" sz="1200" dirty="0" smtClean="0">
                          <a:solidFill>
                            <a:srgbClr val="FF0000"/>
                          </a:solidFill>
                        </a:rPr>
                        <a:t>54.1</a:t>
                      </a:r>
                      <a:r>
                        <a:rPr lang="fr-FR" sz="1200" dirty="0" smtClean="0">
                          <a:solidFill>
                            <a:schemeClr val="tx1"/>
                          </a:solidFill>
                        </a:rPr>
                        <a:t>,</a:t>
                      </a:r>
                      <a:r>
                        <a:rPr lang="fr-FR" sz="1200" baseline="0" dirty="0" smtClean="0"/>
                        <a:t> </a:t>
                      </a:r>
                      <a:r>
                        <a:rPr lang="fr-FR" sz="1200" dirty="0" smtClean="0">
                          <a:solidFill>
                            <a:srgbClr val="FF0000"/>
                          </a:solidFill>
                        </a:rPr>
                        <a:t>99</a:t>
                      </a:r>
                      <a:r>
                        <a:rPr lang="fr-FR" sz="1200" dirty="0" smtClean="0"/>
                        <a:t>)</a:t>
                      </a:r>
                    </a:p>
                    <a:p>
                      <a:endParaRPr lang="fr-FR" sz="1200" dirty="0"/>
                    </a:p>
                  </a:txBody>
                  <a:tcPr/>
                </a:tc>
                <a:tc>
                  <a:txBody>
                    <a:bodyPr/>
                    <a:lstStyle/>
                    <a:p>
                      <a:r>
                        <a:rPr lang="fr-FR" sz="1200" dirty="0" err="1" smtClean="0"/>
                        <a:t>Knife</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4131824230"/>
                  </a:ext>
                </a:extLst>
              </a:tr>
            </a:tbl>
          </a:graphicData>
        </a:graphic>
      </p:graphicFrame>
      <p:sp>
        <p:nvSpPr>
          <p:cNvPr id="10" name="ZoneTexte 9"/>
          <p:cNvSpPr txBox="1"/>
          <p:nvPr/>
        </p:nvSpPr>
        <p:spPr>
          <a:xfrm>
            <a:off x="251520" y="701931"/>
            <a:ext cx="6984776" cy="276999"/>
          </a:xfrm>
          <a:prstGeom prst="rect">
            <a:avLst/>
          </a:prstGeom>
          <a:noFill/>
        </p:spPr>
        <p:txBody>
          <a:bodyPr wrap="square" rtlCol="0">
            <a:spAutoFit/>
          </a:bodyPr>
          <a:lstStyle/>
          <a:p>
            <a:r>
              <a:rPr lang="fr-FR" sz="1200" dirty="0" smtClean="0"/>
              <a:t>The </a:t>
            </a:r>
            <a:r>
              <a:rPr lang="fr-FR" sz="1200" dirty="0" err="1" smtClean="0"/>
              <a:t>worker</a:t>
            </a:r>
            <a:r>
              <a:rPr lang="fr-FR" sz="1200" dirty="0" smtClean="0"/>
              <a:t> </a:t>
            </a:r>
            <a:r>
              <a:rPr lang="fr-FR" sz="1200" dirty="0" err="1" smtClean="0"/>
              <a:t>gloves</a:t>
            </a:r>
            <a:r>
              <a:rPr lang="fr-FR" sz="1200" dirty="0" smtClean="0"/>
              <a:t>/hands </a:t>
            </a:r>
            <a:r>
              <a:rPr lang="fr-FR" sz="1200" dirty="0" err="1" smtClean="0"/>
              <a:t>gets</a:t>
            </a:r>
            <a:r>
              <a:rPr lang="fr-FR" sz="1200" dirty="0" smtClean="0"/>
              <a:t> </a:t>
            </a:r>
            <a:r>
              <a:rPr lang="fr-FR" sz="1200" dirty="0" err="1" smtClean="0"/>
              <a:t>contaminated</a:t>
            </a:r>
            <a:r>
              <a:rPr lang="fr-FR" sz="1200" dirty="0" smtClean="0"/>
              <a:t> </a:t>
            </a:r>
            <a:r>
              <a:rPr lang="fr-FR" sz="1200" dirty="0" err="1" smtClean="0"/>
              <a:t>from</a:t>
            </a:r>
            <a:r>
              <a:rPr lang="fr-FR" sz="1200" dirty="0" smtClean="0"/>
              <a:t> the </a:t>
            </a:r>
            <a:r>
              <a:rPr lang="fr-FR" sz="1200" dirty="0" err="1" smtClean="0"/>
              <a:t>contaminated</a:t>
            </a:r>
            <a:r>
              <a:rPr lang="fr-FR" sz="1200" dirty="0" smtClean="0"/>
              <a:t> item in </a:t>
            </a:r>
            <a:r>
              <a:rPr lang="fr-FR" sz="1200" dirty="0" err="1" smtClean="0"/>
              <a:t>following</a:t>
            </a:r>
            <a:r>
              <a:rPr lang="fr-FR" sz="1200" dirty="0" smtClean="0"/>
              <a:t> rates:</a:t>
            </a:r>
            <a:endParaRPr lang="fr-FR" sz="1200" dirty="0"/>
          </a:p>
        </p:txBody>
      </p:sp>
    </p:spTree>
    <p:extLst>
      <p:ext uri="{BB962C8B-B14F-4D97-AF65-F5344CB8AC3E}">
        <p14:creationId xmlns:p14="http://schemas.microsoft.com/office/powerpoint/2010/main" val="2979773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Sequential</a:t>
            </a:r>
            <a:r>
              <a:rPr lang="fr-FR" dirty="0" smtClean="0"/>
              <a:t> surface contact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of </a:t>
            </a:r>
            <a:r>
              <a:rPr lang="fr-FR" sz="1200" b="0" dirty="0" err="1" smtClean="0"/>
              <a:t>bacteria</a:t>
            </a:r>
            <a:r>
              <a:rPr lang="fr-FR" sz="1200" b="0" dirty="0" smtClean="0"/>
              <a:t> </a:t>
            </a:r>
            <a:r>
              <a:rPr lang="fr-FR" sz="1200" b="0" dirty="0" err="1" smtClean="0"/>
              <a:t>is</a:t>
            </a:r>
            <a:r>
              <a:rPr lang="fr-FR" sz="1200" b="0" dirty="0" smtClean="0"/>
              <a:t> </a:t>
            </a:r>
            <a:r>
              <a:rPr lang="fr-FR" sz="1200" b="0" dirty="0" err="1" smtClean="0"/>
              <a:t>higher</a:t>
            </a:r>
            <a:r>
              <a:rPr lang="fr-FR" sz="1200" b="0" dirty="0" smtClean="0"/>
              <a:t> for multiple touches </a:t>
            </a:r>
            <a:r>
              <a:rPr lang="fr-FR" sz="1200" b="0" dirty="0" err="1" smtClean="0"/>
              <a:t>with</a:t>
            </a:r>
            <a:r>
              <a:rPr lang="fr-FR" sz="1200" b="0" dirty="0" smtClean="0"/>
              <a:t> the </a:t>
            </a:r>
            <a:r>
              <a:rPr lang="fr-FR" sz="1200" b="0" dirty="0" err="1" smtClean="0"/>
              <a:t>contaminated</a:t>
            </a:r>
            <a:r>
              <a:rPr lang="fr-FR" sz="1200" b="0" dirty="0" smtClean="0"/>
              <a:t> surfaces</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787" y="2471193"/>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73286"/>
            <a:ext cx="573293" cy="37916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836121" y="3769578"/>
            <a:ext cx="516772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Equilibrium</a:t>
            </a:r>
            <a:r>
              <a:rPr lang="fr-FR" sz="1200" dirty="0" smtClean="0"/>
              <a:t> </a:t>
            </a:r>
            <a:r>
              <a:rPr lang="fr-FR" sz="1200" dirty="0" err="1" smtClean="0"/>
              <a:t>after</a:t>
            </a:r>
            <a:r>
              <a:rPr lang="fr-FR" sz="1200" dirty="0" smtClean="0"/>
              <a:t> ~5-6 contacts </a:t>
            </a:r>
            <a:r>
              <a:rPr lang="fr-FR" sz="1200" dirty="0" smtClean="0">
                <a:solidFill>
                  <a:srgbClr val="0070C0"/>
                </a:solidFill>
              </a:rPr>
              <a:t>King et al. (2020)</a:t>
            </a:r>
          </a:p>
          <a:p>
            <a:pPr marL="171450" indent="-171450">
              <a:buFont typeface="Arial" panose="020B0604020202020204" pitchFamily="34" charset="0"/>
              <a:buChar char="•"/>
            </a:pPr>
            <a:r>
              <a:rPr lang="fr-FR" sz="1200" dirty="0" smtClean="0"/>
              <a:t>For n &lt;</a:t>
            </a:r>
            <a:r>
              <a:rPr lang="fr-FR" sz="1200" dirty="0" smtClean="0">
                <a:solidFill>
                  <a:srgbClr val="0070C0"/>
                </a:solidFill>
              </a:rPr>
              <a:t> </a:t>
            </a:r>
            <a:r>
              <a:rPr lang="fr-FR" sz="1200" dirty="0" err="1" smtClean="0">
                <a:solidFill>
                  <a:srgbClr val="FF0000"/>
                </a:solidFill>
              </a:rPr>
              <a:t>n_touch</a:t>
            </a:r>
            <a:r>
              <a:rPr lang="fr-FR" sz="1200" dirty="0" smtClean="0">
                <a:solidFill>
                  <a:srgbClr val="0070C0"/>
                </a:solidFill>
              </a:rPr>
              <a:t> </a:t>
            </a:r>
            <a:r>
              <a:rPr lang="fr-FR" sz="1200" dirty="0" smtClean="0"/>
              <a:t>(no. of touches per hand </a:t>
            </a:r>
            <a:r>
              <a:rPr lang="fr-FR" sz="1200" dirty="0" err="1" smtClean="0"/>
              <a:t>with</a:t>
            </a:r>
            <a:r>
              <a:rPr lang="fr-FR" sz="1200" dirty="0" smtClean="0"/>
              <a:t> area </a:t>
            </a:r>
            <a:r>
              <a:rPr lang="fr-FR" sz="1200" dirty="0" err="1" smtClean="0">
                <a:solidFill>
                  <a:srgbClr val="FF0000"/>
                </a:solidFill>
              </a:rPr>
              <a:t>A</a:t>
            </a:r>
            <a:r>
              <a:rPr lang="fr-FR" sz="900" dirty="0" err="1" smtClean="0">
                <a:solidFill>
                  <a:srgbClr val="FF0000"/>
                </a:solidFill>
              </a:rPr>
              <a:t>f</a:t>
            </a:r>
            <a:r>
              <a:rPr lang="fr-FR" sz="900" dirty="0" smtClean="0"/>
              <a:t> = </a:t>
            </a:r>
            <a:r>
              <a:rPr lang="fr-FR" sz="1200" dirty="0" smtClean="0">
                <a:solidFill>
                  <a:srgbClr val="FF0000"/>
                </a:solidFill>
              </a:rPr>
              <a:t>450</a:t>
            </a:r>
            <a:r>
              <a:rPr lang="fr-FR" sz="1200" dirty="0" smtClean="0"/>
              <a:t> cm</a:t>
            </a:r>
            <a:r>
              <a:rPr lang="fr-FR" sz="900" dirty="0" smtClean="0"/>
              <a:t>2</a:t>
            </a:r>
            <a:r>
              <a:rPr lang="fr-FR" sz="1200" dirty="0" smtClean="0"/>
              <a:t>)</a:t>
            </a:r>
          </a:p>
          <a:p>
            <a:pPr marL="171450" indent="-171450">
              <a:buFont typeface="Arial" panose="020B0604020202020204" pitchFamily="34" charset="0"/>
              <a:buChar char="•"/>
            </a:pPr>
            <a:endParaRPr lang="fr-FR" sz="1200" dirty="0"/>
          </a:p>
          <a:p>
            <a:r>
              <a:rPr lang="fr-FR" sz="1200" dirty="0" smtClean="0"/>
              <a:t>	</a:t>
            </a:r>
            <a:r>
              <a:rPr lang="fr-FR" sz="1200" dirty="0" err="1" smtClean="0">
                <a:solidFill>
                  <a:schemeClr val="bg2">
                    <a:lumMod val="75000"/>
                  </a:schemeClr>
                </a:solidFill>
              </a:rPr>
              <a:t>C</a:t>
            </a:r>
            <a:r>
              <a:rPr lang="fr-FR" sz="900" dirty="0" err="1" smtClean="0">
                <a:solidFill>
                  <a:schemeClr val="bg2">
                    <a:lumMod val="75000"/>
                  </a:schemeClr>
                </a:solidFill>
              </a:rPr>
              <a:t>w,n</a:t>
            </a:r>
            <a:r>
              <a:rPr lang="fr-FR" sz="1200" dirty="0" smtClean="0"/>
              <a:t> = </a:t>
            </a:r>
            <a:r>
              <a:rPr lang="fr-FR" sz="1200" dirty="0" smtClean="0">
                <a:solidFill>
                  <a:schemeClr val="bg2">
                    <a:lumMod val="75000"/>
                  </a:schemeClr>
                </a:solidFill>
              </a:rPr>
              <a:t>C</a:t>
            </a:r>
            <a:r>
              <a:rPr lang="fr-FR" sz="900" dirty="0" smtClean="0">
                <a:solidFill>
                  <a:schemeClr val="bg2">
                    <a:lumMod val="75000"/>
                  </a:schemeClr>
                </a:solidFill>
              </a:rPr>
              <a:t>w,n-1</a:t>
            </a:r>
            <a:r>
              <a:rPr lang="fr-FR" sz="900" dirty="0" smtClean="0"/>
              <a:t> + </a:t>
            </a:r>
            <a:r>
              <a:rPr lang="fr-FR" sz="1200" dirty="0" smtClean="0">
                <a:solidFill>
                  <a:srgbClr val="FF0000"/>
                </a:solidFill>
              </a:rPr>
              <a:t>t</a:t>
            </a:r>
            <a:r>
              <a:rPr lang="fr-FR" sz="1200" dirty="0" smtClean="0"/>
              <a:t> * [C</a:t>
            </a:r>
            <a:r>
              <a:rPr lang="fr-FR" sz="900" dirty="0" smtClean="0"/>
              <a:t>s </a:t>
            </a:r>
            <a:r>
              <a:rPr lang="fr-FR" sz="1200" dirty="0" smtClean="0"/>
              <a:t>*</a:t>
            </a:r>
            <a:r>
              <a:rPr lang="fr-FR" sz="900" dirty="0" smtClean="0"/>
              <a:t> </a:t>
            </a:r>
            <a:r>
              <a:rPr lang="fr-FR" sz="1200" dirty="0" err="1" smtClean="0">
                <a:solidFill>
                  <a:srgbClr val="FF0000"/>
                </a:solidFill>
              </a:rPr>
              <a:t>A</a:t>
            </a:r>
            <a:r>
              <a:rPr lang="fr-FR" sz="900" dirty="0" err="1" smtClean="0">
                <a:solidFill>
                  <a:srgbClr val="FF0000"/>
                </a:solidFill>
              </a:rPr>
              <a:t>f</a:t>
            </a:r>
            <a:r>
              <a:rPr lang="fr-FR" sz="900" dirty="0" smtClean="0"/>
              <a:t> </a:t>
            </a:r>
            <a:r>
              <a:rPr lang="fr-FR" sz="1200" dirty="0" smtClean="0"/>
              <a:t>- </a:t>
            </a:r>
            <a:r>
              <a:rPr lang="fr-FR" sz="1200" dirty="0" smtClean="0">
                <a:solidFill>
                  <a:schemeClr val="bg2">
                    <a:lumMod val="75000"/>
                  </a:schemeClr>
                </a:solidFill>
              </a:rPr>
              <a:t>C</a:t>
            </a:r>
            <a:r>
              <a:rPr lang="fr-FR" sz="900" dirty="0" smtClean="0">
                <a:solidFill>
                  <a:schemeClr val="bg2">
                    <a:lumMod val="75000"/>
                  </a:schemeClr>
                </a:solidFill>
              </a:rPr>
              <a:t>w,n-1</a:t>
            </a:r>
            <a:r>
              <a:rPr lang="fr-FR" sz="1200" dirty="0" smtClean="0"/>
              <a:t>] </a:t>
            </a:r>
            <a:endParaRPr lang="fr-FR" sz="1200" dirty="0"/>
          </a:p>
        </p:txBody>
      </p:sp>
      <p:grpSp>
        <p:nvGrpSpPr>
          <p:cNvPr id="51" name="Groupe 50"/>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5" name="ZoneTexte 64"/>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6" name="ZoneTexte 65"/>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8" name="ZoneTexte 67"/>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9" name="ZoneTexte 68"/>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70" name="ZoneTexte 69"/>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71" name="ZoneTexte 70"/>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4" name="Rectangle 63"/>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grpSp>
        <p:nvGrpSpPr>
          <p:cNvPr id="72" name="Groupe 71"/>
          <p:cNvGrpSpPr/>
          <p:nvPr/>
        </p:nvGrpSpPr>
        <p:grpSpPr>
          <a:xfrm>
            <a:off x="3244499" y="2456618"/>
            <a:ext cx="1203798" cy="1137588"/>
            <a:chOff x="3244499" y="2456618"/>
            <a:chExt cx="1203798" cy="1137588"/>
          </a:xfrm>
        </p:grpSpPr>
        <p:sp>
          <p:nvSpPr>
            <p:cNvPr id="73" name="Rectangle 72"/>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4" name="Connecteur droit avec flèche 73"/>
            <p:cNvCxnSpPr>
              <a:stCxn id="73" idx="2"/>
              <a:endCxn id="75"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5" name="Bouton d'action : Aide 74">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883" y="3327954"/>
            <a:ext cx="1906368" cy="1656189"/>
          </a:xfrm>
          <a:prstGeom prst="rect">
            <a:avLst/>
          </a:prstGeom>
        </p:spPr>
      </p:pic>
    </p:spTree>
    <p:extLst>
      <p:ext uri="{BB962C8B-B14F-4D97-AF65-F5344CB8AC3E}">
        <p14:creationId xmlns:p14="http://schemas.microsoft.com/office/powerpoint/2010/main" val="6525043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t>
            </a:r>
            <a:r>
              <a:rPr lang="fr-FR" sz="1200" b="0" dirty="0" err="1" smtClean="0">
                <a:solidFill>
                  <a:schemeClr val="tx1"/>
                </a:solidFill>
              </a:rPr>
              <a:t>afterwards</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rgbClr val="2082C8"/>
                </a:solidFill>
              </a:rPr>
              <a:t>E_touch</a:t>
            </a:r>
            <a:r>
              <a:rPr lang="fr-FR" sz="1200" b="0" dirty="0">
                <a:solidFill>
                  <a:srgbClr val="FF0000"/>
                </a:solidFill>
              </a:rPr>
              <a:t> </a:t>
            </a:r>
            <a:r>
              <a:rPr lang="fr-FR" sz="1200" b="0" dirty="0">
                <a:solidFill>
                  <a:schemeClr val="tx1"/>
                </a:solidFill>
              </a:rPr>
              <a:t>:=</a:t>
            </a:r>
            <a:r>
              <a:rPr lang="fr-FR" sz="1200" b="0" dirty="0">
                <a:solidFill>
                  <a:srgbClr val="FF0000"/>
                </a:solidFill>
              </a:rPr>
              <a:t> </a:t>
            </a:r>
            <a:r>
              <a:rPr lang="fr-FR" sz="1200" b="0" dirty="0" err="1">
                <a:solidFill>
                  <a:schemeClr val="tx1"/>
                </a:solidFill>
              </a:rPr>
              <a:t>Worker</a:t>
            </a:r>
            <a:r>
              <a:rPr lang="fr-FR" sz="1200" b="0" dirty="0">
                <a:solidFill>
                  <a:schemeClr val="tx1"/>
                </a:solidFill>
              </a:rPr>
              <a:t> touches </a:t>
            </a:r>
            <a:r>
              <a:rPr lang="fr-FR" sz="1200" b="0" dirty="0" err="1">
                <a:solidFill>
                  <a:schemeClr val="tx1"/>
                </a:solidFill>
              </a:rPr>
              <a:t>their</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a:solidFill>
                  <a:schemeClr val="tx1"/>
                </a:solidFill>
              </a:rPr>
              <a:t>with</a:t>
            </a:r>
            <a:r>
              <a:rPr lang="fr-FR" sz="1200" b="0" dirty="0">
                <a:solidFill>
                  <a:schemeClr val="tx1"/>
                </a:solidFill>
              </a:rPr>
              <a:t> </a:t>
            </a:r>
            <a:r>
              <a:rPr lang="fr-FR" sz="1200" b="0" dirty="0" err="1" smtClean="0">
                <a:solidFill>
                  <a:schemeClr val="tx1"/>
                </a:solidFill>
              </a:rPr>
              <a:t>gloves</a:t>
            </a: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err="1" smtClean="0">
                <a:solidFill>
                  <a:srgbClr val="FF0000"/>
                </a:solidFill>
              </a:rPr>
              <a:t>q_wash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proportion of </a:t>
            </a:r>
            <a:r>
              <a:rPr lang="fr-FR" sz="1200" b="0" dirty="0" err="1" smtClean="0">
                <a:solidFill>
                  <a:schemeClr val="tx1"/>
                </a:solidFill>
              </a:rPr>
              <a:t>bacteria</a:t>
            </a:r>
            <a:r>
              <a:rPr lang="fr-FR" sz="1200" b="0" dirty="0" smtClean="0">
                <a:solidFill>
                  <a:schemeClr val="tx1"/>
                </a:solidFill>
              </a:rPr>
              <a:t> passing </a:t>
            </a:r>
            <a:r>
              <a:rPr lang="fr-FR" sz="1200" b="0" dirty="0" err="1" smtClean="0">
                <a:solidFill>
                  <a:schemeClr val="tx1"/>
                </a:solidFill>
              </a:rPr>
              <a:t>through</a:t>
            </a:r>
            <a:r>
              <a:rPr lang="fr-FR" sz="1200" b="0" dirty="0" smtClean="0">
                <a:solidFill>
                  <a:schemeClr val="tx1"/>
                </a:solidFill>
              </a:rPr>
              <a:t> </a:t>
            </a:r>
            <a:r>
              <a:rPr lang="fr-FR" sz="1200" b="0" dirty="0" err="1" smtClean="0">
                <a:solidFill>
                  <a:schemeClr val="tx1"/>
                </a:solidFill>
              </a:rPr>
              <a:t>handwash</a:t>
            </a:r>
            <a:r>
              <a:rPr lang="fr-FR" sz="1200" b="0" dirty="0" smtClean="0">
                <a:solidFill>
                  <a:schemeClr val="tx1"/>
                </a:solidFill>
              </a:rPr>
              <a:t> </a:t>
            </a:r>
          </a:p>
          <a:p>
            <a:pPr marL="171450" indent="-171450">
              <a:buFont typeface="Arial" panose="020B0604020202020204" pitchFamily="34" charset="0"/>
              <a:buChar char="•"/>
            </a:pPr>
            <a:r>
              <a:rPr lang="fr-FR" sz="1200" b="0" dirty="0" err="1" smtClean="0">
                <a:solidFill>
                  <a:srgbClr val="FF0000"/>
                </a:solidFill>
              </a:rPr>
              <a:t>q_lips</a:t>
            </a:r>
            <a:r>
              <a:rPr lang="fr-FR" sz="1200" b="0" dirty="0" smtClean="0">
                <a:solidFill>
                  <a:schemeClr val="tx1"/>
                </a:solidFill>
              </a:rPr>
              <a:t> := Transmission rate </a:t>
            </a:r>
            <a:r>
              <a:rPr lang="fr-FR" sz="1200" b="0" dirty="0" err="1" smtClean="0">
                <a:solidFill>
                  <a:schemeClr val="tx1"/>
                </a:solidFill>
              </a:rPr>
              <a:t>from</a:t>
            </a:r>
            <a:r>
              <a:rPr lang="fr-FR" sz="1200" b="0" dirty="0" smtClean="0">
                <a:solidFill>
                  <a:schemeClr val="tx1"/>
                </a:solidFill>
              </a:rPr>
              <a:t> hand/</a:t>
            </a:r>
            <a:r>
              <a:rPr lang="fr-FR" sz="1200" b="0" dirty="0" err="1" smtClean="0">
                <a:solidFill>
                  <a:schemeClr val="tx1"/>
                </a:solidFill>
              </a:rPr>
              <a:t>gloves</a:t>
            </a:r>
            <a:r>
              <a:rPr lang="fr-FR" sz="1200" b="0" dirty="0" smtClean="0">
                <a:solidFill>
                  <a:schemeClr val="tx1"/>
                </a:solidFill>
              </a:rPr>
              <a:t>/</a:t>
            </a:r>
            <a:r>
              <a:rPr lang="fr-FR" sz="1200" b="0" dirty="0" err="1" smtClean="0">
                <a:solidFill>
                  <a:schemeClr val="tx1"/>
                </a:solidFill>
              </a:rPr>
              <a:t>mask</a:t>
            </a:r>
            <a:r>
              <a:rPr lang="fr-FR" sz="1200" b="0" dirty="0" smtClean="0">
                <a:solidFill>
                  <a:schemeClr val="tx1"/>
                </a:solidFill>
              </a:rPr>
              <a:t> to </a:t>
            </a:r>
            <a:r>
              <a:rPr lang="fr-FR" sz="1200" b="0" dirty="0" err="1" smtClean="0">
                <a:solidFill>
                  <a:schemeClr val="tx1"/>
                </a:solidFill>
              </a:rPr>
              <a:t>lips</a:t>
            </a:r>
            <a:endParaRPr lang="fr-FR" sz="1200" b="0" dirty="0">
              <a:solidFill>
                <a:srgbClr val="FF000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 ESBL </a:t>
            </a:r>
            <a:r>
              <a:rPr lang="fr-FR" sz="1200" b="0" i="1" dirty="0" smtClean="0">
                <a:solidFill>
                  <a:schemeClr val="tx1"/>
                </a:solidFill>
              </a:rPr>
              <a:t>E. coli </a:t>
            </a:r>
            <a:r>
              <a:rPr lang="fr-FR" sz="1200" b="0" dirty="0" smtClean="0">
                <a:solidFill>
                  <a:schemeClr val="tx1"/>
                </a:solidFill>
              </a:rPr>
              <a:t>concentration on </a:t>
            </a:r>
            <a:r>
              <a:rPr lang="fr-FR" sz="1200" b="0" dirty="0" err="1">
                <a:solidFill>
                  <a:schemeClr val="tx1"/>
                </a:solidFill>
              </a:rPr>
              <a:t>worker’s</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smtClean="0">
                <a:solidFill>
                  <a:schemeClr val="tx1"/>
                </a:solidFill>
              </a:rPr>
              <a:t>working</a:t>
            </a:r>
            <a:r>
              <a:rPr lang="fr-FR" sz="1200" b="0" dirty="0" smtClean="0">
                <a:solidFill>
                  <a:schemeClr val="tx1"/>
                </a:solidFill>
              </a:rPr>
              <a:t> in stage </a:t>
            </a:r>
            <a:r>
              <a:rPr lang="fr-FR" sz="1200" i="1" dirty="0" smtClean="0">
                <a:solidFill>
                  <a:srgbClr val="FF0000"/>
                </a:solidFill>
              </a:rPr>
              <a:t>s</a:t>
            </a:r>
            <a:endParaRPr lang="fr-FR" sz="1200" dirty="0" smtClean="0">
              <a:solidFill>
                <a:srgbClr val="FF0000"/>
              </a:solidFill>
            </a:endParaRPr>
          </a:p>
          <a:p>
            <a:pPr marL="171450" indent="-171450">
              <a:buFont typeface="Arial" panose="020B0604020202020204" pitchFamily="34" charset="0"/>
              <a:buChar char="•"/>
            </a:pPr>
            <a:r>
              <a:rPr lang="fr-FR" sz="1200" b="0" dirty="0" err="1" smtClean="0">
                <a:solidFill>
                  <a:srgbClr val="00B050"/>
                </a:solidFill>
              </a:rPr>
              <a:t>C_worker_s</a:t>
            </a:r>
            <a:r>
              <a:rPr lang="fr-FR" sz="1200" b="0" dirty="0" smtClean="0">
                <a:solidFill>
                  <a:srgbClr val="00B050"/>
                </a:solidFill>
              </a:rPr>
              <a:t> </a:t>
            </a:r>
            <a:r>
              <a:rPr lang="fr-FR" sz="1200" b="0" dirty="0" smtClean="0">
                <a:solidFill>
                  <a:schemeClr val="tx1"/>
                </a:solidFill>
              </a:rPr>
              <a:t>:= ESBL </a:t>
            </a:r>
            <a:r>
              <a:rPr lang="fr-FR" sz="1200" b="0" i="1" dirty="0" smtClean="0">
                <a:solidFill>
                  <a:schemeClr val="tx1"/>
                </a:solidFill>
              </a:rPr>
              <a:t>E. coli </a:t>
            </a:r>
            <a:r>
              <a:rPr lang="fr-FR" sz="1200" b="0" dirty="0">
                <a:solidFill>
                  <a:schemeClr val="tx1"/>
                </a:solidFill>
              </a:rPr>
              <a:t>concentration on </a:t>
            </a:r>
            <a:r>
              <a:rPr lang="fr-FR" sz="1200" b="0" dirty="0" err="1" smtClean="0">
                <a:solidFill>
                  <a:schemeClr val="tx1"/>
                </a:solidFill>
              </a:rPr>
              <a:t>worker’s</a:t>
            </a:r>
            <a:r>
              <a:rPr lang="fr-FR" sz="1200" b="0" dirty="0" smtClean="0">
                <a:solidFill>
                  <a:schemeClr val="tx1"/>
                </a:solidFill>
              </a:rPr>
              <a:t> hand </a:t>
            </a:r>
            <a:r>
              <a:rPr lang="fr-FR" sz="1200" b="0" dirty="0" err="1">
                <a:solidFill>
                  <a:schemeClr val="tx1"/>
                </a:solidFill>
              </a:rPr>
              <a:t>working</a:t>
            </a:r>
            <a:r>
              <a:rPr lang="fr-FR" sz="1200" b="0" dirty="0">
                <a:solidFill>
                  <a:schemeClr val="tx1"/>
                </a:solidFill>
              </a:rPr>
              <a:t> in </a:t>
            </a:r>
            <a:r>
              <a:rPr lang="fr-FR" sz="1200" b="0" dirty="0" smtClean="0">
                <a:solidFill>
                  <a:schemeClr val="tx1"/>
                </a:solidFill>
              </a:rPr>
              <a:t>stage</a:t>
            </a:r>
            <a:r>
              <a:rPr lang="fr-FR" sz="1200" dirty="0" smtClean="0">
                <a:solidFill>
                  <a:srgbClr val="FF0000"/>
                </a:solidFill>
              </a:rPr>
              <a:t> </a:t>
            </a:r>
            <a:r>
              <a:rPr lang="fr-FR" sz="1200" i="1" dirty="0">
                <a:solidFill>
                  <a:srgbClr val="FF0000"/>
                </a:solidFill>
              </a:rPr>
              <a:t>s</a:t>
            </a:r>
            <a:endParaRPr lang="fr-FR" sz="1200" i="1" dirty="0" smtClean="0">
              <a:solidFill>
                <a:srgbClr val="FF000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00B05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err="1" smtClean="0">
                <a:solidFill>
                  <a:schemeClr val="tx1"/>
                </a:solidFill>
              </a:rPr>
              <a:t>is</a:t>
            </a:r>
            <a:r>
              <a:rPr lang="fr-FR" sz="1200" b="0" dirty="0" smtClean="0">
                <a:solidFill>
                  <a:schemeClr val="tx1"/>
                </a:solidFill>
              </a:rPr>
              <a:t> a </a:t>
            </a:r>
            <a:r>
              <a:rPr lang="fr-FR" sz="1200" b="0" dirty="0" err="1" smtClean="0">
                <a:solidFill>
                  <a:schemeClr val="tx1"/>
                </a:solidFill>
              </a:rPr>
              <a:t>random</a:t>
            </a:r>
            <a:r>
              <a:rPr lang="fr-FR" sz="1200" b="0" dirty="0" smtClean="0">
                <a:solidFill>
                  <a:schemeClr val="tx1"/>
                </a:solidFill>
              </a:rPr>
              <a:t> variable </a:t>
            </a:r>
            <a:r>
              <a:rPr lang="fr-FR" sz="1200" b="0" dirty="0" err="1" smtClean="0">
                <a:solidFill>
                  <a:schemeClr val="tx1"/>
                </a:solidFill>
              </a:rPr>
              <a:t>depending</a:t>
            </a:r>
            <a:r>
              <a:rPr lang="fr-FR" sz="1200" b="0" dirty="0" smtClean="0">
                <a:solidFill>
                  <a:schemeClr val="tx1"/>
                </a:solidFill>
              </a:rPr>
              <a:t> on the </a:t>
            </a:r>
            <a:r>
              <a:rPr lang="fr-FR" sz="1200" b="0" dirty="0" err="1" smtClean="0">
                <a:solidFill>
                  <a:schemeClr val="tx1"/>
                </a:solidFill>
              </a:rPr>
              <a:t>events</a:t>
            </a:r>
            <a:r>
              <a:rPr lang="fr-FR" sz="1200" b="0" dirty="0" smtClean="0">
                <a:solidFill>
                  <a:schemeClr val="tx1"/>
                </a:solidFill>
              </a:rPr>
              <a:t> </a:t>
            </a:r>
            <a:r>
              <a:rPr lang="fr-FR" sz="1200" b="0" dirty="0" smtClean="0">
                <a:solidFill>
                  <a:srgbClr val="2082C8"/>
                </a:solidFill>
              </a:rPr>
              <a:t>E </a:t>
            </a:r>
            <a:r>
              <a:rPr lang="fr-FR" sz="1200" b="0" dirty="0" smtClean="0">
                <a:solidFill>
                  <a:schemeClr val="tx1"/>
                </a:solidFill>
              </a:rPr>
              <a:t>and the </a:t>
            </a:r>
            <a:r>
              <a:rPr lang="fr-FR" sz="1200" b="0" dirty="0" err="1" smtClean="0">
                <a:solidFill>
                  <a:schemeClr val="tx1"/>
                </a:solidFill>
              </a:rPr>
              <a:t>r.v</a:t>
            </a:r>
            <a:r>
              <a:rPr lang="fr-FR" sz="1200" b="0" dirty="0" smtClean="0">
                <a:solidFill>
                  <a:schemeClr val="tx1"/>
                </a:solidFill>
              </a:rPr>
              <a:t>. </a:t>
            </a:r>
            <a:r>
              <a:rPr lang="fr-FR" sz="1200" b="0" dirty="0" err="1" smtClean="0">
                <a:solidFill>
                  <a:srgbClr val="00B050"/>
                </a:solidFill>
              </a:rPr>
              <a:t>C_worker_s</a:t>
            </a:r>
            <a:endParaRPr lang="fr-FR" sz="1200" b="0" dirty="0" smtClean="0">
              <a:solidFill>
                <a:srgbClr val="2082C8"/>
              </a:solidFill>
            </a:endParaRPr>
          </a:p>
          <a:p>
            <a:pPr marL="171450" indent="-171450">
              <a:buFont typeface="Arial" panose="020B0604020202020204" pitchFamily="34" charset="0"/>
              <a:buChar char="•"/>
            </a:pPr>
            <a:endParaRPr lang="fr-FR" sz="1200" b="0" dirty="0" smtClean="0">
              <a:solidFill>
                <a:srgbClr val="2082C8"/>
              </a:solidFill>
            </a:endParaRPr>
          </a:p>
          <a:p>
            <a:pPr marL="171450" indent="-171450">
              <a:buFont typeface="Arial" panose="020B0604020202020204" pitchFamily="34" charset="0"/>
              <a:buChar char="•"/>
            </a:pPr>
            <a:endParaRPr lang="fr-FR" sz="1200" dirty="0" smtClean="0"/>
          </a:p>
          <a:p>
            <a:pPr marL="171450" indent="-171450">
              <a:buFont typeface="Arial" panose="020B0604020202020204" pitchFamily="34" charset="0"/>
              <a:buChar char="•"/>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rgbClr val="00B050"/>
                </a:solidFill>
              </a:rPr>
              <a:t>C_lips_s_bar</a:t>
            </a:r>
            <a:r>
              <a:rPr lang="fr-FR" sz="1200" dirty="0" smtClean="0"/>
              <a:t> </a:t>
            </a:r>
            <a:r>
              <a:rPr lang="fr-FR" sz="1200" dirty="0"/>
              <a:t>on </a:t>
            </a:r>
            <a:r>
              <a:rPr lang="fr-FR" sz="1200" dirty="0" smtClean="0"/>
              <a:t>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a:t>lips given touch: </a:t>
            </a:r>
            <a:br>
              <a:rPr lang="fr-FR" sz="1200" dirty="0"/>
            </a:br>
            <a:r>
              <a:rPr lang="fr-FR" sz="1200" dirty="0" smtClean="0"/>
              <a:t/>
            </a:r>
            <a:br>
              <a:rPr lang="fr-FR" sz="1200" dirty="0" smtClean="0"/>
            </a:br>
            <a:r>
              <a:rPr lang="fr-FR" sz="1200" dirty="0" err="1" smtClean="0">
                <a:solidFill>
                  <a:srgbClr val="00B050"/>
                </a:solidFill>
              </a:rPr>
              <a:t>C_lips_s_bar</a:t>
            </a:r>
            <a:r>
              <a:rPr lang="fr-FR" sz="1200" b="0" dirty="0" smtClean="0">
                <a:solidFill>
                  <a:srgbClr val="00B050"/>
                </a:solidFill>
              </a:rPr>
              <a:t> </a:t>
            </a:r>
            <a:r>
              <a:rPr lang="fr-FR" sz="1200" b="0" dirty="0" smtClean="0">
                <a:solidFill>
                  <a:schemeClr val="tx1"/>
                </a:solidFill>
              </a:rPr>
              <a:t>=</a:t>
            </a:r>
            <a:r>
              <a:rPr lang="fr-FR" sz="1200" b="0" dirty="0" smtClean="0">
                <a:solidFill>
                  <a:srgbClr val="00B050"/>
                </a:solidFill>
              </a:rPr>
              <a:t> </a:t>
            </a:r>
            <a:r>
              <a:rPr lang="fr-FR" sz="1200" dirty="0" smtClean="0"/>
              <a:t>E[</a:t>
            </a:r>
            <a:r>
              <a:rPr lang="fr-FR" sz="1200" dirty="0" err="1" smtClean="0">
                <a:solidFill>
                  <a:srgbClr val="00B050"/>
                </a:solidFill>
              </a:rPr>
              <a:t>C_lips_s</a:t>
            </a:r>
            <a:r>
              <a:rPr lang="fr-FR" sz="1200" dirty="0" smtClean="0"/>
              <a:t> </a:t>
            </a:r>
            <a:r>
              <a:rPr lang="fr-FR" sz="1200" dirty="0"/>
              <a:t>| </a:t>
            </a:r>
            <a:r>
              <a:rPr lang="fr-FR" sz="1200" dirty="0" smtClean="0"/>
              <a:t>1_{</a:t>
            </a:r>
            <a:r>
              <a:rPr lang="fr-FR" sz="1200" dirty="0" err="1" smtClean="0">
                <a:solidFill>
                  <a:srgbClr val="2082C8"/>
                </a:solidFill>
              </a:rPr>
              <a:t>E_touch</a:t>
            </a:r>
            <a:r>
              <a:rPr lang="fr-FR" sz="1200" dirty="0" smtClean="0">
                <a:solidFill>
                  <a:schemeClr val="tx1"/>
                </a:solidFill>
              </a:rPr>
              <a:t>} = 1</a:t>
            </a:r>
            <a:r>
              <a:rPr lang="fr-FR" sz="1200" dirty="0" smtClean="0"/>
              <a:t>, </a:t>
            </a:r>
            <a:r>
              <a:rPr lang="fr-FR" sz="1200" dirty="0" err="1" smtClean="0">
                <a:solidFill>
                  <a:srgbClr val="00B050"/>
                </a:solidFill>
              </a:rPr>
              <a:t>c_worker_s</a:t>
            </a:r>
            <a:r>
              <a:rPr lang="fr-FR" sz="1200" dirty="0" smtClean="0"/>
              <a:t>] </a:t>
            </a:r>
          </a:p>
          <a:p>
            <a:r>
              <a:rPr lang="fr-FR" sz="1200" dirty="0" smtClean="0"/>
              <a:t>    = </a:t>
            </a:r>
            <a:r>
              <a:rPr lang="fr-FR" sz="1800" i="1" dirty="0" smtClean="0"/>
              <a:t>f</a:t>
            </a:r>
            <a:r>
              <a:rPr lang="fr-FR" sz="1200" dirty="0" smtClean="0"/>
              <a:t>(</a:t>
            </a:r>
            <a:r>
              <a:rPr lang="fr-FR" sz="1200" dirty="0" err="1" smtClean="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err="1" smtClean="0">
                <a:solidFill>
                  <a:srgbClr val="FF0000"/>
                </a:solidFill>
              </a:rPr>
              <a:t>q_lips</a:t>
            </a:r>
            <a:r>
              <a:rPr lang="fr-FR" sz="1200" dirty="0" smtClean="0">
                <a:solidFill>
                  <a:schemeClr val="tx1"/>
                </a:solidFill>
              </a:rPr>
              <a:t>,</a:t>
            </a:r>
            <a:r>
              <a:rPr lang="fr-FR" sz="1200" b="0" dirty="0" smtClean="0">
                <a:solidFill>
                  <a:schemeClr val="tx1"/>
                </a:solidFill>
              </a:rPr>
              <a:t> </a:t>
            </a:r>
            <a:r>
              <a:rPr lang="fr-FR" sz="1200" dirty="0" smtClean="0">
                <a:solidFill>
                  <a:schemeClr val="tx1"/>
                </a:solidFill>
              </a:rPr>
              <a:t>P[</a:t>
            </a:r>
            <a:r>
              <a:rPr lang="fr-FR" sz="1200" dirty="0" err="1"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err="1" smtClean="0">
                <a:solidFill>
                  <a:srgbClr val="00B050"/>
                </a:solidFill>
              </a:rPr>
              <a:t>c_worker_s</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grpSp>
        <p:nvGrpSpPr>
          <p:cNvPr id="13" name="Groupe 12"/>
          <p:cNvGrpSpPr/>
          <p:nvPr/>
        </p:nvGrpSpPr>
        <p:grpSpPr>
          <a:xfrm>
            <a:off x="5865220" y="423320"/>
            <a:ext cx="2298692" cy="2776334"/>
            <a:chOff x="5801532" y="304684"/>
            <a:chExt cx="2298692" cy="2776334"/>
          </a:xfrm>
        </p:grpSpPr>
        <p:grpSp>
          <p:nvGrpSpPr>
            <p:cNvPr id="10" name="Groupe 9"/>
            <p:cNvGrpSpPr/>
            <p:nvPr/>
          </p:nvGrpSpPr>
          <p:grpSpPr>
            <a:xfrm>
              <a:off x="5801532" y="550634"/>
              <a:ext cx="2074640" cy="2301149"/>
              <a:chOff x="5801532" y="550634"/>
              <a:chExt cx="2074640" cy="2301149"/>
            </a:xfrm>
          </p:grpSpPr>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5801532" y="550634"/>
                <a:ext cx="2074640" cy="2301149"/>
                <a:chOff x="5801532" y="550634"/>
                <a:chExt cx="2074640" cy="2301149"/>
              </a:xfrm>
            </p:grpSpPr>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grpSp>
              <p:nvGrpSpPr>
                <p:cNvPr id="2" name="Groupe 1"/>
                <p:cNvGrpSpPr/>
                <p:nvPr/>
              </p:nvGrpSpPr>
              <p:grpSpPr>
                <a:xfrm>
                  <a:off x="5801532" y="550634"/>
                  <a:ext cx="2074640" cy="2301149"/>
                  <a:chOff x="5801532" y="550634"/>
                  <a:chExt cx="2074640" cy="2301149"/>
                </a:xfrm>
              </p:grpSpPr>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grpSp>
          </p:grpSp>
        </p:grpSp>
        <p:sp>
          <p:nvSpPr>
            <p:cNvPr id="11" name="Rectangle 10"/>
            <p:cNvSpPr/>
            <p:nvPr/>
          </p:nvSpPr>
          <p:spPr>
            <a:xfrm>
              <a:off x="6992263" y="2819408"/>
              <a:ext cx="1107961" cy="261610"/>
            </a:xfrm>
            <a:prstGeom prst="rect">
              <a:avLst/>
            </a:prstGeom>
          </p:spPr>
          <p:txBody>
            <a:bodyPr wrap="square">
              <a:spAutoFit/>
            </a:bodyPr>
            <a:lstStyle/>
            <a:p>
              <a:r>
                <a:rPr lang="fr-FR" sz="1100" dirty="0" err="1" smtClean="0">
                  <a:solidFill>
                    <a:srgbClr val="00B050"/>
                  </a:solidFill>
                </a:rPr>
                <a:t>C_lips_s_bar</a:t>
              </a:r>
              <a:endParaRPr lang="fr-FR" sz="1000" dirty="0"/>
            </a:p>
          </p:txBody>
        </p:sp>
        <p:sp>
          <p:nvSpPr>
            <p:cNvPr id="12" name="Rectangle 11"/>
            <p:cNvSpPr/>
            <p:nvPr/>
          </p:nvSpPr>
          <p:spPr>
            <a:xfrm>
              <a:off x="7029116" y="304684"/>
              <a:ext cx="982961" cy="261610"/>
            </a:xfrm>
            <a:prstGeom prst="rect">
              <a:avLst/>
            </a:prstGeom>
          </p:spPr>
          <p:txBody>
            <a:bodyPr wrap="none">
              <a:spAutoFit/>
            </a:bodyPr>
            <a:lstStyle/>
            <a:p>
              <a:r>
                <a:rPr lang="fr-FR" sz="1100" dirty="0" err="1" smtClean="0">
                  <a:solidFill>
                    <a:srgbClr val="00B050"/>
                  </a:solidFill>
                </a:rPr>
                <a:t>C_worker_s</a:t>
              </a:r>
              <a:endParaRPr lang="fr-FR" sz="1100" dirty="0"/>
            </a:p>
          </p:txBody>
        </p:sp>
      </p:gr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err="1"/>
              <a:t>Hygiene</a:t>
            </a:r>
            <a:r>
              <a:rPr lang="fr-FR" dirty="0"/>
              <a:t> and </a:t>
            </a:r>
            <a:r>
              <a:rPr lang="fr-FR" dirty="0" err="1"/>
              <a:t>biosecurity</a:t>
            </a:r>
            <a:r>
              <a:rPr lang="fr-FR" dirty="0"/>
              <a:t> </a:t>
            </a:r>
            <a:r>
              <a:rPr lang="fr-FR" dirty="0" err="1" smtClean="0"/>
              <a:t>parameters</a:t>
            </a:r>
            <a:r>
              <a:rPr lang="fr-FR" dirty="0" smtClean="0"/>
              <a:t> </a:t>
            </a:r>
            <a:r>
              <a:rPr lang="fr-FR" i="1" dirty="0" smtClean="0">
                <a:solidFill>
                  <a:srgbClr val="00B050"/>
                </a:solidFill>
              </a:rPr>
              <a:t>H</a:t>
            </a:r>
            <a:endParaRPr lang="fr-FR" dirty="0">
              <a:solidFill>
                <a:srgbClr val="00B050"/>
              </a:solidFill>
            </a:endParaRPr>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11" name="Tableau 10"/>
          <p:cNvGraphicFramePr>
            <a:graphicFrameLocks noGrp="1"/>
          </p:cNvGraphicFramePr>
          <p:nvPr>
            <p:extLst>
              <p:ext uri="{D42A27DB-BD31-4B8C-83A1-F6EECF244321}">
                <p14:modId xmlns:p14="http://schemas.microsoft.com/office/powerpoint/2010/main" val="900651883"/>
              </p:ext>
            </p:extLst>
          </p:nvPr>
        </p:nvGraphicFramePr>
        <p:xfrm>
          <a:off x="275431" y="655026"/>
          <a:ext cx="8329016" cy="3938791"/>
        </p:xfrm>
        <a:graphic>
          <a:graphicData uri="http://schemas.openxmlformats.org/drawingml/2006/table">
            <a:tbl>
              <a:tblPr firstRow="1" bandRow="1">
                <a:tableStyleId>{5C22544A-7EE6-4342-B048-85BDC9FD1C3A}</a:tableStyleId>
              </a:tblPr>
              <a:tblGrid>
                <a:gridCol w="1138056">
                  <a:extLst>
                    <a:ext uri="{9D8B030D-6E8A-4147-A177-3AD203B41FA5}">
                      <a16:colId xmlns:a16="http://schemas.microsoft.com/office/drawing/2014/main" val="147255753"/>
                    </a:ext>
                  </a:extLst>
                </a:gridCol>
                <a:gridCol w="3461593">
                  <a:extLst>
                    <a:ext uri="{9D8B030D-6E8A-4147-A177-3AD203B41FA5}">
                      <a16:colId xmlns:a16="http://schemas.microsoft.com/office/drawing/2014/main" val="2436639363"/>
                    </a:ext>
                  </a:extLst>
                </a:gridCol>
                <a:gridCol w="1550289">
                  <a:extLst>
                    <a:ext uri="{9D8B030D-6E8A-4147-A177-3AD203B41FA5}">
                      <a16:colId xmlns:a16="http://schemas.microsoft.com/office/drawing/2014/main" val="2797599294"/>
                    </a:ext>
                  </a:extLst>
                </a:gridCol>
                <a:gridCol w="2179078">
                  <a:extLst>
                    <a:ext uri="{9D8B030D-6E8A-4147-A177-3AD203B41FA5}">
                      <a16:colId xmlns:a16="http://schemas.microsoft.com/office/drawing/2014/main" val="3740257809"/>
                    </a:ext>
                  </a:extLst>
                </a:gridCol>
              </a:tblGrid>
              <a:tr h="393317">
                <a:tc>
                  <a:txBody>
                    <a:bodyPr/>
                    <a:lstStyle/>
                    <a:p>
                      <a:r>
                        <a:rPr lang="fr-FR" sz="1100" dirty="0" smtClean="0">
                          <a:solidFill>
                            <a:schemeClr val="tx1"/>
                          </a:solidFill>
                        </a:rPr>
                        <a:t>Symbol</a:t>
                      </a:r>
                      <a:endParaRPr lang="fr-FR" sz="1100" dirty="0">
                        <a:solidFill>
                          <a:schemeClr val="tx1"/>
                        </a:solidFill>
                      </a:endParaRPr>
                    </a:p>
                  </a:txBody>
                  <a:tcPr/>
                </a:tc>
                <a:tc>
                  <a:txBody>
                    <a:bodyPr/>
                    <a:lstStyle/>
                    <a:p>
                      <a:r>
                        <a:rPr lang="fr-FR" sz="1100" dirty="0" smtClean="0">
                          <a:solidFill>
                            <a:schemeClr val="tx1"/>
                          </a:solidFill>
                        </a:rPr>
                        <a:t>Description</a:t>
                      </a:r>
                      <a:endParaRPr lang="fr-FR" sz="1100" dirty="0">
                        <a:solidFill>
                          <a:schemeClr val="tx1"/>
                        </a:solidFill>
                      </a:endParaRPr>
                    </a:p>
                  </a:txBody>
                  <a:tcPr/>
                </a:tc>
                <a:tc>
                  <a:txBody>
                    <a:bodyPr/>
                    <a:lstStyle/>
                    <a:p>
                      <a:r>
                        <a:rPr lang="fr-FR" sz="1100" dirty="0" smtClean="0">
                          <a:solidFill>
                            <a:schemeClr val="tx1"/>
                          </a:solidFill>
                        </a:rPr>
                        <a:t>Source</a:t>
                      </a:r>
                      <a:endParaRPr lang="fr-FR" sz="1100" dirty="0">
                        <a:solidFill>
                          <a:schemeClr val="tx1"/>
                        </a:solidFill>
                      </a:endParaRPr>
                    </a:p>
                  </a:txBody>
                  <a:tcPr/>
                </a:tc>
                <a:tc>
                  <a:txBody>
                    <a:bodyPr/>
                    <a:lstStyle/>
                    <a:p>
                      <a:r>
                        <a:rPr lang="fr-FR" sz="1100" dirty="0" smtClean="0">
                          <a:solidFill>
                            <a:schemeClr val="tx1"/>
                          </a:solidFill>
                        </a:rPr>
                        <a:t>Values (no log) &amp;</a:t>
                      </a:r>
                      <a:r>
                        <a:rPr lang="fr-FR" sz="1100" baseline="0" dirty="0" smtClean="0">
                          <a:solidFill>
                            <a:schemeClr val="tx1"/>
                          </a:solidFill>
                        </a:rPr>
                        <a:t> </a:t>
                      </a:r>
                      <a:r>
                        <a:rPr lang="fr-FR" sz="1100" baseline="0" dirty="0" err="1" smtClean="0">
                          <a:solidFill>
                            <a:schemeClr val="tx1"/>
                          </a:solidFill>
                        </a:rPr>
                        <a:t>r</a:t>
                      </a:r>
                      <a:r>
                        <a:rPr lang="fr-FR" sz="1100" dirty="0" err="1" smtClean="0">
                          <a:solidFill>
                            <a:schemeClr val="tx1"/>
                          </a:solidFill>
                        </a:rPr>
                        <a:t>emarks</a:t>
                      </a:r>
                      <a:endParaRPr lang="fr-FR" sz="1100" dirty="0">
                        <a:solidFill>
                          <a:schemeClr val="tx1"/>
                        </a:solidFill>
                      </a:endParaRPr>
                    </a:p>
                  </a:txBody>
                  <a:tcPr/>
                </a:tc>
                <a:extLst>
                  <a:ext uri="{0D108BD9-81ED-4DB2-BD59-A6C34878D82A}">
                    <a16:rowId xmlns:a16="http://schemas.microsoft.com/office/drawing/2014/main" val="575301240"/>
                  </a:ext>
                </a:extLst>
              </a:tr>
              <a:tr h="393317">
                <a:tc>
                  <a:txBody>
                    <a:bodyPr/>
                    <a:lstStyle/>
                    <a:p>
                      <a:r>
                        <a:rPr lang="fr-FR" sz="1000" b="0" dirty="0" err="1" smtClean="0">
                          <a:solidFill>
                            <a:srgbClr val="FF0000"/>
                          </a:solidFill>
                        </a:rPr>
                        <a:t>q_mask</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mask</a:t>
                      </a:r>
                      <a:endParaRPr lang="fr-FR" sz="900" b="0" dirty="0" smtClean="0">
                        <a:solidFill>
                          <a:srgbClr val="FF0000"/>
                        </a:solidFill>
                      </a:endParaRPr>
                    </a:p>
                    <a:p>
                      <a:endParaRPr lang="fr-FR" sz="900" dirty="0"/>
                    </a:p>
                  </a:txBody>
                  <a:tcPr/>
                </a:tc>
                <a:tc>
                  <a:txBody>
                    <a:bodyPr/>
                    <a:lstStyle/>
                    <a:p>
                      <a:r>
                        <a:rPr lang="fr-FR" sz="900" dirty="0" err="1" smtClean="0"/>
                        <a:t>Leonas</a:t>
                      </a:r>
                      <a:r>
                        <a:rPr lang="fr-FR" sz="900" dirty="0" smtClean="0"/>
                        <a:t> et al. (2003)</a:t>
                      </a:r>
                      <a:endParaRPr lang="fr-FR" sz="900" dirty="0"/>
                    </a:p>
                  </a:txBody>
                  <a:tcPr/>
                </a:tc>
                <a:tc>
                  <a:txBody>
                    <a:bodyPr/>
                    <a:lstStyle/>
                    <a:p>
                      <a:r>
                        <a:rPr lang="fr-FR" sz="1000" dirty="0" smtClean="0">
                          <a:solidFill>
                            <a:srgbClr val="FF0000"/>
                          </a:solidFill>
                        </a:rPr>
                        <a:t>0,015</a:t>
                      </a:r>
                      <a:r>
                        <a:rPr lang="fr-FR" sz="1000" baseline="0" dirty="0" smtClean="0"/>
                        <a:t> </a:t>
                      </a:r>
                      <a:r>
                        <a:rPr lang="fr-FR" sz="1000" baseline="0" dirty="0" err="1" smtClean="0"/>
                        <a:t>average</a:t>
                      </a:r>
                      <a:r>
                        <a:rPr lang="fr-FR" sz="1000" baseline="0" dirty="0" smtClean="0"/>
                        <a:t> over 6 BFT of E. coli</a:t>
                      </a:r>
                      <a:endParaRPr lang="fr-FR" sz="1000" dirty="0"/>
                    </a:p>
                  </a:txBody>
                  <a:tcPr/>
                </a:tc>
                <a:extLst>
                  <a:ext uri="{0D108BD9-81ED-4DB2-BD59-A6C34878D82A}">
                    <a16:rowId xmlns:a16="http://schemas.microsoft.com/office/drawing/2014/main" val="2627835603"/>
                  </a:ext>
                </a:extLst>
              </a:tr>
              <a:tr h="393317">
                <a:tc>
                  <a:txBody>
                    <a:bodyPr/>
                    <a:lstStyle/>
                    <a:p>
                      <a:r>
                        <a:rPr lang="fr-FR" sz="1000" b="0" dirty="0" err="1" smtClean="0">
                          <a:solidFill>
                            <a:srgbClr val="FF0000"/>
                          </a:solidFill>
                        </a:rPr>
                        <a:t>q_wash</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handwash</a:t>
                      </a:r>
                      <a:r>
                        <a:rPr lang="fr-FR" sz="900" b="0" dirty="0" smtClean="0">
                          <a:solidFill>
                            <a:schemeClr val="tx1"/>
                          </a:solidFill>
                        </a:rPr>
                        <a:t> </a:t>
                      </a:r>
                      <a:endParaRPr lang="fr-FR" sz="900" dirty="0"/>
                    </a:p>
                  </a:txBody>
                  <a:tcPr/>
                </a:tc>
                <a:tc>
                  <a:txBody>
                    <a:bodyPr/>
                    <a:lstStyle/>
                    <a:p>
                      <a:r>
                        <a:rPr lang="en-US" sz="900" kern="1200" dirty="0" smtClean="0">
                          <a:solidFill>
                            <a:schemeClr val="dk1"/>
                          </a:solidFill>
                          <a:effectLst/>
                          <a:latin typeface="+mn-lt"/>
                          <a:ea typeface="+mn-ea"/>
                          <a:cs typeface="+mn-cs"/>
                        </a:rPr>
                        <a:t>Racicot et al. (2013) </a:t>
                      </a:r>
                      <a:endParaRPr lang="fr-FR" sz="900" dirty="0"/>
                    </a:p>
                  </a:txBody>
                  <a:tcPr/>
                </a:tc>
                <a:tc>
                  <a:txBody>
                    <a:bodyPr/>
                    <a:lstStyle/>
                    <a:p>
                      <a:r>
                        <a:rPr lang="fr-FR" sz="1000" dirty="0" smtClean="0">
                          <a:solidFill>
                            <a:srgbClr val="FF0000"/>
                          </a:solidFill>
                        </a:rPr>
                        <a:t>0,048</a:t>
                      </a:r>
                      <a:r>
                        <a:rPr lang="fr-FR" sz="1000" dirty="0" smtClean="0"/>
                        <a:t> </a:t>
                      </a:r>
                      <a:r>
                        <a:rPr lang="fr-FR" sz="1000" dirty="0" err="1" smtClean="0"/>
                        <a:t>protocol</a:t>
                      </a:r>
                      <a:r>
                        <a:rPr lang="fr-FR" sz="1000" dirty="0" smtClean="0"/>
                        <a:t> 2 for </a:t>
                      </a:r>
                      <a:r>
                        <a:rPr lang="fr-FR" sz="1000" dirty="0" err="1" smtClean="0"/>
                        <a:t>Coliforms</a:t>
                      </a:r>
                      <a:r>
                        <a:rPr lang="fr-FR" sz="1000" dirty="0" smtClean="0"/>
                        <a:t> (no log)</a:t>
                      </a:r>
                      <a:endParaRPr lang="fr-FR" sz="1000" dirty="0"/>
                    </a:p>
                  </a:txBody>
                  <a:tcPr/>
                </a:tc>
                <a:extLst>
                  <a:ext uri="{0D108BD9-81ED-4DB2-BD59-A6C34878D82A}">
                    <a16:rowId xmlns:a16="http://schemas.microsoft.com/office/drawing/2014/main" val="1305431402"/>
                  </a:ext>
                </a:extLst>
              </a:tr>
              <a:tr h="514264">
                <a:tc>
                  <a:txBody>
                    <a:bodyPr/>
                    <a:lstStyle/>
                    <a:p>
                      <a:r>
                        <a:rPr lang="fr-FR" sz="1000" b="0" dirty="0" err="1" smtClean="0">
                          <a:solidFill>
                            <a:srgbClr val="FF0000"/>
                          </a:solidFill>
                        </a:rPr>
                        <a:t>q_glove</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gloves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Montville et al. (2000) </a:t>
                      </a:r>
                    </a:p>
                    <a:p>
                      <a:endParaRPr lang="fr-FR" sz="900" dirty="0"/>
                    </a:p>
                  </a:txBody>
                  <a:tcPr/>
                </a:tc>
                <a:tc>
                  <a:txBody>
                    <a:bodyPr/>
                    <a:lstStyle/>
                    <a:p>
                      <a:r>
                        <a:rPr lang="en-US" sz="1000" kern="1200" dirty="0" smtClean="0">
                          <a:solidFill>
                            <a:srgbClr val="FF0000"/>
                          </a:solidFill>
                          <a:effectLst/>
                          <a:latin typeface="+mn-lt"/>
                          <a:ea typeface="+mn-ea"/>
                          <a:cs typeface="+mn-cs"/>
                        </a:rPr>
                        <a:t>0,095 </a:t>
                      </a:r>
                      <a:r>
                        <a:rPr lang="en-US" sz="1000" kern="1200" dirty="0" smtClean="0">
                          <a:solidFill>
                            <a:schemeClr val="tx1"/>
                          </a:solidFill>
                          <a:effectLst/>
                          <a:latin typeface="+mn-lt"/>
                          <a:ea typeface="+mn-ea"/>
                          <a:cs typeface="+mn-cs"/>
                        </a:rPr>
                        <a:t>adj.</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mean from</a:t>
                      </a:r>
                      <a:r>
                        <a:rPr lang="en-US" sz="1000" kern="1200" baseline="0" dirty="0" smtClean="0">
                          <a:solidFill>
                            <a:schemeClr val="tx1"/>
                          </a:solidFill>
                          <a:effectLst/>
                          <a:latin typeface="+mn-lt"/>
                          <a:ea typeface="+mn-ea"/>
                          <a:cs typeface="+mn-cs"/>
                        </a:rPr>
                        <a:t> a</a:t>
                      </a:r>
                      <a:r>
                        <a:rPr lang="en-US" sz="1000" kern="1200" dirty="0" smtClean="0">
                          <a:solidFill>
                            <a:schemeClr val="tx1"/>
                          </a:solidFill>
                          <a:effectLst/>
                          <a:latin typeface="+mn-lt"/>
                          <a:ea typeface="+mn-ea"/>
                          <a:cs typeface="+mn-cs"/>
                        </a:rPr>
                        <a:t> </a:t>
                      </a:r>
                      <a:r>
                        <a:rPr lang="en-US" sz="1000" kern="1200" dirty="0" smtClean="0">
                          <a:solidFill>
                            <a:srgbClr val="2082C8"/>
                          </a:solidFill>
                          <a:effectLst/>
                          <a:latin typeface="+mn-lt"/>
                          <a:ea typeface="+mn-ea"/>
                          <a:cs typeface="+mn-cs"/>
                        </a:rPr>
                        <a:t>gamma (5.91, 0.40, -5)</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log10</a:t>
                      </a:r>
                      <a:r>
                        <a:rPr lang="en-US" sz="1000" kern="1200" baseline="0" dirty="0" smtClean="0">
                          <a:solidFill>
                            <a:schemeClr val="tx1"/>
                          </a:solidFill>
                          <a:effectLst/>
                          <a:latin typeface="+mn-lt"/>
                          <a:ea typeface="+mn-ea"/>
                          <a:cs typeface="+mn-cs"/>
                        </a:rPr>
                        <a:t> % transfer</a:t>
                      </a:r>
                      <a:endParaRPr lang="fr-FR" sz="1000" dirty="0">
                        <a:solidFill>
                          <a:schemeClr val="tx1"/>
                        </a:solidFill>
                      </a:endParaRPr>
                    </a:p>
                  </a:txBody>
                  <a:tcPr/>
                </a:tc>
                <a:extLst>
                  <a:ext uri="{0D108BD9-81ED-4DB2-BD59-A6C34878D82A}">
                    <a16:rowId xmlns:a16="http://schemas.microsoft.com/office/drawing/2014/main" val="3116356705"/>
                  </a:ext>
                </a:extLst>
              </a:tr>
              <a:tr h="514264">
                <a:tc>
                  <a:txBody>
                    <a:bodyPr/>
                    <a:lstStyle/>
                    <a:p>
                      <a:r>
                        <a:rPr lang="fr-FR" sz="1000" b="0" dirty="0" err="1" smtClean="0">
                          <a:solidFill>
                            <a:srgbClr val="FF0000"/>
                          </a:solidFill>
                        </a:rPr>
                        <a:t>q_lips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Transmission rate </a:t>
                      </a:r>
                      <a:r>
                        <a:rPr lang="fr-FR" sz="900" b="0" dirty="0" err="1" smtClean="0">
                          <a:solidFill>
                            <a:schemeClr val="tx1"/>
                          </a:solidFill>
                        </a:rPr>
                        <a:t>from</a:t>
                      </a:r>
                      <a:r>
                        <a:rPr lang="fr-FR" sz="900" b="0" dirty="0" smtClean="0">
                          <a:solidFill>
                            <a:schemeClr val="tx1"/>
                          </a:solidFill>
                        </a:rPr>
                        <a:t> hand/</a:t>
                      </a:r>
                      <a:r>
                        <a:rPr lang="fr-FR" sz="900" b="0" dirty="0" err="1" smtClean="0">
                          <a:solidFill>
                            <a:schemeClr val="tx1"/>
                          </a:solidFill>
                        </a:rPr>
                        <a:t>gloves</a:t>
                      </a:r>
                      <a:r>
                        <a:rPr lang="fr-FR" sz="900" b="0" dirty="0" smtClean="0">
                          <a:solidFill>
                            <a:schemeClr val="tx1"/>
                          </a:solidFill>
                        </a:rPr>
                        <a:t>/</a:t>
                      </a:r>
                      <a:r>
                        <a:rPr lang="fr-FR" sz="900" b="0" dirty="0" err="1" smtClean="0">
                          <a:solidFill>
                            <a:schemeClr val="tx1"/>
                          </a:solidFill>
                        </a:rPr>
                        <a:t>mask</a:t>
                      </a:r>
                      <a:r>
                        <a:rPr lang="fr-FR" sz="900" b="0" dirty="0" smtClean="0">
                          <a:solidFill>
                            <a:schemeClr val="tx1"/>
                          </a:solidFill>
                        </a:rPr>
                        <a:t> to </a:t>
                      </a:r>
                      <a:r>
                        <a:rPr lang="fr-FR" sz="900" b="0" dirty="0" err="1" smtClean="0">
                          <a:solidFill>
                            <a:schemeClr val="tx1"/>
                          </a:solidFill>
                        </a:rPr>
                        <a:t>lips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Gibson et al. (2002) </a:t>
                      </a: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FF0000"/>
                          </a:solidFill>
                        </a:rPr>
                        <a:t>0,246</a:t>
                      </a:r>
                      <a:r>
                        <a:rPr lang="en-US" sz="1000" b="0" dirty="0" smtClean="0">
                          <a:solidFill>
                            <a:schemeClr val="tx1"/>
                          </a:solidFill>
                        </a:rPr>
                        <a:t> rate of </a:t>
                      </a:r>
                      <a:r>
                        <a:rPr lang="en-US" sz="1000" b="0" dirty="0" smtClean="0">
                          <a:solidFill>
                            <a:srgbClr val="2082C8"/>
                          </a:solidFill>
                        </a:rPr>
                        <a:t>finger tips -&gt; lips </a:t>
                      </a:r>
                      <a:r>
                        <a:rPr lang="en-US" sz="1000" b="0" dirty="0" smtClean="0">
                          <a:solidFill>
                            <a:schemeClr val="tx1"/>
                          </a:solidFill>
                        </a:rPr>
                        <a:t>will</a:t>
                      </a:r>
                      <a:r>
                        <a:rPr lang="en-US" sz="1000" b="0" baseline="0" dirty="0" smtClean="0">
                          <a:solidFill>
                            <a:schemeClr val="tx1"/>
                          </a:solidFill>
                        </a:rPr>
                        <a:t> be used as a substitute</a:t>
                      </a:r>
                      <a:endParaRPr lang="en-US" sz="1000" b="0" dirty="0" smtClean="0">
                        <a:solidFill>
                          <a:schemeClr val="tx1"/>
                        </a:solidFill>
                      </a:endParaRPr>
                    </a:p>
                  </a:txBody>
                  <a:tcPr/>
                </a:tc>
                <a:extLst>
                  <a:ext uri="{0D108BD9-81ED-4DB2-BD59-A6C34878D82A}">
                    <a16:rowId xmlns:a16="http://schemas.microsoft.com/office/drawing/2014/main" val="3325290417"/>
                  </a:ext>
                </a:extLst>
              </a:tr>
              <a:tr h="393317">
                <a:tc>
                  <a:txBody>
                    <a:bodyPr/>
                    <a:lstStyle/>
                    <a:p>
                      <a:r>
                        <a:rPr lang="fr-FR" sz="1000" b="0" dirty="0" smtClean="0">
                          <a:solidFill>
                            <a:schemeClr val="tx1"/>
                          </a:solidFill>
                        </a:rPr>
                        <a:t>P[</a:t>
                      </a:r>
                      <a:r>
                        <a:rPr lang="fr-FR" sz="1000" b="0" dirty="0" err="1" smtClean="0">
                          <a:solidFill>
                            <a:srgbClr val="2082C8"/>
                          </a:solidFill>
                        </a:rPr>
                        <a:t>E_mask</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mask</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3360356197"/>
                  </a:ext>
                </a:extLst>
              </a:tr>
              <a:tr h="393317">
                <a:tc>
                  <a:txBody>
                    <a:bodyPr/>
                    <a:lstStyle/>
                    <a:p>
                      <a:r>
                        <a:rPr lang="fr-FR" sz="1000" b="0" dirty="0" smtClean="0">
                          <a:solidFill>
                            <a:schemeClr val="tx1"/>
                          </a:solidFill>
                        </a:rPr>
                        <a:t>P[</a:t>
                      </a:r>
                      <a:r>
                        <a:rPr lang="fr-FR" sz="1000" b="0" dirty="0" err="1" smtClean="0">
                          <a:solidFill>
                            <a:srgbClr val="2082C8"/>
                          </a:solidFill>
                        </a:rPr>
                        <a:t>E_glove</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gloves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19914836"/>
                  </a:ext>
                </a:extLst>
              </a:tr>
              <a:tr h="393317">
                <a:tc>
                  <a:txBody>
                    <a:bodyPr/>
                    <a:lstStyle/>
                    <a:p>
                      <a:r>
                        <a:rPr lang="fr-FR" sz="1000" b="0" dirty="0" smtClean="0">
                          <a:solidFill>
                            <a:schemeClr val="tx1"/>
                          </a:solidFill>
                        </a:rPr>
                        <a:t>P[</a:t>
                      </a:r>
                      <a:r>
                        <a:rPr lang="fr-FR" sz="1000" b="0" dirty="0" err="1" smtClean="0">
                          <a:solidFill>
                            <a:srgbClr val="2082C8"/>
                          </a:solidFill>
                        </a:rPr>
                        <a:t>E_handwash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washed</a:t>
                      </a:r>
                      <a:r>
                        <a:rPr lang="fr-FR" sz="900" b="0" dirty="0" smtClean="0">
                          <a:solidFill>
                            <a:schemeClr val="tx1"/>
                          </a:solidFill>
                        </a:rPr>
                        <a:t> hands </a:t>
                      </a:r>
                      <a:r>
                        <a:rPr lang="fr-FR" sz="900" b="0" dirty="0" err="1" smtClean="0">
                          <a:solidFill>
                            <a:schemeClr val="tx1"/>
                          </a:solidFill>
                        </a:rPr>
                        <a:t>afterwards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57834211"/>
                  </a:ext>
                </a:extLst>
              </a:tr>
              <a:tr h="544515">
                <a:tc>
                  <a:txBody>
                    <a:bodyPr/>
                    <a:lstStyle/>
                    <a:p>
                      <a:r>
                        <a:rPr lang="fr-FR" sz="1000" b="0" dirty="0" smtClean="0">
                          <a:solidFill>
                            <a:schemeClr val="tx1"/>
                          </a:solidFill>
                        </a:rPr>
                        <a:t>P[</a:t>
                      </a:r>
                      <a:r>
                        <a:rPr lang="fr-FR" sz="1000" b="0" dirty="0" err="1" smtClean="0">
                          <a:solidFill>
                            <a:srgbClr val="2082C8"/>
                          </a:solidFill>
                        </a:rPr>
                        <a:t>E_touch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touches </a:t>
                      </a:r>
                      <a:r>
                        <a:rPr lang="fr-FR" sz="900" b="0" dirty="0" err="1" smtClean="0">
                          <a:solidFill>
                            <a:schemeClr val="tx1"/>
                          </a:solidFill>
                        </a:rPr>
                        <a:t>their</a:t>
                      </a:r>
                      <a:r>
                        <a:rPr lang="fr-FR" sz="900" b="0" dirty="0" smtClean="0">
                          <a:solidFill>
                            <a:schemeClr val="tx1"/>
                          </a:solidFill>
                        </a:rPr>
                        <a:t> </a:t>
                      </a:r>
                      <a:r>
                        <a:rPr lang="fr-FR" sz="900" b="0" dirty="0" err="1" smtClean="0">
                          <a:solidFill>
                            <a:schemeClr val="tx1"/>
                          </a:solidFill>
                        </a:rPr>
                        <a:t>lips</a:t>
                      </a:r>
                      <a:r>
                        <a:rPr lang="fr-FR" sz="900" b="0" dirty="0" smtClean="0">
                          <a:solidFill>
                            <a:schemeClr val="tx1"/>
                          </a:solidFill>
                        </a:rPr>
                        <a:t> </a:t>
                      </a:r>
                      <a:r>
                        <a:rPr lang="fr-FR" sz="900" b="0" dirty="0" err="1" smtClean="0">
                          <a:solidFill>
                            <a:schemeClr val="tx1"/>
                          </a:solidFill>
                        </a:rPr>
                        <a:t>with</a:t>
                      </a:r>
                      <a:r>
                        <a:rPr lang="fr-FR" sz="900" b="0" dirty="0" smtClean="0">
                          <a:solidFill>
                            <a:schemeClr val="tx1"/>
                          </a:solidFill>
                        </a:rPr>
                        <a:t> </a:t>
                      </a:r>
                      <a:r>
                        <a:rPr lang="fr-FR" sz="900" b="0" dirty="0" err="1" smtClean="0">
                          <a:solidFill>
                            <a:schemeClr val="tx1"/>
                          </a:solidFill>
                        </a:rPr>
                        <a:t>gloves</a:t>
                      </a:r>
                      <a:endParaRPr lang="fr-FR" sz="900" b="0" dirty="0" smtClean="0">
                        <a:solidFill>
                          <a:schemeClr val="tx1"/>
                        </a:solidFill>
                      </a:endParaRPr>
                    </a:p>
                    <a:p>
                      <a:endParaRPr lang="fr-FR" sz="900" dirty="0"/>
                    </a:p>
                  </a:txBody>
                  <a:tcPr/>
                </a:tc>
                <a:tc>
                  <a:txBody>
                    <a:bodyPr/>
                    <a:lstStyle/>
                    <a:p>
                      <a:r>
                        <a:rPr lang="fr-FR" sz="900" dirty="0" smtClean="0"/>
                        <a:t>User input</a:t>
                      </a:r>
                      <a:endParaRPr lang="fr-FR" sz="900" dirty="0"/>
                    </a:p>
                  </a:txBody>
                  <a:tcPr/>
                </a:tc>
                <a:tc>
                  <a:txBody>
                    <a:bodyPr/>
                    <a:lstStyle/>
                    <a:p>
                      <a:r>
                        <a:rPr lang="fr-FR" sz="1000" baseline="0" dirty="0" smtClean="0">
                          <a:solidFill>
                            <a:srgbClr val="FF0000"/>
                          </a:solidFill>
                        </a:rPr>
                        <a:t>1,0</a:t>
                      </a:r>
                      <a:r>
                        <a:rPr lang="fr-FR" sz="1000" baseline="0" dirty="0" smtClean="0"/>
                        <a:t> </a:t>
                      </a:r>
                      <a:r>
                        <a:rPr lang="fr-FR" sz="1000" baseline="0" dirty="0" err="1" smtClean="0"/>
                        <a:t>since</a:t>
                      </a:r>
                      <a:r>
                        <a:rPr lang="fr-FR" sz="1000" baseline="0" dirty="0" smtClean="0"/>
                        <a:t> the </a:t>
                      </a:r>
                      <a:r>
                        <a:rPr lang="fr-FR" sz="1000" baseline="0" dirty="0" err="1" smtClean="0"/>
                        <a:t>risk</a:t>
                      </a:r>
                      <a:r>
                        <a:rPr lang="fr-FR" sz="1000" baseline="0" dirty="0" smtClean="0"/>
                        <a:t> </a:t>
                      </a:r>
                      <a:r>
                        <a:rPr lang="fr-FR" sz="1000" baseline="0" dirty="0" err="1" smtClean="0"/>
                        <a:t>is</a:t>
                      </a:r>
                      <a:r>
                        <a:rPr lang="fr-FR" sz="1000" baseline="0" dirty="0" smtClean="0"/>
                        <a:t> </a:t>
                      </a:r>
                      <a:r>
                        <a:rPr lang="fr-FR" sz="1000" baseline="0" dirty="0" err="1" smtClean="0"/>
                        <a:t>computed</a:t>
                      </a:r>
                      <a:r>
                        <a:rPr lang="fr-FR" sz="1000" baseline="0" dirty="0" smtClean="0"/>
                        <a:t> </a:t>
                      </a:r>
                      <a:r>
                        <a:rPr lang="fr-FR" sz="1000" baseline="0" dirty="0" err="1" smtClean="0"/>
                        <a:t>given</a:t>
                      </a:r>
                      <a:r>
                        <a:rPr lang="fr-FR" sz="1000" baseline="0" dirty="0" smtClean="0"/>
                        <a:t> the </a:t>
                      </a:r>
                      <a:r>
                        <a:rPr lang="fr-FR" sz="1000" baseline="0" dirty="0" err="1" smtClean="0"/>
                        <a:t>event</a:t>
                      </a:r>
                      <a:r>
                        <a:rPr lang="fr-FR" sz="1000" baseline="0" dirty="0" smtClean="0"/>
                        <a:t> </a:t>
                      </a:r>
                      <a:r>
                        <a:rPr lang="fr-FR" sz="1000" baseline="0" dirty="0" err="1" smtClean="0">
                          <a:solidFill>
                            <a:srgbClr val="2082C8"/>
                          </a:solidFill>
                        </a:rPr>
                        <a:t>E_touch</a:t>
                      </a:r>
                      <a:r>
                        <a:rPr lang="fr-FR" sz="1000" baseline="0" dirty="0" smtClean="0"/>
                        <a:t> </a:t>
                      </a:r>
                      <a:r>
                        <a:rPr lang="fr-FR" sz="1000" baseline="0" dirty="0" err="1" smtClean="0"/>
                        <a:t>occurs</a:t>
                      </a:r>
                      <a:endParaRPr lang="fr-FR" sz="1000" dirty="0"/>
                    </a:p>
                  </a:txBody>
                  <a:tcPr/>
                </a:tc>
                <a:extLst>
                  <a:ext uri="{0D108BD9-81ED-4DB2-BD59-A6C34878D82A}">
                    <a16:rowId xmlns:a16="http://schemas.microsoft.com/office/drawing/2014/main" val="4272510046"/>
                  </a:ext>
                </a:extLst>
              </a:tr>
            </a:tbl>
          </a:graphicData>
        </a:graphic>
      </p:graphicFrame>
      <p:sp>
        <p:nvSpPr>
          <p:cNvPr id="12" name="ZoneTexte 11"/>
          <p:cNvSpPr txBox="1"/>
          <p:nvPr/>
        </p:nvSpPr>
        <p:spPr>
          <a:xfrm>
            <a:off x="2627784" y="4705761"/>
            <a:ext cx="3960440" cy="261610"/>
          </a:xfrm>
          <a:prstGeom prst="rect">
            <a:avLst/>
          </a:prstGeom>
          <a:noFill/>
        </p:spPr>
        <p:txBody>
          <a:bodyPr wrap="square" rtlCol="0">
            <a:spAutoFit/>
          </a:bodyPr>
          <a:lstStyle/>
          <a:p>
            <a:r>
              <a:rPr lang="fr-FR" sz="1100" b="1" dirty="0" err="1" smtClean="0"/>
              <a:t>Uncertainty</a:t>
            </a:r>
            <a:r>
              <a:rPr lang="fr-FR" sz="1100" b="1" dirty="0" smtClean="0"/>
              <a:t> on </a:t>
            </a:r>
            <a:r>
              <a:rPr lang="fr-FR" sz="1100" b="1" dirty="0" err="1" smtClean="0"/>
              <a:t>parameter</a:t>
            </a:r>
            <a:r>
              <a:rPr lang="fr-FR" sz="1100" b="1" dirty="0" smtClean="0"/>
              <a:t> values are </a:t>
            </a:r>
            <a:r>
              <a:rPr lang="fr-FR" sz="1100" b="1" dirty="0" err="1" smtClean="0"/>
              <a:t>ignored</a:t>
            </a:r>
            <a:r>
              <a:rPr lang="fr-FR" sz="1100" b="1" dirty="0" smtClean="0"/>
              <a:t> for </a:t>
            </a:r>
            <a:r>
              <a:rPr lang="fr-FR" sz="1100" b="1" dirty="0" err="1" smtClean="0"/>
              <a:t>now</a:t>
            </a:r>
            <a:r>
              <a:rPr lang="fr-FR" sz="1100" b="1" dirty="0" smtClean="0"/>
              <a:t>!</a:t>
            </a:r>
            <a:endParaRPr lang="fr-FR" sz="1100" b="1" dirty="0"/>
          </a:p>
        </p:txBody>
      </p:sp>
    </p:spTree>
    <p:extLst>
      <p:ext uri="{BB962C8B-B14F-4D97-AF65-F5344CB8AC3E}">
        <p14:creationId xmlns:p14="http://schemas.microsoft.com/office/powerpoint/2010/main" val="35514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5" name="Espace réservé du texte 4"/>
          <p:cNvSpPr>
            <a:spLocks noGrp="1"/>
          </p:cNvSpPr>
          <p:nvPr>
            <p:ph type="body" sz="quarter" idx="13"/>
          </p:nvPr>
        </p:nvSpPr>
        <p:spPr>
          <a:xfrm>
            <a:off x="275431" y="1336478"/>
            <a:ext cx="8594295" cy="3086289"/>
          </a:xfrm>
        </p:spPr>
        <p:txBody>
          <a:bodyPr/>
          <a:lstStyle/>
          <a:p>
            <a:r>
              <a:rPr lang="fr-FR" sz="1200" dirty="0" err="1" smtClean="0">
                <a:solidFill>
                  <a:srgbClr val="00B050"/>
                </a:solidFill>
              </a:rPr>
              <a:t>C_lips_s_bar</a:t>
            </a:r>
            <a:r>
              <a:rPr lang="fr-FR" sz="1200" dirty="0" smtClean="0">
                <a:solidFill>
                  <a:srgbClr val="00B050"/>
                </a:solidFill>
              </a:rPr>
              <a:t>: </a:t>
            </a:r>
            <a:r>
              <a:rPr lang="fr-FR" sz="1200" b="0" dirty="0" err="1" smtClean="0">
                <a:solidFill>
                  <a:schemeClr val="tx1"/>
                </a:solidFill>
              </a:rPr>
              <a:t>Expected</a:t>
            </a:r>
            <a:r>
              <a:rPr lang="fr-FR" sz="1200" b="0" dirty="0" smtClean="0">
                <a:solidFill>
                  <a:schemeClr val="tx1"/>
                </a:solidFill>
              </a:rPr>
              <a:t> concentration of ESBL </a:t>
            </a:r>
            <a:r>
              <a:rPr lang="fr-FR" sz="1200" b="0" i="1" dirty="0" smtClean="0">
                <a:solidFill>
                  <a:schemeClr val="tx1"/>
                </a:solidFill>
              </a:rPr>
              <a:t>E</a:t>
            </a:r>
            <a:r>
              <a:rPr lang="fr-FR" sz="1200" b="0" i="1" dirty="0">
                <a:solidFill>
                  <a:schemeClr val="tx1"/>
                </a:solidFill>
              </a:rPr>
              <a:t>.</a:t>
            </a:r>
            <a:r>
              <a:rPr lang="fr-FR" sz="1200" b="0" i="1" dirty="0" smtClean="0">
                <a:solidFill>
                  <a:schemeClr val="tx1"/>
                </a:solidFill>
              </a:rPr>
              <a:t> coli</a:t>
            </a:r>
            <a:r>
              <a:rPr lang="fr-FR" sz="1200" b="0" dirty="0" smtClean="0">
                <a:solidFill>
                  <a:schemeClr val="tx1"/>
                </a:solidFill>
              </a:rPr>
              <a:t> on a stage </a:t>
            </a:r>
            <a:r>
              <a:rPr lang="fr-FR" sz="1200" i="1" dirty="0" smtClean="0">
                <a:solidFill>
                  <a:srgbClr val="FF0000"/>
                </a:solidFill>
              </a:rPr>
              <a:t>s</a:t>
            </a:r>
            <a:r>
              <a:rPr lang="fr-FR" sz="1200" i="1" dirty="0" smtClean="0">
                <a:solidFill>
                  <a:schemeClr val="tx1"/>
                </a:solidFill>
              </a:rPr>
              <a:t> </a:t>
            </a:r>
            <a:r>
              <a:rPr lang="fr-FR" sz="1200" b="0" dirty="0" err="1" smtClean="0">
                <a:solidFill>
                  <a:schemeClr val="tx1"/>
                </a:solidFill>
              </a:rPr>
              <a:t>worker</a:t>
            </a:r>
            <a:r>
              <a:rPr lang="fr-FR" sz="1200" b="0" dirty="0" smtClean="0">
                <a:solidFill>
                  <a:schemeClr val="tx1"/>
                </a:solidFill>
              </a:rPr>
              <a:t> </a:t>
            </a:r>
            <a:r>
              <a:rPr lang="fr-FR" sz="1200" b="0" dirty="0" err="1" smtClean="0">
                <a:solidFill>
                  <a:schemeClr val="tx1"/>
                </a:solidFill>
              </a:rPr>
              <a:t>lips</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a:t>
            </a:r>
            <a:r>
              <a:rPr lang="fr-FR" sz="1200" b="0" i="1" dirty="0" smtClean="0">
                <a:solidFill>
                  <a:srgbClr val="00B050"/>
                </a:solidFill>
              </a:rPr>
              <a:t>H</a:t>
            </a:r>
            <a:endParaRPr lang="fr-FR" sz="1200" dirty="0" smtClean="0">
              <a:solidFill>
                <a:srgbClr val="00B050"/>
              </a:solidFill>
            </a:endParaRPr>
          </a:p>
          <a:p>
            <a:r>
              <a:rPr lang="fr-FR" sz="1200" dirty="0"/>
              <a:t>P</a:t>
            </a:r>
            <a:r>
              <a:rPr lang="fr-FR" sz="900" dirty="0"/>
              <a:t>DR</a:t>
            </a:r>
            <a:r>
              <a:rPr lang="fr-FR" sz="1200" dirty="0"/>
              <a:t> </a:t>
            </a:r>
            <a:r>
              <a:rPr lang="fr-FR" sz="1200" dirty="0" smtClean="0"/>
              <a:t>: </a:t>
            </a:r>
            <a:r>
              <a:rPr lang="fr-FR" sz="1200" b="0" dirty="0" smtClean="0"/>
              <a:t>Beta Poisson dose-</a:t>
            </a:r>
            <a:r>
              <a:rPr lang="fr-FR" sz="1200" b="0" dirty="0" err="1" smtClean="0"/>
              <a:t>response</a:t>
            </a:r>
            <a:r>
              <a:rPr lang="fr-FR" sz="1200" b="0" dirty="0" smtClean="0"/>
              <a:t> for ESBL E. coli </a:t>
            </a:r>
            <a:r>
              <a:rPr lang="fr-FR" sz="1200" b="0" dirty="0" err="1" smtClean="0"/>
              <a:t>carriership</a:t>
            </a:r>
            <a:r>
              <a:rPr lang="fr-FR" sz="1200" b="0" dirty="0" smtClean="0"/>
              <a:t> </a:t>
            </a:r>
            <a:r>
              <a:rPr lang="fr-FR" sz="1200" b="0" dirty="0" smtClean="0">
                <a:solidFill>
                  <a:srgbClr val="2082C8"/>
                </a:solidFill>
              </a:rPr>
              <a:t>Fisher et al. (2024)</a:t>
            </a:r>
          </a:p>
          <a:p>
            <a:pPr marL="171450" indent="-171450">
              <a:buFont typeface="Arial" panose="020B0604020202020204" pitchFamily="34" charset="0"/>
              <a:buChar char="•"/>
            </a:pPr>
            <a:r>
              <a:rPr lang="fr-FR" sz="1200" b="0" dirty="0" err="1" smtClean="0">
                <a:solidFill>
                  <a:schemeClr val="tx1"/>
                </a:solidFill>
              </a:rPr>
              <a:t>Flock</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conditional</a:t>
            </a:r>
            <a:r>
              <a:rPr lang="fr-FR" sz="1200" b="0" dirty="0" smtClean="0">
                <a:solidFill>
                  <a:schemeClr val="tx1"/>
                </a:solidFill>
              </a:rPr>
              <a:t> on </a:t>
            </a:r>
            <a:r>
              <a:rPr lang="fr-FR" sz="1200" b="0" dirty="0" err="1" smtClean="0">
                <a:solidFill>
                  <a:schemeClr val="tx1"/>
                </a:solidFill>
              </a:rPr>
              <a:t>average</a:t>
            </a:r>
            <a:r>
              <a:rPr lang="fr-FR" sz="1200" b="0" dirty="0" smtClean="0">
                <a:solidFill>
                  <a:schemeClr val="tx1"/>
                </a:solidFill>
              </a:rPr>
              <a:t> concentration on </a:t>
            </a:r>
            <a:r>
              <a:rPr lang="fr-FR" sz="1200" b="0" dirty="0" err="1" smtClean="0">
                <a:solidFill>
                  <a:schemeClr val="tx1"/>
                </a:solidFill>
              </a:rPr>
              <a:t>lips</a:t>
            </a:r>
            <a:r>
              <a:rPr lang="fr-FR" sz="1200" b="0" dirty="0" smtClean="0">
                <a:solidFill>
                  <a:schemeClr val="tx1"/>
                </a:solidFill>
              </a:rPr>
              <a:t> of </a:t>
            </a:r>
            <a:r>
              <a:rPr lang="fr-FR" sz="1200" b="0" dirty="0" err="1" smtClean="0">
                <a:solidFill>
                  <a:schemeClr val="tx1"/>
                </a:solidFill>
              </a:rPr>
              <a:t>worker</a:t>
            </a:r>
            <a:r>
              <a:rPr lang="fr-FR" sz="1200" b="0" dirty="0" smtClean="0">
                <a:solidFill>
                  <a:schemeClr val="tx1"/>
                </a:solidFill>
              </a:rPr>
              <a:t> and </a:t>
            </a:r>
            <a:r>
              <a:rPr lang="fr-FR" sz="1200" b="0" dirty="0" err="1" smtClean="0">
                <a:solidFill>
                  <a:schemeClr val="tx1"/>
                </a:solidFill>
              </a:rPr>
              <a:t>prevalence</a:t>
            </a:r>
            <a:r>
              <a:rPr lang="fr-FR" sz="1200" b="0" dirty="0" smtClean="0">
                <a:solidFill>
                  <a:schemeClr val="tx1"/>
                </a:solidFill>
              </a:rPr>
              <a:t> of </a:t>
            </a:r>
            <a:r>
              <a:rPr lang="fr-FR" sz="1200" b="0" dirty="0" err="1" smtClean="0">
                <a:solidFill>
                  <a:schemeClr val="tx1"/>
                </a:solidFill>
              </a:rPr>
              <a:t>contaminated</a:t>
            </a:r>
            <a:r>
              <a:rPr lang="fr-FR" sz="1200" b="0" dirty="0" smtClean="0">
                <a:solidFill>
                  <a:schemeClr val="tx1"/>
                </a:solidFill>
              </a:rPr>
              <a:t> </a:t>
            </a:r>
            <a:r>
              <a:rPr lang="fr-FR" sz="1200" b="0" dirty="0" err="1" smtClean="0">
                <a:solidFill>
                  <a:schemeClr val="tx1"/>
                </a:solidFill>
              </a:rPr>
              <a:t>elemnets</a:t>
            </a:r>
            <a:r>
              <a:rPr lang="fr-FR" sz="1200" b="0" dirty="0" smtClean="0">
                <a:solidFill>
                  <a:schemeClr val="tx1"/>
                </a:solidFill>
              </a:rPr>
              <a:t>:</a:t>
            </a:r>
          </a:p>
          <a:p>
            <a:r>
              <a:rPr lang="fr-FR" sz="1200" dirty="0" smtClean="0">
                <a:solidFill>
                  <a:schemeClr val="tx1"/>
                </a:solidFill>
              </a:rPr>
              <a:t>		</a:t>
            </a:r>
            <a:r>
              <a:rPr lang="fr-FR" sz="1600" dirty="0" err="1" smtClean="0">
                <a:solidFill>
                  <a:schemeClr val="tx1"/>
                </a:solidFill>
              </a:rPr>
              <a:t>R</a:t>
            </a:r>
            <a:r>
              <a:rPr lang="fr-FR" dirty="0" err="1" smtClean="0">
                <a:solidFill>
                  <a:schemeClr val="tx1"/>
                </a:solidFill>
              </a:rPr>
              <a:t>touch,</a:t>
            </a:r>
            <a:r>
              <a:rPr lang="fr-FR" dirty="0" err="1" smtClean="0">
                <a:solidFill>
                  <a:srgbClr val="FF0000"/>
                </a:solidFill>
              </a:rPr>
              <a:t>s</a:t>
            </a:r>
            <a:r>
              <a:rPr lang="fr-FR" sz="1600" dirty="0" smtClean="0">
                <a:solidFill>
                  <a:schemeClr val="tx1"/>
                </a:solidFill>
              </a:rPr>
              <a:t>(</a:t>
            </a:r>
            <a:r>
              <a:rPr lang="fr-FR" sz="1600" dirty="0" err="1" smtClean="0">
                <a:solidFill>
                  <a:srgbClr val="00B050"/>
                </a:solidFill>
              </a:rPr>
              <a:t>C_lips_s_bar</a:t>
            </a:r>
            <a:r>
              <a:rPr lang="fr-FR" sz="1600" dirty="0" smtClean="0">
                <a:solidFill>
                  <a:srgbClr val="00B050"/>
                </a:solidFill>
              </a:rPr>
              <a:t>, </a:t>
            </a:r>
            <a:r>
              <a:rPr lang="fr-FR" sz="1600" dirty="0" err="1">
                <a:solidFill>
                  <a:srgbClr val="FF0000"/>
                </a:solidFill>
              </a:rPr>
              <a:t>Prev</a:t>
            </a:r>
            <a:r>
              <a:rPr lang="fr-FR" sz="1600" dirty="0">
                <a:solidFill>
                  <a:schemeClr val="tx1"/>
                </a:solidFill>
              </a:rPr>
              <a:t>) </a:t>
            </a:r>
            <a:r>
              <a:rPr lang="fr-FR" sz="1600" dirty="0" smtClean="0">
                <a:solidFill>
                  <a:schemeClr val="tx1"/>
                </a:solidFill>
              </a:rPr>
              <a:t>=</a:t>
            </a:r>
            <a:r>
              <a:rPr lang="fr-FR" dirty="0" smtClean="0">
                <a:solidFill>
                  <a:schemeClr val="tx1"/>
                </a:solidFill>
              </a:rPr>
              <a:t> </a:t>
            </a:r>
            <a:r>
              <a:rPr lang="fr-FR" sz="1600" dirty="0" smtClean="0">
                <a:solidFill>
                  <a:schemeClr val="tx1"/>
                </a:solidFill>
              </a:rPr>
              <a:t>P</a:t>
            </a:r>
            <a:r>
              <a:rPr lang="fr-FR" dirty="0" smtClean="0">
                <a:solidFill>
                  <a:schemeClr val="tx1"/>
                </a:solidFill>
              </a:rPr>
              <a:t>DR</a:t>
            </a:r>
            <a:r>
              <a:rPr lang="fr-FR" sz="1600" dirty="0" smtClean="0">
                <a:solidFill>
                  <a:schemeClr val="tx1"/>
                </a:solidFill>
              </a:rPr>
              <a:t>(</a:t>
            </a:r>
            <a:r>
              <a:rPr lang="fr-FR" sz="1600" dirty="0" err="1">
                <a:solidFill>
                  <a:srgbClr val="00B050"/>
                </a:solidFill>
              </a:rPr>
              <a:t>C_lips_s_bar</a:t>
            </a:r>
            <a:r>
              <a:rPr lang="fr-FR" sz="1600" dirty="0" smtClean="0">
                <a:solidFill>
                  <a:schemeClr val="tx1"/>
                </a:solidFill>
              </a:rPr>
              <a:t>) * </a:t>
            </a:r>
            <a:r>
              <a:rPr lang="fr-FR" sz="1600" dirty="0" err="1" smtClean="0">
                <a:solidFill>
                  <a:srgbClr val="FF0000"/>
                </a:solidFill>
              </a:rPr>
              <a:t>Prev</a:t>
            </a:r>
            <a:endParaRPr lang="fr-FR" sz="1400" dirty="0" smtClean="0">
              <a:solidFill>
                <a:srgbClr val="FF0000"/>
              </a:solidFill>
            </a:endParaRPr>
          </a:p>
          <a:p>
            <a:pPr marL="171450" indent="-171450">
              <a:buFont typeface="Arial" panose="020B0604020202020204" pitchFamily="34" charset="0"/>
              <a:buChar char="•"/>
            </a:pPr>
            <a:r>
              <a:rPr lang="fr-FR" sz="1200" b="0" dirty="0" err="1" smtClean="0">
                <a:solidFill>
                  <a:schemeClr val="tx1"/>
                </a:solidFill>
              </a:rPr>
              <a:t>Average</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input </a:t>
            </a:r>
            <a:r>
              <a:rPr lang="fr-FR" sz="1200" b="0" dirty="0" err="1" smtClean="0">
                <a:solidFill>
                  <a:schemeClr val="tx1"/>
                </a:solidFill>
              </a:rPr>
              <a:t>parameters</a:t>
            </a:r>
            <a:r>
              <a:rPr lang="fr-FR" sz="1200" b="0" dirty="0" smtClean="0">
                <a:solidFill>
                  <a:schemeClr val="tx1"/>
                </a:solidFill>
              </a:rPr>
              <a:t> </a:t>
            </a:r>
            <a:r>
              <a:rPr lang="fr-FR" sz="1200" b="0" dirty="0" smtClean="0">
                <a:solidFill>
                  <a:srgbClr val="2082C8"/>
                </a:solidFill>
                <a:latin typeface="Calibri" panose="020F0502020204030204" pitchFamily="34" charset="0"/>
                <a:cs typeface="Calibri" panose="020F0502020204030204" pitchFamily="34" charset="0"/>
              </a:rPr>
              <a:t>Ɵ:</a:t>
            </a:r>
          </a:p>
          <a:p>
            <a:r>
              <a:rPr lang="fr-FR" sz="1200" b="0" dirty="0">
                <a:solidFill>
                  <a:srgbClr val="2082C8"/>
                </a:solidFill>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			</a:t>
            </a:r>
            <a:r>
              <a:rPr lang="fr-FR" sz="1600" dirty="0" err="1" smtClean="0">
                <a:solidFill>
                  <a:schemeClr val="tx1"/>
                </a:solidFill>
                <a:latin typeface="Calibri" panose="020F0502020204030204" pitchFamily="34" charset="0"/>
                <a:cs typeface="Calibri" panose="020F0502020204030204" pitchFamily="34" charset="0"/>
              </a:rPr>
              <a:t>R</a:t>
            </a:r>
            <a:r>
              <a:rPr lang="fr-FR" b="0" dirty="0" err="1" smtClean="0">
                <a:solidFill>
                  <a:srgbClr val="2082C8"/>
                </a:solidFill>
                <a:latin typeface="Calibri" panose="020F0502020204030204" pitchFamily="34" charset="0"/>
                <a:cs typeface="Calibri" panose="020F0502020204030204" pitchFamily="34" charset="0"/>
              </a:rPr>
              <a:t>Ɵ,</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 = E[</a:t>
            </a:r>
            <a:r>
              <a:rPr lang="fr-FR" sz="1600" dirty="0" err="1" smtClean="0">
                <a:solidFill>
                  <a:schemeClr val="tx1"/>
                </a:solidFill>
                <a:latin typeface="Calibri" panose="020F0502020204030204" pitchFamily="34" charset="0"/>
                <a:cs typeface="Calibri" panose="020F0502020204030204" pitchFamily="34" charset="0"/>
              </a:rPr>
              <a:t>R</a:t>
            </a:r>
            <a:r>
              <a:rPr lang="fr-FR" dirty="0" err="1" smtClean="0">
                <a:solidFill>
                  <a:schemeClr val="tx1"/>
                </a:solidFill>
                <a:latin typeface="Calibri" panose="020F0502020204030204" pitchFamily="34" charset="0"/>
                <a:cs typeface="Calibri" panose="020F0502020204030204" pitchFamily="34" charset="0"/>
              </a:rPr>
              <a:t>touch</a:t>
            </a:r>
            <a:r>
              <a:rPr lang="fr-FR" b="0" dirty="0" err="1" smtClean="0">
                <a:solidFill>
                  <a:schemeClr val="tx1"/>
                </a:solidFill>
                <a:latin typeface="Calibri" panose="020F0502020204030204" pitchFamily="34" charset="0"/>
                <a:cs typeface="Calibri" panose="020F0502020204030204" pitchFamily="34" charset="0"/>
              </a:rPr>
              <a:t>,</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a:t>
            </a:r>
            <a:endParaRPr lang="fr-FR" sz="3600" dirty="0" smtClean="0">
              <a:solidFill>
                <a:schemeClr val="tx1"/>
              </a:solidFill>
            </a:endParaRPr>
          </a:p>
          <a:p>
            <a:endParaRPr lang="fr-FR" sz="1200" b="0" dirty="0">
              <a:solidFill>
                <a:srgbClr val="2082C8"/>
              </a:solidFill>
            </a:endParaRPr>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a:t>worker</a:t>
            </a:r>
            <a:r>
              <a:rPr lang="fr-FR" sz="1200" b="0" dirty="0"/>
              <a:t> </a:t>
            </a:r>
            <a:r>
              <a:rPr lang="fr-FR" sz="1200" b="0" dirty="0" err="1"/>
              <a:t>working</a:t>
            </a:r>
            <a:r>
              <a:rPr lang="fr-FR" sz="1200" b="0" dirty="0"/>
              <a:t> at </a:t>
            </a:r>
            <a:r>
              <a:rPr lang="fr-FR" sz="1200" b="0" dirty="0" err="1"/>
              <a:t>processing</a:t>
            </a:r>
            <a:r>
              <a:rPr lang="fr-FR" sz="1200" b="0" dirty="0"/>
              <a:t> stage </a:t>
            </a:r>
            <a:r>
              <a:rPr lang="fr-FR" sz="1200" i="1" dirty="0">
                <a:solidFill>
                  <a:srgbClr val="FF0000"/>
                </a:solidFill>
              </a:rPr>
              <a:t>s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stage </a:t>
            </a:r>
            <a:r>
              <a:rPr lang="fr-FR" sz="1200" i="1" dirty="0" smtClean="0">
                <a:solidFill>
                  <a:srgbClr val="FF0000"/>
                </a:solidFill>
              </a:rPr>
              <a:t>s</a:t>
            </a:r>
            <a:r>
              <a:rPr lang="fr-FR" sz="1200" b="0" dirty="0" smtClean="0"/>
              <a:t>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23" name="ZoneTexte 22"/>
          <p:cNvSpPr txBox="1"/>
          <p:nvPr/>
        </p:nvSpPr>
        <p:spPr>
          <a:xfrm>
            <a:off x="2954902" y="2420311"/>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sp>
        <p:nvSpPr>
          <p:cNvPr id="31" name="ZoneTexte 30"/>
          <p:cNvSpPr txBox="1"/>
          <p:nvPr/>
        </p:nvSpPr>
        <p:spPr>
          <a:xfrm>
            <a:off x="6886815" y="2987225"/>
            <a:ext cx="1112754" cy="861774"/>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p:txBody>
      </p:sp>
      <p:grpSp>
        <p:nvGrpSpPr>
          <p:cNvPr id="50" name="Groupe 49"/>
          <p:cNvGrpSpPr/>
          <p:nvPr/>
        </p:nvGrpSpPr>
        <p:grpSpPr>
          <a:xfrm>
            <a:off x="208070" y="2969754"/>
            <a:ext cx="8923607" cy="1508105"/>
            <a:chOff x="208070" y="2969754"/>
            <a:chExt cx="8923607" cy="1508105"/>
          </a:xfrm>
        </p:grpSpPr>
        <p:sp>
          <p:nvSpPr>
            <p:cNvPr id="21" name="ZoneTexte 20"/>
            <p:cNvSpPr txBox="1"/>
            <p:nvPr/>
          </p:nvSpPr>
          <p:spPr>
            <a:xfrm>
              <a:off x="208070" y="2969754"/>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439953" y="3012629"/>
              <a:ext cx="1216305"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err="1" smtClean="0">
                  <a:solidFill>
                    <a:srgbClr val="00B050"/>
                  </a:solidFill>
                </a:rPr>
                <a:t>Prev_prod_n</a:t>
              </a:r>
              <a:endParaRPr lang="fr-FR" sz="1000" dirty="0" smtClean="0">
                <a:solidFill>
                  <a:srgbClr val="00B050"/>
                </a:solidFill>
              </a:endParaRPr>
            </a:p>
          </p:txBody>
        </p:sp>
        <p:sp>
          <p:nvSpPr>
            <p:cNvPr id="32" name="ZoneTexte 31"/>
            <p:cNvSpPr txBox="1"/>
            <p:nvPr/>
          </p:nvSpPr>
          <p:spPr>
            <a:xfrm>
              <a:off x="7876980" y="2969754"/>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grpSp>
      <p:grpSp>
        <p:nvGrpSpPr>
          <p:cNvPr id="34" name="Groupe 33"/>
          <p:cNvGrpSpPr/>
          <p:nvPr/>
        </p:nvGrpSpPr>
        <p:grpSpPr>
          <a:xfrm>
            <a:off x="285162" y="1343902"/>
            <a:ext cx="8354149" cy="869839"/>
            <a:chOff x="285162" y="1343902"/>
            <a:chExt cx="8354149" cy="869839"/>
          </a:xfrm>
        </p:grpSpPr>
        <p:grpSp>
          <p:nvGrpSpPr>
            <p:cNvPr id="35" name="Groupe 34"/>
            <p:cNvGrpSpPr/>
            <p:nvPr/>
          </p:nvGrpSpPr>
          <p:grpSpPr>
            <a:xfrm>
              <a:off x="285162" y="1362790"/>
              <a:ext cx="1543632" cy="838567"/>
              <a:chOff x="101150" y="1351262"/>
              <a:chExt cx="1543632" cy="838567"/>
            </a:xfrm>
          </p:grpSpPr>
          <p:sp>
            <p:nvSpPr>
              <p:cNvPr id="70" name="ZoneTexte 69"/>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71" name="ZoneTexte 70"/>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72" name="Groupe 71"/>
              <p:cNvGrpSpPr/>
              <p:nvPr/>
            </p:nvGrpSpPr>
            <p:grpSpPr>
              <a:xfrm>
                <a:off x="101150" y="1755125"/>
                <a:ext cx="1543632" cy="434704"/>
                <a:chOff x="297303" y="1755125"/>
                <a:chExt cx="1543632" cy="434704"/>
              </a:xfrm>
            </p:grpSpPr>
            <p:sp>
              <p:nvSpPr>
                <p:cNvPr id="73" name="Rectangle 72"/>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74" name="Rectangle 73"/>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36" name="Groupe 35"/>
            <p:cNvGrpSpPr/>
            <p:nvPr/>
          </p:nvGrpSpPr>
          <p:grpSpPr>
            <a:xfrm>
              <a:off x="2214024" y="1378098"/>
              <a:ext cx="3312922" cy="835643"/>
              <a:chOff x="2134367" y="1356213"/>
              <a:chExt cx="3312922" cy="835643"/>
            </a:xfrm>
          </p:grpSpPr>
          <p:grpSp>
            <p:nvGrpSpPr>
              <p:cNvPr id="43" name="Groupe 42"/>
              <p:cNvGrpSpPr/>
              <p:nvPr/>
            </p:nvGrpSpPr>
            <p:grpSpPr>
              <a:xfrm>
                <a:off x="2134367" y="1751849"/>
                <a:ext cx="3312922" cy="440007"/>
                <a:chOff x="2331044" y="1757614"/>
                <a:chExt cx="3312922" cy="440007"/>
              </a:xfrm>
            </p:grpSpPr>
            <p:sp>
              <p:nvSpPr>
                <p:cNvPr id="49" name="Rectangle 48"/>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1" name="Rectangle 50"/>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53" name="Rectangle 52"/>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54" name="Rectangle 53"/>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44" name="Groupe 43"/>
              <p:cNvGrpSpPr/>
              <p:nvPr/>
            </p:nvGrpSpPr>
            <p:grpSpPr>
              <a:xfrm>
                <a:off x="2258624" y="1356213"/>
                <a:ext cx="3071584" cy="266213"/>
                <a:chOff x="2468036" y="1344780"/>
                <a:chExt cx="3071584" cy="266213"/>
              </a:xfrm>
            </p:grpSpPr>
            <p:sp>
              <p:nvSpPr>
                <p:cNvPr id="45" name="ZoneTexte 44"/>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46" name="ZoneTexte 45"/>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47" name="ZoneTexte 46"/>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48" name="ZoneTexte 47"/>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grpSp>
        </p:grpSp>
        <p:sp>
          <p:nvSpPr>
            <p:cNvPr id="37" name="ZoneTexte 36"/>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endParaRPr lang="fr-FR" sz="1100" b="1" dirty="0">
                <a:solidFill>
                  <a:schemeClr val="bg1"/>
                </a:solidFill>
              </a:endParaRPr>
            </a:p>
          </p:txBody>
        </p:sp>
        <p:sp>
          <p:nvSpPr>
            <p:cNvPr id="38" name="Rectangle 37"/>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39" name="ZoneTexte 38"/>
            <p:cNvSpPr txBox="1"/>
            <p:nvPr/>
          </p:nvSpPr>
          <p:spPr>
            <a:xfrm>
              <a:off x="8001007" y="1343902"/>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050" b="1" dirty="0">
                  <a:solidFill>
                    <a:schemeClr val="bg1"/>
                  </a:solidFill>
                </a:rPr>
                <a:t>9</a:t>
              </a:r>
              <a:endParaRPr lang="fr-FR" sz="1050" b="1" dirty="0">
                <a:solidFill>
                  <a:schemeClr val="bg1"/>
                </a:solidFill>
              </a:endParaRPr>
            </a:p>
          </p:txBody>
        </p:sp>
        <p:sp>
          <p:nvSpPr>
            <p:cNvPr id="40" name="Rectangle 39"/>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1" name="Rectangle 40"/>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42" name="ZoneTexte 41"/>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8</a:t>
              </a:r>
            </a:p>
          </p:txBody>
        </p:sp>
      </p:grpSp>
      <p:sp>
        <p:nvSpPr>
          <p:cNvPr id="2" name="Rectangle 1"/>
          <p:cNvSpPr/>
          <p:nvPr/>
        </p:nvSpPr>
        <p:spPr>
          <a:xfrm>
            <a:off x="5812674" y="2973025"/>
            <a:ext cx="1250360" cy="738664"/>
          </a:xfrm>
          <a:prstGeom prst="rect">
            <a:avLst/>
          </a:prstGeom>
        </p:spPr>
        <p:txBody>
          <a:bodyPr wrap="square">
            <a:spAutoFit/>
          </a:bodyPr>
          <a:lstStyle/>
          <a:p>
            <a:pPr marL="171450" indent="-171450">
              <a:buFont typeface="Arial" panose="020B0604020202020204" pitchFamily="34" charset="0"/>
              <a:buChar char="•"/>
            </a:pPr>
            <a:r>
              <a:rPr lang="fr-FR" sz="1050" dirty="0" err="1" smtClean="0">
                <a:solidFill>
                  <a:srgbClr val="FF0000"/>
                </a:solidFill>
              </a:rPr>
              <a:t>C_df_p</a:t>
            </a:r>
            <a:endParaRPr lang="fr-FR" sz="1050" dirty="0">
              <a:solidFill>
                <a:srgbClr val="FF0000"/>
              </a:solidFill>
            </a:endParaRPr>
          </a:p>
          <a:p>
            <a:pPr marL="171450" indent="-171450">
              <a:buFont typeface="Arial" panose="020B0604020202020204" pitchFamily="34" charset="0"/>
              <a:buChar char="•"/>
            </a:pPr>
            <a:r>
              <a:rPr lang="fr-FR" sz="1050" dirty="0" err="1" smtClean="0">
                <a:solidFill>
                  <a:srgbClr val="FF0000"/>
                </a:solidFill>
              </a:rPr>
              <a:t>Prev_df_p</a:t>
            </a:r>
            <a:endParaRPr lang="fr-FR" sz="1050" dirty="0">
              <a:solidFill>
                <a:srgbClr val="FF0000"/>
              </a:solidFill>
            </a:endParaRPr>
          </a:p>
          <a:p>
            <a:pPr marL="171450" indent="-171450">
              <a:buFont typeface="Arial" panose="020B0604020202020204" pitchFamily="34" charset="0"/>
              <a:buChar char="•"/>
            </a:pPr>
            <a:r>
              <a:rPr lang="fr-FR" sz="1050" dirty="0" err="1" smtClean="0">
                <a:solidFill>
                  <a:srgbClr val="00B050"/>
                </a:solidFill>
              </a:rPr>
              <a:t>C_df_n</a:t>
            </a:r>
            <a:endParaRPr lang="fr-FR" sz="1050" dirty="0">
              <a:solidFill>
                <a:srgbClr val="00B050"/>
              </a:solidFill>
            </a:endParaRPr>
          </a:p>
          <a:p>
            <a:pPr marL="171450" indent="-171450">
              <a:buFont typeface="Arial" panose="020B0604020202020204" pitchFamily="34" charset="0"/>
              <a:buChar char="•"/>
            </a:pPr>
            <a:r>
              <a:rPr lang="fr-FR" sz="1050" dirty="0" err="1" smtClean="0">
                <a:solidFill>
                  <a:srgbClr val="00B050"/>
                </a:solidFill>
              </a:rPr>
              <a:t>Prev_df_n</a:t>
            </a:r>
            <a:endParaRPr lang="fr-FR" sz="1050" dirty="0">
              <a:solidFill>
                <a:srgbClr val="00B050"/>
              </a:solidFill>
            </a:endParaRPr>
          </a:p>
        </p:txBody>
      </p:sp>
      <p:sp>
        <p:nvSpPr>
          <p:cNvPr id="9" name="Rectangle 8"/>
          <p:cNvSpPr/>
          <p:nvPr/>
        </p:nvSpPr>
        <p:spPr>
          <a:xfrm>
            <a:off x="5940152" y="3725889"/>
            <a:ext cx="3006080" cy="246221"/>
          </a:xfrm>
          <a:prstGeom prst="rect">
            <a:avLst/>
          </a:prstGeom>
        </p:spPr>
        <p:txBody>
          <a:bodyPr wrap="square">
            <a:spAutoFit/>
          </a:bodyPr>
          <a:lstStyle/>
          <a:p>
            <a:pPr marL="171450" indent="-171450">
              <a:buFont typeface="Arial" panose="020B0604020202020204" pitchFamily="34" charset="0"/>
              <a:buChar char="•"/>
            </a:pPr>
            <a:r>
              <a:rPr lang="fr-FR" sz="1000" dirty="0" smtClean="0">
                <a:solidFill>
                  <a:srgbClr val="0070C0"/>
                </a:solidFill>
              </a:rPr>
              <a:t>Food-borne module (</a:t>
            </a:r>
            <a:r>
              <a:rPr lang="fr-FR" sz="1000" dirty="0" err="1" smtClean="0">
                <a:solidFill>
                  <a:srgbClr val="2082C8"/>
                </a:solidFill>
                <a:latin typeface="Calibri" panose="020F0502020204030204" pitchFamily="34" charset="0"/>
                <a:cs typeface="Calibri" panose="020F0502020204030204" pitchFamily="34" charset="0"/>
              </a:rPr>
              <a:t>Ɵfoodborne</a:t>
            </a:r>
            <a:r>
              <a:rPr lang="fr-FR" sz="1000" dirty="0" smtClean="0">
                <a:solidFill>
                  <a:srgbClr val="0070C0"/>
                </a:solidFill>
              </a:rPr>
              <a:t>) outputs</a:t>
            </a:r>
            <a:endParaRPr lang="fr-FR" sz="1000" dirty="0">
              <a:solidFill>
                <a:srgbClr val="0070C0"/>
              </a:solidFill>
            </a:endParaRPr>
          </a:p>
        </p:txBody>
      </p:sp>
      <p:sp>
        <p:nvSpPr>
          <p:cNvPr id="75" name="Rectangle 74"/>
          <p:cNvSpPr/>
          <p:nvPr/>
        </p:nvSpPr>
        <p:spPr>
          <a:xfrm>
            <a:off x="2547021" y="3726936"/>
            <a:ext cx="3006080" cy="246221"/>
          </a:xfrm>
          <a:prstGeom prst="rect">
            <a:avLst/>
          </a:prstGeom>
        </p:spPr>
        <p:txBody>
          <a:bodyPr wrap="square">
            <a:spAutoFit/>
          </a:bodyPr>
          <a:lstStyle/>
          <a:p>
            <a:pPr marL="171450" indent="-171450">
              <a:buFont typeface="Arial" panose="020B0604020202020204" pitchFamily="34" charset="0"/>
              <a:buChar char="•"/>
            </a:pPr>
            <a:r>
              <a:rPr lang="fr-FR" sz="1000" dirty="0" smtClean="0">
                <a:solidFill>
                  <a:srgbClr val="0070C0"/>
                </a:solidFill>
              </a:rPr>
              <a:t>Food-borne module (</a:t>
            </a:r>
            <a:r>
              <a:rPr lang="fr-FR" sz="1000" dirty="0" err="1" smtClean="0">
                <a:solidFill>
                  <a:srgbClr val="2082C8"/>
                </a:solidFill>
                <a:latin typeface="Calibri" panose="020F0502020204030204" pitchFamily="34" charset="0"/>
                <a:cs typeface="Calibri" panose="020F0502020204030204" pitchFamily="34" charset="0"/>
              </a:rPr>
              <a:t>Ɵfoodborne</a:t>
            </a:r>
            <a:r>
              <a:rPr lang="fr-FR" sz="1000" dirty="0" smtClean="0">
                <a:solidFill>
                  <a:srgbClr val="0070C0"/>
                </a:solidFill>
              </a:rPr>
              <a:t>) outputs</a:t>
            </a:r>
            <a:endParaRPr lang="fr-FR" sz="1000" dirty="0">
              <a:solidFill>
                <a:srgbClr val="0070C0"/>
              </a:solidFill>
            </a:endParaRPr>
          </a:p>
        </p:txBody>
      </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Contamination </a:t>
            </a:r>
            <a:r>
              <a:rPr lang="fr-FR" dirty="0" err="1" smtClean="0"/>
              <a:t>pathways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contamination </a:t>
            </a:r>
            <a:r>
              <a:rPr lang="fr-FR" sz="1200" b="0" dirty="0" err="1" smtClean="0"/>
              <a:t>pathway</a:t>
            </a:r>
            <a:r>
              <a:rPr lang="fr-FR" sz="1200" b="0" dirty="0" smtClean="0"/>
              <a:t>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through</a:t>
            </a:r>
            <a:r>
              <a:rPr lang="fr-FR" sz="1200" b="0" dirty="0" smtClean="0"/>
              <a:t> direct contact of </a:t>
            </a:r>
            <a:r>
              <a:rPr lang="fr-FR" sz="1200" b="0" dirty="0" err="1" smtClean="0"/>
              <a:t>contaminated</a:t>
            </a:r>
            <a:r>
              <a:rPr lang="fr-FR" sz="1200" b="0" dirty="0" smtClean="0"/>
              <a:t> </a:t>
            </a:r>
            <a:r>
              <a:rPr lang="fr-FR" sz="1200" b="0" dirty="0" err="1" smtClean="0"/>
              <a:t>elemnts</a:t>
            </a:r>
            <a:r>
              <a:rPr lang="fr-FR" sz="1200" b="0" dirty="0" smtClean="0"/>
              <a:t> or </a:t>
            </a:r>
            <a:r>
              <a:rPr lang="fr-FR" sz="1200" b="0" dirty="0" err="1" smtClean="0"/>
              <a:t>through</a:t>
            </a:r>
            <a:r>
              <a:rPr lang="fr-FR" sz="1200" b="0" dirty="0" smtClean="0"/>
              <a:t> inhalation of air </a:t>
            </a:r>
            <a:r>
              <a:rPr lang="fr-FR" sz="1200" b="0" dirty="0" err="1" smtClean="0"/>
              <a:t>particles</a:t>
            </a:r>
            <a:r>
              <a:rPr lang="fr-FR" sz="1200" b="0" dirty="0" smtClean="0"/>
              <a:t>.</a:t>
            </a:r>
            <a:endParaRPr lang="fr-FR" sz="1200" b="0" i="1" dirty="0"/>
          </a:p>
        </p:txBody>
      </p:sp>
      <p:sp>
        <p:nvSpPr>
          <p:cNvPr id="44" name="ZoneTexte 43"/>
          <p:cNvSpPr txBox="1"/>
          <p:nvPr/>
        </p:nvSpPr>
        <p:spPr>
          <a:xfrm>
            <a:off x="7846490" y="3195805"/>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24" name="ZoneTexte 23"/>
          <p:cNvSpPr txBox="1"/>
          <p:nvPr/>
        </p:nvSpPr>
        <p:spPr>
          <a:xfrm>
            <a:off x="441318" y="4227934"/>
            <a:ext cx="8595178" cy="553998"/>
          </a:xfrm>
          <a:prstGeom prst="rect">
            <a:avLst/>
          </a:prstGeom>
          <a:noFill/>
        </p:spPr>
        <p:txBody>
          <a:bodyPr wrap="square" rtlCol="0">
            <a:spAutoFit/>
          </a:bodyPr>
          <a:lstStyle/>
          <a:p>
            <a:pPr marL="228600" indent="-228600">
              <a:buFont typeface="+mj-lt"/>
              <a:buAutoNum type="arabicPeriod"/>
            </a:pPr>
            <a:r>
              <a:rPr lang="fr-FR" sz="1000" dirty="0" smtClean="0"/>
              <a:t>Data </a:t>
            </a:r>
            <a:r>
              <a:rPr lang="fr-FR" sz="1000" dirty="0" err="1" smtClean="0"/>
              <a:t>collected</a:t>
            </a:r>
            <a:r>
              <a:rPr lang="fr-FR" sz="1000" dirty="0" smtClean="0"/>
              <a:t> </a:t>
            </a:r>
            <a:r>
              <a:rPr lang="fr-FR" sz="1000" dirty="0" err="1" smtClean="0"/>
              <a:t>from</a:t>
            </a:r>
            <a:r>
              <a:rPr lang="fr-FR" sz="1000" dirty="0" smtClean="0"/>
              <a:t> </a:t>
            </a:r>
            <a:r>
              <a:rPr lang="fr-FR" sz="1000" dirty="0"/>
              <a:t>Commission d’enquête sur les conditions d’abattage des animaux de boucherie dans les abattoirs </a:t>
            </a:r>
            <a:r>
              <a:rPr lang="fr-FR" sz="1000" dirty="0" smtClean="0"/>
              <a:t>français</a:t>
            </a:r>
          </a:p>
          <a:p>
            <a:pPr marL="228600" indent="-228600">
              <a:buFont typeface="+mj-lt"/>
              <a:buAutoNum type="arabicPeriod"/>
            </a:pPr>
            <a:r>
              <a:rPr lang="fr-FR" sz="1000" dirty="0" smtClean="0"/>
              <a:t>Expert opinion Claire Chauvin ANSES</a:t>
            </a:r>
            <a:endParaRPr lang="fr-FR" sz="1000" dirty="0"/>
          </a:p>
          <a:p>
            <a:pPr marL="342900" indent="-342900">
              <a:buFont typeface="+mj-lt"/>
              <a:buAutoNum type="arabicPeriod"/>
            </a:pPr>
            <a:endParaRPr lang="fr-FR" sz="1000" dirty="0"/>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 name="ZoneTexte 6"/>
          <p:cNvSpPr txBox="1"/>
          <p:nvPr/>
        </p:nvSpPr>
        <p:spPr>
          <a:xfrm>
            <a:off x="996524" y="3211711"/>
            <a:ext cx="962329" cy="646331"/>
          </a:xfrm>
          <a:prstGeom prst="rect">
            <a:avLst/>
          </a:prstGeom>
          <a:noFill/>
        </p:spPr>
        <p:txBody>
          <a:bodyPr wrap="square" rtlCol="0">
            <a:spAutoFit/>
          </a:bodyPr>
          <a:lstStyle/>
          <a:p>
            <a:pPr algn="ctr"/>
            <a:r>
              <a:rPr lang="fr-FR" sz="1200" dirty="0" smtClean="0"/>
              <a:t>60-70% </a:t>
            </a:r>
            <a:r>
              <a:rPr lang="fr-FR" sz="1200" dirty="0" err="1" smtClean="0"/>
              <a:t>automatic</a:t>
            </a:r>
            <a:r>
              <a:rPr lang="fr-FR" sz="1200" dirty="0" smtClean="0"/>
              <a:t> </a:t>
            </a:r>
            <a:r>
              <a:rPr lang="fr-FR" sz="1200" dirty="0" smtClean="0">
                <a:solidFill>
                  <a:srgbClr val="5770BE"/>
                </a:solidFill>
              </a:rPr>
              <a:t>(2)</a:t>
            </a:r>
            <a:endParaRPr lang="fr-FR" sz="1200" dirty="0">
              <a:solidFill>
                <a:srgbClr val="5770BE"/>
              </a:solidFill>
            </a:endParaRPr>
          </a:p>
        </p:txBody>
      </p:sp>
      <p:sp>
        <p:nvSpPr>
          <p:cNvPr id="35" name="ZoneTexte 34"/>
          <p:cNvSpPr txBox="1"/>
          <p:nvPr/>
        </p:nvSpPr>
        <p:spPr>
          <a:xfrm>
            <a:off x="281783" y="3211436"/>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3" name="Rectangle 2"/>
          <p:cNvSpPr/>
          <p:nvPr/>
        </p:nvSpPr>
        <p:spPr>
          <a:xfrm>
            <a:off x="2261824" y="2418737"/>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19" name="ZoneTexte 18"/>
          <p:cNvSpPr txBox="1"/>
          <p:nvPr/>
        </p:nvSpPr>
        <p:spPr>
          <a:xfrm>
            <a:off x="4132868" y="3622485"/>
            <a:ext cx="2169228" cy="461665"/>
          </a:xfrm>
          <a:prstGeom prst="rect">
            <a:avLst/>
          </a:prstGeom>
          <a:noFill/>
        </p:spPr>
        <p:txBody>
          <a:bodyPr wrap="square" rtlCol="0">
            <a:spAutoFit/>
          </a:bodyPr>
          <a:lstStyle/>
          <a:p>
            <a:pPr algn="ctr"/>
            <a:r>
              <a:rPr lang="fr-FR" sz="1200" dirty="0"/>
              <a:t>8</a:t>
            </a:r>
            <a:r>
              <a:rPr lang="fr-FR" sz="1200" dirty="0" smtClean="0"/>
              <a:t>5% </a:t>
            </a:r>
            <a:endParaRPr lang="fr-FR" sz="1200" dirty="0" smtClean="0"/>
          </a:p>
          <a:p>
            <a:pPr algn="ctr"/>
            <a:r>
              <a:rPr lang="fr-FR" sz="1200" dirty="0" err="1" smtClean="0"/>
              <a:t>electric</a:t>
            </a:r>
            <a:r>
              <a:rPr lang="fr-FR" sz="1200" dirty="0" smtClean="0"/>
              <a:t> </a:t>
            </a:r>
            <a:r>
              <a:rPr lang="fr-FR" sz="1200" dirty="0" err="1" smtClean="0"/>
              <a:t>stunning</a:t>
            </a:r>
            <a:r>
              <a:rPr lang="fr-FR" sz="1200" dirty="0" smtClean="0"/>
              <a:t> </a:t>
            </a:r>
            <a:r>
              <a:rPr lang="fr-FR" sz="1200" dirty="0" smtClean="0">
                <a:solidFill>
                  <a:srgbClr val="5770BE"/>
                </a:solidFill>
              </a:rPr>
              <a:t>(1)</a:t>
            </a:r>
            <a:endParaRPr lang="fr-FR" sz="1200" dirty="0">
              <a:solidFill>
                <a:srgbClr val="5770BE"/>
              </a:solidFill>
            </a:endParaRPr>
          </a:p>
        </p:txBody>
      </p:sp>
      <p:sp>
        <p:nvSpPr>
          <p:cNvPr id="2" name="ZoneTexte 1"/>
          <p:cNvSpPr txBox="1"/>
          <p:nvPr/>
        </p:nvSpPr>
        <p:spPr>
          <a:xfrm>
            <a:off x="2221414" y="320356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68" name="Rectangle 67"/>
          <p:cNvSpPr/>
          <p:nvPr/>
        </p:nvSpPr>
        <p:spPr>
          <a:xfrm>
            <a:off x="3109493" y="242160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69" name="Rectangle 68"/>
          <p:cNvSpPr/>
          <p:nvPr/>
        </p:nvSpPr>
        <p:spPr>
          <a:xfrm>
            <a:off x="3973901" y="240875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0" name="Rectangle 69"/>
          <p:cNvSpPr/>
          <p:nvPr/>
        </p:nvSpPr>
        <p:spPr>
          <a:xfrm>
            <a:off x="4852999" y="3155979"/>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71" name="Plus 70"/>
          <p:cNvSpPr/>
          <p:nvPr/>
        </p:nvSpPr>
        <p:spPr>
          <a:xfrm>
            <a:off x="5081347" y="2936572"/>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4824737" y="240558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3" name="Rectangle 72"/>
          <p:cNvSpPr/>
          <p:nvPr/>
        </p:nvSpPr>
        <p:spPr>
          <a:xfrm>
            <a:off x="5933823" y="2402035"/>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grpSp>
        <p:nvGrpSpPr>
          <p:cNvPr id="18" name="Groupe 17"/>
          <p:cNvGrpSpPr/>
          <p:nvPr/>
        </p:nvGrpSpPr>
        <p:grpSpPr>
          <a:xfrm>
            <a:off x="285162" y="1342923"/>
            <a:ext cx="8354149" cy="870818"/>
            <a:chOff x="285162" y="1342923"/>
            <a:chExt cx="8354149" cy="870818"/>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214024" y="1378098"/>
              <a:ext cx="3312922" cy="835643"/>
              <a:chOff x="2134367" y="1356213"/>
              <a:chExt cx="3312922" cy="835643"/>
            </a:xfrm>
          </p:grpSpPr>
          <p:grpSp>
            <p:nvGrpSpPr>
              <p:cNvPr id="5" name="Groupe 4"/>
              <p:cNvGrpSpPr/>
              <p:nvPr/>
            </p:nvGrpSpPr>
            <p:grpSpPr>
              <a:xfrm>
                <a:off x="2134367" y="1751849"/>
                <a:ext cx="3312922" cy="440007"/>
                <a:chOff x="2331044" y="1757614"/>
                <a:chExt cx="3312922" cy="440007"/>
              </a:xfrm>
            </p:grpSpPr>
            <p:sp>
              <p:nvSpPr>
                <p:cNvPr id="54" name="Rectangle 53"/>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36" name="Rectangle 35"/>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258624" y="1356213"/>
                <a:ext cx="3071584" cy="266213"/>
                <a:chOff x="2468036" y="1344780"/>
                <a:chExt cx="3071584" cy="266213"/>
              </a:xfrm>
            </p:grpSpPr>
            <p:sp>
              <p:nvSpPr>
                <p:cNvPr id="61" name="ZoneTexte 60"/>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62" name="ZoneTexte 61"/>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52" name="ZoneTexte 51"/>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63" name="ZoneTexte 62"/>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grpSp>
        </p:grpSp>
        <p:sp>
          <p:nvSpPr>
            <p:cNvPr id="60" name="ZoneTexte 59"/>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endParaRPr lang="fr-FR" sz="1100" b="1" dirty="0">
                <a:solidFill>
                  <a:schemeClr val="bg1"/>
                </a:solidFill>
              </a:endParaRPr>
            </a:p>
          </p:txBody>
        </p:sp>
        <p:sp>
          <p:nvSpPr>
            <p:cNvPr id="64" name="Rectangle 63"/>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endParaRPr lang="fr-FR" sz="1100" b="1" dirty="0">
                <a:solidFill>
                  <a:schemeClr val="bg1"/>
                </a:solidFill>
              </a:endParaRP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endParaRPr lang="fr-FR" sz="1100" b="1" dirty="0">
                <a:solidFill>
                  <a:schemeClr val="bg1"/>
                </a:solidFill>
              </a:endParaRP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6" name="ZoneTexte 75"/>
          <p:cNvSpPr txBox="1"/>
          <p:nvPr/>
        </p:nvSpPr>
        <p:spPr>
          <a:xfrm>
            <a:off x="3115885" y="3209304"/>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7" name="ZoneTexte 76"/>
          <p:cNvSpPr txBox="1"/>
          <p:nvPr/>
        </p:nvSpPr>
        <p:spPr>
          <a:xfrm>
            <a:off x="3984442" y="321593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8" name="ZoneTexte 77"/>
          <p:cNvSpPr txBox="1"/>
          <p:nvPr/>
        </p:nvSpPr>
        <p:spPr>
          <a:xfrm>
            <a:off x="5988225" y="320356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9" name="ZoneTexte 78"/>
          <p:cNvSpPr txBox="1"/>
          <p:nvPr/>
        </p:nvSpPr>
        <p:spPr>
          <a:xfrm>
            <a:off x="7081620" y="3209304"/>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Tree>
    <p:extLst>
      <p:ext uri="{BB962C8B-B14F-4D97-AF65-F5344CB8AC3E}">
        <p14:creationId xmlns:p14="http://schemas.microsoft.com/office/powerpoint/2010/main" val="2083271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Number</a:t>
            </a:r>
            <a:r>
              <a:rPr lang="fr-FR" dirty="0"/>
              <a:t> of </a:t>
            </a:r>
            <a:r>
              <a:rPr lang="fr-FR" dirty="0" err="1"/>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err="1" smtClean="0"/>
              <a:t>number</a:t>
            </a:r>
            <a:r>
              <a:rPr lang="fr-FR" sz="1200" b="0" dirty="0" smtClean="0"/>
              <a:t> of </a:t>
            </a:r>
            <a:r>
              <a:rPr lang="fr-FR" sz="1200" b="0" dirty="0" err="1" smtClean="0"/>
              <a:t>workers</a:t>
            </a:r>
            <a:r>
              <a:rPr lang="fr-FR" sz="1200" b="0" dirty="0" smtClean="0"/>
              <a:t> </a:t>
            </a:r>
            <a:r>
              <a:rPr lang="fr-FR" sz="1200" b="0" dirty="0" err="1" smtClean="0"/>
              <a:t>according</a:t>
            </a:r>
            <a:r>
              <a:rPr lang="fr-FR" sz="1200" b="0" dirty="0" smtClean="0"/>
              <a:t> to the visite </a:t>
            </a:r>
            <a:r>
              <a:rPr lang="fr-FR" sz="1200" b="0" dirty="0" smtClean="0">
                <a:solidFill>
                  <a:srgbClr val="5770BE"/>
                </a:solidFill>
              </a:rPr>
              <a:t>(0)</a:t>
            </a:r>
            <a:r>
              <a:rPr lang="fr-FR" sz="1200" b="0" dirty="0" smtClean="0"/>
              <a:t> of the </a:t>
            </a:r>
            <a:r>
              <a:rPr lang="fr-FR" sz="1200" b="0" dirty="0" err="1" smtClean="0"/>
              <a:t>slaughterhouse</a:t>
            </a:r>
            <a:r>
              <a:rPr lang="fr-FR" sz="1200" b="0" dirty="0" smtClean="0"/>
              <a:t>  and </a:t>
            </a:r>
            <a:r>
              <a:rPr lang="fr-FR" sz="1200" b="0" dirty="0" err="1" smtClean="0"/>
              <a:t>literature</a:t>
            </a:r>
            <a:r>
              <a:rPr lang="fr-FR" sz="1200" b="0" dirty="0" smtClean="0"/>
              <a:t> </a:t>
            </a:r>
            <a:r>
              <a:rPr lang="fr-FR" sz="1200" b="0" dirty="0" err="1" smtClean="0"/>
              <a:t>review</a:t>
            </a:r>
            <a:r>
              <a:rPr lang="fr-FR" sz="1200" b="0" dirty="0" smtClean="0"/>
              <a:t>.</a:t>
            </a:r>
            <a:endParaRPr lang="fr-FR" sz="1200" b="0" i="1" dirty="0"/>
          </a:p>
        </p:txBody>
      </p:sp>
      <p:sp>
        <p:nvSpPr>
          <p:cNvPr id="44" name="ZoneTexte 43"/>
          <p:cNvSpPr txBox="1"/>
          <p:nvPr/>
        </p:nvSpPr>
        <p:spPr>
          <a:xfrm>
            <a:off x="7839634" y="3210440"/>
            <a:ext cx="962329" cy="430887"/>
          </a:xfrm>
          <a:prstGeom prst="rect">
            <a:avLst/>
          </a:prstGeom>
          <a:noFill/>
        </p:spPr>
        <p:txBody>
          <a:bodyPr wrap="square" rtlCol="0">
            <a:spAutoFit/>
          </a:bodyPr>
          <a:lstStyle/>
          <a:p>
            <a:pPr algn="ctr"/>
            <a:r>
              <a:rPr lang="fr-FR" sz="1100" dirty="0" err="1" smtClean="0"/>
              <a:t>Unif</a:t>
            </a:r>
            <a:r>
              <a:rPr lang="fr-FR" sz="1100" dirty="0" smtClean="0"/>
              <a:t>(10, 12)</a:t>
            </a:r>
            <a:r>
              <a:rPr lang="fr-FR" sz="1100" dirty="0" smtClean="0">
                <a:solidFill>
                  <a:srgbClr val="5770BE"/>
                </a:solidFill>
              </a:rPr>
              <a:t> </a:t>
            </a:r>
            <a:r>
              <a:rPr lang="fr-FR" sz="1100" dirty="0">
                <a:solidFill>
                  <a:srgbClr val="5770BE"/>
                </a:solidFill>
              </a:rPr>
              <a:t>(0)</a:t>
            </a:r>
            <a:r>
              <a:rPr lang="fr-FR" sz="1100" dirty="0"/>
              <a:t> </a:t>
            </a:r>
            <a:endParaRPr lang="fr-FR" sz="1100" dirty="0">
              <a:solidFill>
                <a:srgbClr val="5770BE"/>
              </a:solidFill>
            </a:endParaRPr>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3" name="Rectangle 2"/>
          <p:cNvSpPr/>
          <p:nvPr/>
        </p:nvSpPr>
        <p:spPr>
          <a:xfrm>
            <a:off x="2261824" y="2418737"/>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19" name="ZoneTexte 18"/>
          <p:cNvSpPr txBox="1"/>
          <p:nvPr/>
        </p:nvSpPr>
        <p:spPr>
          <a:xfrm>
            <a:off x="4132868" y="3622485"/>
            <a:ext cx="2169228"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endParaRPr lang="fr-FR" sz="1200" dirty="0">
              <a:solidFill>
                <a:srgbClr val="5770BE"/>
              </a:solidFill>
            </a:endParaRPr>
          </a:p>
        </p:txBody>
      </p:sp>
      <p:sp>
        <p:nvSpPr>
          <p:cNvPr id="2" name="ZoneTexte 1"/>
          <p:cNvSpPr txBox="1"/>
          <p:nvPr/>
        </p:nvSpPr>
        <p:spPr>
          <a:xfrm>
            <a:off x="2228805" y="3214857"/>
            <a:ext cx="733191"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endParaRPr lang="fr-FR" sz="1200" dirty="0"/>
          </a:p>
        </p:txBody>
      </p:sp>
      <p:sp>
        <p:nvSpPr>
          <p:cNvPr id="68" name="Rectangle 67"/>
          <p:cNvSpPr/>
          <p:nvPr/>
        </p:nvSpPr>
        <p:spPr>
          <a:xfrm>
            <a:off x="3109493" y="242160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69" name="Rectangle 68"/>
          <p:cNvSpPr/>
          <p:nvPr/>
        </p:nvSpPr>
        <p:spPr>
          <a:xfrm>
            <a:off x="3973901" y="240875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0" name="Rectangle 69"/>
          <p:cNvSpPr/>
          <p:nvPr/>
        </p:nvSpPr>
        <p:spPr>
          <a:xfrm>
            <a:off x="4852999" y="3155979"/>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71" name="Plus 70"/>
          <p:cNvSpPr/>
          <p:nvPr/>
        </p:nvSpPr>
        <p:spPr>
          <a:xfrm>
            <a:off x="5081347" y="2936572"/>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4824737" y="240558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3" name="Rectangle 72"/>
          <p:cNvSpPr/>
          <p:nvPr/>
        </p:nvSpPr>
        <p:spPr>
          <a:xfrm>
            <a:off x="5933823" y="2402035"/>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grpSp>
        <p:nvGrpSpPr>
          <p:cNvPr id="18" name="Groupe 17"/>
          <p:cNvGrpSpPr/>
          <p:nvPr/>
        </p:nvGrpSpPr>
        <p:grpSpPr>
          <a:xfrm>
            <a:off x="285162" y="1342923"/>
            <a:ext cx="8354149" cy="870818"/>
            <a:chOff x="285162" y="1342923"/>
            <a:chExt cx="8354149" cy="870818"/>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214024" y="1378098"/>
              <a:ext cx="3312922" cy="835643"/>
              <a:chOff x="2134367" y="1356213"/>
              <a:chExt cx="3312922" cy="835643"/>
            </a:xfrm>
          </p:grpSpPr>
          <p:grpSp>
            <p:nvGrpSpPr>
              <p:cNvPr id="5" name="Groupe 4"/>
              <p:cNvGrpSpPr/>
              <p:nvPr/>
            </p:nvGrpSpPr>
            <p:grpSpPr>
              <a:xfrm>
                <a:off x="2134367" y="1751849"/>
                <a:ext cx="3312922" cy="440007"/>
                <a:chOff x="2331044" y="1757614"/>
                <a:chExt cx="3312922" cy="440007"/>
              </a:xfrm>
            </p:grpSpPr>
            <p:sp>
              <p:nvSpPr>
                <p:cNvPr id="54" name="Rectangle 53"/>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36" name="Rectangle 35"/>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258624" y="1356213"/>
                <a:ext cx="3071584" cy="266213"/>
                <a:chOff x="2468036" y="1344780"/>
                <a:chExt cx="3071584" cy="266213"/>
              </a:xfrm>
            </p:grpSpPr>
            <p:sp>
              <p:nvSpPr>
                <p:cNvPr id="61" name="ZoneTexte 60"/>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62" name="ZoneTexte 61"/>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52" name="ZoneTexte 51"/>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63" name="ZoneTexte 62"/>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grpSp>
        </p:grpSp>
        <p:sp>
          <p:nvSpPr>
            <p:cNvPr id="60" name="ZoneTexte 59"/>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endParaRPr lang="fr-FR" sz="1100" b="1" dirty="0">
                <a:solidFill>
                  <a:schemeClr val="bg1"/>
                </a:solidFill>
              </a:endParaRPr>
            </a:p>
          </p:txBody>
        </p:sp>
        <p:sp>
          <p:nvSpPr>
            <p:cNvPr id="64" name="Rectangle 63"/>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endParaRPr lang="fr-FR" sz="1100" b="1" dirty="0">
                <a:solidFill>
                  <a:schemeClr val="bg1"/>
                </a:solidFill>
              </a:endParaRP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endParaRPr lang="fr-FR" sz="1100" b="1" dirty="0">
                <a:solidFill>
                  <a:schemeClr val="bg1"/>
                </a:solidFill>
              </a:endParaRP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6" name="ZoneTexte 75"/>
          <p:cNvSpPr txBox="1"/>
          <p:nvPr/>
        </p:nvSpPr>
        <p:spPr>
          <a:xfrm>
            <a:off x="3115885" y="3209304"/>
            <a:ext cx="733191"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endParaRPr lang="fr-FR" sz="1200" dirty="0"/>
          </a:p>
        </p:txBody>
      </p:sp>
      <p:sp>
        <p:nvSpPr>
          <p:cNvPr id="77" name="ZoneTexte 76"/>
          <p:cNvSpPr txBox="1"/>
          <p:nvPr/>
        </p:nvSpPr>
        <p:spPr>
          <a:xfrm>
            <a:off x="3947817" y="3169764"/>
            <a:ext cx="806440" cy="553998"/>
          </a:xfrm>
          <a:prstGeom prst="rect">
            <a:avLst/>
          </a:prstGeom>
          <a:noFill/>
        </p:spPr>
        <p:txBody>
          <a:bodyPr wrap="square" rtlCol="0">
            <a:spAutoFit/>
          </a:bodyPr>
          <a:lstStyle/>
          <a:p>
            <a:pPr algn="ctr"/>
            <a:r>
              <a:rPr lang="fr-FR" sz="1000" dirty="0" err="1"/>
              <a:t>Triangular</a:t>
            </a:r>
            <a:r>
              <a:rPr lang="fr-FR" sz="1000" dirty="0"/>
              <a:t>(3, 6, 13) </a:t>
            </a:r>
            <a:r>
              <a:rPr lang="fr-FR" sz="1000" dirty="0">
                <a:solidFill>
                  <a:srgbClr val="5770BE"/>
                </a:solidFill>
              </a:rPr>
              <a:t>(2)</a:t>
            </a:r>
          </a:p>
        </p:txBody>
      </p:sp>
      <p:sp>
        <p:nvSpPr>
          <p:cNvPr id="78" name="ZoneTexte 77"/>
          <p:cNvSpPr txBox="1"/>
          <p:nvPr/>
        </p:nvSpPr>
        <p:spPr>
          <a:xfrm>
            <a:off x="5932055" y="3209304"/>
            <a:ext cx="733191" cy="276999"/>
          </a:xfrm>
          <a:prstGeom prst="rect">
            <a:avLst/>
          </a:prstGeom>
          <a:noFill/>
        </p:spPr>
        <p:txBody>
          <a:bodyPr wrap="square" rtlCol="0">
            <a:spAutoFit/>
          </a:bodyPr>
          <a:lstStyle/>
          <a:p>
            <a:pPr algn="ctr"/>
            <a:r>
              <a:rPr lang="fr-FR" sz="1200" dirty="0"/>
              <a:t>1</a:t>
            </a:r>
            <a:r>
              <a:rPr lang="fr-FR" sz="1200" dirty="0">
                <a:solidFill>
                  <a:srgbClr val="5770BE"/>
                </a:solidFill>
              </a:rPr>
              <a:t> (0)</a:t>
            </a:r>
            <a:r>
              <a:rPr lang="fr-FR" sz="1200" dirty="0"/>
              <a:t> </a:t>
            </a:r>
            <a:endParaRPr lang="fr-FR" sz="1200" dirty="0">
              <a:solidFill>
                <a:srgbClr val="5770BE"/>
              </a:solidFill>
            </a:endParaRPr>
          </a:p>
        </p:txBody>
      </p:sp>
      <p:sp>
        <p:nvSpPr>
          <p:cNvPr id="79" name="ZoneTexte 78"/>
          <p:cNvSpPr txBox="1"/>
          <p:nvPr/>
        </p:nvSpPr>
        <p:spPr>
          <a:xfrm>
            <a:off x="7042909" y="3209303"/>
            <a:ext cx="733191" cy="276999"/>
          </a:xfrm>
          <a:prstGeom prst="rect">
            <a:avLst/>
          </a:prstGeom>
          <a:noFill/>
        </p:spPr>
        <p:txBody>
          <a:bodyPr wrap="square" rtlCol="0">
            <a:spAutoFit/>
          </a:bodyPr>
          <a:lstStyle/>
          <a:p>
            <a:pPr algn="ctr"/>
            <a:r>
              <a:rPr lang="fr-FR" sz="1200" dirty="0"/>
              <a:t>3</a:t>
            </a:r>
            <a:r>
              <a:rPr lang="fr-FR" sz="1200" dirty="0" smtClean="0">
                <a:solidFill>
                  <a:srgbClr val="5770BE"/>
                </a:solidFill>
              </a:rPr>
              <a:t> (0</a:t>
            </a:r>
            <a:r>
              <a:rPr lang="fr-FR" sz="1200" dirty="0">
                <a:solidFill>
                  <a:srgbClr val="5770BE"/>
                </a:solidFill>
              </a:rPr>
              <a:t>)</a:t>
            </a:r>
            <a:r>
              <a:rPr lang="fr-FR" sz="1200" dirty="0"/>
              <a:t> </a:t>
            </a:r>
            <a:endParaRPr lang="fr-FR" sz="1200" dirty="0">
              <a:solidFill>
                <a:srgbClr val="5770BE"/>
              </a:solidFill>
            </a:endParaRPr>
          </a:p>
        </p:txBody>
      </p:sp>
      <p:sp>
        <p:nvSpPr>
          <p:cNvPr id="53" name="ZoneTexte 52"/>
          <p:cNvSpPr txBox="1"/>
          <p:nvPr/>
        </p:nvSpPr>
        <p:spPr>
          <a:xfrm>
            <a:off x="78456" y="3215931"/>
            <a:ext cx="2088232" cy="461665"/>
          </a:xfrm>
          <a:prstGeom prst="rect">
            <a:avLst/>
          </a:prstGeom>
          <a:noFill/>
        </p:spPr>
        <p:txBody>
          <a:bodyPr wrap="square" rtlCol="0">
            <a:spAutoFit/>
          </a:bodyPr>
          <a:lstStyle/>
          <a:p>
            <a:pPr algn="ctr"/>
            <a:r>
              <a:rPr lang="fr-FR" sz="1200" dirty="0" err="1" smtClean="0"/>
              <a:t>Unif</a:t>
            </a:r>
            <a:r>
              <a:rPr lang="fr-FR" sz="1200" dirty="0" smtClean="0"/>
              <a:t>(7, 9) </a:t>
            </a:r>
            <a:r>
              <a:rPr lang="fr-FR" sz="1200" dirty="0" smtClean="0">
                <a:solidFill>
                  <a:srgbClr val="5770BE"/>
                </a:solidFill>
              </a:rPr>
              <a:t>(</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err="1" smtClean="0"/>
              <a:t>Unif</a:t>
            </a:r>
            <a:r>
              <a:rPr lang="fr-FR" sz="1200" dirty="0" smtClean="0"/>
              <a:t>(4, 5) </a:t>
            </a:r>
            <a:r>
              <a:rPr lang="fr-FR" sz="1200" dirty="0" smtClean="0">
                <a:solidFill>
                  <a:srgbClr val="5770BE"/>
                </a:solidFill>
              </a:rPr>
              <a:t>(</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3" name="Rectangle 12"/>
          <p:cNvSpPr/>
          <p:nvPr/>
        </p:nvSpPr>
        <p:spPr>
          <a:xfrm>
            <a:off x="284091" y="4195849"/>
            <a:ext cx="9180512" cy="507831"/>
          </a:xfrm>
          <a:prstGeom prst="rect">
            <a:avLst/>
          </a:prstGeom>
        </p:spPr>
        <p:txBody>
          <a:bodyPr wrap="square">
            <a:spAutoFit/>
          </a:bodyPr>
          <a:lstStyle/>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Enquête sur le ramassage des volailles </a:t>
            </a:r>
            <a:r>
              <a:rPr lang="fr-FR" sz="900" dirty="0" err="1">
                <a:solidFill>
                  <a:schemeClr val="bg1">
                    <a:lumMod val="50000"/>
                  </a:schemeClr>
                </a:solidFill>
              </a:rPr>
              <a:t>conducted</a:t>
            </a:r>
            <a:r>
              <a:rPr lang="fr-FR" sz="900" dirty="0">
                <a:solidFill>
                  <a:schemeClr val="bg1">
                    <a:lumMod val="50000"/>
                  </a:schemeClr>
                </a:solidFill>
              </a:rPr>
              <a:t> by the Filière avicole</a:t>
            </a:r>
          </a:p>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a:t>
            </a:r>
            <a:r>
              <a:rPr lang="fr-FR" sz="900" dirty="0" err="1">
                <a:solidFill>
                  <a:schemeClr val="bg1">
                    <a:lumMod val="50000"/>
                  </a:schemeClr>
                </a:solidFill>
              </a:rPr>
              <a:t>Huneau</a:t>
            </a:r>
            <a:r>
              <a:rPr lang="fr-FR" sz="900" dirty="0">
                <a:solidFill>
                  <a:schemeClr val="bg1">
                    <a:lumMod val="50000"/>
                  </a:schemeClr>
                </a:solidFill>
              </a:rPr>
              <a:t> </a:t>
            </a:r>
            <a:r>
              <a:rPr lang="fr-FR" sz="900" dirty="0" err="1">
                <a:solidFill>
                  <a:schemeClr val="bg1">
                    <a:lumMod val="50000"/>
                  </a:schemeClr>
                </a:solidFill>
              </a:rPr>
              <a:t>Salaun</a:t>
            </a:r>
            <a:r>
              <a:rPr lang="fr-FR" sz="900" dirty="0">
                <a:solidFill>
                  <a:schemeClr val="bg1">
                    <a:lumMod val="50000"/>
                  </a:schemeClr>
                </a:solidFill>
              </a:rPr>
              <a:t> et al. (2019)</a:t>
            </a:r>
          </a:p>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Résultats technico-économiques et analyse des conditions de travail by the MSA</a:t>
            </a:r>
          </a:p>
        </p:txBody>
      </p:sp>
    </p:spTree>
    <p:extLst>
      <p:ext uri="{BB962C8B-B14F-4D97-AF65-F5344CB8AC3E}">
        <p14:creationId xmlns:p14="http://schemas.microsoft.com/office/powerpoint/2010/main" val="18940316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Number</a:t>
            </a:r>
            <a:r>
              <a:rPr lang="fr-FR" dirty="0" smtClean="0"/>
              <a:t> of </a:t>
            </a:r>
            <a:r>
              <a:rPr lang="fr-FR" dirty="0" err="1" smtClean="0"/>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13458" y="599991"/>
            <a:ext cx="890922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228600" indent="-228600">
              <a:buAutoNum type="arabicPeriod"/>
            </a:pPr>
            <a:r>
              <a:rPr lang="fr-FR" sz="1200" b="0" dirty="0" smtClean="0"/>
              <a:t>Data </a:t>
            </a:r>
            <a:r>
              <a:rPr lang="fr-FR" sz="1200" b="0" dirty="0" err="1" smtClean="0"/>
              <a:t>collected</a:t>
            </a:r>
            <a:r>
              <a:rPr lang="fr-FR" sz="1200" b="0" dirty="0" smtClean="0"/>
              <a:t> </a:t>
            </a:r>
            <a:r>
              <a:rPr lang="fr-FR" sz="1200" b="0" dirty="0" err="1" smtClean="0"/>
              <a:t>form</a:t>
            </a:r>
            <a:r>
              <a:rPr lang="fr-FR" sz="1200" b="0" dirty="0"/>
              <a:t> Enquête sur le ramassage des </a:t>
            </a:r>
            <a:r>
              <a:rPr lang="fr-FR" sz="1200" b="0" dirty="0" smtClean="0"/>
              <a:t>volailles </a:t>
            </a:r>
            <a:r>
              <a:rPr lang="fr-FR" sz="1200" b="0" dirty="0" err="1" smtClean="0"/>
              <a:t>conducted</a:t>
            </a:r>
            <a:r>
              <a:rPr lang="fr-FR" sz="1200" b="0" dirty="0" smtClean="0"/>
              <a:t> by the Filière avicole</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smtClean="0"/>
              <a:t> </a:t>
            </a:r>
            <a:r>
              <a:rPr lang="fr-FR" sz="1200" b="0" dirty="0" err="1" smtClean="0"/>
              <a:t>Huneau</a:t>
            </a:r>
            <a:r>
              <a:rPr lang="fr-FR" sz="1200" b="0" dirty="0" smtClean="0"/>
              <a:t> </a:t>
            </a:r>
            <a:r>
              <a:rPr lang="fr-FR" sz="1200" b="0" dirty="0" err="1" smtClean="0"/>
              <a:t>Salaun</a:t>
            </a:r>
            <a:r>
              <a:rPr lang="fr-FR" sz="1200" b="0" dirty="0" smtClean="0"/>
              <a:t> et al. (2019)</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a:t> Résultats technico-économiques et </a:t>
            </a:r>
            <a:r>
              <a:rPr lang="fr-FR" sz="1200" b="0" dirty="0" smtClean="0"/>
              <a:t>analyse des </a:t>
            </a:r>
            <a:r>
              <a:rPr lang="fr-FR" sz="1200" b="0" dirty="0"/>
              <a:t>conditions de </a:t>
            </a:r>
            <a:r>
              <a:rPr lang="fr-FR" sz="1200" b="0" dirty="0" smtClean="0"/>
              <a:t>travail by the MSA</a:t>
            </a:r>
          </a:p>
          <a:p>
            <a:pPr marL="228600" indent="-228600">
              <a:buAutoNum type="arabicPeriod"/>
            </a:pPr>
            <a:r>
              <a:rPr lang="fr-FR" sz="1200" b="0" dirty="0" smtClean="0"/>
              <a:t>Expert opinion Alfredo </a:t>
            </a:r>
          </a:p>
          <a:p>
            <a:pPr marL="228600" indent="-228600">
              <a:buAutoNum type="arabicPeriod"/>
            </a:pPr>
            <a:endParaRPr lang="fr-FR" sz="1200" b="0" dirty="0" smtClean="0"/>
          </a:p>
          <a:p>
            <a:pPr marL="228600" indent="-228600">
              <a:buAutoNum type="arabicPeriod"/>
            </a:pP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217533" y="3235096"/>
            <a:ext cx="2088232" cy="461665"/>
          </a:xfrm>
          <a:prstGeom prst="rect">
            <a:avLst/>
          </a:prstGeom>
          <a:noFill/>
        </p:spPr>
        <p:txBody>
          <a:bodyPr wrap="square" rtlCol="0">
            <a:spAutoFit/>
          </a:bodyPr>
          <a:lstStyle/>
          <a:p>
            <a:pPr algn="ctr"/>
            <a:r>
              <a:rPr lang="fr-FR" sz="1200" dirty="0" smtClean="0"/>
              <a:t>7-9 </a:t>
            </a:r>
            <a:r>
              <a:rPr lang="fr-FR" sz="1200" dirty="0" err="1" smtClean="0"/>
              <a:t>person</a:t>
            </a:r>
            <a:r>
              <a:rPr lang="fr-FR" sz="1200" dirty="0" smtClean="0"/>
              <a:t>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smtClean="0"/>
              <a:t>4-5 </a:t>
            </a:r>
            <a:r>
              <a:rPr lang="fr-FR" sz="1200" dirty="0" err="1" smtClean="0"/>
              <a:t>person</a:t>
            </a:r>
            <a:r>
              <a:rPr lang="fr-FR" sz="1200" dirty="0" smtClean="0"/>
              <a:t>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9" name="ZoneTexte 18"/>
          <p:cNvSpPr txBox="1"/>
          <p:nvPr/>
        </p:nvSpPr>
        <p:spPr>
          <a:xfrm>
            <a:off x="3218855" y="3644971"/>
            <a:ext cx="4011394" cy="800219"/>
          </a:xfrm>
          <a:prstGeom prst="rect">
            <a:avLst/>
          </a:prstGeom>
          <a:noFill/>
        </p:spPr>
        <p:txBody>
          <a:bodyPr wrap="square" rtlCol="0">
            <a:spAutoFit/>
          </a:bodyPr>
          <a:lstStyle/>
          <a:p>
            <a:pPr algn="ctr"/>
            <a:r>
              <a:rPr lang="fr-FR" sz="1200" dirty="0" err="1" smtClean="0"/>
              <a:t>Triangular</a:t>
            </a:r>
            <a:r>
              <a:rPr lang="fr-FR" sz="1200" dirty="0" smtClean="0"/>
              <a:t>(3, 6, 13) </a:t>
            </a:r>
            <a:r>
              <a:rPr lang="fr-FR" sz="1200" dirty="0" smtClean="0">
                <a:solidFill>
                  <a:srgbClr val="5770BE"/>
                </a:solidFill>
              </a:rPr>
              <a:t>(2)</a:t>
            </a:r>
          </a:p>
          <a:p>
            <a:pPr algn="ctr"/>
            <a:r>
              <a:rPr lang="fr-FR" sz="1100" dirty="0" smtClean="0">
                <a:solidFill>
                  <a:srgbClr val="5770BE"/>
                </a:solidFill>
              </a:rPr>
              <a:t>Line speed </a:t>
            </a:r>
            <a:r>
              <a:rPr lang="fr-FR" sz="1100" dirty="0" err="1" smtClean="0">
                <a:solidFill>
                  <a:srgbClr val="5770BE"/>
                </a:solidFill>
              </a:rPr>
              <a:t>Trianguar</a:t>
            </a:r>
            <a:r>
              <a:rPr lang="fr-FR" sz="1100" dirty="0" smtClean="0">
                <a:solidFill>
                  <a:srgbClr val="5770BE"/>
                </a:solidFill>
              </a:rPr>
              <a:t>(1100, 6000, 13500) </a:t>
            </a:r>
            <a:r>
              <a:rPr lang="fr-FR" sz="1100" dirty="0" err="1" smtClean="0">
                <a:solidFill>
                  <a:srgbClr val="5770BE"/>
                </a:solidFill>
              </a:rPr>
              <a:t>broilers</a:t>
            </a:r>
            <a:r>
              <a:rPr lang="fr-FR" sz="1100" dirty="0" smtClean="0">
                <a:solidFill>
                  <a:srgbClr val="5770BE"/>
                </a:solidFill>
              </a:rPr>
              <a:t>/h (2)</a:t>
            </a:r>
          </a:p>
          <a:p>
            <a:pPr algn="ctr"/>
            <a:r>
              <a:rPr lang="fr-FR" sz="1100" dirty="0" smtClean="0"/>
              <a:t>6-22 </a:t>
            </a:r>
            <a:r>
              <a:rPr lang="fr-FR" sz="1100" dirty="0" err="1" smtClean="0"/>
              <a:t>birds</a:t>
            </a:r>
            <a:r>
              <a:rPr lang="fr-FR" sz="1100" dirty="0" smtClean="0"/>
              <a:t> per minute per </a:t>
            </a:r>
            <a:r>
              <a:rPr lang="fr-FR" sz="1100" dirty="0" err="1" smtClean="0"/>
              <a:t>worker</a:t>
            </a:r>
            <a:r>
              <a:rPr lang="fr-FR" sz="1100" dirty="0" smtClean="0">
                <a:solidFill>
                  <a:srgbClr val="5770BE"/>
                </a:solidFill>
              </a:rPr>
              <a:t> (2)</a:t>
            </a:r>
            <a:endParaRPr lang="fr-FR" sz="1100" dirty="0">
              <a:solidFill>
                <a:srgbClr val="5770BE"/>
              </a:solidFill>
            </a:endParaRPr>
          </a:p>
          <a:p>
            <a:endParaRPr lang="fr-FR" sz="1200" dirty="0">
              <a:solidFill>
                <a:srgbClr val="5770BE"/>
              </a:solidFill>
            </a:endParaRPr>
          </a:p>
        </p:txBody>
      </p:sp>
      <p:sp>
        <p:nvSpPr>
          <p:cNvPr id="31" name="Plus 30"/>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2" name="Groupe 31"/>
          <p:cNvGrpSpPr/>
          <p:nvPr/>
        </p:nvGrpSpPr>
        <p:grpSpPr>
          <a:xfrm>
            <a:off x="297303" y="1366003"/>
            <a:ext cx="8426470" cy="824856"/>
            <a:chOff x="297303" y="1366003"/>
            <a:chExt cx="8426470" cy="824856"/>
          </a:xfrm>
        </p:grpSpPr>
        <p:grpSp>
          <p:nvGrpSpPr>
            <p:cNvPr id="33" name="Groupe 32"/>
            <p:cNvGrpSpPr/>
            <p:nvPr/>
          </p:nvGrpSpPr>
          <p:grpSpPr>
            <a:xfrm>
              <a:off x="441318" y="1366003"/>
              <a:ext cx="8138438" cy="267457"/>
              <a:chOff x="441318" y="1366003"/>
              <a:chExt cx="8138438" cy="267457"/>
            </a:xfrm>
          </p:grpSpPr>
          <p:sp>
            <p:nvSpPr>
              <p:cNvPr id="52" name="ZoneTexte 51"/>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3" name="ZoneTexte 52"/>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4" name="ZoneTexte 53"/>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55" name="ZoneTexte 54"/>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56" name="ZoneTexte 55"/>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57" name="ZoneTexte 56"/>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36" name="Groupe 35"/>
            <p:cNvGrpSpPr/>
            <p:nvPr/>
          </p:nvGrpSpPr>
          <p:grpSpPr>
            <a:xfrm>
              <a:off x="297303" y="1752118"/>
              <a:ext cx="8426470" cy="438741"/>
              <a:chOff x="323528" y="2278055"/>
              <a:chExt cx="8426470" cy="438741"/>
            </a:xfrm>
          </p:grpSpPr>
          <p:sp>
            <p:nvSpPr>
              <p:cNvPr id="46" name="Rectangle 45"/>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47" name="Rectangle 46"/>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8" name="Rectangle 47"/>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49" name="Rectangle 48"/>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0" name="Rectangle 49"/>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1" name="Rectangle 50"/>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5" name="ZoneTexte 4"/>
          <p:cNvSpPr txBox="1"/>
          <p:nvPr/>
        </p:nvSpPr>
        <p:spPr>
          <a:xfrm>
            <a:off x="3438561" y="3213364"/>
            <a:ext cx="1210469" cy="276999"/>
          </a:xfrm>
          <a:prstGeom prst="rect">
            <a:avLst/>
          </a:prstGeom>
          <a:noFill/>
        </p:spPr>
        <p:txBody>
          <a:bodyPr wrap="square" rtlCol="0">
            <a:spAutoFit/>
          </a:bodyPr>
          <a:lstStyle/>
          <a:p>
            <a:r>
              <a:rPr lang="fr-FR" sz="1200" dirty="0" smtClean="0"/>
              <a:t>1 truck driver</a:t>
            </a:r>
            <a:endParaRPr lang="fr-FR" sz="1200" dirty="0"/>
          </a:p>
        </p:txBody>
      </p:sp>
      <p:sp>
        <p:nvSpPr>
          <p:cNvPr id="13" name="ZoneTexte 12"/>
          <p:cNvSpPr txBox="1"/>
          <p:nvPr/>
        </p:nvSpPr>
        <p:spPr>
          <a:xfrm>
            <a:off x="7689567" y="3213364"/>
            <a:ext cx="1454434" cy="276999"/>
          </a:xfrm>
          <a:prstGeom prst="rect">
            <a:avLst/>
          </a:prstGeom>
          <a:noFill/>
        </p:spPr>
        <p:txBody>
          <a:bodyPr wrap="square" rtlCol="0">
            <a:spAutoFit/>
          </a:bodyPr>
          <a:lstStyle/>
          <a:p>
            <a:r>
              <a:rPr lang="fr-FR" sz="1200" dirty="0" smtClean="0"/>
              <a:t>20-30 </a:t>
            </a:r>
            <a:r>
              <a:rPr lang="fr-FR" sz="1200" dirty="0" err="1" smtClean="0"/>
              <a:t>person</a:t>
            </a:r>
            <a:r>
              <a:rPr lang="fr-FR" sz="1200" dirty="0" smtClean="0"/>
              <a:t> </a:t>
            </a:r>
            <a:r>
              <a:rPr lang="fr-FR" sz="1200" dirty="0" smtClean="0">
                <a:solidFill>
                  <a:srgbClr val="5770BE"/>
                </a:solidFill>
              </a:rPr>
              <a:t>(4)</a:t>
            </a:r>
            <a:endParaRPr lang="fr-FR" sz="1200" dirty="0">
              <a:solidFill>
                <a:srgbClr val="5770BE"/>
              </a:solidFill>
            </a:endParaRPr>
          </a:p>
        </p:txBody>
      </p:sp>
      <p:sp>
        <p:nvSpPr>
          <p:cNvPr id="20" name="ZoneTexte 19"/>
          <p:cNvSpPr txBox="1"/>
          <p:nvPr/>
        </p:nvSpPr>
        <p:spPr>
          <a:xfrm>
            <a:off x="212179" y="4011910"/>
            <a:ext cx="3423717" cy="400110"/>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t>Assume no contamination for </a:t>
            </a:r>
            <a:r>
              <a:rPr lang="fr-FR" sz="1000" dirty="0" err="1" smtClean="0"/>
              <a:t>automatic</a:t>
            </a:r>
            <a:endParaRPr lang="fr-FR" sz="1000" dirty="0" smtClean="0"/>
          </a:p>
          <a:p>
            <a:pPr marL="171450" indent="-171450">
              <a:buFont typeface="Arial" panose="020B0604020202020204" pitchFamily="34" charset="0"/>
              <a:buChar char="•"/>
            </a:pPr>
            <a:r>
              <a:rPr lang="fr-FR" sz="1000" dirty="0" smtClean="0"/>
              <a:t>Clearing and </a:t>
            </a:r>
            <a:r>
              <a:rPr lang="fr-FR" sz="1000" dirty="0" err="1" smtClean="0"/>
              <a:t>thinning</a:t>
            </a:r>
            <a:r>
              <a:rPr lang="fr-FR" sz="1000" dirty="0" smtClean="0"/>
              <a:t> w/ </a:t>
            </a:r>
            <a:r>
              <a:rPr lang="fr-FR" sz="1000" dirty="0" err="1" smtClean="0"/>
              <a:t>same</a:t>
            </a:r>
            <a:r>
              <a:rPr lang="fr-FR" sz="1000" dirty="0" smtClean="0"/>
              <a:t> </a:t>
            </a:r>
            <a:r>
              <a:rPr lang="fr-FR" sz="1000" dirty="0" err="1" smtClean="0"/>
              <a:t>persons</a:t>
            </a:r>
            <a:r>
              <a:rPr lang="fr-FR" sz="1000" dirty="0" smtClean="0"/>
              <a:t> </a:t>
            </a:r>
            <a:r>
              <a:rPr lang="fr-FR" sz="1000" dirty="0" smtClean="0">
                <a:solidFill>
                  <a:srgbClr val="5770BE"/>
                </a:solidFill>
              </a:rPr>
              <a:t>(4)</a:t>
            </a:r>
            <a:endParaRPr lang="fr-FR" sz="1000" dirty="0">
              <a:solidFill>
                <a:srgbClr val="5770BE"/>
              </a:solidFill>
            </a:endParaRPr>
          </a:p>
        </p:txBody>
      </p:sp>
      <p:sp>
        <p:nvSpPr>
          <p:cNvPr id="21" name="ZoneTexte 20"/>
          <p:cNvSpPr txBox="1"/>
          <p:nvPr/>
        </p:nvSpPr>
        <p:spPr>
          <a:xfrm>
            <a:off x="0" y="3022340"/>
            <a:ext cx="2990171" cy="246221"/>
          </a:xfrm>
          <a:prstGeom prst="rect">
            <a:avLst/>
          </a:prstGeom>
          <a:noFill/>
        </p:spPr>
        <p:txBody>
          <a:bodyPr wrap="square" rtlCol="0">
            <a:spAutoFit/>
          </a:bodyPr>
          <a:lstStyle/>
          <a:p>
            <a:r>
              <a:rPr lang="fr-FR" sz="1000" dirty="0" smtClean="0">
                <a:solidFill>
                  <a:srgbClr val="5770BE"/>
                </a:solidFill>
              </a:rPr>
              <a:t>Standard </a:t>
            </a:r>
            <a:r>
              <a:rPr lang="fr-FR" sz="1000" dirty="0" err="1" smtClean="0">
                <a:solidFill>
                  <a:srgbClr val="5770BE"/>
                </a:solidFill>
              </a:rPr>
              <a:t>harvest</a:t>
            </a:r>
            <a:r>
              <a:rPr lang="fr-FR" sz="1000" dirty="0" smtClean="0">
                <a:solidFill>
                  <a:srgbClr val="5770BE"/>
                </a:solidFill>
              </a:rPr>
              <a:t> 1000m2 24000 </a:t>
            </a:r>
            <a:r>
              <a:rPr lang="fr-FR" sz="1000" dirty="0" err="1" smtClean="0">
                <a:solidFill>
                  <a:srgbClr val="5770BE"/>
                </a:solidFill>
              </a:rPr>
              <a:t>broilers</a:t>
            </a:r>
            <a:r>
              <a:rPr lang="fr-FR" sz="1000" dirty="0" smtClean="0">
                <a:solidFill>
                  <a:srgbClr val="5770BE"/>
                </a:solidFill>
              </a:rPr>
              <a:t> (1)</a:t>
            </a:r>
            <a:endParaRPr lang="fr-FR" sz="1000" dirty="0">
              <a:solidFill>
                <a:srgbClr val="5770BE"/>
              </a:solidFill>
            </a:endParaRPr>
          </a:p>
        </p:txBody>
      </p:sp>
      <p:sp>
        <p:nvSpPr>
          <p:cNvPr id="22" name="Bouton d'action : Aide 21">
            <a:hlinkClick r:id="" action="ppaction://noaction" highlightClick="1"/>
          </p:cNvPr>
          <p:cNvSpPr/>
          <p:nvPr/>
        </p:nvSpPr>
        <p:spPr>
          <a:xfrm>
            <a:off x="7014566" y="3213364"/>
            <a:ext cx="293738" cy="276999"/>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090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700572" y="247159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6" name="Imag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989" y="2300055"/>
            <a:ext cx="260699" cy="260699"/>
          </a:xfrm>
          <a:prstGeom prst="rect">
            <a:avLst/>
          </a:prstGeom>
        </p:spPr>
      </p:pic>
      <p:pic>
        <p:nvPicPr>
          <p:cNvPr id="57" name="Imag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sp>
        <p:nvSpPr>
          <p:cNvPr id="51" name="Rectangle 50"/>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sp>
        <p:nvSpPr>
          <p:cNvPr id="66" name="Rectangle 65"/>
          <p:cNvSpPr/>
          <p:nvPr/>
        </p:nvSpPr>
        <p:spPr>
          <a:xfrm>
            <a:off x="4628235" y="3073823"/>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grpSp>
        <p:nvGrpSpPr>
          <p:cNvPr id="2" name="Groupe 1"/>
          <p:cNvGrpSpPr/>
          <p:nvPr/>
        </p:nvGrpSpPr>
        <p:grpSpPr>
          <a:xfrm>
            <a:off x="297303" y="1366003"/>
            <a:ext cx="8426470" cy="824856"/>
            <a:chOff x="297303" y="1366003"/>
            <a:chExt cx="8426470" cy="824856"/>
          </a:xfrm>
        </p:grpSpPr>
        <p:grpSp>
          <p:nvGrpSpPr>
            <p:cNvPr id="79" name="Groupe 78"/>
            <p:cNvGrpSpPr/>
            <p:nvPr/>
          </p:nvGrpSpPr>
          <p:grpSpPr>
            <a:xfrm>
              <a:off x="441318" y="1366003"/>
              <a:ext cx="8138438" cy="267457"/>
              <a:chOff x="441318" y="1366003"/>
              <a:chExt cx="8138438" cy="267457"/>
            </a:xfrm>
          </p:grpSpPr>
          <p:sp>
            <p:nvSpPr>
              <p:cNvPr id="80" name="ZoneTexte 7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81" name="ZoneTexte 8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82" name="ZoneTexte 8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83" name="ZoneTexte 8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84" name="ZoneTexte 8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85" name="ZoneTexte 8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86" name="Groupe 85"/>
            <p:cNvGrpSpPr/>
            <p:nvPr/>
          </p:nvGrpSpPr>
          <p:grpSpPr>
            <a:xfrm>
              <a:off x="297303" y="1752118"/>
              <a:ext cx="8426470" cy="438741"/>
              <a:chOff x="323528" y="2278055"/>
              <a:chExt cx="8426470" cy="438741"/>
            </a:xfrm>
          </p:grpSpPr>
          <p:sp>
            <p:nvSpPr>
              <p:cNvPr id="87" name="Rectangle 86"/>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8" name="Rectangle 87"/>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9" name="Rectangle 88"/>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0" name="Rectangle 89"/>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1" name="Rectangle 90"/>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2" name="Rectangle 91"/>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93" name="Plus 92"/>
          <p:cNvSpPr/>
          <p:nvPr/>
        </p:nvSpPr>
        <p:spPr>
          <a:xfrm>
            <a:off x="5002121" y="2899457"/>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7372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6" grpId="0" animBg="1"/>
      <p:bldP spid="48" grpId="0" animBg="1"/>
      <p:bldP spid="60" grpId="0"/>
      <p:bldP spid="64" grpId="0" animBg="1"/>
      <p:bldP spid="67"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Exposure</a:t>
            </a:r>
            <a:r>
              <a:rPr lang="fr-FR" dirty="0"/>
              <a:t> </a:t>
            </a:r>
            <a:r>
              <a:rPr lang="fr-FR" dirty="0" err="1"/>
              <a:t>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4604"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80110"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49038" y="2361977"/>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19" name="Groupe 18"/>
          <p:cNvGrpSpPr/>
          <p:nvPr/>
        </p:nvGrpSpPr>
        <p:grpSpPr>
          <a:xfrm>
            <a:off x="3244499" y="2456618"/>
            <a:ext cx="1203798" cy="1137588"/>
            <a:chOff x="3244499" y="2456618"/>
            <a:chExt cx="1203798" cy="1137588"/>
          </a:xfrm>
        </p:grpSpPr>
        <p:sp>
          <p:nvSpPr>
            <p:cNvPr id="72" name="Rectangle 71"/>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3" name="Connecteur droit avec flèche 72"/>
            <p:cNvCxnSpPr>
              <a:stCxn id="72" idx="2"/>
              <a:endCxn id="7"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 name="Bouton d'action : Aide 6">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4" name="Groupe 73"/>
          <p:cNvGrpSpPr/>
          <p:nvPr/>
        </p:nvGrpSpPr>
        <p:grpSpPr>
          <a:xfrm>
            <a:off x="297303" y="1366003"/>
            <a:ext cx="8426470" cy="824856"/>
            <a:chOff x="297303" y="1366003"/>
            <a:chExt cx="8426470" cy="824856"/>
          </a:xfrm>
        </p:grpSpPr>
        <p:grpSp>
          <p:nvGrpSpPr>
            <p:cNvPr id="75" name="Groupe 74"/>
            <p:cNvGrpSpPr/>
            <p:nvPr/>
          </p:nvGrpSpPr>
          <p:grpSpPr>
            <a:xfrm>
              <a:off x="441318" y="1366003"/>
              <a:ext cx="8138438" cy="267457"/>
              <a:chOff x="441318" y="1366003"/>
              <a:chExt cx="8138438" cy="267457"/>
            </a:xfrm>
          </p:grpSpPr>
          <p:sp>
            <p:nvSpPr>
              <p:cNvPr id="90" name="ZoneTexte 8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91" name="ZoneTexte 9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92" name="ZoneTexte 9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93" name="ZoneTexte 9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94" name="ZoneTexte 9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95" name="ZoneTexte 9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76" name="Groupe 75"/>
            <p:cNvGrpSpPr/>
            <p:nvPr/>
          </p:nvGrpSpPr>
          <p:grpSpPr>
            <a:xfrm>
              <a:off x="297303" y="1752118"/>
              <a:ext cx="8426470" cy="438741"/>
              <a:chOff x="323528" y="2278055"/>
              <a:chExt cx="8426470" cy="438741"/>
            </a:xfrm>
          </p:grpSpPr>
          <p:sp>
            <p:nvSpPr>
              <p:cNvPr id="78" name="Rectangle 7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0" name="Rectangle 7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2" name="Rectangle 81"/>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84" name="Rectangle 8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86" name="Rectangle 85"/>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88" name="Rectangle 8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a:t>
            </a:r>
            <a:r>
              <a:rPr lang="fr-FR" sz="1200" b="0" dirty="0" smtClean="0">
                <a:solidFill>
                  <a:srgbClr val="2082C8"/>
                </a:solidFill>
              </a:rPr>
              <a:t>for single contact</a:t>
            </a:r>
            <a:r>
              <a:rPr lang="fr-FR" sz="1200" b="0" dirty="0" smtClean="0"/>
              <a:t> taken </a:t>
            </a:r>
            <a:r>
              <a:rPr lang="fr-FR" sz="1200" b="0" dirty="0" err="1" smtClean="0"/>
              <a:t>from</a:t>
            </a:r>
            <a:r>
              <a:rPr lang="fr-FR" sz="1200" b="0" dirty="0" smtClean="0"/>
              <a:t> </a:t>
            </a:r>
            <a:r>
              <a:rPr lang="fr-FR" sz="1200" b="0" dirty="0" err="1" smtClean="0"/>
              <a:t>literature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3495"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79001"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12609" y="2884518"/>
            <a:ext cx="673582" cy="261610"/>
          </a:xfrm>
          <a:prstGeom prst="rect">
            <a:avLst/>
          </a:prstGeom>
        </p:spPr>
        <p:txBody>
          <a:bodyPr wrap="none">
            <a:spAutoFit/>
          </a:bodyPr>
          <a:lstStyle/>
          <a:p>
            <a:r>
              <a:rPr lang="fr-FR" sz="1100" dirty="0" err="1">
                <a:solidFill>
                  <a:srgbClr val="FF0000"/>
                </a:solidFill>
              </a:rPr>
              <a:t>t_meat</a:t>
            </a:r>
            <a:endParaRPr lang="fr-FR" sz="1100" dirty="0"/>
          </a:p>
        </p:txBody>
      </p:sp>
      <p:sp>
        <p:nvSpPr>
          <p:cNvPr id="5" name="Rectangle 4"/>
          <p:cNvSpPr/>
          <p:nvPr/>
        </p:nvSpPr>
        <p:spPr>
          <a:xfrm>
            <a:off x="1569154" y="298113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5" name="Rectangle 44"/>
          <p:cNvSpPr/>
          <p:nvPr/>
        </p:nvSpPr>
        <p:spPr>
          <a:xfrm>
            <a:off x="297303" y="2972288"/>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2" name="Rectangle 21"/>
          <p:cNvSpPr/>
          <p:nvPr/>
        </p:nvSpPr>
        <p:spPr>
          <a:xfrm>
            <a:off x="6399794" y="3251726"/>
            <a:ext cx="731290" cy="261610"/>
          </a:xfrm>
          <a:prstGeom prst="rect">
            <a:avLst/>
          </a:prstGeom>
        </p:spPr>
        <p:txBody>
          <a:bodyPr wrap="none">
            <a:spAutoFit/>
          </a:bodyPr>
          <a:lstStyle/>
          <a:p>
            <a:r>
              <a:rPr lang="fr-FR" sz="1100" dirty="0" err="1">
                <a:solidFill>
                  <a:srgbClr val="FF0000"/>
                </a:solidFill>
              </a:rPr>
              <a:t>t_board</a:t>
            </a:r>
            <a:endParaRPr lang="fr-FR" sz="1100" dirty="0"/>
          </a:p>
        </p:txBody>
      </p:sp>
      <p:sp>
        <p:nvSpPr>
          <p:cNvPr id="47" name="Rectangle 46"/>
          <p:cNvSpPr/>
          <p:nvPr/>
        </p:nvSpPr>
        <p:spPr>
          <a:xfrm>
            <a:off x="5188716" y="2988269"/>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4" name="Rectangle 23"/>
          <p:cNvSpPr/>
          <p:nvPr/>
        </p:nvSpPr>
        <p:spPr>
          <a:xfrm>
            <a:off x="8267116" y="3330864"/>
            <a:ext cx="659155" cy="261610"/>
          </a:xfrm>
          <a:prstGeom prst="rect">
            <a:avLst/>
          </a:prstGeom>
        </p:spPr>
        <p:txBody>
          <a:bodyPr wrap="none">
            <a:spAutoFit/>
          </a:bodyPr>
          <a:lstStyle/>
          <a:p>
            <a:r>
              <a:rPr lang="fr-FR" sz="1100" dirty="0" err="1">
                <a:solidFill>
                  <a:srgbClr val="FF0000"/>
                </a:solidFill>
              </a:rPr>
              <a:t>t_knife</a:t>
            </a:r>
            <a:endParaRPr lang="fr-FR" sz="1100" dirty="0"/>
          </a:p>
        </p:txBody>
      </p:sp>
      <p:sp>
        <p:nvSpPr>
          <p:cNvPr id="25" name="Rectangle à coins arrondis 24"/>
          <p:cNvSpPr/>
          <p:nvPr/>
        </p:nvSpPr>
        <p:spPr>
          <a:xfrm>
            <a:off x="3138650" y="4079811"/>
            <a:ext cx="917328" cy="432048"/>
          </a:xfrm>
          <a:prstGeom prst="roundRect">
            <a:avLst/>
          </a:prstGeom>
          <a:solidFill>
            <a:schemeClr val="accent3">
              <a:lumMod val="40000"/>
              <a:lumOff val="6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r>
              <a:rPr lang="fr-FR" sz="1100" dirty="0" smtClean="0"/>
              <a:t>s</a:t>
            </a:r>
            <a:endParaRPr lang="fr-FR" dirty="0"/>
          </a:p>
        </p:txBody>
      </p:sp>
      <p:sp>
        <p:nvSpPr>
          <p:cNvPr id="59" name="Rectangle à coins arrondis 58"/>
          <p:cNvSpPr/>
          <p:nvPr/>
        </p:nvSpPr>
        <p:spPr>
          <a:xfrm>
            <a:off x="5102671" y="4079811"/>
            <a:ext cx="91732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a:t>
            </a:r>
            <a:r>
              <a:rPr lang="fr-FR" sz="1100" dirty="0" err="1" smtClean="0"/>
              <a:t>w</a:t>
            </a:r>
            <a:endParaRPr lang="fr-FR" dirty="0"/>
          </a:p>
        </p:txBody>
      </p:sp>
      <p:cxnSp>
        <p:nvCxnSpPr>
          <p:cNvPr id="27" name="Connecteur droit avec flèche 26"/>
          <p:cNvCxnSpPr>
            <a:stCxn id="25" idx="3"/>
            <a:endCxn id="59" idx="1"/>
          </p:cNvCxnSpPr>
          <p:nvPr/>
        </p:nvCxnSpPr>
        <p:spPr>
          <a:xfrm>
            <a:off x="4055978" y="4295835"/>
            <a:ext cx="1046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4427984" y="3895145"/>
            <a:ext cx="599844" cy="369332"/>
          </a:xfrm>
          <a:prstGeom prst="rect">
            <a:avLst/>
          </a:prstGeom>
          <a:noFill/>
        </p:spPr>
        <p:txBody>
          <a:bodyPr wrap="square" rtlCol="0">
            <a:spAutoFit/>
          </a:bodyPr>
          <a:lstStyle/>
          <a:p>
            <a:r>
              <a:rPr lang="fr-FR" dirty="0" smtClean="0">
                <a:solidFill>
                  <a:srgbClr val="FF0000"/>
                </a:solidFill>
              </a:rPr>
              <a:t>t</a:t>
            </a:r>
            <a:endParaRPr lang="fr-FR" dirty="0">
              <a:solidFill>
                <a:srgbClr val="FF0000"/>
              </a:solidFill>
            </a:endParaRPr>
          </a:p>
        </p:txBody>
      </p:sp>
      <p:sp>
        <p:nvSpPr>
          <p:cNvPr id="62" name="ZoneTexte 61"/>
          <p:cNvSpPr txBox="1"/>
          <p:nvPr/>
        </p:nvSpPr>
        <p:spPr>
          <a:xfrm>
            <a:off x="3243922" y="4481371"/>
            <a:ext cx="812056" cy="276999"/>
          </a:xfrm>
          <a:prstGeom prst="rect">
            <a:avLst/>
          </a:prstGeom>
          <a:noFill/>
        </p:spPr>
        <p:txBody>
          <a:bodyPr wrap="square" rtlCol="0">
            <a:spAutoFit/>
          </a:bodyPr>
          <a:lstStyle/>
          <a:p>
            <a:r>
              <a:rPr lang="fr-FR" sz="1200" dirty="0" smtClean="0"/>
              <a:t>Per cm</a:t>
            </a:r>
            <a:r>
              <a:rPr lang="fr-FR" sz="900" dirty="0" smtClean="0"/>
              <a:t>2</a:t>
            </a:r>
            <a:endParaRPr lang="fr-FR" sz="900" dirty="0"/>
          </a:p>
        </p:txBody>
      </p:sp>
      <p:sp>
        <p:nvSpPr>
          <p:cNvPr id="64" name="ZoneTexte 63"/>
          <p:cNvSpPr txBox="1"/>
          <p:nvPr/>
        </p:nvSpPr>
        <p:spPr>
          <a:xfrm>
            <a:off x="5155307" y="4478286"/>
            <a:ext cx="864692" cy="276999"/>
          </a:xfrm>
          <a:prstGeom prst="rect">
            <a:avLst/>
          </a:prstGeom>
          <a:noFill/>
        </p:spPr>
        <p:txBody>
          <a:bodyPr wrap="square" rtlCol="0">
            <a:spAutoFit/>
          </a:bodyPr>
          <a:lstStyle/>
          <a:p>
            <a:r>
              <a:rPr lang="fr-FR" sz="1200" dirty="0" smtClean="0"/>
              <a:t>Per cm</a:t>
            </a:r>
            <a:r>
              <a:rPr lang="fr-FR" sz="900" dirty="0" smtClean="0"/>
              <a:t>2</a:t>
            </a:r>
            <a:endParaRPr lang="fr-FR" sz="800" dirty="0"/>
          </a:p>
        </p:txBody>
      </p:sp>
      <p:grpSp>
        <p:nvGrpSpPr>
          <p:cNvPr id="82" name="Groupe 81"/>
          <p:cNvGrpSpPr/>
          <p:nvPr/>
        </p:nvGrpSpPr>
        <p:grpSpPr>
          <a:xfrm>
            <a:off x="3244499" y="2456618"/>
            <a:ext cx="1203798" cy="1137588"/>
            <a:chOff x="3244499" y="2456618"/>
            <a:chExt cx="1203798" cy="1137588"/>
          </a:xfrm>
        </p:grpSpPr>
        <p:sp>
          <p:nvSpPr>
            <p:cNvPr id="84" name="Rectangle 83"/>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86" name="Connecteur droit avec flèche 85"/>
            <p:cNvCxnSpPr>
              <a:stCxn id="84" idx="2"/>
              <a:endCxn id="88"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88" name="Bouton d'action : Aide 87">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0" name="Groupe 89"/>
          <p:cNvGrpSpPr/>
          <p:nvPr/>
        </p:nvGrpSpPr>
        <p:grpSpPr>
          <a:xfrm>
            <a:off x="297303" y="1366003"/>
            <a:ext cx="8426470" cy="824856"/>
            <a:chOff x="297303" y="1366003"/>
            <a:chExt cx="8426470" cy="824856"/>
          </a:xfrm>
        </p:grpSpPr>
        <p:grpSp>
          <p:nvGrpSpPr>
            <p:cNvPr id="91" name="Groupe 90"/>
            <p:cNvGrpSpPr/>
            <p:nvPr/>
          </p:nvGrpSpPr>
          <p:grpSpPr>
            <a:xfrm>
              <a:off x="441318" y="1366003"/>
              <a:ext cx="8138438" cy="267457"/>
              <a:chOff x="441318" y="1366003"/>
              <a:chExt cx="8138438" cy="267457"/>
            </a:xfrm>
          </p:grpSpPr>
          <p:sp>
            <p:nvSpPr>
              <p:cNvPr id="99" name="ZoneTexte 98"/>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100" name="ZoneTexte 99"/>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101" name="ZoneTexte 100"/>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102" name="ZoneTexte 10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103" name="ZoneTexte 102"/>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104" name="ZoneTexte 103"/>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92" name="Groupe 91"/>
            <p:cNvGrpSpPr/>
            <p:nvPr/>
          </p:nvGrpSpPr>
          <p:grpSpPr>
            <a:xfrm>
              <a:off x="297303" y="1752118"/>
              <a:ext cx="8426470" cy="438741"/>
              <a:chOff x="323528" y="2278055"/>
              <a:chExt cx="8426470" cy="438741"/>
            </a:xfrm>
          </p:grpSpPr>
          <p:sp>
            <p:nvSpPr>
              <p:cNvPr id="93" name="Rectangle 92"/>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94" name="Rectangle 93"/>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95" name="Rectangle 94"/>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6" name="Rectangle 95"/>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7" name="Rectangle 96"/>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8" name="Rectangle 9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2619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5" grpId="0"/>
      <p:bldP spid="22" grpId="0"/>
      <p:bldP spid="47" grpId="0"/>
      <p:bldP spid="24" grpId="0"/>
      <p:bldP spid="28"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95FFB1-59D7-49A1-AFDD-C527B4A1D76C}">
  <ds:schemaRefs>
    <ds:schemaRef ds:uri="764a75d7-b33f-4a9f-acbd-b0607662a84d"/>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http://schemas.microsoft.com/sharepoint/v3"/>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9526</TotalTime>
  <Words>1934</Words>
  <Application>Microsoft Office PowerPoint</Application>
  <PresentationFormat>Affichage à l'écran (16:9)</PresentationFormat>
  <Paragraphs>451</Paragraphs>
  <Slides>14</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Marianne</vt:lpstr>
      <vt:lpstr>OPÉRATEURS</vt:lpstr>
      <vt:lpstr>Présentation PowerPoint</vt:lpstr>
      <vt:lpstr>General framework</vt:lpstr>
      <vt:lpstr>Occupational module</vt:lpstr>
      <vt:lpstr>Contamination pathways</vt:lpstr>
      <vt:lpstr>Number of workers</vt:lpstr>
      <vt:lpstr>Number of workers</vt:lpstr>
      <vt:lpstr>Computation of concentation </vt:lpstr>
      <vt:lpstr>Exposure assessment</vt:lpstr>
      <vt:lpstr>Exposure assessment</vt:lpstr>
      <vt:lpstr>Transmission parameters</vt:lpstr>
      <vt:lpstr>Sequential surface contact</vt:lpstr>
      <vt:lpstr>Hygiene and biosecurity parameters</vt:lpstr>
      <vt:lpstr>Hygiene and biosecurity parameters H</vt:lpstr>
      <vt:lpstr>Computation of risk</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463</cp:revision>
  <dcterms:created xsi:type="dcterms:W3CDTF">2020-11-30T09:05:25Z</dcterms:created>
  <dcterms:modified xsi:type="dcterms:W3CDTF">2024-10-18T16:41:39Z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