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1" r:id="rId7"/>
    <p:sldId id="401" r:id="rId8"/>
    <p:sldId id="403" r:id="rId9"/>
    <p:sldId id="402" r:id="rId10"/>
    <p:sldId id="392" r:id="rId11"/>
    <p:sldId id="393" r:id="rId12"/>
    <p:sldId id="400" r:id="rId13"/>
    <p:sldId id="399" r:id="rId14"/>
    <p:sldId id="394" r:id="rId15"/>
    <p:sldId id="395" r:id="rId16"/>
    <p:sldId id="397" r:id="rId17"/>
    <p:sldId id="398"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70BE"/>
    <a:srgbClr val="3C3C3C"/>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94" autoAdjust="0"/>
  </p:normalViewPr>
  <p:slideViewPr>
    <p:cSldViewPr showGuides="1">
      <p:cViewPr varScale="1">
        <p:scale>
          <a:sx n="111" d="100"/>
          <a:sy n="111" d="100"/>
        </p:scale>
        <p:origin x="576" y="68"/>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21/10/2024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21/10/2024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7785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7</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9</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11</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1784059676"/>
              </p:ext>
            </p:extLst>
          </p:nvPr>
        </p:nvGraphicFramePr>
        <p:xfrm>
          <a:off x="346044" y="1203598"/>
          <a:ext cx="8402419" cy="2716898"/>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0,98</a:t>
                      </a:r>
                      <a:r>
                        <a:rPr lang="fr-FR" sz="1200" dirty="0" smtClean="0"/>
                        <a:t>, </a:t>
                      </a:r>
                      <a:r>
                        <a:rPr lang="fr-FR" sz="1200" dirty="0" smtClean="0">
                          <a:solidFill>
                            <a:srgbClr val="FF0000"/>
                          </a:solidFill>
                        </a:rPr>
                        <a:t>0,64</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smtClean="0">
                          <a:solidFill>
                            <a:schemeClr val="tx1"/>
                          </a:solidFill>
                        </a:rPr>
                        <a:t>King et al. (2020) </a:t>
                      </a:r>
                      <a:r>
                        <a:rPr lang="fr-FR" sz="1200" b="0" dirty="0" err="1" smtClean="0">
                          <a:solidFill>
                            <a:schemeClr val="tx1"/>
                          </a:solidFill>
                        </a:rPr>
                        <a:t>also</a:t>
                      </a:r>
                      <a:r>
                        <a:rPr lang="fr-FR" sz="1200" b="0" dirty="0" smtClean="0">
                          <a:solidFill>
                            <a:schemeClr val="tx1"/>
                          </a:solidFill>
                        </a:rPr>
                        <a:t> </a:t>
                      </a:r>
                      <a:endParaRPr lang="en-US" sz="1200" b="0" dirty="0" smtClean="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tc>
                  <a:txBody>
                    <a:bodyPr/>
                    <a:lstStyle/>
                    <a:p>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2954902" y="2420311"/>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sp>
        <p:nvSpPr>
          <p:cNvPr id="31" name="ZoneTexte 30"/>
          <p:cNvSpPr txBox="1"/>
          <p:nvPr/>
        </p:nvSpPr>
        <p:spPr>
          <a:xfrm>
            <a:off x="6886815" y="2987225"/>
            <a:ext cx="1112754" cy="861774"/>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p:txBody>
      </p:sp>
      <p:grpSp>
        <p:nvGrpSpPr>
          <p:cNvPr id="50" name="Groupe 49"/>
          <p:cNvGrpSpPr/>
          <p:nvPr/>
        </p:nvGrpSpPr>
        <p:grpSpPr>
          <a:xfrm>
            <a:off x="208070" y="2969754"/>
            <a:ext cx="8923607" cy="1508105"/>
            <a:chOff x="208070" y="2969754"/>
            <a:chExt cx="8923607" cy="1508105"/>
          </a:xfrm>
        </p:grpSpPr>
        <p:sp>
          <p:nvSpPr>
            <p:cNvPr id="21" name="ZoneTexte 20"/>
            <p:cNvSpPr txBox="1"/>
            <p:nvPr/>
          </p:nvSpPr>
          <p:spPr>
            <a:xfrm>
              <a:off x="208070" y="2969754"/>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439953" y="3012629"/>
              <a:ext cx="1216305"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err="1" smtClean="0">
                  <a:solidFill>
                    <a:srgbClr val="00B050"/>
                  </a:solidFill>
                </a:rPr>
                <a:t>Prev_prod_n</a:t>
              </a:r>
              <a:endParaRPr lang="fr-FR" sz="1000" dirty="0" smtClean="0">
                <a:solidFill>
                  <a:srgbClr val="00B050"/>
                </a:solidFill>
              </a:endParaRPr>
            </a:p>
          </p:txBody>
        </p:sp>
        <p:sp>
          <p:nvSpPr>
            <p:cNvPr id="32" name="ZoneTexte 31"/>
            <p:cNvSpPr txBox="1"/>
            <p:nvPr/>
          </p:nvSpPr>
          <p:spPr>
            <a:xfrm>
              <a:off x="7876980" y="2969754"/>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grpSp>
      <p:grpSp>
        <p:nvGrpSpPr>
          <p:cNvPr id="34" name="Groupe 33"/>
          <p:cNvGrpSpPr/>
          <p:nvPr/>
        </p:nvGrpSpPr>
        <p:grpSpPr>
          <a:xfrm>
            <a:off x="285162" y="1343902"/>
            <a:ext cx="8354149" cy="869839"/>
            <a:chOff x="285162" y="1343902"/>
            <a:chExt cx="8354149" cy="869839"/>
          </a:xfrm>
        </p:grpSpPr>
        <p:grpSp>
          <p:nvGrpSpPr>
            <p:cNvPr id="35" name="Groupe 34"/>
            <p:cNvGrpSpPr/>
            <p:nvPr/>
          </p:nvGrpSpPr>
          <p:grpSpPr>
            <a:xfrm>
              <a:off x="285162" y="1362790"/>
              <a:ext cx="1543632" cy="838567"/>
              <a:chOff x="101150" y="1351262"/>
              <a:chExt cx="1543632" cy="838567"/>
            </a:xfrm>
          </p:grpSpPr>
          <p:sp>
            <p:nvSpPr>
              <p:cNvPr id="70" name="ZoneTexte 69"/>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71" name="ZoneTexte 70"/>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72" name="Groupe 71"/>
              <p:cNvGrpSpPr/>
              <p:nvPr/>
            </p:nvGrpSpPr>
            <p:grpSpPr>
              <a:xfrm>
                <a:off x="101150" y="1755125"/>
                <a:ext cx="1543632" cy="434704"/>
                <a:chOff x="297303" y="1755125"/>
                <a:chExt cx="1543632" cy="434704"/>
              </a:xfrm>
            </p:grpSpPr>
            <p:sp>
              <p:nvSpPr>
                <p:cNvPr id="73" name="Rectangle 72"/>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74" name="Rectangle 73"/>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36" name="Groupe 35"/>
            <p:cNvGrpSpPr/>
            <p:nvPr/>
          </p:nvGrpSpPr>
          <p:grpSpPr>
            <a:xfrm>
              <a:off x="2214024" y="1378098"/>
              <a:ext cx="3312922" cy="835643"/>
              <a:chOff x="2134367" y="1356213"/>
              <a:chExt cx="3312922" cy="835643"/>
            </a:xfrm>
          </p:grpSpPr>
          <p:grpSp>
            <p:nvGrpSpPr>
              <p:cNvPr id="43" name="Groupe 42"/>
              <p:cNvGrpSpPr/>
              <p:nvPr/>
            </p:nvGrpSpPr>
            <p:grpSpPr>
              <a:xfrm>
                <a:off x="2134367" y="1751849"/>
                <a:ext cx="3312922" cy="440007"/>
                <a:chOff x="2331044" y="1757614"/>
                <a:chExt cx="3312922" cy="440007"/>
              </a:xfrm>
            </p:grpSpPr>
            <p:sp>
              <p:nvSpPr>
                <p:cNvPr id="49" name="Rectangle 48"/>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1" name="Rectangle 50"/>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53" name="Rectangle 52"/>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54" name="Rectangle 53"/>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44" name="Groupe 43"/>
              <p:cNvGrpSpPr/>
              <p:nvPr/>
            </p:nvGrpSpPr>
            <p:grpSpPr>
              <a:xfrm>
                <a:off x="2258624" y="1356213"/>
                <a:ext cx="3071584" cy="266213"/>
                <a:chOff x="2468036" y="1344780"/>
                <a:chExt cx="3071584" cy="266213"/>
              </a:xfrm>
            </p:grpSpPr>
            <p:sp>
              <p:nvSpPr>
                <p:cNvPr id="45" name="ZoneTexte 44"/>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46" name="ZoneTexte 45"/>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47" name="ZoneTexte 46"/>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48" name="ZoneTexte 47"/>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37" name="ZoneTexte 36"/>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38" name="Rectangle 37"/>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39" name="ZoneTexte 38"/>
            <p:cNvSpPr txBox="1"/>
            <p:nvPr/>
          </p:nvSpPr>
          <p:spPr>
            <a:xfrm>
              <a:off x="8001007" y="1343902"/>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050" b="1" dirty="0">
                  <a:solidFill>
                    <a:schemeClr val="bg1"/>
                  </a:solidFill>
                </a:rPr>
                <a:t>9</a:t>
              </a:r>
            </a:p>
          </p:txBody>
        </p:sp>
        <p:sp>
          <p:nvSpPr>
            <p:cNvPr id="40" name="Rectangle 39"/>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1" name="Rectangle 40"/>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42" name="ZoneTexte 41"/>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8</a:t>
              </a:r>
            </a:p>
          </p:txBody>
        </p:sp>
      </p:grpSp>
      <p:sp>
        <p:nvSpPr>
          <p:cNvPr id="2" name="Rectangle 1"/>
          <p:cNvSpPr/>
          <p:nvPr/>
        </p:nvSpPr>
        <p:spPr>
          <a:xfrm>
            <a:off x="5812674" y="2973025"/>
            <a:ext cx="1250360" cy="738664"/>
          </a:xfrm>
          <a:prstGeom prst="rect">
            <a:avLst/>
          </a:prstGeom>
        </p:spPr>
        <p:txBody>
          <a:bodyPr wrap="square">
            <a:spAutoFit/>
          </a:bodyPr>
          <a:lstStyle/>
          <a:p>
            <a:pPr marL="171450" indent="-171450">
              <a:buFont typeface="Arial" panose="020B0604020202020204" pitchFamily="34" charset="0"/>
              <a:buChar char="•"/>
            </a:pPr>
            <a:r>
              <a:rPr lang="fr-FR" sz="1050" dirty="0" err="1" smtClean="0">
                <a:solidFill>
                  <a:srgbClr val="FF0000"/>
                </a:solidFill>
              </a:rPr>
              <a:t>C_df_p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FF0000"/>
                </a:solidFill>
              </a:rPr>
              <a:t>Prev_df_p</a:t>
            </a:r>
            <a:endParaRPr lang="fr-FR" sz="1050" dirty="0">
              <a:solidFill>
                <a:srgbClr val="FF0000"/>
              </a:solidFill>
            </a:endParaRPr>
          </a:p>
          <a:p>
            <a:pPr marL="171450" indent="-171450">
              <a:buFont typeface="Arial" panose="020B0604020202020204" pitchFamily="34" charset="0"/>
              <a:buChar char="•"/>
            </a:pPr>
            <a:r>
              <a:rPr lang="fr-FR" sz="1050" dirty="0" err="1" smtClean="0">
                <a:solidFill>
                  <a:srgbClr val="00B050"/>
                </a:solidFill>
              </a:rPr>
              <a:t>C_df_n</a:t>
            </a:r>
            <a:endParaRPr lang="fr-FR" sz="1050" dirty="0">
              <a:solidFill>
                <a:srgbClr val="00B050"/>
              </a:solidFill>
            </a:endParaRPr>
          </a:p>
          <a:p>
            <a:pPr marL="171450" indent="-171450">
              <a:buFont typeface="Arial" panose="020B0604020202020204" pitchFamily="34" charset="0"/>
              <a:buChar char="•"/>
            </a:pPr>
            <a:r>
              <a:rPr lang="fr-FR" sz="1050" dirty="0" err="1" smtClean="0">
                <a:solidFill>
                  <a:srgbClr val="00B050"/>
                </a:solidFill>
              </a:rPr>
              <a:t>Prev_df_n</a:t>
            </a:r>
            <a:endParaRPr lang="fr-FR" sz="1050" dirty="0">
              <a:solidFill>
                <a:srgbClr val="00B050"/>
              </a:solidFill>
            </a:endParaRPr>
          </a:p>
        </p:txBody>
      </p:sp>
      <p:sp>
        <p:nvSpPr>
          <p:cNvPr id="9" name="Rectangle 8"/>
          <p:cNvSpPr/>
          <p:nvPr/>
        </p:nvSpPr>
        <p:spPr>
          <a:xfrm>
            <a:off x="5940152" y="3725889"/>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
        <p:nvSpPr>
          <p:cNvPr id="75" name="Rectangle 74"/>
          <p:cNvSpPr/>
          <p:nvPr/>
        </p:nvSpPr>
        <p:spPr>
          <a:xfrm>
            <a:off x="2547021" y="3726936"/>
            <a:ext cx="3006080" cy="246221"/>
          </a:xfrm>
          <a:prstGeom prst="rect">
            <a:avLst/>
          </a:prstGeom>
        </p:spPr>
        <p:txBody>
          <a:bodyPr wrap="square">
            <a:spAutoFit/>
          </a:bodyPr>
          <a:lstStyle/>
          <a:p>
            <a:pPr marL="171450" indent="-171450">
              <a:buFont typeface="Arial" panose="020B0604020202020204" pitchFamily="34" charset="0"/>
              <a:buChar char="•"/>
            </a:pPr>
            <a:r>
              <a:rPr lang="fr-FR" sz="1000" dirty="0" smtClean="0">
                <a:solidFill>
                  <a:srgbClr val="0070C0"/>
                </a:solidFill>
              </a:rPr>
              <a:t>Food-borne module (</a:t>
            </a:r>
            <a:r>
              <a:rPr lang="fr-FR" sz="1000" dirty="0" err="1" smtClean="0">
                <a:solidFill>
                  <a:srgbClr val="2082C8"/>
                </a:solidFill>
                <a:latin typeface="Calibri" panose="020F0502020204030204" pitchFamily="34" charset="0"/>
                <a:cs typeface="Calibri" panose="020F0502020204030204" pitchFamily="34" charset="0"/>
              </a:rPr>
              <a:t>Ɵfoodborne</a:t>
            </a:r>
            <a:r>
              <a:rPr lang="fr-FR" sz="1000" dirty="0" smtClean="0">
                <a:solidFill>
                  <a:srgbClr val="0070C0"/>
                </a:solidFill>
              </a:rPr>
              <a:t>) outputs</a:t>
            </a:r>
            <a:endParaRPr lang="fr-FR" sz="1000" dirty="0">
              <a:solidFill>
                <a:srgbClr val="0070C0"/>
              </a:solidFill>
            </a:endParaRPr>
          </a:p>
        </p:txBody>
      </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of air </a:t>
            </a:r>
            <a:r>
              <a:rPr lang="fr-FR" sz="1200" b="0" dirty="0" err="1" smtClean="0"/>
              <a:t>particles</a:t>
            </a:r>
            <a:r>
              <a:rPr lang="fr-FR" sz="1200" b="0" dirty="0" smtClean="0"/>
              <a:t>.</a:t>
            </a:r>
            <a:endParaRPr lang="fr-FR" sz="1200" b="0" i="1" dirty="0"/>
          </a:p>
        </p:txBody>
      </p:sp>
      <p:sp>
        <p:nvSpPr>
          <p:cNvPr id="44" name="ZoneTexte 43"/>
          <p:cNvSpPr txBox="1"/>
          <p:nvPr/>
        </p:nvSpPr>
        <p:spPr>
          <a:xfrm>
            <a:off x="7846490" y="3195805"/>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24" name="ZoneTexte 23"/>
          <p:cNvSpPr txBox="1"/>
          <p:nvPr/>
        </p:nvSpPr>
        <p:spPr>
          <a:xfrm>
            <a:off x="441318" y="4227934"/>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 name="ZoneTexte 6"/>
          <p:cNvSpPr txBox="1"/>
          <p:nvPr/>
        </p:nvSpPr>
        <p:spPr>
          <a:xfrm>
            <a:off x="996524" y="3211711"/>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35" name="ZoneTexte 34"/>
          <p:cNvSpPr txBox="1"/>
          <p:nvPr/>
        </p:nvSpPr>
        <p:spPr>
          <a:xfrm>
            <a:off x="281783" y="3211436"/>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461665"/>
          </a:xfrm>
          <a:prstGeom prst="rect">
            <a:avLst/>
          </a:prstGeom>
          <a:noFill/>
        </p:spPr>
        <p:txBody>
          <a:bodyPr wrap="square" rtlCol="0">
            <a:spAutoFit/>
          </a:bodyPr>
          <a:lstStyle/>
          <a:p>
            <a:pPr algn="ctr"/>
            <a:r>
              <a:rPr lang="fr-FR" sz="1200" dirty="0"/>
              <a:t>8</a:t>
            </a:r>
            <a:r>
              <a:rPr lang="fr-FR" sz="1200" dirty="0" smtClean="0"/>
              <a:t>5% </a:t>
            </a:r>
          </a:p>
          <a:p>
            <a:pPr algn="ctr"/>
            <a:r>
              <a:rPr lang="fr-FR" sz="1200" dirty="0" err="1" smtClean="0"/>
              <a:t>electric</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 name="ZoneTexte 1"/>
          <p:cNvSpPr txBox="1"/>
          <p:nvPr/>
        </p:nvSpPr>
        <p:spPr>
          <a:xfrm>
            <a:off x="2221414"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7" name="ZoneTexte 76"/>
          <p:cNvSpPr txBox="1"/>
          <p:nvPr/>
        </p:nvSpPr>
        <p:spPr>
          <a:xfrm>
            <a:off x="3984442" y="321593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8" name="ZoneTexte 77"/>
          <p:cNvSpPr txBox="1"/>
          <p:nvPr/>
        </p:nvSpPr>
        <p:spPr>
          <a:xfrm>
            <a:off x="5988225" y="3203562"/>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79" name="ZoneTexte 78"/>
          <p:cNvSpPr txBox="1"/>
          <p:nvPr/>
        </p:nvSpPr>
        <p:spPr>
          <a:xfrm>
            <a:off x="7081620" y="3209304"/>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Number</a:t>
            </a:r>
            <a:r>
              <a:rPr lang="fr-FR" dirty="0"/>
              <a:t> of </a:t>
            </a:r>
            <a:r>
              <a:rPr lang="fr-FR" dirty="0" err="1"/>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err="1" smtClean="0"/>
              <a:t>number</a:t>
            </a:r>
            <a:r>
              <a:rPr lang="fr-FR" sz="1200" b="0" dirty="0" smtClean="0"/>
              <a:t> of </a:t>
            </a:r>
            <a:r>
              <a:rPr lang="fr-FR" sz="1200" b="0" dirty="0" err="1" smtClean="0"/>
              <a:t>workers</a:t>
            </a:r>
            <a:r>
              <a:rPr lang="fr-FR" sz="1200" b="0" dirty="0" smtClean="0"/>
              <a:t> </a:t>
            </a:r>
            <a:r>
              <a:rPr lang="fr-FR" sz="1200" b="0" dirty="0" err="1" smtClean="0"/>
              <a:t>according</a:t>
            </a:r>
            <a:r>
              <a:rPr lang="fr-FR" sz="1200" b="0" dirty="0" smtClean="0"/>
              <a:t> to the visite </a:t>
            </a:r>
            <a:r>
              <a:rPr lang="fr-FR" sz="1200" b="0" dirty="0" smtClean="0">
                <a:solidFill>
                  <a:srgbClr val="5770BE"/>
                </a:solidFill>
              </a:rPr>
              <a:t>(0)</a:t>
            </a:r>
            <a:r>
              <a:rPr lang="fr-FR" sz="1200" b="0" dirty="0" smtClean="0"/>
              <a:t> of the </a:t>
            </a:r>
            <a:r>
              <a:rPr lang="fr-FR" sz="1200" b="0" dirty="0" err="1" smtClean="0"/>
              <a:t>slaughterhouse</a:t>
            </a:r>
            <a:r>
              <a:rPr lang="fr-FR" sz="1200" b="0" dirty="0" smtClean="0"/>
              <a:t>  and </a:t>
            </a:r>
            <a:r>
              <a:rPr lang="fr-FR" sz="1200" b="0" dirty="0" err="1" smtClean="0"/>
              <a:t>literature</a:t>
            </a:r>
            <a:r>
              <a:rPr lang="fr-FR" sz="1200" b="0" dirty="0" smtClean="0"/>
              <a:t> </a:t>
            </a:r>
            <a:r>
              <a:rPr lang="fr-FR" sz="1200" b="0" dirty="0" err="1" smtClean="0"/>
              <a:t>review</a:t>
            </a:r>
            <a:r>
              <a:rPr lang="fr-FR" sz="1200" b="0" dirty="0" smtClean="0"/>
              <a:t>.</a:t>
            </a:r>
            <a:endParaRPr lang="fr-FR" sz="1200" b="0" i="1" dirty="0"/>
          </a:p>
        </p:txBody>
      </p:sp>
      <p:sp>
        <p:nvSpPr>
          <p:cNvPr id="44" name="ZoneTexte 43"/>
          <p:cNvSpPr txBox="1"/>
          <p:nvPr/>
        </p:nvSpPr>
        <p:spPr>
          <a:xfrm>
            <a:off x="7839634" y="3210440"/>
            <a:ext cx="962329" cy="430887"/>
          </a:xfrm>
          <a:prstGeom prst="rect">
            <a:avLst/>
          </a:prstGeom>
          <a:noFill/>
        </p:spPr>
        <p:txBody>
          <a:bodyPr wrap="square" rtlCol="0">
            <a:spAutoFit/>
          </a:bodyPr>
          <a:lstStyle/>
          <a:p>
            <a:pPr algn="ctr"/>
            <a:r>
              <a:rPr lang="fr-FR" sz="1100" dirty="0" err="1" smtClean="0"/>
              <a:t>Unif</a:t>
            </a:r>
            <a:r>
              <a:rPr lang="fr-FR" sz="1100" dirty="0" smtClean="0"/>
              <a:t>(10, 12)</a:t>
            </a:r>
            <a:r>
              <a:rPr lang="fr-FR" sz="1100" dirty="0" smtClean="0">
                <a:solidFill>
                  <a:srgbClr val="5770BE"/>
                </a:solidFill>
              </a:rPr>
              <a:t> </a:t>
            </a:r>
            <a:r>
              <a:rPr lang="fr-FR" sz="1100" dirty="0">
                <a:solidFill>
                  <a:srgbClr val="5770BE"/>
                </a:solidFill>
              </a:rPr>
              <a:t>(0)</a:t>
            </a:r>
            <a:r>
              <a:rPr lang="fr-FR" sz="1100" dirty="0"/>
              <a:t> </a:t>
            </a:r>
            <a:endParaRPr lang="fr-FR" sz="1100" dirty="0">
              <a:solidFill>
                <a:srgbClr val="5770BE"/>
              </a:solidFill>
            </a:endParaRPr>
          </a:p>
        </p:txBody>
      </p:sp>
      <p:sp>
        <p:nvSpPr>
          <p:cNvPr id="38" name="Rectangle 37"/>
          <p:cNvSpPr/>
          <p:nvPr/>
        </p:nvSpPr>
        <p:spPr>
          <a:xfrm>
            <a:off x="309289" y="242701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50" name="Rectangle 49"/>
          <p:cNvSpPr/>
          <p:nvPr/>
        </p:nvSpPr>
        <p:spPr>
          <a:xfrm>
            <a:off x="1126585" y="2431382"/>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3" name="Rectangle 2"/>
          <p:cNvSpPr/>
          <p:nvPr/>
        </p:nvSpPr>
        <p:spPr>
          <a:xfrm>
            <a:off x="2261824" y="2418737"/>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19" name="ZoneTexte 18"/>
          <p:cNvSpPr txBox="1"/>
          <p:nvPr/>
        </p:nvSpPr>
        <p:spPr>
          <a:xfrm>
            <a:off x="4132868" y="3622485"/>
            <a:ext cx="2169228"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endParaRPr lang="fr-FR" sz="1200" dirty="0">
              <a:solidFill>
                <a:srgbClr val="5770BE"/>
              </a:solidFill>
            </a:endParaRPr>
          </a:p>
        </p:txBody>
      </p:sp>
      <p:sp>
        <p:nvSpPr>
          <p:cNvPr id="2" name="ZoneTexte 1"/>
          <p:cNvSpPr txBox="1"/>
          <p:nvPr/>
        </p:nvSpPr>
        <p:spPr>
          <a:xfrm>
            <a:off x="2228805" y="3214857"/>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p>
        </p:txBody>
      </p:sp>
      <p:sp>
        <p:nvSpPr>
          <p:cNvPr id="68" name="Rectangle 67"/>
          <p:cNvSpPr/>
          <p:nvPr/>
        </p:nvSpPr>
        <p:spPr>
          <a:xfrm>
            <a:off x="3109493" y="242160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69" name="Rectangle 68"/>
          <p:cNvSpPr/>
          <p:nvPr/>
        </p:nvSpPr>
        <p:spPr>
          <a:xfrm>
            <a:off x="3973901" y="2408758"/>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0" name="Rectangle 69"/>
          <p:cNvSpPr/>
          <p:nvPr/>
        </p:nvSpPr>
        <p:spPr>
          <a:xfrm>
            <a:off x="4852999" y="3155979"/>
            <a:ext cx="652372"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err="1">
                <a:solidFill>
                  <a:schemeClr val="tx1"/>
                </a:solidFill>
              </a:rPr>
              <a:t>Airborne</a:t>
            </a:r>
            <a:endParaRPr lang="fr-FR" sz="800" dirty="0">
              <a:solidFill>
                <a:schemeClr val="tx1"/>
              </a:solidFill>
            </a:endParaRPr>
          </a:p>
        </p:txBody>
      </p:sp>
      <p:sp>
        <p:nvSpPr>
          <p:cNvPr id="71" name="Plus 70"/>
          <p:cNvSpPr/>
          <p:nvPr/>
        </p:nvSpPr>
        <p:spPr>
          <a:xfrm>
            <a:off x="5081347" y="2936572"/>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Rectangle 71"/>
          <p:cNvSpPr/>
          <p:nvPr/>
        </p:nvSpPr>
        <p:spPr>
          <a:xfrm>
            <a:off x="4824737" y="240558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3" name="Rectangle 72"/>
          <p:cNvSpPr/>
          <p:nvPr/>
        </p:nvSpPr>
        <p:spPr>
          <a:xfrm>
            <a:off x="5933823" y="2402035"/>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grpSp>
        <p:nvGrpSpPr>
          <p:cNvPr id="18" name="Groupe 17"/>
          <p:cNvGrpSpPr/>
          <p:nvPr/>
        </p:nvGrpSpPr>
        <p:grpSpPr>
          <a:xfrm>
            <a:off x="285162" y="1342923"/>
            <a:ext cx="8354149" cy="870818"/>
            <a:chOff x="285162" y="1342923"/>
            <a:chExt cx="8354149" cy="870818"/>
          </a:xfrm>
        </p:grpSpPr>
        <p:grpSp>
          <p:nvGrpSpPr>
            <p:cNvPr id="10" name="Groupe 9"/>
            <p:cNvGrpSpPr/>
            <p:nvPr/>
          </p:nvGrpSpPr>
          <p:grpSpPr>
            <a:xfrm>
              <a:off x="285162" y="1362790"/>
              <a:ext cx="1543632" cy="838567"/>
              <a:chOff x="101150" y="1351262"/>
              <a:chExt cx="1543632" cy="838567"/>
            </a:xfrm>
          </p:grpSpPr>
          <p:sp>
            <p:nvSpPr>
              <p:cNvPr id="57" name="ZoneTexte 56"/>
              <p:cNvSpPr txBox="1"/>
              <p:nvPr/>
            </p:nvSpPr>
            <p:spPr>
              <a:xfrm>
                <a:off x="208964" y="1353505"/>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041793" y="1351262"/>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grpSp>
            <p:nvGrpSpPr>
              <p:cNvPr id="9" name="Groupe 8"/>
              <p:cNvGrpSpPr/>
              <p:nvPr/>
            </p:nvGrpSpPr>
            <p:grpSpPr>
              <a:xfrm>
                <a:off x="101150" y="1755125"/>
                <a:ext cx="1543632" cy="434704"/>
                <a:chOff x="297303" y="1755125"/>
                <a:chExt cx="1543632" cy="434704"/>
              </a:xfrm>
            </p:grpSpPr>
            <p:sp>
              <p:nvSpPr>
                <p:cNvPr id="49" name="Rectangle 48"/>
                <p:cNvSpPr/>
                <p:nvPr/>
              </p:nvSpPr>
              <p:spPr>
                <a:xfrm>
                  <a:off x="297303" y="1757781"/>
                  <a:ext cx="72643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Thinning</a:t>
                  </a:r>
                  <a:endParaRPr lang="fr-FR" sz="1100" dirty="0">
                    <a:solidFill>
                      <a:schemeClr val="tx1"/>
                    </a:solidFill>
                  </a:endParaRPr>
                </a:p>
              </p:txBody>
            </p:sp>
            <p:sp>
              <p:nvSpPr>
                <p:cNvPr id="56" name="Rectangle 55"/>
                <p:cNvSpPr/>
                <p:nvPr/>
              </p:nvSpPr>
              <p:spPr>
                <a:xfrm>
                  <a:off x="1145054" y="1755125"/>
                  <a:ext cx="695881"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Clearing</a:t>
                  </a:r>
                  <a:endParaRPr lang="fr-FR" sz="1100" dirty="0">
                    <a:solidFill>
                      <a:schemeClr val="tx1"/>
                    </a:solidFill>
                  </a:endParaRPr>
                </a:p>
              </p:txBody>
            </p:sp>
          </p:grpSp>
        </p:grpSp>
        <p:grpSp>
          <p:nvGrpSpPr>
            <p:cNvPr id="12" name="Groupe 11"/>
            <p:cNvGrpSpPr/>
            <p:nvPr/>
          </p:nvGrpSpPr>
          <p:grpSpPr>
            <a:xfrm>
              <a:off x="2214024" y="1378098"/>
              <a:ext cx="3312922" cy="835643"/>
              <a:chOff x="2134367" y="1356213"/>
              <a:chExt cx="3312922" cy="835643"/>
            </a:xfrm>
          </p:grpSpPr>
          <p:grpSp>
            <p:nvGrpSpPr>
              <p:cNvPr id="5" name="Groupe 4"/>
              <p:cNvGrpSpPr/>
              <p:nvPr/>
            </p:nvGrpSpPr>
            <p:grpSpPr>
              <a:xfrm>
                <a:off x="2134367" y="1751849"/>
                <a:ext cx="3312922" cy="440007"/>
                <a:chOff x="2331044" y="1757614"/>
                <a:chExt cx="3312922" cy="440007"/>
              </a:xfrm>
            </p:grpSpPr>
            <p:sp>
              <p:nvSpPr>
                <p:cNvPr id="54" name="Rectangle 53"/>
                <p:cNvSpPr/>
                <p:nvPr/>
              </p:nvSpPr>
              <p:spPr>
                <a:xfrm>
                  <a:off x="4090921" y="1765573"/>
                  <a:ext cx="696440"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2331044" y="1757614"/>
                  <a:ext cx="747972"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err="1" smtClean="0">
                      <a:solidFill>
                        <a:schemeClr val="tx1"/>
                      </a:solidFill>
                    </a:rPr>
                    <a:t>Cleaning</a:t>
                  </a:r>
                  <a:endParaRPr lang="fr-FR" sz="1100" dirty="0">
                    <a:solidFill>
                      <a:schemeClr val="tx1"/>
                    </a:solidFill>
                  </a:endParaRPr>
                </a:p>
              </p:txBody>
            </p:sp>
            <p:sp>
              <p:nvSpPr>
                <p:cNvPr id="36" name="Rectangle 35"/>
                <p:cNvSpPr/>
                <p:nvPr/>
              </p:nvSpPr>
              <p:spPr>
                <a:xfrm>
                  <a:off x="4905751" y="1765573"/>
                  <a:ext cx="738215"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bleeding</a:t>
                  </a:r>
                  <a:endParaRPr lang="fr-FR" sz="1000" dirty="0">
                    <a:solidFill>
                      <a:schemeClr val="tx1"/>
                    </a:solidFill>
                  </a:endParaRPr>
                </a:p>
              </p:txBody>
            </p:sp>
            <p:sp>
              <p:nvSpPr>
                <p:cNvPr id="37" name="Rectangle 36"/>
                <p:cNvSpPr/>
                <p:nvPr/>
              </p:nvSpPr>
              <p:spPr>
                <a:xfrm>
                  <a:off x="3208077" y="1765573"/>
                  <a:ext cx="749861"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err="1" smtClean="0">
                      <a:solidFill>
                        <a:schemeClr val="tx1"/>
                      </a:solidFill>
                    </a:rPr>
                    <a:t>Unloading</a:t>
                  </a:r>
                  <a:endParaRPr lang="fr-FR" sz="900" dirty="0">
                    <a:solidFill>
                      <a:schemeClr val="tx1"/>
                    </a:solidFill>
                  </a:endParaRPr>
                </a:p>
              </p:txBody>
            </p:sp>
          </p:grpSp>
          <p:grpSp>
            <p:nvGrpSpPr>
              <p:cNvPr id="11" name="Groupe 10"/>
              <p:cNvGrpSpPr/>
              <p:nvPr/>
            </p:nvGrpSpPr>
            <p:grpSpPr>
              <a:xfrm>
                <a:off x="2258624" y="1356213"/>
                <a:ext cx="3071584" cy="266213"/>
                <a:chOff x="2468036" y="1344780"/>
                <a:chExt cx="3071584" cy="266213"/>
              </a:xfrm>
            </p:grpSpPr>
            <p:sp>
              <p:nvSpPr>
                <p:cNvPr id="61" name="ZoneTexte 60"/>
                <p:cNvSpPr txBox="1"/>
                <p:nvPr/>
              </p:nvSpPr>
              <p:spPr>
                <a:xfrm>
                  <a:off x="503556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2" name="ZoneTexte 61"/>
                <p:cNvSpPr txBox="1"/>
                <p:nvPr/>
              </p:nvSpPr>
              <p:spPr>
                <a:xfrm>
                  <a:off x="2468036" y="134938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sp>
              <p:nvSpPr>
                <p:cNvPr id="52" name="ZoneTexte 51"/>
                <p:cNvSpPr txBox="1"/>
                <p:nvPr/>
              </p:nvSpPr>
              <p:spPr>
                <a:xfrm>
                  <a:off x="3339555" y="134478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3" name="ZoneTexte 62"/>
                <p:cNvSpPr txBox="1"/>
                <p:nvPr/>
              </p:nvSpPr>
              <p:spPr>
                <a:xfrm>
                  <a:off x="4194550" y="1345894"/>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grpSp>
        </p:grpSp>
        <p:sp>
          <p:nvSpPr>
            <p:cNvPr id="60" name="ZoneTexte 59"/>
            <p:cNvSpPr txBox="1"/>
            <p:nvPr/>
          </p:nvSpPr>
          <p:spPr>
            <a:xfrm>
              <a:off x="6032901" y="135321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4" name="Rectangle 63"/>
            <p:cNvSpPr/>
            <p:nvPr/>
          </p:nvSpPr>
          <p:spPr>
            <a:xfrm>
              <a:off x="5888885" y="1777029"/>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df</a:t>
              </a:r>
              <a:endParaRPr lang="fr-FR" sz="1000" dirty="0">
                <a:solidFill>
                  <a:schemeClr val="tx1"/>
                </a:solidFill>
              </a:endParaRPr>
            </a:p>
          </p:txBody>
        </p:sp>
        <p:sp>
          <p:nvSpPr>
            <p:cNvPr id="59" name="ZoneTexte 58"/>
            <p:cNvSpPr txBox="1"/>
            <p:nvPr/>
          </p:nvSpPr>
          <p:spPr>
            <a:xfrm>
              <a:off x="7986006" y="1342923"/>
              <a:ext cx="549951"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sp>
          <p:nvSpPr>
            <p:cNvPr id="51" name="Rectangle 50"/>
            <p:cNvSpPr/>
            <p:nvPr/>
          </p:nvSpPr>
          <p:spPr>
            <a:xfrm>
              <a:off x="7847223" y="177116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5" name="Rectangle 64"/>
            <p:cNvSpPr/>
            <p:nvPr/>
          </p:nvSpPr>
          <p:spPr>
            <a:xfrm>
              <a:off x="7029768" y="1775897"/>
              <a:ext cx="69640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Post-</a:t>
              </a:r>
              <a:r>
                <a:rPr lang="fr-FR" sz="1000" dirty="0" err="1" smtClean="0">
                  <a:solidFill>
                    <a:schemeClr val="tx1"/>
                  </a:solidFill>
                </a:rPr>
                <a:t>ev</a:t>
              </a:r>
              <a:endParaRPr lang="fr-FR" sz="1000" dirty="0">
                <a:solidFill>
                  <a:schemeClr val="tx1"/>
                </a:solidFill>
              </a:endParaRPr>
            </a:p>
          </p:txBody>
        </p:sp>
        <p:sp>
          <p:nvSpPr>
            <p:cNvPr id="67" name="ZoneTexte 66"/>
            <p:cNvSpPr txBox="1"/>
            <p:nvPr/>
          </p:nvSpPr>
          <p:spPr>
            <a:xfrm>
              <a:off x="7125944" y="135344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9</a:t>
              </a:r>
            </a:p>
          </p:txBody>
        </p:sp>
      </p:grpSp>
      <p:sp>
        <p:nvSpPr>
          <p:cNvPr id="74" name="Rectangle 73"/>
          <p:cNvSpPr/>
          <p:nvPr/>
        </p:nvSpPr>
        <p:spPr>
          <a:xfrm>
            <a:off x="7042909" y="2398807"/>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5" name="Rectangle 74"/>
          <p:cNvSpPr/>
          <p:nvPr/>
        </p:nvSpPr>
        <p:spPr>
          <a:xfrm>
            <a:off x="7909878" y="2394920"/>
            <a:ext cx="70220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700" dirty="0" smtClean="0">
                <a:solidFill>
                  <a:schemeClr val="tx1"/>
                </a:solidFill>
              </a:rPr>
              <a:t>Contact-</a:t>
            </a:r>
            <a:r>
              <a:rPr lang="fr-FR" sz="700" dirty="0" err="1" smtClean="0">
                <a:solidFill>
                  <a:schemeClr val="tx1"/>
                </a:solidFill>
              </a:rPr>
              <a:t>transmitted</a:t>
            </a:r>
            <a:endParaRPr lang="fr-FR" sz="700" dirty="0">
              <a:solidFill>
                <a:schemeClr val="tx1"/>
              </a:solidFill>
            </a:endParaRPr>
          </a:p>
        </p:txBody>
      </p:sp>
      <p:sp>
        <p:nvSpPr>
          <p:cNvPr id="76" name="ZoneTexte 75"/>
          <p:cNvSpPr txBox="1"/>
          <p:nvPr/>
        </p:nvSpPr>
        <p:spPr>
          <a:xfrm>
            <a:off x="3115885" y="3209304"/>
            <a:ext cx="733191" cy="276999"/>
          </a:xfrm>
          <a:prstGeom prst="rect">
            <a:avLst/>
          </a:prstGeom>
          <a:noFill/>
        </p:spPr>
        <p:txBody>
          <a:bodyPr wrap="square" rtlCol="0">
            <a:spAutoFit/>
          </a:bodyPr>
          <a:lstStyle/>
          <a:p>
            <a:pPr algn="ctr"/>
            <a:r>
              <a:rPr lang="fr-FR" sz="1200" dirty="0" smtClean="0"/>
              <a:t>1</a:t>
            </a:r>
            <a:r>
              <a:rPr lang="fr-FR" sz="1200" dirty="0">
                <a:solidFill>
                  <a:srgbClr val="5770BE"/>
                </a:solidFill>
              </a:rPr>
              <a:t> (0)</a:t>
            </a:r>
            <a:r>
              <a:rPr lang="fr-FR" sz="1200" dirty="0"/>
              <a:t> </a:t>
            </a:r>
          </a:p>
        </p:txBody>
      </p:sp>
      <p:sp>
        <p:nvSpPr>
          <p:cNvPr id="77" name="ZoneTexte 76"/>
          <p:cNvSpPr txBox="1"/>
          <p:nvPr/>
        </p:nvSpPr>
        <p:spPr>
          <a:xfrm>
            <a:off x="3947817" y="3169764"/>
            <a:ext cx="806440" cy="553998"/>
          </a:xfrm>
          <a:prstGeom prst="rect">
            <a:avLst/>
          </a:prstGeom>
          <a:noFill/>
        </p:spPr>
        <p:txBody>
          <a:bodyPr wrap="square" rtlCol="0">
            <a:spAutoFit/>
          </a:bodyPr>
          <a:lstStyle/>
          <a:p>
            <a:pPr algn="ctr"/>
            <a:r>
              <a:rPr lang="fr-FR" sz="1000" dirty="0" err="1"/>
              <a:t>Triangular</a:t>
            </a:r>
            <a:r>
              <a:rPr lang="fr-FR" sz="1000" dirty="0"/>
              <a:t>(3, 6, 13) </a:t>
            </a:r>
            <a:r>
              <a:rPr lang="fr-FR" sz="1000" dirty="0">
                <a:solidFill>
                  <a:srgbClr val="5770BE"/>
                </a:solidFill>
              </a:rPr>
              <a:t>(2)</a:t>
            </a:r>
          </a:p>
        </p:txBody>
      </p:sp>
      <p:sp>
        <p:nvSpPr>
          <p:cNvPr id="78" name="ZoneTexte 77"/>
          <p:cNvSpPr txBox="1"/>
          <p:nvPr/>
        </p:nvSpPr>
        <p:spPr>
          <a:xfrm>
            <a:off x="5932055" y="3209304"/>
            <a:ext cx="733191" cy="276999"/>
          </a:xfrm>
          <a:prstGeom prst="rect">
            <a:avLst/>
          </a:prstGeom>
          <a:noFill/>
        </p:spPr>
        <p:txBody>
          <a:bodyPr wrap="square" rtlCol="0">
            <a:spAutoFit/>
          </a:bodyPr>
          <a:lstStyle/>
          <a:p>
            <a:pPr algn="ctr"/>
            <a:r>
              <a:rPr lang="fr-FR" sz="1200" dirty="0"/>
              <a:t>1</a:t>
            </a:r>
            <a:r>
              <a:rPr lang="fr-FR" sz="1200" dirty="0">
                <a:solidFill>
                  <a:srgbClr val="5770BE"/>
                </a:solidFill>
              </a:rPr>
              <a:t> (0)</a:t>
            </a:r>
            <a:r>
              <a:rPr lang="fr-FR" sz="1200" dirty="0"/>
              <a:t> </a:t>
            </a:r>
            <a:endParaRPr lang="fr-FR" sz="1200" dirty="0">
              <a:solidFill>
                <a:srgbClr val="5770BE"/>
              </a:solidFill>
            </a:endParaRPr>
          </a:p>
        </p:txBody>
      </p:sp>
      <p:sp>
        <p:nvSpPr>
          <p:cNvPr id="79" name="ZoneTexte 78"/>
          <p:cNvSpPr txBox="1"/>
          <p:nvPr/>
        </p:nvSpPr>
        <p:spPr>
          <a:xfrm>
            <a:off x="7042909" y="3209303"/>
            <a:ext cx="733191" cy="276999"/>
          </a:xfrm>
          <a:prstGeom prst="rect">
            <a:avLst/>
          </a:prstGeom>
          <a:noFill/>
        </p:spPr>
        <p:txBody>
          <a:bodyPr wrap="square" rtlCol="0">
            <a:spAutoFit/>
          </a:bodyPr>
          <a:lstStyle/>
          <a:p>
            <a:pPr algn="ctr"/>
            <a:r>
              <a:rPr lang="fr-FR" sz="1200" dirty="0"/>
              <a:t>3</a:t>
            </a:r>
            <a:r>
              <a:rPr lang="fr-FR" sz="1200" dirty="0" smtClean="0">
                <a:solidFill>
                  <a:srgbClr val="5770BE"/>
                </a:solidFill>
              </a:rPr>
              <a:t> (0</a:t>
            </a:r>
            <a:r>
              <a:rPr lang="fr-FR" sz="1200" dirty="0">
                <a:solidFill>
                  <a:srgbClr val="5770BE"/>
                </a:solidFill>
              </a:rPr>
              <a:t>)</a:t>
            </a:r>
            <a:r>
              <a:rPr lang="fr-FR" sz="1200" dirty="0"/>
              <a:t> </a:t>
            </a:r>
            <a:endParaRPr lang="fr-FR" sz="1200" dirty="0">
              <a:solidFill>
                <a:srgbClr val="5770BE"/>
              </a:solidFill>
            </a:endParaRPr>
          </a:p>
        </p:txBody>
      </p:sp>
      <p:sp>
        <p:nvSpPr>
          <p:cNvPr id="53" name="ZoneTexte 52"/>
          <p:cNvSpPr txBox="1"/>
          <p:nvPr/>
        </p:nvSpPr>
        <p:spPr>
          <a:xfrm>
            <a:off x="78456" y="3215931"/>
            <a:ext cx="2088232" cy="461665"/>
          </a:xfrm>
          <a:prstGeom prst="rect">
            <a:avLst/>
          </a:prstGeom>
          <a:noFill/>
        </p:spPr>
        <p:txBody>
          <a:bodyPr wrap="square" rtlCol="0">
            <a:spAutoFit/>
          </a:bodyPr>
          <a:lstStyle/>
          <a:p>
            <a:pPr algn="ctr"/>
            <a:r>
              <a:rPr lang="fr-FR" sz="1200" dirty="0" err="1" smtClean="0"/>
              <a:t>Unif</a:t>
            </a:r>
            <a:r>
              <a:rPr lang="fr-FR" sz="1200" dirty="0" smtClean="0"/>
              <a:t>(7, 9)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err="1" smtClean="0"/>
              <a:t>Unif</a:t>
            </a:r>
            <a:r>
              <a:rPr lang="fr-FR" sz="1200" dirty="0" smtClean="0"/>
              <a:t>(4, 5)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3" name="Rectangle 12"/>
          <p:cNvSpPr/>
          <p:nvPr/>
        </p:nvSpPr>
        <p:spPr>
          <a:xfrm>
            <a:off x="284091" y="4195849"/>
            <a:ext cx="9180512" cy="507831"/>
          </a:xfrm>
          <a:prstGeom prst="rect">
            <a:avLst/>
          </a:prstGeom>
        </p:spPr>
        <p:txBody>
          <a:bodyPr wrap="square">
            <a:spAutoFit/>
          </a:bodyPr>
          <a:lstStyle/>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Enquête sur le ramassage des volailles </a:t>
            </a:r>
            <a:r>
              <a:rPr lang="fr-FR" sz="900" dirty="0" err="1">
                <a:solidFill>
                  <a:schemeClr val="bg1">
                    <a:lumMod val="50000"/>
                  </a:schemeClr>
                </a:solidFill>
              </a:rPr>
              <a:t>conducted</a:t>
            </a:r>
            <a:r>
              <a:rPr lang="fr-FR" sz="900" dirty="0">
                <a:solidFill>
                  <a:schemeClr val="bg1">
                    <a:lumMod val="50000"/>
                  </a:schemeClr>
                </a:solidFill>
              </a:rPr>
              <a:t> by the Filière avicole</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a:t>
            </a:r>
            <a:r>
              <a:rPr lang="fr-FR" sz="900" dirty="0" err="1">
                <a:solidFill>
                  <a:schemeClr val="bg1">
                    <a:lumMod val="50000"/>
                  </a:schemeClr>
                </a:solidFill>
              </a:rPr>
              <a:t>Huneau</a:t>
            </a:r>
            <a:r>
              <a:rPr lang="fr-FR" sz="900" dirty="0">
                <a:solidFill>
                  <a:schemeClr val="bg1">
                    <a:lumMod val="50000"/>
                  </a:schemeClr>
                </a:solidFill>
              </a:rPr>
              <a:t> </a:t>
            </a:r>
            <a:r>
              <a:rPr lang="fr-FR" sz="900" dirty="0" err="1">
                <a:solidFill>
                  <a:schemeClr val="bg1">
                    <a:lumMod val="50000"/>
                  </a:schemeClr>
                </a:solidFill>
              </a:rPr>
              <a:t>Salaun</a:t>
            </a:r>
            <a:r>
              <a:rPr lang="fr-FR" sz="900" dirty="0">
                <a:solidFill>
                  <a:schemeClr val="bg1">
                    <a:lumMod val="50000"/>
                  </a:schemeClr>
                </a:solidFill>
              </a:rPr>
              <a:t> et al. (2019)</a:t>
            </a:r>
          </a:p>
          <a:p>
            <a:pPr marL="228600" indent="-228600">
              <a:buAutoNum type="arabicPeriod"/>
            </a:pPr>
            <a:r>
              <a:rPr lang="fr-FR" sz="900" dirty="0">
                <a:solidFill>
                  <a:schemeClr val="bg1">
                    <a:lumMod val="50000"/>
                  </a:schemeClr>
                </a:solidFill>
              </a:rPr>
              <a:t>Data </a:t>
            </a:r>
            <a:r>
              <a:rPr lang="fr-FR" sz="900" dirty="0" err="1">
                <a:solidFill>
                  <a:schemeClr val="bg1">
                    <a:lumMod val="50000"/>
                  </a:schemeClr>
                </a:solidFill>
              </a:rPr>
              <a:t>collected</a:t>
            </a:r>
            <a:r>
              <a:rPr lang="fr-FR" sz="900" dirty="0">
                <a:solidFill>
                  <a:schemeClr val="bg1">
                    <a:lumMod val="50000"/>
                  </a:schemeClr>
                </a:solidFill>
              </a:rPr>
              <a:t> </a:t>
            </a:r>
            <a:r>
              <a:rPr lang="fr-FR" sz="900" dirty="0" err="1">
                <a:solidFill>
                  <a:schemeClr val="bg1">
                    <a:lumMod val="50000"/>
                  </a:schemeClr>
                </a:solidFill>
              </a:rPr>
              <a:t>form</a:t>
            </a:r>
            <a:r>
              <a:rPr lang="fr-FR" sz="900" dirty="0">
                <a:solidFill>
                  <a:schemeClr val="bg1">
                    <a:lumMod val="50000"/>
                  </a:schemeClr>
                </a:solidFill>
              </a:rPr>
              <a:t> Résultats technico-économiques et analyse des conditions de travail by the MSA</a:t>
            </a:r>
          </a:p>
        </p:txBody>
      </p:sp>
    </p:spTree>
    <p:extLst>
      <p:ext uri="{BB962C8B-B14F-4D97-AF65-F5344CB8AC3E}">
        <p14:creationId xmlns:p14="http://schemas.microsoft.com/office/powerpoint/2010/main" val="189403169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217533" y="3235096"/>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800219"/>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p>
          <a:p>
            <a:pPr algn="ctr"/>
            <a:r>
              <a:rPr lang="fr-FR" sz="1100" dirty="0" smtClean="0"/>
              <a:t>6-22 </a:t>
            </a:r>
            <a:r>
              <a:rPr lang="fr-FR" sz="1100" dirty="0" err="1" smtClean="0"/>
              <a:t>birds</a:t>
            </a:r>
            <a:r>
              <a:rPr lang="fr-FR" sz="1100" dirty="0" smtClean="0"/>
              <a:t> per minute per </a:t>
            </a:r>
            <a:r>
              <a:rPr lang="fr-FR" sz="1100" dirty="0" err="1" smtClean="0"/>
              <a:t>worker</a:t>
            </a:r>
            <a:r>
              <a:rPr lang="fr-FR" sz="1100" dirty="0" smtClean="0">
                <a:solidFill>
                  <a:srgbClr val="5770BE"/>
                </a:solidFill>
              </a:rPr>
              <a:t>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0" y="3022340"/>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4604"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80110"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3495"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79001"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DC95FFB1-59D7-49A1-AFDD-C527B4A1D76C}">
  <ds:schemaRefs>
    <ds:schemaRef ds:uri="764a75d7-b33f-4a9f-acbd-b0607662a84d"/>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documentManagement/types"/>
    <ds:schemaRef ds:uri="http://schemas.microsoft.com/sharepoint/v3"/>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9636</TotalTime>
  <Words>1934</Words>
  <Application>Microsoft Office PowerPoint</Application>
  <PresentationFormat>Affichage à l'écran (16:9)</PresentationFormat>
  <Paragraphs>451</Paragraphs>
  <Slides>14</Slides>
  <Notes>7</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463</cp:revision>
  <dcterms:created xsi:type="dcterms:W3CDTF">2020-11-30T09:05:25Z</dcterms:created>
  <dcterms:modified xsi:type="dcterms:W3CDTF">2024-10-21T14:08:05Z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