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8"/>
  </p:notesMasterIdLst>
  <p:handoutMasterIdLst>
    <p:handoutMasterId r:id="rId19"/>
  </p:handoutMasterIdLst>
  <p:sldIdLst>
    <p:sldId id="345" r:id="rId5"/>
    <p:sldId id="340" r:id="rId6"/>
    <p:sldId id="391" r:id="rId7"/>
    <p:sldId id="401" r:id="rId8"/>
    <p:sldId id="402" r:id="rId9"/>
    <p:sldId id="392" r:id="rId10"/>
    <p:sldId id="393" r:id="rId11"/>
    <p:sldId id="400" r:id="rId12"/>
    <p:sldId id="399" r:id="rId13"/>
    <p:sldId id="394" r:id="rId14"/>
    <p:sldId id="395" r:id="rId15"/>
    <p:sldId id="397" r:id="rId16"/>
    <p:sldId id="398" r:id="rId1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5770BE"/>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06" autoAdjust="0"/>
    <p:restoredTop sz="94694" autoAdjust="0"/>
  </p:normalViewPr>
  <p:slideViewPr>
    <p:cSldViewPr showGuides="1">
      <p:cViewPr varScale="1">
        <p:scale>
          <a:sx n="111" d="100"/>
          <a:sy n="111" d="100"/>
        </p:scale>
        <p:origin x="576" y="68"/>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09/09/2024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09/09/2024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54345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Ici (en couleur rosée), on a identifié les objets contaminés qui sont exposés au personnel travaillant à chaque étape</a:t>
            </a:r>
            <a:r>
              <a:rPr lang="fr-FR" dirty="0" smtClean="0"/>
              <a:t>.</a:t>
            </a:r>
          </a:p>
          <a:p>
            <a:r>
              <a:rPr lang="fr-FR" dirty="0" smtClean="0"/>
              <a:t>Ce sont soit les </a:t>
            </a:r>
            <a:r>
              <a:rPr lang="fr-FR" dirty="0" err="1" smtClean="0"/>
              <a:t>poultes</a:t>
            </a:r>
            <a:r>
              <a:rPr lang="fr-FR" dirty="0" smtClean="0"/>
              <a:t> infectés, soit les cages, plateaux ou équipements d'abattoir contaminés.</a:t>
            </a:r>
          </a:p>
          <a:p>
            <a:r>
              <a:rPr lang="fr-FR" dirty="0" smtClean="0"/>
              <a:t>On calcule la concentration sur chaque objet en utilisant les taux de transmission sur les sorties des modules </a:t>
            </a:r>
            <a:r>
              <a:rPr lang="fr-FR" dirty="0" err="1" smtClean="0"/>
              <a:t>Farm</a:t>
            </a:r>
            <a:r>
              <a:rPr lang="fr-FR" dirty="0" smtClean="0"/>
              <a:t> et </a:t>
            </a:r>
            <a:r>
              <a:rPr lang="fr-FR" dirty="0" err="1" smtClean="0"/>
              <a:t>Foodborne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211597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taux de transmission indique la proportion de bactéries transférées sur les mains du personnel après un seul contact avec l'objet contaminé, c'est-à-dire après avoir touché l'objet une seule fois.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919807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ce qui nous intéresse principalement, c'est qu'il n'y a pas un seul contact entre les mains du travailleur et l'objet contaminé. En effet, l'objet est touché plusieurs fois, et cela doit être pris en compte pour calculer la concentration finale sur les mains.</a:t>
            </a:r>
          </a:p>
          <a:p>
            <a:r>
              <a:rPr lang="fr-FR" dirty="0" smtClean="0"/>
              <a:t>Nous avons trouvé un article qui a étudié le même sujet et a montré qu'un équilibre est atteint après environ 5 à 6 contacts.</a:t>
            </a:r>
          </a:p>
          <a:p>
            <a:r>
              <a:rPr lang="fr-FR" dirty="0" smtClean="0"/>
              <a:t>On vas utiliser</a:t>
            </a:r>
            <a:r>
              <a:rPr lang="fr-FR" baseline="0" dirty="0" smtClean="0"/>
              <a:t> </a:t>
            </a:r>
            <a:r>
              <a:rPr lang="fr-FR" dirty="0" smtClean="0"/>
              <a:t>une équation dynamique qui tient compte du nombre de fois que l'objet contaminé a été touché par le travailleur. Par addition cumulative, cette méthode permet de déterminer la concentration finale. Pour cela, nous avons besoin d'une estimation du nombre de contacts pour chaque travailleur et chaque type d'objet contaminé.</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304602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1193"/>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73286"/>
            <a:ext cx="573293" cy="37916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of touches per 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51" name="Groupe 50"/>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5" name="ZoneTexte 64"/>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6" name="ZoneTexte 65"/>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8" name="ZoneTexte 67"/>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9" name="ZoneTexte 68"/>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70" name="ZoneTexte 69"/>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71" name="ZoneTexte 70"/>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4" name="Rectangle 63"/>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grpSp>
        <p:nvGrpSpPr>
          <p:cNvPr id="72" name="Groupe 71"/>
          <p:cNvGrpSpPr/>
          <p:nvPr/>
        </p:nvGrpSpPr>
        <p:grpSpPr>
          <a:xfrm>
            <a:off x="3244499" y="2456618"/>
            <a:ext cx="1203798" cy="1137588"/>
            <a:chOff x="3244499" y="2456618"/>
            <a:chExt cx="1203798" cy="1137588"/>
          </a:xfrm>
        </p:grpSpPr>
        <p:sp>
          <p:nvSpPr>
            <p:cNvPr id="73" name="Rectangle 72"/>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4" name="Connecteur droit avec flèche 73"/>
            <p:cNvCxnSpPr>
              <a:stCxn id="73" idx="2"/>
              <a:endCxn id="75"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5" name="Bouton d'action : Aide 74">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Poisson dose-</a:t>
            </a:r>
            <a:r>
              <a:rPr lang="fr-FR" sz="1200" b="0" dirty="0" err="1" smtClean="0"/>
              <a:t>response</a:t>
            </a:r>
            <a:r>
              <a:rPr lang="fr-FR" sz="1200" b="0" dirty="0" smtClean="0"/>
              <a:t> for ESBL E. coli </a:t>
            </a:r>
            <a:r>
              <a:rPr lang="fr-FR" sz="1200" b="0" dirty="0" err="1" smtClean="0"/>
              <a:t>carriership</a:t>
            </a:r>
            <a:r>
              <a:rPr lang="fr-FR" sz="1200" b="0" dirty="0" smtClean="0"/>
              <a:t> </a:t>
            </a:r>
            <a:r>
              <a:rPr lang="fr-FR" sz="1200" b="0" dirty="0" smtClean="0">
                <a:solidFill>
                  <a:srgbClr val="2082C8"/>
                </a:solidFill>
              </a:rPr>
              <a:t>Fisher et al. (2024)</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23" name="ZoneTexte 22"/>
          <p:cNvSpPr txBox="1"/>
          <p:nvPr/>
        </p:nvSpPr>
        <p:spPr>
          <a:xfrm>
            <a:off x="3151860" y="2399438"/>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grpSp>
        <p:nvGrpSpPr>
          <p:cNvPr id="52" name="Groupe 51"/>
          <p:cNvGrpSpPr/>
          <p:nvPr/>
        </p:nvGrpSpPr>
        <p:grpSpPr>
          <a:xfrm>
            <a:off x="245064" y="2676437"/>
            <a:ext cx="8941318" cy="1842467"/>
            <a:chOff x="245064" y="2676437"/>
            <a:chExt cx="8941318" cy="1842467"/>
          </a:xfrm>
        </p:grpSpPr>
        <p:sp>
          <p:nvSpPr>
            <p:cNvPr id="31" name="ZoneTexte 30"/>
            <p:cNvSpPr txBox="1"/>
            <p:nvPr/>
          </p:nvSpPr>
          <p:spPr>
            <a:xfrm>
              <a:off x="6676988" y="3010798"/>
              <a:ext cx="2509394" cy="1015663"/>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 outputs</a:t>
              </a:r>
            </a:p>
          </p:txBody>
        </p:sp>
        <p:grpSp>
          <p:nvGrpSpPr>
            <p:cNvPr id="50" name="Groupe 49"/>
            <p:cNvGrpSpPr/>
            <p:nvPr/>
          </p:nvGrpSpPr>
          <p:grpSpPr>
            <a:xfrm>
              <a:off x="245064" y="2676437"/>
              <a:ext cx="8872711" cy="1842467"/>
              <a:chOff x="245064" y="2676437"/>
              <a:chExt cx="8872711" cy="1842467"/>
            </a:xfrm>
          </p:grpSpPr>
          <p:sp>
            <p:nvSpPr>
              <p:cNvPr id="21" name="ZoneTexte 20"/>
              <p:cNvSpPr txBox="1"/>
              <p:nvPr/>
            </p:nvSpPr>
            <p:spPr>
              <a:xfrm>
                <a:off x="245064" y="3010799"/>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162746" y="3015885"/>
                <a:ext cx="2849414" cy="1323439"/>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Prev_prod_n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a:t>
                </a:r>
                <a:r>
                  <a:rPr lang="fr-FR" sz="1000" dirty="0">
                    <a:solidFill>
                      <a:srgbClr val="0070C0"/>
                    </a:solidFill>
                  </a:rPr>
                  <a:t>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foodborne</a:t>
                </a:r>
                <a:r>
                  <a:rPr lang="fr-FR" sz="1000" dirty="0" smtClean="0">
                    <a:solidFill>
                      <a:srgbClr val="0070C0"/>
                    </a:solidFill>
                  </a:rPr>
                  <a:t>) outputs</a:t>
                </a:r>
              </a:p>
              <a:p>
                <a:pPr marL="171450" indent="-171450">
                  <a:buFont typeface="Arial" panose="020B0604020202020204" pitchFamily="34" charset="0"/>
                  <a:buChar char="•"/>
                </a:pPr>
                <a:r>
                  <a:rPr lang="fr-FR" sz="1000" dirty="0" smtClean="0">
                    <a:solidFill>
                      <a:srgbClr val="0070C0"/>
                    </a:solidFill>
                  </a:rPr>
                  <a:t>Unchanged during the 3 steps</a:t>
                </a:r>
                <a:endParaRPr lang="fr-FR" sz="1000" dirty="0">
                  <a:solidFill>
                    <a:srgbClr val="0070C0"/>
                  </a:solidFill>
                </a:endParaRPr>
              </a:p>
              <a:p>
                <a:endParaRPr lang="fr-FR" sz="1000" dirty="0"/>
              </a:p>
            </p:txBody>
          </p:sp>
          <p:cxnSp>
            <p:nvCxnSpPr>
              <p:cNvPr id="25" name="Connecteur droit avec flèche 24"/>
              <p:cNvCxnSpPr>
                <a:stCxn id="23" idx="1"/>
                <a:endCxn id="21" idx="0"/>
              </p:cNvCxnSpPr>
              <p:nvPr/>
            </p:nvCxnSpPr>
            <p:spPr>
              <a:xfrm flipH="1">
                <a:off x="1361188" y="2676437"/>
                <a:ext cx="1790672" cy="33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4329751" y="2806012"/>
                <a:ext cx="0" cy="28025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7863078" y="3017491"/>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cxnSp>
            <p:nvCxnSpPr>
              <p:cNvPr id="33" name="Connecteur droit avec flèche 32"/>
              <p:cNvCxnSpPr>
                <a:stCxn id="23" idx="3"/>
              </p:cNvCxnSpPr>
              <p:nvPr/>
            </p:nvCxnSpPr>
            <p:spPr>
              <a:xfrm>
                <a:off x="5697904" y="2676437"/>
                <a:ext cx="2233781" cy="334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Groupe 54"/>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4" name="ZoneTexte 63"/>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5" name="ZoneTexte 64"/>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6" name="ZoneTexte 65"/>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67" name="ZoneTexte 66"/>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sp>
            <p:nvSpPr>
              <p:cNvPr id="68" name="ZoneTexte 67"/>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69" name="ZoneTexte 68"/>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3" name="Rectangle 62"/>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Contamination </a:t>
            </a:r>
            <a:r>
              <a:rPr lang="fr-FR" dirty="0" err="1" smtClean="0"/>
              <a:t>pathways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contamination </a:t>
            </a:r>
            <a:r>
              <a:rPr lang="fr-FR" sz="1200" b="0" dirty="0" err="1" smtClean="0"/>
              <a:t>pathway</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through</a:t>
            </a:r>
            <a:r>
              <a:rPr lang="fr-FR" sz="1200" b="0" dirty="0" smtClean="0"/>
              <a:t> direct contact of </a:t>
            </a:r>
            <a:r>
              <a:rPr lang="fr-FR" sz="1200" b="0" dirty="0" err="1" smtClean="0"/>
              <a:t>contaminated</a:t>
            </a:r>
            <a:r>
              <a:rPr lang="fr-FR" sz="1200" b="0" dirty="0" smtClean="0"/>
              <a:t> </a:t>
            </a:r>
            <a:r>
              <a:rPr lang="fr-FR" sz="1200" b="0" dirty="0" err="1" smtClean="0"/>
              <a:t>elemnts</a:t>
            </a:r>
            <a:r>
              <a:rPr lang="fr-FR" sz="1200" b="0" dirty="0" smtClean="0"/>
              <a:t> or </a:t>
            </a:r>
            <a:r>
              <a:rPr lang="fr-FR" sz="1200" b="0" dirty="0" err="1" smtClean="0"/>
              <a:t>through</a:t>
            </a:r>
            <a:r>
              <a:rPr lang="fr-FR" sz="1200" b="0" dirty="0" smtClean="0"/>
              <a:t> inhalation o air </a:t>
            </a:r>
            <a:r>
              <a:rPr lang="fr-FR" sz="1200" b="0" dirty="0" err="1" smtClean="0"/>
              <a:t>particles</a:t>
            </a:r>
            <a:r>
              <a:rPr lang="fr-FR" sz="1200" b="0" dirty="0" smtClean="0"/>
              <a:t>.</a:t>
            </a: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1368715" y="3219822"/>
            <a:ext cx="962329" cy="646331"/>
          </a:xfrm>
          <a:prstGeom prst="rect">
            <a:avLst/>
          </a:prstGeom>
          <a:noFill/>
        </p:spPr>
        <p:txBody>
          <a:bodyPr wrap="square" rtlCol="0">
            <a:spAutoFit/>
          </a:bodyPr>
          <a:lstStyle/>
          <a:p>
            <a:pPr algn="ctr"/>
            <a:r>
              <a:rPr lang="fr-FR" sz="1200" dirty="0" smtClean="0"/>
              <a:t>60-70% </a:t>
            </a:r>
            <a:r>
              <a:rPr lang="fr-FR" sz="1200" dirty="0" err="1" smtClean="0"/>
              <a:t>automatic</a:t>
            </a:r>
            <a:r>
              <a:rPr lang="fr-FR" sz="1200" dirty="0" smtClean="0"/>
              <a:t> </a:t>
            </a:r>
            <a:r>
              <a:rPr lang="fr-FR" sz="1200" dirty="0" smtClean="0">
                <a:solidFill>
                  <a:srgbClr val="5770BE"/>
                </a:solidFill>
              </a:rPr>
              <a:t>(2)</a:t>
            </a:r>
            <a:endParaRPr lang="fr-FR" sz="1200" dirty="0">
              <a:solidFill>
                <a:srgbClr val="5770BE"/>
              </a:solidFill>
            </a:endParaRPr>
          </a:p>
        </p:txBody>
      </p:sp>
      <p:sp>
        <p:nvSpPr>
          <p:cNvPr id="44" name="ZoneTexte 43"/>
          <p:cNvSpPr txBox="1"/>
          <p:nvPr/>
        </p:nvSpPr>
        <p:spPr>
          <a:xfrm>
            <a:off x="7866311" y="3219821"/>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45" name="ZoneTexte 44"/>
          <p:cNvSpPr txBox="1"/>
          <p:nvPr/>
        </p:nvSpPr>
        <p:spPr>
          <a:xfrm>
            <a:off x="6721089" y="3219822"/>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19" name="ZoneTexte 18"/>
          <p:cNvSpPr txBox="1"/>
          <p:nvPr/>
        </p:nvSpPr>
        <p:spPr>
          <a:xfrm>
            <a:off x="4382552" y="3652995"/>
            <a:ext cx="1629608" cy="276999"/>
          </a:xfrm>
          <a:prstGeom prst="rect">
            <a:avLst/>
          </a:prstGeom>
          <a:noFill/>
        </p:spPr>
        <p:txBody>
          <a:bodyPr wrap="square" rtlCol="0">
            <a:spAutoFit/>
          </a:bodyPr>
          <a:lstStyle/>
          <a:p>
            <a:r>
              <a:rPr lang="fr-FR" sz="1200" dirty="0" smtClean="0"/>
              <a:t>15% </a:t>
            </a:r>
            <a:r>
              <a:rPr lang="fr-FR" sz="1200" dirty="0" err="1" smtClean="0"/>
              <a:t>gas</a:t>
            </a:r>
            <a:r>
              <a:rPr lang="fr-FR" sz="1200" dirty="0" smtClean="0"/>
              <a:t> </a:t>
            </a:r>
            <a:r>
              <a:rPr lang="fr-FR" sz="1200" dirty="0" err="1" smtClean="0"/>
              <a:t>stunning</a:t>
            </a:r>
            <a:r>
              <a:rPr lang="fr-FR" sz="1200" dirty="0" smtClean="0"/>
              <a:t> </a:t>
            </a:r>
            <a:r>
              <a:rPr lang="fr-FR" sz="1200" dirty="0" smtClean="0">
                <a:solidFill>
                  <a:srgbClr val="5770BE"/>
                </a:solidFill>
              </a:rPr>
              <a:t>(1)</a:t>
            </a:r>
            <a:endParaRPr lang="fr-FR" sz="1200" dirty="0">
              <a:solidFill>
                <a:srgbClr val="5770BE"/>
              </a:solidFill>
            </a:endParaRPr>
          </a:p>
        </p:txBody>
      </p:sp>
      <p:sp>
        <p:nvSpPr>
          <p:cNvPr id="20" name="Plus 19"/>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6" name="Groupe 45"/>
          <p:cNvGrpSpPr/>
          <p:nvPr/>
        </p:nvGrpSpPr>
        <p:grpSpPr>
          <a:xfrm>
            <a:off x="297303" y="1366003"/>
            <a:ext cx="8426470" cy="824856"/>
            <a:chOff x="297303" y="1366003"/>
            <a:chExt cx="8426470" cy="824856"/>
          </a:xfrm>
        </p:grpSpPr>
        <p:grpSp>
          <p:nvGrpSpPr>
            <p:cNvPr id="47" name="Groupe 46"/>
            <p:cNvGrpSpPr/>
            <p:nvPr/>
          </p:nvGrpSpPr>
          <p:grpSpPr>
            <a:xfrm>
              <a:off x="441318" y="1366003"/>
              <a:ext cx="8138438" cy="267457"/>
              <a:chOff x="441318" y="1366003"/>
              <a:chExt cx="8138438" cy="267457"/>
            </a:xfrm>
          </p:grpSpPr>
          <p:sp>
            <p:nvSpPr>
              <p:cNvPr id="57" name="ZoneTexte 56"/>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9" name="ZoneTexte 58"/>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60" name="ZoneTexte 59"/>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sp>
            <p:nvSpPr>
              <p:cNvPr id="61" name="ZoneTexte 60"/>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62" name="ZoneTexte 61"/>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48" name="Groupe 47"/>
            <p:cNvGrpSpPr/>
            <p:nvPr/>
          </p:nvGrpSpPr>
          <p:grpSpPr>
            <a:xfrm>
              <a:off x="297303" y="1752118"/>
              <a:ext cx="8426470" cy="438741"/>
              <a:chOff x="323528" y="2278055"/>
              <a:chExt cx="8426470" cy="438741"/>
            </a:xfrm>
          </p:grpSpPr>
          <p:sp>
            <p:nvSpPr>
              <p:cNvPr id="49" name="Rectangle 4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1" name="Rectangle 50"/>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53" name="Rectangle 52"/>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54" name="Rectangle 5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6" name="Rectangle 55"/>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24" name="ZoneTexte 23"/>
          <p:cNvSpPr txBox="1"/>
          <p:nvPr/>
        </p:nvSpPr>
        <p:spPr>
          <a:xfrm>
            <a:off x="441318" y="4202636"/>
            <a:ext cx="8595178" cy="553998"/>
          </a:xfrm>
          <a:prstGeom prst="rect">
            <a:avLst/>
          </a:prstGeom>
          <a:noFill/>
        </p:spPr>
        <p:txBody>
          <a:bodyPr wrap="square" rtlCol="0">
            <a:spAutoFit/>
          </a:bodyPr>
          <a:lstStyle/>
          <a:p>
            <a:pPr marL="228600" indent="-228600">
              <a:buFont typeface="+mj-lt"/>
              <a:buAutoNum type="arabicPeriod"/>
            </a:pPr>
            <a:r>
              <a:rPr lang="fr-FR" sz="1000" dirty="0" smtClean="0"/>
              <a:t>Data </a:t>
            </a:r>
            <a:r>
              <a:rPr lang="fr-FR" sz="1000" dirty="0" err="1" smtClean="0"/>
              <a:t>collected</a:t>
            </a:r>
            <a:r>
              <a:rPr lang="fr-FR" sz="1000" dirty="0" smtClean="0"/>
              <a:t> </a:t>
            </a:r>
            <a:r>
              <a:rPr lang="fr-FR" sz="1000" dirty="0" err="1" smtClean="0"/>
              <a:t>from</a:t>
            </a:r>
            <a:r>
              <a:rPr lang="fr-FR" sz="1000" dirty="0" smtClean="0"/>
              <a:t> </a:t>
            </a:r>
            <a:r>
              <a:rPr lang="fr-FR" sz="1000" dirty="0"/>
              <a:t>Commission d’enquête sur les conditions d’abattage des animaux de boucherie dans les abattoirs </a:t>
            </a:r>
            <a:r>
              <a:rPr lang="fr-FR" sz="1000" dirty="0" smtClean="0"/>
              <a:t>français</a:t>
            </a:r>
          </a:p>
          <a:p>
            <a:pPr marL="228600" indent="-228600">
              <a:buFont typeface="+mj-lt"/>
              <a:buAutoNum type="arabicPeriod"/>
            </a:pPr>
            <a:r>
              <a:rPr lang="fr-FR" sz="1000" dirty="0" smtClean="0"/>
              <a:t>Expert opinion Claire Chauvin ANSES</a:t>
            </a:r>
            <a:endParaRPr lang="fr-FR" sz="1000" dirty="0"/>
          </a:p>
          <a:p>
            <a:pPr marL="342900" indent="-342900">
              <a:buFont typeface="+mj-lt"/>
              <a:buAutoNum type="arabicPeriod"/>
            </a:pPr>
            <a:endParaRPr lang="fr-FR" sz="1000" dirty="0"/>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Number</a:t>
            </a:r>
            <a:r>
              <a:rPr lang="fr-FR" dirty="0" smtClean="0"/>
              <a:t> of </a:t>
            </a:r>
            <a:r>
              <a:rPr lang="fr-FR" dirty="0" err="1" smtClean="0"/>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13458" y="599991"/>
            <a:ext cx="890922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228600" indent="-228600">
              <a:buAutoNum type="arabicPeriod"/>
            </a:pPr>
            <a:r>
              <a:rPr lang="fr-FR" sz="1200" b="0" dirty="0" smtClean="0"/>
              <a:t>Data </a:t>
            </a:r>
            <a:r>
              <a:rPr lang="fr-FR" sz="1200" b="0" dirty="0" err="1" smtClean="0"/>
              <a:t>collected</a:t>
            </a:r>
            <a:r>
              <a:rPr lang="fr-FR" sz="1200" b="0" dirty="0" smtClean="0"/>
              <a:t> </a:t>
            </a:r>
            <a:r>
              <a:rPr lang="fr-FR" sz="1200" b="0" dirty="0" err="1" smtClean="0"/>
              <a:t>form</a:t>
            </a:r>
            <a:r>
              <a:rPr lang="fr-FR" sz="1200" b="0" dirty="0"/>
              <a:t> Enquête sur le ramassage des </a:t>
            </a:r>
            <a:r>
              <a:rPr lang="fr-FR" sz="1200" b="0" dirty="0" smtClean="0"/>
              <a:t>volailles </a:t>
            </a:r>
            <a:r>
              <a:rPr lang="fr-FR" sz="1200" b="0" dirty="0" err="1" smtClean="0"/>
              <a:t>conducted</a:t>
            </a:r>
            <a:r>
              <a:rPr lang="fr-FR" sz="1200" b="0" dirty="0" smtClean="0"/>
              <a:t> by the Filière avicole</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smtClean="0"/>
              <a:t> </a:t>
            </a:r>
            <a:r>
              <a:rPr lang="fr-FR" sz="1200" b="0" dirty="0" err="1" smtClean="0"/>
              <a:t>Huneau</a:t>
            </a:r>
            <a:r>
              <a:rPr lang="fr-FR" sz="1200" b="0" dirty="0" smtClean="0"/>
              <a:t> </a:t>
            </a:r>
            <a:r>
              <a:rPr lang="fr-FR" sz="1200" b="0" dirty="0" err="1" smtClean="0"/>
              <a:t>Salaun</a:t>
            </a:r>
            <a:r>
              <a:rPr lang="fr-FR" sz="1200" b="0" dirty="0" smtClean="0"/>
              <a:t> et al (2019)</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a:t> Résultats technico-économiques et </a:t>
            </a:r>
            <a:r>
              <a:rPr lang="fr-FR" sz="1200" b="0" dirty="0" smtClean="0"/>
              <a:t>analyse des </a:t>
            </a:r>
            <a:r>
              <a:rPr lang="fr-FR" sz="1200" b="0" dirty="0"/>
              <a:t>conditions de </a:t>
            </a:r>
            <a:r>
              <a:rPr lang="fr-FR" sz="1200" b="0" dirty="0" smtClean="0"/>
              <a:t>travail by the MSA</a:t>
            </a:r>
          </a:p>
          <a:p>
            <a:pPr marL="228600" indent="-228600">
              <a:buAutoNum type="arabicPeriod"/>
            </a:pPr>
            <a:r>
              <a:rPr lang="fr-FR" sz="1200" b="0" dirty="0" smtClean="0"/>
              <a:t>Expert opinion Alfredo </a:t>
            </a:r>
          </a:p>
          <a:p>
            <a:pPr marL="228600" indent="-228600">
              <a:buAutoNum type="arabicPeriod"/>
            </a:pPr>
            <a:endParaRPr lang="fr-FR" sz="1200" b="0" dirty="0" smtClean="0"/>
          </a:p>
          <a:p>
            <a:pPr marL="228600" indent="-228600">
              <a:buAutoNum type="arabicPeriod"/>
            </a:pP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814016" y="3219821"/>
            <a:ext cx="2088232" cy="461665"/>
          </a:xfrm>
          <a:prstGeom prst="rect">
            <a:avLst/>
          </a:prstGeom>
          <a:noFill/>
        </p:spPr>
        <p:txBody>
          <a:bodyPr wrap="square" rtlCol="0">
            <a:spAutoFit/>
          </a:bodyPr>
          <a:lstStyle/>
          <a:p>
            <a:pPr algn="ctr"/>
            <a:r>
              <a:rPr lang="fr-FR" sz="1200" dirty="0" smtClean="0"/>
              <a:t>7-9 </a:t>
            </a:r>
            <a:r>
              <a:rPr lang="fr-FR" sz="1200" dirty="0" err="1" smtClean="0"/>
              <a:t>person</a:t>
            </a:r>
            <a:r>
              <a:rPr lang="fr-FR" sz="1200" dirty="0" smtClean="0"/>
              <a:t>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smtClean="0"/>
              <a:t>4-5 </a:t>
            </a:r>
            <a:r>
              <a:rPr lang="fr-FR" sz="1200" dirty="0" err="1" smtClean="0"/>
              <a:t>person</a:t>
            </a:r>
            <a:r>
              <a:rPr lang="fr-FR" sz="1200" dirty="0" smtClean="0"/>
              <a:t>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9" name="ZoneTexte 18"/>
          <p:cNvSpPr txBox="1"/>
          <p:nvPr/>
        </p:nvSpPr>
        <p:spPr>
          <a:xfrm>
            <a:off x="3218855" y="3644971"/>
            <a:ext cx="4011394" cy="646331"/>
          </a:xfrm>
          <a:prstGeom prst="rect">
            <a:avLst/>
          </a:prstGeom>
          <a:noFill/>
        </p:spPr>
        <p:txBody>
          <a:bodyPr wrap="square" rtlCol="0">
            <a:spAutoFit/>
          </a:bodyPr>
          <a:lstStyle/>
          <a:p>
            <a:pPr algn="ctr"/>
            <a:r>
              <a:rPr lang="fr-FR" sz="1200" dirty="0" err="1" smtClean="0"/>
              <a:t>Triangular</a:t>
            </a:r>
            <a:r>
              <a:rPr lang="fr-FR" sz="1200" dirty="0" smtClean="0"/>
              <a:t>(3, 6, 13) </a:t>
            </a:r>
            <a:r>
              <a:rPr lang="fr-FR" sz="1200" dirty="0" smtClean="0">
                <a:solidFill>
                  <a:srgbClr val="5770BE"/>
                </a:solidFill>
              </a:rPr>
              <a:t>(2)</a:t>
            </a:r>
          </a:p>
          <a:p>
            <a:pPr algn="ctr"/>
            <a:r>
              <a:rPr lang="fr-FR" sz="1100" dirty="0" smtClean="0">
                <a:solidFill>
                  <a:srgbClr val="5770BE"/>
                </a:solidFill>
              </a:rPr>
              <a:t>Line speed </a:t>
            </a:r>
            <a:r>
              <a:rPr lang="fr-FR" sz="1100" dirty="0" err="1" smtClean="0">
                <a:solidFill>
                  <a:srgbClr val="5770BE"/>
                </a:solidFill>
              </a:rPr>
              <a:t>Trianguar</a:t>
            </a:r>
            <a:r>
              <a:rPr lang="fr-FR" sz="1100" dirty="0" smtClean="0">
                <a:solidFill>
                  <a:srgbClr val="5770BE"/>
                </a:solidFill>
              </a:rPr>
              <a:t>(1100, 6000, 13500) </a:t>
            </a:r>
            <a:r>
              <a:rPr lang="fr-FR" sz="1100" dirty="0" err="1" smtClean="0">
                <a:solidFill>
                  <a:srgbClr val="5770BE"/>
                </a:solidFill>
              </a:rPr>
              <a:t>broilers</a:t>
            </a:r>
            <a:r>
              <a:rPr lang="fr-FR" sz="1100" dirty="0" smtClean="0">
                <a:solidFill>
                  <a:srgbClr val="5770BE"/>
                </a:solidFill>
              </a:rPr>
              <a:t>/h (2)</a:t>
            </a:r>
            <a:endParaRPr lang="fr-FR" sz="1100" dirty="0">
              <a:solidFill>
                <a:srgbClr val="5770BE"/>
              </a:solidFill>
            </a:endParaRPr>
          </a:p>
          <a:p>
            <a:endParaRPr lang="fr-FR" sz="1200" dirty="0">
              <a:solidFill>
                <a:srgbClr val="5770BE"/>
              </a:solidFill>
            </a:endParaRPr>
          </a:p>
        </p:txBody>
      </p:sp>
      <p:sp>
        <p:nvSpPr>
          <p:cNvPr id="31" name="Plus 30"/>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2" name="Groupe 31"/>
          <p:cNvGrpSpPr/>
          <p:nvPr/>
        </p:nvGrpSpPr>
        <p:grpSpPr>
          <a:xfrm>
            <a:off x="297303" y="1366003"/>
            <a:ext cx="8426470" cy="824856"/>
            <a:chOff x="297303" y="1366003"/>
            <a:chExt cx="8426470" cy="824856"/>
          </a:xfrm>
        </p:grpSpPr>
        <p:grpSp>
          <p:nvGrpSpPr>
            <p:cNvPr id="33" name="Groupe 32"/>
            <p:cNvGrpSpPr/>
            <p:nvPr/>
          </p:nvGrpSpPr>
          <p:grpSpPr>
            <a:xfrm>
              <a:off x="441318" y="1366003"/>
              <a:ext cx="8138438" cy="267457"/>
              <a:chOff x="441318" y="1366003"/>
              <a:chExt cx="8138438" cy="267457"/>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sp>
            <p:nvSpPr>
              <p:cNvPr id="56" name="ZoneTexte 55"/>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57" name="ZoneTexte 56"/>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36" name="Groupe 35"/>
            <p:cNvGrpSpPr/>
            <p:nvPr/>
          </p:nvGrpSpPr>
          <p:grpSpPr>
            <a:xfrm>
              <a:off x="297303" y="1752118"/>
              <a:ext cx="8426470" cy="438741"/>
              <a:chOff x="323528" y="2278055"/>
              <a:chExt cx="8426470" cy="438741"/>
            </a:xfrm>
          </p:grpSpPr>
          <p:sp>
            <p:nvSpPr>
              <p:cNvPr id="46" name="Rectangle 45"/>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47" name="Rectangle 46"/>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8" name="Rectangle 47"/>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49" name="Rectangle 48"/>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0" name="Rectangle 49"/>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1" name="Rectangle 50"/>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5" name="ZoneTexte 4"/>
          <p:cNvSpPr txBox="1"/>
          <p:nvPr/>
        </p:nvSpPr>
        <p:spPr>
          <a:xfrm>
            <a:off x="3438561" y="3213364"/>
            <a:ext cx="1210469" cy="276999"/>
          </a:xfrm>
          <a:prstGeom prst="rect">
            <a:avLst/>
          </a:prstGeom>
          <a:noFill/>
        </p:spPr>
        <p:txBody>
          <a:bodyPr wrap="square" rtlCol="0">
            <a:spAutoFit/>
          </a:bodyPr>
          <a:lstStyle/>
          <a:p>
            <a:r>
              <a:rPr lang="fr-FR" sz="1200" dirty="0" smtClean="0"/>
              <a:t>1 truck driver</a:t>
            </a:r>
            <a:endParaRPr lang="fr-FR" sz="1200" dirty="0"/>
          </a:p>
        </p:txBody>
      </p:sp>
      <p:sp>
        <p:nvSpPr>
          <p:cNvPr id="13" name="ZoneTexte 12"/>
          <p:cNvSpPr txBox="1"/>
          <p:nvPr/>
        </p:nvSpPr>
        <p:spPr>
          <a:xfrm>
            <a:off x="7689567" y="3213364"/>
            <a:ext cx="1454434" cy="276999"/>
          </a:xfrm>
          <a:prstGeom prst="rect">
            <a:avLst/>
          </a:prstGeom>
          <a:noFill/>
        </p:spPr>
        <p:txBody>
          <a:bodyPr wrap="square" rtlCol="0">
            <a:spAutoFit/>
          </a:bodyPr>
          <a:lstStyle/>
          <a:p>
            <a:r>
              <a:rPr lang="fr-FR" sz="1200" dirty="0" smtClean="0"/>
              <a:t>20-30 </a:t>
            </a:r>
            <a:r>
              <a:rPr lang="fr-FR" sz="1200" dirty="0" err="1" smtClean="0"/>
              <a:t>person</a:t>
            </a:r>
            <a:r>
              <a:rPr lang="fr-FR" sz="1200" dirty="0" smtClean="0"/>
              <a:t> </a:t>
            </a:r>
            <a:r>
              <a:rPr lang="fr-FR" sz="1200" dirty="0" smtClean="0">
                <a:solidFill>
                  <a:srgbClr val="5770BE"/>
                </a:solidFill>
              </a:rPr>
              <a:t>(4)</a:t>
            </a:r>
            <a:endParaRPr lang="fr-FR" sz="1200" dirty="0">
              <a:solidFill>
                <a:srgbClr val="5770BE"/>
              </a:solidFill>
            </a:endParaRPr>
          </a:p>
        </p:txBody>
      </p:sp>
      <p:sp>
        <p:nvSpPr>
          <p:cNvPr id="20" name="ZoneTexte 19"/>
          <p:cNvSpPr txBox="1"/>
          <p:nvPr/>
        </p:nvSpPr>
        <p:spPr>
          <a:xfrm>
            <a:off x="212179" y="4011910"/>
            <a:ext cx="3423717" cy="400110"/>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Assume no contamination for </a:t>
            </a:r>
            <a:r>
              <a:rPr lang="fr-FR" sz="1000" dirty="0" err="1" smtClean="0"/>
              <a:t>automatic</a:t>
            </a:r>
            <a:endParaRPr lang="fr-FR" sz="1000" dirty="0" smtClean="0"/>
          </a:p>
          <a:p>
            <a:pPr marL="171450" indent="-171450">
              <a:buFont typeface="Arial" panose="020B0604020202020204" pitchFamily="34" charset="0"/>
              <a:buChar char="•"/>
            </a:pPr>
            <a:r>
              <a:rPr lang="fr-FR" sz="1000" dirty="0" smtClean="0"/>
              <a:t>Clearing and </a:t>
            </a:r>
            <a:r>
              <a:rPr lang="fr-FR" sz="1000" dirty="0" err="1" smtClean="0"/>
              <a:t>thinning</a:t>
            </a:r>
            <a:r>
              <a:rPr lang="fr-FR" sz="1000" dirty="0" smtClean="0"/>
              <a:t> w/ </a:t>
            </a:r>
            <a:r>
              <a:rPr lang="fr-FR" sz="1000" dirty="0" err="1" smtClean="0"/>
              <a:t>same</a:t>
            </a:r>
            <a:r>
              <a:rPr lang="fr-FR" sz="1000" dirty="0" smtClean="0"/>
              <a:t> </a:t>
            </a:r>
            <a:r>
              <a:rPr lang="fr-FR" sz="1000" dirty="0" err="1" smtClean="0"/>
              <a:t>persons</a:t>
            </a:r>
            <a:r>
              <a:rPr lang="fr-FR" sz="1000" dirty="0" smtClean="0"/>
              <a:t> </a:t>
            </a:r>
            <a:r>
              <a:rPr lang="fr-FR" sz="1000" dirty="0" smtClean="0">
                <a:solidFill>
                  <a:srgbClr val="5770BE"/>
                </a:solidFill>
              </a:rPr>
              <a:t>(4)</a:t>
            </a:r>
            <a:endParaRPr lang="fr-FR" sz="1000" dirty="0">
              <a:solidFill>
                <a:srgbClr val="5770BE"/>
              </a:solidFill>
            </a:endParaRPr>
          </a:p>
        </p:txBody>
      </p:sp>
      <p:sp>
        <p:nvSpPr>
          <p:cNvPr id="21" name="ZoneTexte 20"/>
          <p:cNvSpPr txBox="1"/>
          <p:nvPr/>
        </p:nvSpPr>
        <p:spPr>
          <a:xfrm>
            <a:off x="497409" y="3044568"/>
            <a:ext cx="2990171" cy="246221"/>
          </a:xfrm>
          <a:prstGeom prst="rect">
            <a:avLst/>
          </a:prstGeom>
          <a:noFill/>
        </p:spPr>
        <p:txBody>
          <a:bodyPr wrap="square" rtlCol="0">
            <a:spAutoFit/>
          </a:bodyPr>
          <a:lstStyle/>
          <a:p>
            <a:r>
              <a:rPr lang="fr-FR" sz="1000" dirty="0" smtClean="0">
                <a:solidFill>
                  <a:srgbClr val="5770BE"/>
                </a:solidFill>
              </a:rPr>
              <a:t>Standard </a:t>
            </a:r>
            <a:r>
              <a:rPr lang="fr-FR" sz="1000" dirty="0" err="1" smtClean="0">
                <a:solidFill>
                  <a:srgbClr val="5770BE"/>
                </a:solidFill>
              </a:rPr>
              <a:t>harvest</a:t>
            </a:r>
            <a:r>
              <a:rPr lang="fr-FR" sz="1000" dirty="0" smtClean="0">
                <a:solidFill>
                  <a:srgbClr val="5770BE"/>
                </a:solidFill>
              </a:rPr>
              <a:t> 1000m2 24000 </a:t>
            </a:r>
            <a:r>
              <a:rPr lang="fr-FR" sz="1000" dirty="0" err="1" smtClean="0">
                <a:solidFill>
                  <a:srgbClr val="5770BE"/>
                </a:solidFill>
              </a:rPr>
              <a:t>broilers</a:t>
            </a:r>
            <a:r>
              <a:rPr lang="fr-FR" sz="1000" dirty="0" smtClean="0">
                <a:solidFill>
                  <a:srgbClr val="5770BE"/>
                </a:solidFill>
              </a:rPr>
              <a:t> (1)</a:t>
            </a:r>
            <a:endParaRPr lang="fr-FR" sz="1000" dirty="0">
              <a:solidFill>
                <a:srgbClr val="5770BE"/>
              </a:solidFill>
            </a:endParaRPr>
          </a:p>
        </p:txBody>
      </p:sp>
      <p:sp>
        <p:nvSpPr>
          <p:cNvPr id="22" name="Bouton d'action : Aide 21">
            <a:hlinkClick r:id="" action="ppaction://noaction" highlightClick="1"/>
          </p:cNvPr>
          <p:cNvSpPr/>
          <p:nvPr/>
        </p:nvSpPr>
        <p:spPr>
          <a:xfrm>
            <a:off x="7014566" y="3213364"/>
            <a:ext cx="293738" cy="276999"/>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090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700572" y="247159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89" y="2300055"/>
            <a:ext cx="260699" cy="260699"/>
          </a:xfrm>
          <a:prstGeom prst="rect">
            <a:avLst/>
          </a:prstGeom>
        </p:spPr>
      </p:pic>
      <p:pic>
        <p:nvPicPr>
          <p:cNvPr id="57" name="Imag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sp>
        <p:nvSpPr>
          <p:cNvPr id="51" name="Rectangle 50"/>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sp>
        <p:nvSpPr>
          <p:cNvPr id="66" name="Rectangle 65"/>
          <p:cNvSpPr/>
          <p:nvPr/>
        </p:nvSpPr>
        <p:spPr>
          <a:xfrm>
            <a:off x="4628235" y="3073823"/>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grpSp>
        <p:nvGrpSpPr>
          <p:cNvPr id="2" name="Groupe 1"/>
          <p:cNvGrpSpPr/>
          <p:nvPr/>
        </p:nvGrpSpPr>
        <p:grpSpPr>
          <a:xfrm>
            <a:off x="297303" y="1366003"/>
            <a:ext cx="8426470" cy="824856"/>
            <a:chOff x="297303" y="1366003"/>
            <a:chExt cx="8426470" cy="824856"/>
          </a:xfrm>
        </p:grpSpPr>
        <p:grpSp>
          <p:nvGrpSpPr>
            <p:cNvPr id="79" name="Groupe 78"/>
            <p:cNvGrpSpPr/>
            <p:nvPr/>
          </p:nvGrpSpPr>
          <p:grpSpPr>
            <a:xfrm>
              <a:off x="441318" y="1366003"/>
              <a:ext cx="8138438" cy="267457"/>
              <a:chOff x="441318" y="1366003"/>
              <a:chExt cx="8138438" cy="267457"/>
            </a:xfrm>
          </p:grpSpPr>
          <p:sp>
            <p:nvSpPr>
              <p:cNvPr id="80" name="ZoneTexte 7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81" name="ZoneTexte 8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82" name="ZoneTexte 8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83" name="ZoneTexte 8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sp>
            <p:nvSpPr>
              <p:cNvPr id="84" name="ZoneTexte 8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85" name="ZoneTexte 8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86" name="Groupe 85"/>
            <p:cNvGrpSpPr/>
            <p:nvPr/>
          </p:nvGrpSpPr>
          <p:grpSpPr>
            <a:xfrm>
              <a:off x="297303" y="1752118"/>
              <a:ext cx="8426470" cy="438741"/>
              <a:chOff x="323528" y="2278055"/>
              <a:chExt cx="8426470" cy="438741"/>
            </a:xfrm>
          </p:grpSpPr>
          <p:sp>
            <p:nvSpPr>
              <p:cNvPr id="87" name="Rectangle 86"/>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8" name="Rectangle 87"/>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9" name="Rectangle 88"/>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0" name="Rectangle 89"/>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1" name="Rectangle 90"/>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2" name="Rectangle 91"/>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93" name="Plus 92"/>
          <p:cNvSpPr/>
          <p:nvPr/>
        </p:nvSpPr>
        <p:spPr>
          <a:xfrm>
            <a:off x="5002121" y="2899457"/>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6" grpId="0" animBg="1"/>
      <p:bldP spid="48" grpId="0" animBg="1"/>
      <p:bldP spid="60" grpId="0"/>
      <p:bldP spid="64" grpId="0" animBg="1"/>
      <p:bldP spid="67" grpId="0" animBg="1"/>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90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81167"/>
            <a:ext cx="573293" cy="371286"/>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9" name="Groupe 18"/>
          <p:cNvGrpSpPr/>
          <p:nvPr/>
        </p:nvGrpSpPr>
        <p:grpSpPr>
          <a:xfrm>
            <a:off x="3244499" y="2456618"/>
            <a:ext cx="1203798" cy="1137588"/>
            <a:chOff x="3244499" y="2456618"/>
            <a:chExt cx="1203798" cy="1137588"/>
          </a:xfrm>
        </p:grpSpPr>
        <p:sp>
          <p:nvSpPr>
            <p:cNvPr id="72" name="Rectangle 71"/>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3" name="Connecteur droit avec flèche 72"/>
            <p:cNvCxnSpPr>
              <a:stCxn id="72" idx="2"/>
              <a:endCxn id="7"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 name="Bouton d'action : Aide 6">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97303" y="1366003"/>
            <a:ext cx="8426470" cy="824856"/>
            <a:chOff x="297303" y="1366003"/>
            <a:chExt cx="8426470" cy="824856"/>
          </a:xfrm>
        </p:grpSpPr>
        <p:grpSp>
          <p:nvGrpSpPr>
            <p:cNvPr id="75" name="Groupe 74"/>
            <p:cNvGrpSpPr/>
            <p:nvPr/>
          </p:nvGrpSpPr>
          <p:grpSpPr>
            <a:xfrm>
              <a:off x="441318" y="1366003"/>
              <a:ext cx="8138438" cy="267457"/>
              <a:chOff x="441318" y="1366003"/>
              <a:chExt cx="8138438" cy="267457"/>
            </a:xfrm>
          </p:grpSpPr>
          <p:sp>
            <p:nvSpPr>
              <p:cNvPr id="90" name="ZoneTexte 8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91" name="ZoneTexte 9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92" name="ZoneTexte 9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93" name="ZoneTexte 9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sp>
            <p:nvSpPr>
              <p:cNvPr id="94" name="ZoneTexte 9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95" name="ZoneTexte 9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76" name="Groupe 75"/>
            <p:cNvGrpSpPr/>
            <p:nvPr/>
          </p:nvGrpSpPr>
          <p:grpSpPr>
            <a:xfrm>
              <a:off x="297303" y="1752118"/>
              <a:ext cx="8426470" cy="438741"/>
              <a:chOff x="323528" y="2278055"/>
              <a:chExt cx="8426470" cy="438741"/>
            </a:xfrm>
          </p:grpSpPr>
          <p:sp>
            <p:nvSpPr>
              <p:cNvPr id="78" name="Rectangle 7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0" name="Rectangle 7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2" name="Rectangle 81"/>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84" name="Rectangle 8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86" name="Rectangle 85"/>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88" name="Rectangle 8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084" y="2505289"/>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907382"/>
            <a:ext cx="572590" cy="34507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cm</a:t>
            </a:r>
            <a:r>
              <a:rPr lang="fr-FR" sz="900" dirty="0" smtClean="0"/>
              <a:t>2</a:t>
            </a:r>
            <a:endParaRPr lang="fr-FR" sz="800" dirty="0"/>
          </a:p>
        </p:txBody>
      </p:sp>
      <p:grpSp>
        <p:nvGrpSpPr>
          <p:cNvPr id="82" name="Groupe 81"/>
          <p:cNvGrpSpPr/>
          <p:nvPr/>
        </p:nvGrpSpPr>
        <p:grpSpPr>
          <a:xfrm>
            <a:off x="3244499" y="2456618"/>
            <a:ext cx="1203798" cy="1137588"/>
            <a:chOff x="3244499" y="2456618"/>
            <a:chExt cx="1203798" cy="1137588"/>
          </a:xfrm>
        </p:grpSpPr>
        <p:sp>
          <p:nvSpPr>
            <p:cNvPr id="84" name="Rectangle 83"/>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86" name="Connecteur droit avec flèche 85"/>
            <p:cNvCxnSpPr>
              <a:stCxn id="84" idx="2"/>
              <a:endCxn id="88"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88" name="Bouton d'action : Aide 87">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0" name="Groupe 89"/>
          <p:cNvGrpSpPr/>
          <p:nvPr/>
        </p:nvGrpSpPr>
        <p:grpSpPr>
          <a:xfrm>
            <a:off x="297303" y="1366003"/>
            <a:ext cx="8426470" cy="824856"/>
            <a:chOff x="297303" y="1366003"/>
            <a:chExt cx="8426470" cy="824856"/>
          </a:xfrm>
        </p:grpSpPr>
        <p:grpSp>
          <p:nvGrpSpPr>
            <p:cNvPr id="91" name="Groupe 90"/>
            <p:cNvGrpSpPr/>
            <p:nvPr/>
          </p:nvGrpSpPr>
          <p:grpSpPr>
            <a:xfrm>
              <a:off x="441318" y="1366003"/>
              <a:ext cx="8138438" cy="267457"/>
              <a:chOff x="441318" y="1366003"/>
              <a:chExt cx="8138438" cy="267457"/>
            </a:xfrm>
          </p:grpSpPr>
          <p:sp>
            <p:nvSpPr>
              <p:cNvPr id="99" name="ZoneTexte 98"/>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100" name="ZoneTexte 99"/>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101" name="ZoneTexte 100"/>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endParaRPr lang="fr-FR" sz="1100" b="1" dirty="0">
                  <a:solidFill>
                    <a:schemeClr val="bg1"/>
                  </a:solidFill>
                </a:endParaRPr>
              </a:p>
            </p:txBody>
          </p:sp>
          <p:sp>
            <p:nvSpPr>
              <p:cNvPr id="102" name="ZoneTexte 10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endParaRPr lang="fr-FR" sz="1100" b="1" dirty="0">
                  <a:solidFill>
                    <a:schemeClr val="bg1"/>
                  </a:solidFill>
                </a:endParaRPr>
              </a:p>
            </p:txBody>
          </p:sp>
          <p:sp>
            <p:nvSpPr>
              <p:cNvPr id="103" name="ZoneTexte 102"/>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endParaRPr lang="fr-FR" sz="1100" b="1" dirty="0">
                  <a:solidFill>
                    <a:schemeClr val="bg1"/>
                  </a:solidFill>
                </a:endParaRPr>
              </a:p>
            </p:txBody>
          </p:sp>
          <p:sp>
            <p:nvSpPr>
              <p:cNvPr id="104" name="ZoneTexte 103"/>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92" name="Groupe 91"/>
            <p:cNvGrpSpPr/>
            <p:nvPr/>
          </p:nvGrpSpPr>
          <p:grpSpPr>
            <a:xfrm>
              <a:off x="297303" y="1752118"/>
              <a:ext cx="8426470" cy="438741"/>
              <a:chOff x="323528" y="2278055"/>
              <a:chExt cx="8426470" cy="438741"/>
            </a:xfrm>
          </p:grpSpPr>
          <p:sp>
            <p:nvSpPr>
              <p:cNvPr id="93" name="Rectangle 92"/>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94" name="Rectangle 93"/>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95" name="Rectangle 94"/>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6" name="Rectangle 95"/>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7" name="Rectangle 96"/>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8" name="Rectangle 9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47" grpId="0"/>
      <p:bldP spid="2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2424692316"/>
              </p:ext>
            </p:extLst>
          </p:nvPr>
        </p:nvGraphicFramePr>
        <p:xfrm>
          <a:off x="346044" y="1203598"/>
          <a:ext cx="8402419" cy="2730049"/>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34.31</a:t>
                      </a:r>
                      <a:r>
                        <a:rPr lang="fr-FR" sz="1200" dirty="0" smtClean="0"/>
                        <a:t>, </a:t>
                      </a:r>
                      <a:r>
                        <a:rPr lang="fr-FR" sz="1200" dirty="0" smtClean="0">
                          <a:solidFill>
                            <a:srgbClr val="FF0000"/>
                          </a:solidFill>
                        </a:rPr>
                        <a:t>166.37</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chemeClr val="tx1"/>
                          </a:solidFill>
                        </a:rPr>
                        <a:t>mean</a:t>
                      </a:r>
                      <a:r>
                        <a:rPr lang="fr-FR" sz="1200" b="0" dirty="0" smtClean="0">
                          <a:solidFill>
                            <a:srgbClr val="FF0000"/>
                          </a:solidFill>
                        </a:rPr>
                        <a:t> 12</a:t>
                      </a:r>
                      <a:r>
                        <a:rPr lang="fr-FR" sz="1200" b="0" dirty="0" smtClean="0">
                          <a:solidFill>
                            <a:schemeClr val="tx1"/>
                          </a:solidFill>
                        </a:rPr>
                        <a:t>, </a:t>
                      </a:r>
                      <a:r>
                        <a:rPr lang="fr-FR" sz="1200" b="0" dirty="0" err="1" smtClean="0">
                          <a:solidFill>
                            <a:schemeClr val="tx1"/>
                          </a:solidFill>
                        </a:rPr>
                        <a:t>sd</a:t>
                      </a:r>
                      <a:r>
                        <a:rPr lang="fr-FR" sz="1200" b="0" dirty="0" smtClean="0">
                          <a:solidFill>
                            <a:srgbClr val="FF0000"/>
                          </a:solidFill>
                        </a:rPr>
                        <a:t> 9</a:t>
                      </a:r>
                    </a:p>
                    <a:p>
                      <a:endParaRPr lang="fr-FR" sz="1200" dirty="0"/>
                    </a:p>
                  </a:txBody>
                  <a:tcPr/>
                </a:tc>
                <a:tc>
                  <a:txBody>
                    <a:bodyPr/>
                    <a:lstStyle/>
                    <a:p>
                      <a:r>
                        <a:rPr lang="fr-FR" sz="1200" dirty="0" smtClean="0"/>
                        <a:t>Plastic to</a:t>
                      </a:r>
                      <a:r>
                        <a:rPr lang="fr-FR" sz="1200" baseline="0" dirty="0" smtClean="0"/>
                        <a:t> hands</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8519</TotalTime>
  <Words>1722</Words>
  <Application>Microsoft Office PowerPoint</Application>
  <PresentationFormat>Affichage à l'écran (16:9)</PresentationFormat>
  <Paragraphs>377</Paragraphs>
  <Slides>13</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Marianne</vt:lpstr>
      <vt:lpstr>OPÉRATEURS</vt:lpstr>
      <vt:lpstr>Présentation PowerPoint</vt:lpstr>
      <vt:lpstr>General framework</vt:lpstr>
      <vt:lpstr>Occupational module</vt:lpstr>
      <vt:lpstr>Contamination pathways</vt:lpstr>
      <vt:lpstr>Number of workers</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437</cp:revision>
  <dcterms:created xsi:type="dcterms:W3CDTF">2020-11-30T09:05:25Z</dcterms:created>
  <dcterms:modified xsi:type="dcterms:W3CDTF">2024-09-10T14:28:15Z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