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16"/>
  </p:notesMasterIdLst>
  <p:handoutMasterIdLst>
    <p:handoutMasterId r:id="rId17"/>
  </p:handoutMasterIdLst>
  <p:sldIdLst>
    <p:sldId id="345" r:id="rId5"/>
    <p:sldId id="340" r:id="rId6"/>
    <p:sldId id="391" r:id="rId7"/>
    <p:sldId id="392" r:id="rId8"/>
    <p:sldId id="393" r:id="rId9"/>
    <p:sldId id="400" r:id="rId10"/>
    <p:sldId id="399" r:id="rId11"/>
    <p:sldId id="394" r:id="rId12"/>
    <p:sldId id="395" r:id="rId13"/>
    <p:sldId id="397" r:id="rId14"/>
    <p:sldId id="398" r:id="rId15"/>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000F"/>
    <a:srgbClr val="2082C8"/>
    <a:srgbClr val="3C3C3C"/>
    <a:srgbClr val="5770BE"/>
    <a:srgbClr val="FFE800"/>
    <a:srgbClr val="262626"/>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autoAdjust="0"/>
    <p:restoredTop sz="94660"/>
  </p:normalViewPr>
  <p:slideViewPr>
    <p:cSldViewPr showGuides="1">
      <p:cViewPr varScale="1">
        <p:scale>
          <a:sx n="117" d="100"/>
          <a:sy n="117" d="100"/>
        </p:scale>
        <p:origin x="396" y="72"/>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13/08/2024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13/08/2024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3200" dirty="0" smtClean="0"/>
              <a:t>Occupational module</a:t>
            </a:r>
          </a:p>
          <a:p>
            <a:endParaRPr lang="fr-FR" sz="1400" dirty="0" smtClean="0"/>
          </a:p>
          <a:p>
            <a:r>
              <a:rPr lang="fr-FR" sz="2000" b="0" dirty="0" smtClean="0"/>
              <a:t>THE </a:t>
            </a:r>
            <a:r>
              <a:rPr lang="fr-FR" sz="2000" b="0" dirty="0" smtClean="0"/>
              <a:t>first draft</a:t>
            </a:r>
            <a:endParaRPr lang="fr-FR" sz="3200" dirty="0"/>
          </a:p>
          <a:p>
            <a:endParaRPr lang="fr-FR" sz="3200"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1520" y="3363838"/>
            <a:ext cx="5220112" cy="646331"/>
          </a:xfrm>
          <a:prstGeom prst="rect">
            <a:avLst/>
          </a:prstGeom>
          <a:noFill/>
        </p:spPr>
        <p:txBody>
          <a:bodyPr wrap="square" rtlCol="0">
            <a:spAutoFit/>
          </a:bodyPr>
          <a:lstStyle/>
          <a:p>
            <a:r>
              <a:rPr lang="fr-FR" dirty="0" smtClean="0"/>
              <a:t>Subhasish BASAK</a:t>
            </a:r>
          </a:p>
          <a:p>
            <a:r>
              <a:rPr lang="fr-FR" dirty="0"/>
              <a:t>Lucie </a:t>
            </a:r>
            <a:r>
              <a:rPr lang="fr-FR" dirty="0" smtClean="0"/>
              <a:t>COLLINEAU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675795" cy="2042464"/>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10</a:t>
            </a:fld>
            <a:endParaRPr lang="fr-FR" dirty="0"/>
          </a:p>
        </p:txBody>
      </p:sp>
      <p:sp>
        <p:nvSpPr>
          <p:cNvPr id="6" name="Titre 5"/>
          <p:cNvSpPr>
            <a:spLocks noGrp="1"/>
          </p:cNvSpPr>
          <p:nvPr>
            <p:ph type="title"/>
          </p:nvPr>
        </p:nvSpPr>
        <p:spPr/>
        <p:txBody>
          <a:bodyPr/>
          <a:lstStyle/>
          <a:p>
            <a:r>
              <a:rPr lang="fr-FR" dirty="0" err="1"/>
              <a:t>Hygiene</a:t>
            </a:r>
            <a:r>
              <a:rPr lang="fr-FR" dirty="0"/>
              <a:t> and </a:t>
            </a:r>
            <a:r>
              <a:rPr lang="fr-FR" dirty="0" err="1"/>
              <a:t>biosecurity</a:t>
            </a:r>
            <a:r>
              <a:rPr lang="fr-FR" dirty="0"/>
              <a:t> </a:t>
            </a:r>
            <a:r>
              <a:rPr lang="fr-FR" dirty="0" err="1" smtClean="0"/>
              <a:t>parameters</a:t>
            </a:r>
            <a:r>
              <a:rPr lang="fr-FR" dirty="0" smtClean="0"/>
              <a:t> </a:t>
            </a:r>
            <a:r>
              <a:rPr lang="fr-FR" i="1" dirty="0" smtClean="0">
                <a:solidFill>
                  <a:srgbClr val="00B050"/>
                </a:solidFill>
              </a:rPr>
              <a:t>H</a:t>
            </a:r>
            <a:endParaRPr lang="fr-FR" dirty="0">
              <a:solidFill>
                <a:srgbClr val="00B050"/>
              </a:solidFill>
            </a:endParaRPr>
          </a:p>
        </p:txBody>
      </p:sp>
      <p:sp>
        <p:nvSpPr>
          <p:cNvPr id="7"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graphicFrame>
        <p:nvGraphicFramePr>
          <p:cNvPr id="11" name="Tableau 10"/>
          <p:cNvGraphicFramePr>
            <a:graphicFrameLocks noGrp="1"/>
          </p:cNvGraphicFramePr>
          <p:nvPr>
            <p:extLst>
              <p:ext uri="{D42A27DB-BD31-4B8C-83A1-F6EECF244321}">
                <p14:modId xmlns:p14="http://schemas.microsoft.com/office/powerpoint/2010/main" val="900651883"/>
              </p:ext>
            </p:extLst>
          </p:nvPr>
        </p:nvGraphicFramePr>
        <p:xfrm>
          <a:off x="275431" y="655026"/>
          <a:ext cx="8329016" cy="3938791"/>
        </p:xfrm>
        <a:graphic>
          <a:graphicData uri="http://schemas.openxmlformats.org/drawingml/2006/table">
            <a:tbl>
              <a:tblPr firstRow="1" bandRow="1">
                <a:tableStyleId>{5C22544A-7EE6-4342-B048-85BDC9FD1C3A}</a:tableStyleId>
              </a:tblPr>
              <a:tblGrid>
                <a:gridCol w="1138056">
                  <a:extLst>
                    <a:ext uri="{9D8B030D-6E8A-4147-A177-3AD203B41FA5}">
                      <a16:colId xmlns:a16="http://schemas.microsoft.com/office/drawing/2014/main" val="147255753"/>
                    </a:ext>
                  </a:extLst>
                </a:gridCol>
                <a:gridCol w="3461593">
                  <a:extLst>
                    <a:ext uri="{9D8B030D-6E8A-4147-A177-3AD203B41FA5}">
                      <a16:colId xmlns:a16="http://schemas.microsoft.com/office/drawing/2014/main" val="2436639363"/>
                    </a:ext>
                  </a:extLst>
                </a:gridCol>
                <a:gridCol w="1550289">
                  <a:extLst>
                    <a:ext uri="{9D8B030D-6E8A-4147-A177-3AD203B41FA5}">
                      <a16:colId xmlns:a16="http://schemas.microsoft.com/office/drawing/2014/main" val="2797599294"/>
                    </a:ext>
                  </a:extLst>
                </a:gridCol>
                <a:gridCol w="2179078">
                  <a:extLst>
                    <a:ext uri="{9D8B030D-6E8A-4147-A177-3AD203B41FA5}">
                      <a16:colId xmlns:a16="http://schemas.microsoft.com/office/drawing/2014/main" val="3740257809"/>
                    </a:ext>
                  </a:extLst>
                </a:gridCol>
              </a:tblGrid>
              <a:tr h="393317">
                <a:tc>
                  <a:txBody>
                    <a:bodyPr/>
                    <a:lstStyle/>
                    <a:p>
                      <a:r>
                        <a:rPr lang="fr-FR" sz="1100" dirty="0" smtClean="0">
                          <a:solidFill>
                            <a:schemeClr val="tx1"/>
                          </a:solidFill>
                        </a:rPr>
                        <a:t>Symbol</a:t>
                      </a:r>
                      <a:endParaRPr lang="fr-FR" sz="1100" dirty="0">
                        <a:solidFill>
                          <a:schemeClr val="tx1"/>
                        </a:solidFill>
                      </a:endParaRPr>
                    </a:p>
                  </a:txBody>
                  <a:tcPr/>
                </a:tc>
                <a:tc>
                  <a:txBody>
                    <a:bodyPr/>
                    <a:lstStyle/>
                    <a:p>
                      <a:r>
                        <a:rPr lang="fr-FR" sz="1100" dirty="0" smtClean="0">
                          <a:solidFill>
                            <a:schemeClr val="tx1"/>
                          </a:solidFill>
                        </a:rPr>
                        <a:t>Description</a:t>
                      </a:r>
                      <a:endParaRPr lang="fr-FR" sz="1100" dirty="0">
                        <a:solidFill>
                          <a:schemeClr val="tx1"/>
                        </a:solidFill>
                      </a:endParaRPr>
                    </a:p>
                  </a:txBody>
                  <a:tcPr/>
                </a:tc>
                <a:tc>
                  <a:txBody>
                    <a:bodyPr/>
                    <a:lstStyle/>
                    <a:p>
                      <a:r>
                        <a:rPr lang="fr-FR" sz="1100" dirty="0" smtClean="0">
                          <a:solidFill>
                            <a:schemeClr val="tx1"/>
                          </a:solidFill>
                        </a:rPr>
                        <a:t>Source</a:t>
                      </a:r>
                      <a:endParaRPr lang="fr-FR" sz="1100" dirty="0">
                        <a:solidFill>
                          <a:schemeClr val="tx1"/>
                        </a:solidFill>
                      </a:endParaRPr>
                    </a:p>
                  </a:txBody>
                  <a:tcPr/>
                </a:tc>
                <a:tc>
                  <a:txBody>
                    <a:bodyPr/>
                    <a:lstStyle/>
                    <a:p>
                      <a:r>
                        <a:rPr lang="fr-FR" sz="1100" dirty="0" smtClean="0">
                          <a:solidFill>
                            <a:schemeClr val="tx1"/>
                          </a:solidFill>
                        </a:rPr>
                        <a:t>Values (no log) &amp;</a:t>
                      </a:r>
                      <a:r>
                        <a:rPr lang="fr-FR" sz="1100" baseline="0" dirty="0" smtClean="0">
                          <a:solidFill>
                            <a:schemeClr val="tx1"/>
                          </a:solidFill>
                        </a:rPr>
                        <a:t> </a:t>
                      </a:r>
                      <a:r>
                        <a:rPr lang="fr-FR" sz="1100" baseline="0" dirty="0" err="1" smtClean="0">
                          <a:solidFill>
                            <a:schemeClr val="tx1"/>
                          </a:solidFill>
                        </a:rPr>
                        <a:t>r</a:t>
                      </a:r>
                      <a:r>
                        <a:rPr lang="fr-FR" sz="1100" dirty="0" err="1" smtClean="0">
                          <a:solidFill>
                            <a:schemeClr val="tx1"/>
                          </a:solidFill>
                        </a:rPr>
                        <a:t>emarks</a:t>
                      </a:r>
                      <a:endParaRPr lang="fr-FR" sz="1100" dirty="0">
                        <a:solidFill>
                          <a:schemeClr val="tx1"/>
                        </a:solidFill>
                      </a:endParaRPr>
                    </a:p>
                  </a:txBody>
                  <a:tcPr/>
                </a:tc>
                <a:extLst>
                  <a:ext uri="{0D108BD9-81ED-4DB2-BD59-A6C34878D82A}">
                    <a16:rowId xmlns:a16="http://schemas.microsoft.com/office/drawing/2014/main" val="575301240"/>
                  </a:ext>
                </a:extLst>
              </a:tr>
              <a:tr h="393317">
                <a:tc>
                  <a:txBody>
                    <a:bodyPr/>
                    <a:lstStyle/>
                    <a:p>
                      <a:r>
                        <a:rPr lang="fr-FR" sz="1000" b="0" dirty="0" err="1" smtClean="0">
                          <a:solidFill>
                            <a:srgbClr val="FF0000"/>
                          </a:solidFill>
                        </a:rPr>
                        <a:t>q_mask</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mask</a:t>
                      </a:r>
                      <a:endParaRPr lang="fr-FR" sz="900" b="0" dirty="0" smtClean="0">
                        <a:solidFill>
                          <a:srgbClr val="FF0000"/>
                        </a:solidFill>
                      </a:endParaRPr>
                    </a:p>
                    <a:p>
                      <a:endParaRPr lang="fr-FR" sz="900" dirty="0"/>
                    </a:p>
                  </a:txBody>
                  <a:tcPr/>
                </a:tc>
                <a:tc>
                  <a:txBody>
                    <a:bodyPr/>
                    <a:lstStyle/>
                    <a:p>
                      <a:r>
                        <a:rPr lang="fr-FR" sz="900" dirty="0" err="1" smtClean="0"/>
                        <a:t>Leonas</a:t>
                      </a:r>
                      <a:r>
                        <a:rPr lang="fr-FR" sz="900" dirty="0" smtClean="0"/>
                        <a:t> et al. (2003)</a:t>
                      </a:r>
                      <a:endParaRPr lang="fr-FR" sz="900" dirty="0"/>
                    </a:p>
                  </a:txBody>
                  <a:tcPr/>
                </a:tc>
                <a:tc>
                  <a:txBody>
                    <a:bodyPr/>
                    <a:lstStyle/>
                    <a:p>
                      <a:r>
                        <a:rPr lang="fr-FR" sz="1000" dirty="0" smtClean="0">
                          <a:solidFill>
                            <a:srgbClr val="FF0000"/>
                          </a:solidFill>
                        </a:rPr>
                        <a:t>0,015</a:t>
                      </a:r>
                      <a:r>
                        <a:rPr lang="fr-FR" sz="1000" baseline="0" dirty="0" smtClean="0"/>
                        <a:t> </a:t>
                      </a:r>
                      <a:r>
                        <a:rPr lang="fr-FR" sz="1000" baseline="0" dirty="0" err="1" smtClean="0"/>
                        <a:t>average</a:t>
                      </a:r>
                      <a:r>
                        <a:rPr lang="fr-FR" sz="1000" baseline="0" dirty="0" smtClean="0"/>
                        <a:t> over 6 BFT of E. coli</a:t>
                      </a:r>
                      <a:endParaRPr lang="fr-FR" sz="1000" dirty="0"/>
                    </a:p>
                  </a:txBody>
                  <a:tcPr/>
                </a:tc>
                <a:extLst>
                  <a:ext uri="{0D108BD9-81ED-4DB2-BD59-A6C34878D82A}">
                    <a16:rowId xmlns:a16="http://schemas.microsoft.com/office/drawing/2014/main" val="2627835603"/>
                  </a:ext>
                </a:extLst>
              </a:tr>
              <a:tr h="393317">
                <a:tc>
                  <a:txBody>
                    <a:bodyPr/>
                    <a:lstStyle/>
                    <a:p>
                      <a:r>
                        <a:rPr lang="fr-FR" sz="1000" b="0" dirty="0" err="1" smtClean="0">
                          <a:solidFill>
                            <a:srgbClr val="FF0000"/>
                          </a:solidFill>
                        </a:rPr>
                        <a:t>q_wash</a:t>
                      </a:r>
                      <a:endParaRPr lang="fr-FR" sz="1000" dirty="0"/>
                    </a:p>
                  </a:txBody>
                  <a:tcPr/>
                </a:tc>
                <a:tc>
                  <a:txBody>
                    <a:bodyPr/>
                    <a:lstStyle/>
                    <a:p>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handwash</a:t>
                      </a:r>
                      <a:r>
                        <a:rPr lang="fr-FR" sz="900" b="0" dirty="0" smtClean="0">
                          <a:solidFill>
                            <a:schemeClr val="tx1"/>
                          </a:solidFill>
                        </a:rPr>
                        <a:t> </a:t>
                      </a:r>
                      <a:endParaRPr lang="fr-FR" sz="900" dirty="0"/>
                    </a:p>
                  </a:txBody>
                  <a:tcPr/>
                </a:tc>
                <a:tc>
                  <a:txBody>
                    <a:bodyPr/>
                    <a:lstStyle/>
                    <a:p>
                      <a:r>
                        <a:rPr lang="en-US" sz="900" kern="1200" dirty="0" smtClean="0">
                          <a:solidFill>
                            <a:schemeClr val="dk1"/>
                          </a:solidFill>
                          <a:effectLst/>
                          <a:latin typeface="+mn-lt"/>
                          <a:ea typeface="+mn-ea"/>
                          <a:cs typeface="+mn-cs"/>
                        </a:rPr>
                        <a:t>Racicot et al. (2013) </a:t>
                      </a:r>
                      <a:endParaRPr lang="fr-FR" sz="900" dirty="0"/>
                    </a:p>
                  </a:txBody>
                  <a:tcPr/>
                </a:tc>
                <a:tc>
                  <a:txBody>
                    <a:bodyPr/>
                    <a:lstStyle/>
                    <a:p>
                      <a:r>
                        <a:rPr lang="fr-FR" sz="1000" dirty="0" smtClean="0">
                          <a:solidFill>
                            <a:srgbClr val="FF0000"/>
                          </a:solidFill>
                        </a:rPr>
                        <a:t>0,048</a:t>
                      </a:r>
                      <a:r>
                        <a:rPr lang="fr-FR" sz="1000" dirty="0" smtClean="0"/>
                        <a:t> </a:t>
                      </a:r>
                      <a:r>
                        <a:rPr lang="fr-FR" sz="1000" dirty="0" err="1" smtClean="0"/>
                        <a:t>protocol</a:t>
                      </a:r>
                      <a:r>
                        <a:rPr lang="fr-FR" sz="1000" dirty="0" smtClean="0"/>
                        <a:t> 2 for </a:t>
                      </a:r>
                      <a:r>
                        <a:rPr lang="fr-FR" sz="1000" dirty="0" err="1" smtClean="0"/>
                        <a:t>Coliforms</a:t>
                      </a:r>
                      <a:r>
                        <a:rPr lang="fr-FR" sz="1000" dirty="0" smtClean="0"/>
                        <a:t> (no log)</a:t>
                      </a:r>
                      <a:endParaRPr lang="fr-FR" sz="1000" dirty="0"/>
                    </a:p>
                  </a:txBody>
                  <a:tcPr/>
                </a:tc>
                <a:extLst>
                  <a:ext uri="{0D108BD9-81ED-4DB2-BD59-A6C34878D82A}">
                    <a16:rowId xmlns:a16="http://schemas.microsoft.com/office/drawing/2014/main" val="1305431402"/>
                  </a:ext>
                </a:extLst>
              </a:tr>
              <a:tr h="514264">
                <a:tc>
                  <a:txBody>
                    <a:bodyPr/>
                    <a:lstStyle/>
                    <a:p>
                      <a:r>
                        <a:rPr lang="fr-FR" sz="1000" b="0" dirty="0" err="1" smtClean="0">
                          <a:solidFill>
                            <a:srgbClr val="FF0000"/>
                          </a:solidFill>
                        </a:rPr>
                        <a:t>q_glove</a:t>
                      </a:r>
                      <a:endParaRPr lang="fr-FR" sz="1000" dirty="0"/>
                    </a:p>
                  </a:txBody>
                  <a:tcPr/>
                </a:tc>
                <a:tc>
                  <a:txBody>
                    <a:bodyPr/>
                    <a:lstStyle/>
                    <a:p>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gloves</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smtClean="0"/>
                        <a:t>Montville et al. (2000) </a:t>
                      </a:r>
                    </a:p>
                    <a:p>
                      <a:endParaRPr lang="fr-FR" sz="900" dirty="0"/>
                    </a:p>
                  </a:txBody>
                  <a:tcPr/>
                </a:tc>
                <a:tc>
                  <a:txBody>
                    <a:bodyPr/>
                    <a:lstStyle/>
                    <a:p>
                      <a:r>
                        <a:rPr lang="en-US" sz="1000" kern="1200" dirty="0" smtClean="0">
                          <a:solidFill>
                            <a:srgbClr val="FF0000"/>
                          </a:solidFill>
                          <a:effectLst/>
                          <a:latin typeface="+mn-lt"/>
                          <a:ea typeface="+mn-ea"/>
                          <a:cs typeface="+mn-cs"/>
                        </a:rPr>
                        <a:t>0,095 </a:t>
                      </a:r>
                      <a:r>
                        <a:rPr lang="en-US" sz="1000" kern="1200" dirty="0" smtClean="0">
                          <a:solidFill>
                            <a:schemeClr val="tx1"/>
                          </a:solidFill>
                          <a:effectLst/>
                          <a:latin typeface="+mn-lt"/>
                          <a:ea typeface="+mn-ea"/>
                          <a:cs typeface="+mn-cs"/>
                        </a:rPr>
                        <a:t>adj.</a:t>
                      </a:r>
                      <a:r>
                        <a:rPr lang="en-US" sz="1000" kern="1200" dirty="0" smtClean="0">
                          <a:solidFill>
                            <a:srgbClr val="FF0000"/>
                          </a:solidFill>
                          <a:effectLst/>
                          <a:latin typeface="+mn-lt"/>
                          <a:ea typeface="+mn-ea"/>
                          <a:cs typeface="+mn-cs"/>
                        </a:rPr>
                        <a:t> </a:t>
                      </a:r>
                      <a:r>
                        <a:rPr lang="en-US" sz="1000" kern="1200" dirty="0" smtClean="0">
                          <a:solidFill>
                            <a:schemeClr val="tx1"/>
                          </a:solidFill>
                          <a:effectLst/>
                          <a:latin typeface="+mn-lt"/>
                          <a:ea typeface="+mn-ea"/>
                          <a:cs typeface="+mn-cs"/>
                        </a:rPr>
                        <a:t>mean from</a:t>
                      </a:r>
                      <a:r>
                        <a:rPr lang="en-US" sz="1000" kern="1200" baseline="0" dirty="0" smtClean="0">
                          <a:solidFill>
                            <a:schemeClr val="tx1"/>
                          </a:solidFill>
                          <a:effectLst/>
                          <a:latin typeface="+mn-lt"/>
                          <a:ea typeface="+mn-ea"/>
                          <a:cs typeface="+mn-cs"/>
                        </a:rPr>
                        <a:t> a</a:t>
                      </a:r>
                      <a:r>
                        <a:rPr lang="en-US" sz="1000" kern="1200" dirty="0" smtClean="0">
                          <a:solidFill>
                            <a:schemeClr val="tx1"/>
                          </a:solidFill>
                          <a:effectLst/>
                          <a:latin typeface="+mn-lt"/>
                          <a:ea typeface="+mn-ea"/>
                          <a:cs typeface="+mn-cs"/>
                        </a:rPr>
                        <a:t> </a:t>
                      </a:r>
                      <a:r>
                        <a:rPr lang="en-US" sz="1000" kern="1200" dirty="0" smtClean="0">
                          <a:solidFill>
                            <a:srgbClr val="2082C8"/>
                          </a:solidFill>
                          <a:effectLst/>
                          <a:latin typeface="+mn-lt"/>
                          <a:ea typeface="+mn-ea"/>
                          <a:cs typeface="+mn-cs"/>
                        </a:rPr>
                        <a:t>gamma (5.91, 0.40, -5)</a:t>
                      </a:r>
                      <a:r>
                        <a:rPr lang="en-US" sz="1000" kern="1200" dirty="0" smtClean="0">
                          <a:solidFill>
                            <a:srgbClr val="FF0000"/>
                          </a:solidFill>
                          <a:effectLst/>
                          <a:latin typeface="+mn-lt"/>
                          <a:ea typeface="+mn-ea"/>
                          <a:cs typeface="+mn-cs"/>
                        </a:rPr>
                        <a:t> </a:t>
                      </a:r>
                      <a:r>
                        <a:rPr lang="en-US" sz="1000" kern="1200" dirty="0" smtClean="0">
                          <a:solidFill>
                            <a:schemeClr val="tx1"/>
                          </a:solidFill>
                          <a:effectLst/>
                          <a:latin typeface="+mn-lt"/>
                          <a:ea typeface="+mn-ea"/>
                          <a:cs typeface="+mn-cs"/>
                        </a:rPr>
                        <a:t>log10</a:t>
                      </a:r>
                      <a:r>
                        <a:rPr lang="en-US" sz="1000" kern="1200" baseline="0" dirty="0" smtClean="0">
                          <a:solidFill>
                            <a:schemeClr val="tx1"/>
                          </a:solidFill>
                          <a:effectLst/>
                          <a:latin typeface="+mn-lt"/>
                          <a:ea typeface="+mn-ea"/>
                          <a:cs typeface="+mn-cs"/>
                        </a:rPr>
                        <a:t> % transfer</a:t>
                      </a:r>
                      <a:endParaRPr lang="fr-FR" sz="1000" dirty="0">
                        <a:solidFill>
                          <a:schemeClr val="tx1"/>
                        </a:solidFill>
                      </a:endParaRPr>
                    </a:p>
                  </a:txBody>
                  <a:tcPr/>
                </a:tc>
                <a:extLst>
                  <a:ext uri="{0D108BD9-81ED-4DB2-BD59-A6C34878D82A}">
                    <a16:rowId xmlns:a16="http://schemas.microsoft.com/office/drawing/2014/main" val="3116356705"/>
                  </a:ext>
                </a:extLst>
              </a:tr>
              <a:tr h="514264">
                <a:tc>
                  <a:txBody>
                    <a:bodyPr/>
                    <a:lstStyle/>
                    <a:p>
                      <a:r>
                        <a:rPr lang="fr-FR" sz="1000" b="0" dirty="0" err="1" smtClean="0">
                          <a:solidFill>
                            <a:srgbClr val="FF0000"/>
                          </a:solidFill>
                        </a:rPr>
                        <a:t>q_lips</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smtClean="0">
                          <a:solidFill>
                            <a:schemeClr val="tx1"/>
                          </a:solidFill>
                        </a:rPr>
                        <a:t>Transmission rate </a:t>
                      </a:r>
                      <a:r>
                        <a:rPr lang="fr-FR" sz="900" b="0" dirty="0" err="1" smtClean="0">
                          <a:solidFill>
                            <a:schemeClr val="tx1"/>
                          </a:solidFill>
                        </a:rPr>
                        <a:t>from</a:t>
                      </a:r>
                      <a:r>
                        <a:rPr lang="fr-FR" sz="900" b="0" dirty="0" smtClean="0">
                          <a:solidFill>
                            <a:schemeClr val="tx1"/>
                          </a:solidFill>
                        </a:rPr>
                        <a:t> hand/</a:t>
                      </a:r>
                      <a:r>
                        <a:rPr lang="fr-FR" sz="900" b="0" dirty="0" err="1" smtClean="0">
                          <a:solidFill>
                            <a:schemeClr val="tx1"/>
                          </a:solidFill>
                        </a:rPr>
                        <a:t>gloves</a:t>
                      </a:r>
                      <a:r>
                        <a:rPr lang="fr-FR" sz="900" b="0" dirty="0" smtClean="0">
                          <a:solidFill>
                            <a:schemeClr val="tx1"/>
                          </a:solidFill>
                        </a:rPr>
                        <a:t>/</a:t>
                      </a:r>
                      <a:r>
                        <a:rPr lang="fr-FR" sz="900" b="0" dirty="0" err="1" smtClean="0">
                          <a:solidFill>
                            <a:schemeClr val="tx1"/>
                          </a:solidFill>
                        </a:rPr>
                        <a:t>mask</a:t>
                      </a:r>
                      <a:r>
                        <a:rPr lang="fr-FR" sz="900" b="0" dirty="0" smtClean="0">
                          <a:solidFill>
                            <a:schemeClr val="tx1"/>
                          </a:solidFill>
                        </a:rPr>
                        <a:t> to </a:t>
                      </a:r>
                      <a:r>
                        <a:rPr lang="fr-FR" sz="900" b="0" dirty="0" err="1" smtClean="0">
                          <a:solidFill>
                            <a:schemeClr val="tx1"/>
                          </a:solidFill>
                        </a:rPr>
                        <a:t>lips</a:t>
                      </a:r>
                      <a:endParaRPr lang="fr-FR" sz="900" b="0" dirty="0" smtClean="0">
                        <a:solidFill>
                          <a:srgbClr val="FF0000"/>
                        </a:solidFill>
                      </a:endParaRP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smtClean="0"/>
                        <a:t>Gibson et al. (2002) </a:t>
                      </a: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srgbClr val="FF0000"/>
                          </a:solidFill>
                        </a:rPr>
                        <a:t>0,246</a:t>
                      </a:r>
                      <a:r>
                        <a:rPr lang="en-US" sz="1000" b="0" dirty="0" smtClean="0">
                          <a:solidFill>
                            <a:schemeClr val="tx1"/>
                          </a:solidFill>
                        </a:rPr>
                        <a:t> rate of </a:t>
                      </a:r>
                      <a:r>
                        <a:rPr lang="en-US" sz="1000" b="0" dirty="0" smtClean="0">
                          <a:solidFill>
                            <a:srgbClr val="2082C8"/>
                          </a:solidFill>
                        </a:rPr>
                        <a:t>finger tips -&gt; lips </a:t>
                      </a:r>
                      <a:r>
                        <a:rPr lang="en-US" sz="1000" b="0" dirty="0" smtClean="0">
                          <a:solidFill>
                            <a:schemeClr val="tx1"/>
                          </a:solidFill>
                        </a:rPr>
                        <a:t>will</a:t>
                      </a:r>
                      <a:r>
                        <a:rPr lang="en-US" sz="1000" b="0" baseline="0" dirty="0" smtClean="0">
                          <a:solidFill>
                            <a:schemeClr val="tx1"/>
                          </a:solidFill>
                        </a:rPr>
                        <a:t> be used as a substitute</a:t>
                      </a:r>
                      <a:endParaRPr lang="en-US" sz="1000" b="0" dirty="0" smtClean="0">
                        <a:solidFill>
                          <a:schemeClr val="tx1"/>
                        </a:solidFill>
                      </a:endParaRPr>
                    </a:p>
                  </a:txBody>
                  <a:tcPr/>
                </a:tc>
                <a:extLst>
                  <a:ext uri="{0D108BD9-81ED-4DB2-BD59-A6C34878D82A}">
                    <a16:rowId xmlns:a16="http://schemas.microsoft.com/office/drawing/2014/main" val="3325290417"/>
                  </a:ext>
                </a:extLst>
              </a:tr>
              <a:tr h="393317">
                <a:tc>
                  <a:txBody>
                    <a:bodyPr/>
                    <a:lstStyle/>
                    <a:p>
                      <a:r>
                        <a:rPr lang="fr-FR" sz="1000" b="0" dirty="0" smtClean="0">
                          <a:solidFill>
                            <a:schemeClr val="tx1"/>
                          </a:solidFill>
                        </a:rPr>
                        <a:t>P[</a:t>
                      </a:r>
                      <a:r>
                        <a:rPr lang="fr-FR" sz="1000" b="0" dirty="0" err="1" smtClean="0">
                          <a:solidFill>
                            <a:srgbClr val="2082C8"/>
                          </a:solidFill>
                        </a:rPr>
                        <a:t>E_mask</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wearing</a:t>
                      </a:r>
                      <a:r>
                        <a:rPr lang="fr-FR" sz="900" b="0" dirty="0" smtClean="0">
                          <a:solidFill>
                            <a:schemeClr val="tx1"/>
                          </a:solidFill>
                        </a:rPr>
                        <a:t> </a:t>
                      </a:r>
                      <a:r>
                        <a:rPr lang="fr-FR" sz="900" b="0" dirty="0" err="1" smtClean="0">
                          <a:solidFill>
                            <a:schemeClr val="tx1"/>
                          </a:solidFill>
                        </a:rPr>
                        <a:t>mask</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3360356197"/>
                  </a:ext>
                </a:extLst>
              </a:tr>
              <a:tr h="393317">
                <a:tc>
                  <a:txBody>
                    <a:bodyPr/>
                    <a:lstStyle/>
                    <a:p>
                      <a:r>
                        <a:rPr lang="fr-FR" sz="1000" b="0" dirty="0" smtClean="0">
                          <a:solidFill>
                            <a:schemeClr val="tx1"/>
                          </a:solidFill>
                        </a:rPr>
                        <a:t>P[</a:t>
                      </a:r>
                      <a:r>
                        <a:rPr lang="fr-FR" sz="1000" b="0" dirty="0" err="1" smtClean="0">
                          <a:solidFill>
                            <a:srgbClr val="2082C8"/>
                          </a:solidFill>
                        </a:rPr>
                        <a:t>E_glove</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wearing</a:t>
                      </a:r>
                      <a:r>
                        <a:rPr lang="fr-FR" sz="900" b="0" dirty="0" smtClean="0">
                          <a:solidFill>
                            <a:schemeClr val="tx1"/>
                          </a:solidFill>
                        </a:rPr>
                        <a:t> </a:t>
                      </a:r>
                      <a:r>
                        <a:rPr lang="fr-FR" sz="900" b="0" dirty="0" err="1" smtClean="0">
                          <a:solidFill>
                            <a:schemeClr val="tx1"/>
                          </a:solidFill>
                        </a:rPr>
                        <a:t>gloves</a:t>
                      </a:r>
                      <a:endParaRPr lang="fr-FR" sz="900" b="0" dirty="0" smtClean="0">
                        <a:solidFill>
                          <a:srgbClr val="FF0000"/>
                        </a:solidFill>
                      </a:endParaRP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119914836"/>
                  </a:ext>
                </a:extLst>
              </a:tr>
              <a:tr h="393317">
                <a:tc>
                  <a:txBody>
                    <a:bodyPr/>
                    <a:lstStyle/>
                    <a:p>
                      <a:r>
                        <a:rPr lang="fr-FR" sz="1000" b="0" dirty="0" smtClean="0">
                          <a:solidFill>
                            <a:schemeClr val="tx1"/>
                          </a:solidFill>
                        </a:rPr>
                        <a:t>P[</a:t>
                      </a:r>
                      <a:r>
                        <a:rPr lang="fr-FR" sz="1000" b="0" dirty="0" err="1" smtClean="0">
                          <a:solidFill>
                            <a:srgbClr val="2082C8"/>
                          </a:solidFill>
                        </a:rPr>
                        <a:t>E_handwash</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washed</a:t>
                      </a:r>
                      <a:r>
                        <a:rPr lang="fr-FR" sz="900" b="0" dirty="0" smtClean="0">
                          <a:solidFill>
                            <a:schemeClr val="tx1"/>
                          </a:solidFill>
                        </a:rPr>
                        <a:t> hands </a:t>
                      </a:r>
                      <a:r>
                        <a:rPr lang="fr-FR" sz="900" b="0" dirty="0" err="1" smtClean="0">
                          <a:solidFill>
                            <a:schemeClr val="tx1"/>
                          </a:solidFill>
                        </a:rPr>
                        <a:t>afterwards</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157834211"/>
                  </a:ext>
                </a:extLst>
              </a:tr>
              <a:tr h="544515">
                <a:tc>
                  <a:txBody>
                    <a:bodyPr/>
                    <a:lstStyle/>
                    <a:p>
                      <a:r>
                        <a:rPr lang="fr-FR" sz="1000" b="0" dirty="0" smtClean="0">
                          <a:solidFill>
                            <a:schemeClr val="tx1"/>
                          </a:solidFill>
                        </a:rPr>
                        <a:t>P[</a:t>
                      </a:r>
                      <a:r>
                        <a:rPr lang="fr-FR" sz="1000" b="0" dirty="0" err="1" smtClean="0">
                          <a:solidFill>
                            <a:srgbClr val="2082C8"/>
                          </a:solidFill>
                        </a:rPr>
                        <a:t>E_touch</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touches </a:t>
                      </a:r>
                      <a:r>
                        <a:rPr lang="fr-FR" sz="900" b="0" dirty="0" err="1" smtClean="0">
                          <a:solidFill>
                            <a:schemeClr val="tx1"/>
                          </a:solidFill>
                        </a:rPr>
                        <a:t>their</a:t>
                      </a:r>
                      <a:r>
                        <a:rPr lang="fr-FR" sz="900" b="0" dirty="0" smtClean="0">
                          <a:solidFill>
                            <a:schemeClr val="tx1"/>
                          </a:solidFill>
                        </a:rPr>
                        <a:t> </a:t>
                      </a:r>
                      <a:r>
                        <a:rPr lang="fr-FR" sz="900" b="0" dirty="0" err="1" smtClean="0">
                          <a:solidFill>
                            <a:schemeClr val="tx1"/>
                          </a:solidFill>
                        </a:rPr>
                        <a:t>lips</a:t>
                      </a:r>
                      <a:r>
                        <a:rPr lang="fr-FR" sz="900" b="0" dirty="0" smtClean="0">
                          <a:solidFill>
                            <a:schemeClr val="tx1"/>
                          </a:solidFill>
                        </a:rPr>
                        <a:t> </a:t>
                      </a:r>
                      <a:r>
                        <a:rPr lang="fr-FR" sz="900" b="0" dirty="0" err="1" smtClean="0">
                          <a:solidFill>
                            <a:schemeClr val="tx1"/>
                          </a:solidFill>
                        </a:rPr>
                        <a:t>with</a:t>
                      </a:r>
                      <a:r>
                        <a:rPr lang="fr-FR" sz="900" b="0" dirty="0" smtClean="0">
                          <a:solidFill>
                            <a:schemeClr val="tx1"/>
                          </a:solidFill>
                        </a:rPr>
                        <a:t> </a:t>
                      </a:r>
                      <a:r>
                        <a:rPr lang="fr-FR" sz="900" b="0" dirty="0" err="1" smtClean="0">
                          <a:solidFill>
                            <a:schemeClr val="tx1"/>
                          </a:solidFill>
                        </a:rPr>
                        <a:t>gloves</a:t>
                      </a:r>
                      <a:endParaRPr lang="fr-FR" sz="900" b="0" dirty="0" smtClean="0">
                        <a:solidFill>
                          <a:schemeClr val="tx1"/>
                        </a:solidFill>
                      </a:endParaRPr>
                    </a:p>
                    <a:p>
                      <a:endParaRPr lang="fr-FR" sz="900" dirty="0"/>
                    </a:p>
                  </a:txBody>
                  <a:tcPr/>
                </a:tc>
                <a:tc>
                  <a:txBody>
                    <a:bodyPr/>
                    <a:lstStyle/>
                    <a:p>
                      <a:r>
                        <a:rPr lang="fr-FR" sz="900" dirty="0" smtClean="0"/>
                        <a:t>User input</a:t>
                      </a:r>
                      <a:endParaRPr lang="fr-FR" sz="900" dirty="0"/>
                    </a:p>
                  </a:txBody>
                  <a:tcPr/>
                </a:tc>
                <a:tc>
                  <a:txBody>
                    <a:bodyPr/>
                    <a:lstStyle/>
                    <a:p>
                      <a:r>
                        <a:rPr lang="fr-FR" sz="1000" baseline="0" dirty="0" smtClean="0">
                          <a:solidFill>
                            <a:srgbClr val="FF0000"/>
                          </a:solidFill>
                        </a:rPr>
                        <a:t>1,0</a:t>
                      </a:r>
                      <a:r>
                        <a:rPr lang="fr-FR" sz="1000" baseline="0" dirty="0" smtClean="0"/>
                        <a:t> </a:t>
                      </a:r>
                      <a:r>
                        <a:rPr lang="fr-FR" sz="1000" baseline="0" dirty="0" err="1" smtClean="0"/>
                        <a:t>since</a:t>
                      </a:r>
                      <a:r>
                        <a:rPr lang="fr-FR" sz="1000" baseline="0" dirty="0" smtClean="0"/>
                        <a:t> the </a:t>
                      </a:r>
                      <a:r>
                        <a:rPr lang="fr-FR" sz="1000" baseline="0" dirty="0" err="1" smtClean="0"/>
                        <a:t>risk</a:t>
                      </a:r>
                      <a:r>
                        <a:rPr lang="fr-FR" sz="1000" baseline="0" dirty="0" smtClean="0"/>
                        <a:t> </a:t>
                      </a:r>
                      <a:r>
                        <a:rPr lang="fr-FR" sz="1000" baseline="0" dirty="0" err="1" smtClean="0"/>
                        <a:t>is</a:t>
                      </a:r>
                      <a:r>
                        <a:rPr lang="fr-FR" sz="1000" baseline="0" dirty="0" smtClean="0"/>
                        <a:t> </a:t>
                      </a:r>
                      <a:r>
                        <a:rPr lang="fr-FR" sz="1000" baseline="0" dirty="0" err="1" smtClean="0"/>
                        <a:t>computed</a:t>
                      </a:r>
                      <a:r>
                        <a:rPr lang="fr-FR" sz="1000" baseline="0" dirty="0" smtClean="0"/>
                        <a:t> </a:t>
                      </a:r>
                      <a:r>
                        <a:rPr lang="fr-FR" sz="1000" baseline="0" dirty="0" err="1" smtClean="0"/>
                        <a:t>given</a:t>
                      </a:r>
                      <a:r>
                        <a:rPr lang="fr-FR" sz="1000" baseline="0" dirty="0" smtClean="0"/>
                        <a:t> the </a:t>
                      </a:r>
                      <a:r>
                        <a:rPr lang="fr-FR" sz="1000" baseline="0" dirty="0" err="1" smtClean="0"/>
                        <a:t>event</a:t>
                      </a:r>
                      <a:r>
                        <a:rPr lang="fr-FR" sz="1000" baseline="0" dirty="0" smtClean="0"/>
                        <a:t> </a:t>
                      </a:r>
                      <a:r>
                        <a:rPr lang="fr-FR" sz="1000" baseline="0" dirty="0" err="1" smtClean="0">
                          <a:solidFill>
                            <a:srgbClr val="2082C8"/>
                          </a:solidFill>
                        </a:rPr>
                        <a:t>E_touch</a:t>
                      </a:r>
                      <a:r>
                        <a:rPr lang="fr-FR" sz="1000" baseline="0" dirty="0" smtClean="0"/>
                        <a:t> </a:t>
                      </a:r>
                      <a:r>
                        <a:rPr lang="fr-FR" sz="1000" baseline="0" dirty="0" err="1" smtClean="0"/>
                        <a:t>occurs</a:t>
                      </a:r>
                      <a:endParaRPr lang="fr-FR" sz="1000" dirty="0"/>
                    </a:p>
                  </a:txBody>
                  <a:tcPr/>
                </a:tc>
                <a:extLst>
                  <a:ext uri="{0D108BD9-81ED-4DB2-BD59-A6C34878D82A}">
                    <a16:rowId xmlns:a16="http://schemas.microsoft.com/office/drawing/2014/main" val="4272510046"/>
                  </a:ext>
                </a:extLst>
              </a:tr>
            </a:tbl>
          </a:graphicData>
        </a:graphic>
      </p:graphicFrame>
      <p:sp>
        <p:nvSpPr>
          <p:cNvPr id="12" name="ZoneTexte 11"/>
          <p:cNvSpPr txBox="1"/>
          <p:nvPr/>
        </p:nvSpPr>
        <p:spPr>
          <a:xfrm>
            <a:off x="2627784" y="4705761"/>
            <a:ext cx="3960440" cy="261610"/>
          </a:xfrm>
          <a:prstGeom prst="rect">
            <a:avLst/>
          </a:prstGeom>
          <a:noFill/>
        </p:spPr>
        <p:txBody>
          <a:bodyPr wrap="square" rtlCol="0">
            <a:spAutoFit/>
          </a:bodyPr>
          <a:lstStyle/>
          <a:p>
            <a:r>
              <a:rPr lang="fr-FR" sz="1100" b="1" dirty="0" err="1" smtClean="0"/>
              <a:t>Uncertainty</a:t>
            </a:r>
            <a:r>
              <a:rPr lang="fr-FR" sz="1100" b="1" dirty="0" smtClean="0"/>
              <a:t> on </a:t>
            </a:r>
            <a:r>
              <a:rPr lang="fr-FR" sz="1100" b="1" dirty="0" err="1" smtClean="0"/>
              <a:t>parameter</a:t>
            </a:r>
            <a:r>
              <a:rPr lang="fr-FR" sz="1100" b="1" dirty="0" smtClean="0"/>
              <a:t> values are </a:t>
            </a:r>
            <a:r>
              <a:rPr lang="fr-FR" sz="1100" b="1" dirty="0" err="1" smtClean="0"/>
              <a:t>ignored</a:t>
            </a:r>
            <a:r>
              <a:rPr lang="fr-FR" sz="1100" b="1" dirty="0" smtClean="0"/>
              <a:t> for </a:t>
            </a:r>
            <a:r>
              <a:rPr lang="fr-FR" sz="1100" b="1" dirty="0" err="1" smtClean="0"/>
              <a:t>now</a:t>
            </a:r>
            <a:r>
              <a:rPr lang="fr-FR" sz="1100" b="1" dirty="0" smtClean="0"/>
              <a:t>!</a:t>
            </a:r>
            <a:endParaRPr lang="fr-FR" sz="1100" b="1" dirty="0"/>
          </a:p>
        </p:txBody>
      </p:sp>
    </p:spTree>
    <p:extLst>
      <p:ext uri="{BB962C8B-B14F-4D97-AF65-F5344CB8AC3E}">
        <p14:creationId xmlns:p14="http://schemas.microsoft.com/office/powerpoint/2010/main" val="355147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11</a:t>
            </a:fld>
            <a:endParaRPr lang="fr-FR" dirty="0"/>
          </a:p>
        </p:txBody>
      </p:sp>
      <p:sp>
        <p:nvSpPr>
          <p:cNvPr id="5" name="Espace réservé du texte 4"/>
          <p:cNvSpPr>
            <a:spLocks noGrp="1"/>
          </p:cNvSpPr>
          <p:nvPr>
            <p:ph type="body" sz="quarter" idx="13"/>
          </p:nvPr>
        </p:nvSpPr>
        <p:spPr>
          <a:xfrm>
            <a:off x="275431" y="1336478"/>
            <a:ext cx="8594295" cy="3086289"/>
          </a:xfrm>
        </p:spPr>
        <p:txBody>
          <a:bodyPr/>
          <a:lstStyle/>
          <a:p>
            <a:r>
              <a:rPr lang="fr-FR" sz="1200" dirty="0" err="1" smtClean="0">
                <a:solidFill>
                  <a:srgbClr val="00B050"/>
                </a:solidFill>
              </a:rPr>
              <a:t>C_lips_s_bar</a:t>
            </a:r>
            <a:r>
              <a:rPr lang="fr-FR" sz="1200" dirty="0" smtClean="0">
                <a:solidFill>
                  <a:srgbClr val="00B050"/>
                </a:solidFill>
              </a:rPr>
              <a:t>: </a:t>
            </a:r>
            <a:r>
              <a:rPr lang="fr-FR" sz="1200" b="0" dirty="0" err="1" smtClean="0">
                <a:solidFill>
                  <a:schemeClr val="tx1"/>
                </a:solidFill>
              </a:rPr>
              <a:t>Expected</a:t>
            </a:r>
            <a:r>
              <a:rPr lang="fr-FR" sz="1200" b="0" dirty="0" smtClean="0">
                <a:solidFill>
                  <a:schemeClr val="tx1"/>
                </a:solidFill>
              </a:rPr>
              <a:t> concentration of ESBL </a:t>
            </a:r>
            <a:r>
              <a:rPr lang="fr-FR" sz="1200" b="0" i="1" dirty="0" smtClean="0">
                <a:solidFill>
                  <a:schemeClr val="tx1"/>
                </a:solidFill>
              </a:rPr>
              <a:t>E</a:t>
            </a:r>
            <a:r>
              <a:rPr lang="fr-FR" sz="1200" b="0" i="1" dirty="0">
                <a:solidFill>
                  <a:schemeClr val="tx1"/>
                </a:solidFill>
              </a:rPr>
              <a:t>.</a:t>
            </a:r>
            <a:r>
              <a:rPr lang="fr-FR" sz="1200" b="0" i="1" dirty="0" smtClean="0">
                <a:solidFill>
                  <a:schemeClr val="tx1"/>
                </a:solidFill>
              </a:rPr>
              <a:t> coli</a:t>
            </a:r>
            <a:r>
              <a:rPr lang="fr-FR" sz="1200" b="0" dirty="0" smtClean="0">
                <a:solidFill>
                  <a:schemeClr val="tx1"/>
                </a:solidFill>
              </a:rPr>
              <a:t> on a stage </a:t>
            </a:r>
            <a:r>
              <a:rPr lang="fr-FR" sz="1200" i="1" dirty="0" smtClean="0">
                <a:solidFill>
                  <a:srgbClr val="FF0000"/>
                </a:solidFill>
              </a:rPr>
              <a:t>s</a:t>
            </a:r>
            <a:r>
              <a:rPr lang="fr-FR" sz="1200" i="1" dirty="0" smtClean="0">
                <a:solidFill>
                  <a:schemeClr val="tx1"/>
                </a:solidFill>
              </a:rPr>
              <a:t> </a:t>
            </a:r>
            <a:r>
              <a:rPr lang="fr-FR" sz="1200" b="0" dirty="0" err="1" smtClean="0">
                <a:solidFill>
                  <a:schemeClr val="tx1"/>
                </a:solidFill>
              </a:rPr>
              <a:t>worker</a:t>
            </a:r>
            <a:r>
              <a:rPr lang="fr-FR" sz="1200" b="0" dirty="0" smtClean="0">
                <a:solidFill>
                  <a:schemeClr val="tx1"/>
                </a:solidFill>
              </a:rPr>
              <a:t> </a:t>
            </a:r>
            <a:r>
              <a:rPr lang="fr-FR" sz="1200" b="0" dirty="0" err="1" smtClean="0">
                <a:solidFill>
                  <a:schemeClr val="tx1"/>
                </a:solidFill>
              </a:rPr>
              <a:t>lips</a:t>
            </a:r>
            <a:r>
              <a:rPr lang="fr-FR" sz="1200" b="0" dirty="0" smtClean="0">
                <a:solidFill>
                  <a:schemeClr val="tx1"/>
                </a:solidFill>
              </a:rPr>
              <a:t> </a:t>
            </a:r>
            <a:r>
              <a:rPr lang="fr-FR" sz="1200" b="0" dirty="0" err="1" smtClean="0">
                <a:solidFill>
                  <a:schemeClr val="tx1"/>
                </a:solidFill>
              </a:rPr>
              <a:t>given</a:t>
            </a:r>
            <a:r>
              <a:rPr lang="fr-FR" sz="1200" b="0" dirty="0" smtClean="0">
                <a:solidFill>
                  <a:schemeClr val="tx1"/>
                </a:solidFill>
              </a:rPr>
              <a:t> </a:t>
            </a:r>
            <a:r>
              <a:rPr lang="fr-FR" sz="1200" b="0" i="1" dirty="0" smtClean="0">
                <a:solidFill>
                  <a:srgbClr val="00B050"/>
                </a:solidFill>
              </a:rPr>
              <a:t>H</a:t>
            </a:r>
            <a:endParaRPr lang="fr-FR" sz="1200" dirty="0" smtClean="0">
              <a:solidFill>
                <a:srgbClr val="00B050"/>
              </a:solidFill>
            </a:endParaRPr>
          </a:p>
          <a:p>
            <a:r>
              <a:rPr lang="fr-FR" sz="1200" dirty="0"/>
              <a:t>P</a:t>
            </a:r>
            <a:r>
              <a:rPr lang="fr-FR" sz="900" dirty="0"/>
              <a:t>DR</a:t>
            </a:r>
            <a:r>
              <a:rPr lang="fr-FR" sz="1200" dirty="0"/>
              <a:t> </a:t>
            </a:r>
            <a:r>
              <a:rPr lang="fr-FR" sz="1200" dirty="0" smtClean="0"/>
              <a:t>: </a:t>
            </a:r>
            <a:r>
              <a:rPr lang="fr-FR" sz="1200" b="0" dirty="0" smtClean="0"/>
              <a:t>Beta </a:t>
            </a:r>
            <a:r>
              <a:rPr lang="fr-FR" sz="1200" b="0" dirty="0" smtClean="0"/>
              <a:t>Poisson </a:t>
            </a:r>
            <a:r>
              <a:rPr lang="fr-FR" sz="1200" b="0" dirty="0" smtClean="0"/>
              <a:t>dose-</a:t>
            </a:r>
            <a:r>
              <a:rPr lang="fr-FR" sz="1200" b="0" dirty="0" err="1" smtClean="0"/>
              <a:t>response</a:t>
            </a:r>
            <a:r>
              <a:rPr lang="fr-FR" sz="1200" b="0" dirty="0" smtClean="0"/>
              <a:t> for </a:t>
            </a:r>
            <a:r>
              <a:rPr lang="fr-FR" sz="1200" b="0" dirty="0" smtClean="0"/>
              <a:t>ESBL E. coli </a:t>
            </a:r>
            <a:r>
              <a:rPr lang="fr-FR" sz="1200" b="0" dirty="0" err="1" smtClean="0"/>
              <a:t>carriership</a:t>
            </a:r>
            <a:r>
              <a:rPr lang="fr-FR" sz="1200" b="0" dirty="0" smtClean="0"/>
              <a:t> </a:t>
            </a:r>
            <a:r>
              <a:rPr lang="fr-FR" sz="1200" b="0" dirty="0" smtClean="0">
                <a:solidFill>
                  <a:srgbClr val="2082C8"/>
                </a:solidFill>
              </a:rPr>
              <a:t>Fisher et al. (2024</a:t>
            </a:r>
            <a:r>
              <a:rPr lang="fr-FR" sz="1200" b="0" dirty="0" smtClean="0">
                <a:solidFill>
                  <a:srgbClr val="2082C8"/>
                </a:solidFill>
              </a:rPr>
              <a:t>)</a:t>
            </a:r>
          </a:p>
          <a:p>
            <a:pPr marL="171450" indent="-171450">
              <a:buFont typeface="Arial" panose="020B0604020202020204" pitchFamily="34" charset="0"/>
              <a:buChar char="•"/>
            </a:pPr>
            <a:r>
              <a:rPr lang="fr-FR" sz="1200" b="0" dirty="0" err="1" smtClean="0">
                <a:solidFill>
                  <a:schemeClr val="tx1"/>
                </a:solidFill>
              </a:rPr>
              <a:t>Flock</a:t>
            </a:r>
            <a:r>
              <a:rPr lang="fr-FR" sz="1200" b="0" dirty="0" smtClean="0">
                <a:solidFill>
                  <a:schemeClr val="tx1"/>
                </a:solidFill>
              </a:rPr>
              <a:t> </a:t>
            </a:r>
            <a:r>
              <a:rPr lang="fr-FR" sz="1200" b="0" dirty="0" err="1" smtClean="0">
                <a:solidFill>
                  <a:schemeClr val="tx1"/>
                </a:solidFill>
              </a:rPr>
              <a:t>risk</a:t>
            </a:r>
            <a:r>
              <a:rPr lang="fr-FR" sz="1200" b="0" dirty="0" smtClean="0">
                <a:solidFill>
                  <a:schemeClr val="tx1"/>
                </a:solidFill>
              </a:rPr>
              <a:t> </a:t>
            </a:r>
            <a:r>
              <a:rPr lang="fr-FR" sz="1200" b="0" dirty="0" err="1" smtClean="0">
                <a:solidFill>
                  <a:schemeClr val="tx1"/>
                </a:solidFill>
              </a:rPr>
              <a:t>conditional</a:t>
            </a:r>
            <a:r>
              <a:rPr lang="fr-FR" sz="1200" b="0" dirty="0" smtClean="0">
                <a:solidFill>
                  <a:schemeClr val="tx1"/>
                </a:solidFill>
              </a:rPr>
              <a:t> on </a:t>
            </a:r>
            <a:r>
              <a:rPr lang="fr-FR" sz="1200" b="0" dirty="0" err="1" smtClean="0">
                <a:solidFill>
                  <a:schemeClr val="tx1"/>
                </a:solidFill>
              </a:rPr>
              <a:t>average</a:t>
            </a:r>
            <a:r>
              <a:rPr lang="fr-FR" sz="1200" b="0" dirty="0" smtClean="0">
                <a:solidFill>
                  <a:schemeClr val="tx1"/>
                </a:solidFill>
              </a:rPr>
              <a:t> concentration on </a:t>
            </a:r>
            <a:r>
              <a:rPr lang="fr-FR" sz="1200" b="0" dirty="0" err="1" smtClean="0">
                <a:solidFill>
                  <a:schemeClr val="tx1"/>
                </a:solidFill>
              </a:rPr>
              <a:t>lips</a:t>
            </a:r>
            <a:r>
              <a:rPr lang="fr-FR" sz="1200" b="0" dirty="0" smtClean="0">
                <a:solidFill>
                  <a:schemeClr val="tx1"/>
                </a:solidFill>
              </a:rPr>
              <a:t> of </a:t>
            </a:r>
            <a:r>
              <a:rPr lang="fr-FR" sz="1200" b="0" dirty="0" err="1" smtClean="0">
                <a:solidFill>
                  <a:schemeClr val="tx1"/>
                </a:solidFill>
              </a:rPr>
              <a:t>worker</a:t>
            </a:r>
            <a:r>
              <a:rPr lang="fr-FR" sz="1200" b="0" dirty="0" smtClean="0">
                <a:solidFill>
                  <a:schemeClr val="tx1"/>
                </a:solidFill>
              </a:rPr>
              <a:t> and </a:t>
            </a:r>
            <a:r>
              <a:rPr lang="fr-FR" sz="1200" b="0" dirty="0" err="1" smtClean="0">
                <a:solidFill>
                  <a:schemeClr val="tx1"/>
                </a:solidFill>
              </a:rPr>
              <a:t>prevalence</a:t>
            </a:r>
            <a:r>
              <a:rPr lang="fr-FR" sz="1200" b="0" dirty="0" smtClean="0">
                <a:solidFill>
                  <a:schemeClr val="tx1"/>
                </a:solidFill>
              </a:rPr>
              <a:t> of </a:t>
            </a:r>
            <a:r>
              <a:rPr lang="fr-FR" sz="1200" b="0" dirty="0" err="1" smtClean="0">
                <a:solidFill>
                  <a:schemeClr val="tx1"/>
                </a:solidFill>
              </a:rPr>
              <a:t>contaminated</a:t>
            </a:r>
            <a:r>
              <a:rPr lang="fr-FR" sz="1200" b="0" dirty="0" smtClean="0">
                <a:solidFill>
                  <a:schemeClr val="tx1"/>
                </a:solidFill>
              </a:rPr>
              <a:t> </a:t>
            </a:r>
            <a:r>
              <a:rPr lang="fr-FR" sz="1200" b="0" dirty="0" err="1" smtClean="0">
                <a:solidFill>
                  <a:schemeClr val="tx1"/>
                </a:solidFill>
              </a:rPr>
              <a:t>elemnets</a:t>
            </a:r>
            <a:r>
              <a:rPr lang="fr-FR" sz="1200" b="0" dirty="0" smtClean="0">
                <a:solidFill>
                  <a:schemeClr val="tx1"/>
                </a:solidFill>
              </a:rPr>
              <a:t>:</a:t>
            </a:r>
          </a:p>
          <a:p>
            <a:r>
              <a:rPr lang="fr-FR" sz="1200" dirty="0" smtClean="0">
                <a:solidFill>
                  <a:schemeClr val="tx1"/>
                </a:solidFill>
              </a:rPr>
              <a:t>		</a:t>
            </a:r>
            <a:r>
              <a:rPr lang="fr-FR" sz="1600" dirty="0" err="1" smtClean="0">
                <a:solidFill>
                  <a:schemeClr val="tx1"/>
                </a:solidFill>
              </a:rPr>
              <a:t>R</a:t>
            </a:r>
            <a:r>
              <a:rPr lang="fr-FR" dirty="0" err="1" smtClean="0">
                <a:solidFill>
                  <a:schemeClr val="tx1"/>
                </a:solidFill>
              </a:rPr>
              <a:t>touch,</a:t>
            </a:r>
            <a:r>
              <a:rPr lang="fr-FR" dirty="0" err="1" smtClean="0">
                <a:solidFill>
                  <a:srgbClr val="FF0000"/>
                </a:solidFill>
              </a:rPr>
              <a:t>s</a:t>
            </a:r>
            <a:r>
              <a:rPr lang="fr-FR" sz="1600" dirty="0" smtClean="0">
                <a:solidFill>
                  <a:schemeClr val="tx1"/>
                </a:solidFill>
              </a:rPr>
              <a:t>(</a:t>
            </a:r>
            <a:r>
              <a:rPr lang="fr-FR" sz="1600" dirty="0" err="1" smtClean="0">
                <a:solidFill>
                  <a:srgbClr val="00B050"/>
                </a:solidFill>
              </a:rPr>
              <a:t>C_lips_s_bar</a:t>
            </a:r>
            <a:r>
              <a:rPr lang="fr-FR" sz="1600" dirty="0" smtClean="0">
                <a:solidFill>
                  <a:srgbClr val="00B050"/>
                </a:solidFill>
              </a:rPr>
              <a:t>, </a:t>
            </a:r>
            <a:r>
              <a:rPr lang="fr-FR" sz="1600" dirty="0" err="1">
                <a:solidFill>
                  <a:srgbClr val="FF0000"/>
                </a:solidFill>
              </a:rPr>
              <a:t>Prev</a:t>
            </a:r>
            <a:r>
              <a:rPr lang="fr-FR" sz="1600" dirty="0">
                <a:solidFill>
                  <a:schemeClr val="tx1"/>
                </a:solidFill>
              </a:rPr>
              <a:t>) </a:t>
            </a:r>
            <a:r>
              <a:rPr lang="fr-FR" sz="1600" dirty="0" smtClean="0">
                <a:solidFill>
                  <a:schemeClr val="tx1"/>
                </a:solidFill>
              </a:rPr>
              <a:t>=</a:t>
            </a:r>
            <a:r>
              <a:rPr lang="fr-FR" dirty="0" smtClean="0">
                <a:solidFill>
                  <a:schemeClr val="tx1"/>
                </a:solidFill>
              </a:rPr>
              <a:t> </a:t>
            </a:r>
            <a:r>
              <a:rPr lang="fr-FR" sz="1600" dirty="0" smtClean="0">
                <a:solidFill>
                  <a:schemeClr val="tx1"/>
                </a:solidFill>
              </a:rPr>
              <a:t>P</a:t>
            </a:r>
            <a:r>
              <a:rPr lang="fr-FR" dirty="0" smtClean="0">
                <a:solidFill>
                  <a:schemeClr val="tx1"/>
                </a:solidFill>
              </a:rPr>
              <a:t>DR</a:t>
            </a:r>
            <a:r>
              <a:rPr lang="fr-FR" sz="1600" dirty="0" smtClean="0">
                <a:solidFill>
                  <a:schemeClr val="tx1"/>
                </a:solidFill>
              </a:rPr>
              <a:t>(</a:t>
            </a:r>
            <a:r>
              <a:rPr lang="fr-FR" sz="1600" dirty="0" err="1">
                <a:solidFill>
                  <a:srgbClr val="00B050"/>
                </a:solidFill>
              </a:rPr>
              <a:t>C_lips_s_bar</a:t>
            </a:r>
            <a:r>
              <a:rPr lang="fr-FR" sz="1600" dirty="0" smtClean="0">
                <a:solidFill>
                  <a:schemeClr val="tx1"/>
                </a:solidFill>
              </a:rPr>
              <a:t>) * </a:t>
            </a:r>
            <a:r>
              <a:rPr lang="fr-FR" sz="1600" dirty="0" err="1" smtClean="0">
                <a:solidFill>
                  <a:srgbClr val="FF0000"/>
                </a:solidFill>
              </a:rPr>
              <a:t>Prev</a:t>
            </a:r>
            <a:endParaRPr lang="fr-FR" sz="1400" dirty="0" smtClean="0">
              <a:solidFill>
                <a:srgbClr val="FF0000"/>
              </a:solidFill>
            </a:endParaRPr>
          </a:p>
          <a:p>
            <a:pPr marL="171450" indent="-171450">
              <a:buFont typeface="Arial" panose="020B0604020202020204" pitchFamily="34" charset="0"/>
              <a:buChar char="•"/>
            </a:pPr>
            <a:r>
              <a:rPr lang="fr-FR" sz="1200" b="0" dirty="0" err="1" smtClean="0">
                <a:solidFill>
                  <a:schemeClr val="tx1"/>
                </a:solidFill>
              </a:rPr>
              <a:t>Average</a:t>
            </a:r>
            <a:r>
              <a:rPr lang="fr-FR" sz="1200" b="0" dirty="0" smtClean="0">
                <a:solidFill>
                  <a:schemeClr val="tx1"/>
                </a:solidFill>
              </a:rPr>
              <a:t> </a:t>
            </a:r>
            <a:r>
              <a:rPr lang="fr-FR" sz="1200" b="0" dirty="0" err="1" smtClean="0">
                <a:solidFill>
                  <a:schemeClr val="tx1"/>
                </a:solidFill>
              </a:rPr>
              <a:t>risk</a:t>
            </a:r>
            <a:r>
              <a:rPr lang="fr-FR" sz="1200" b="0" dirty="0" smtClean="0">
                <a:solidFill>
                  <a:schemeClr val="tx1"/>
                </a:solidFill>
              </a:rPr>
              <a:t> </a:t>
            </a:r>
            <a:r>
              <a:rPr lang="fr-FR" sz="1200" b="0" dirty="0" err="1" smtClean="0">
                <a:solidFill>
                  <a:schemeClr val="tx1"/>
                </a:solidFill>
              </a:rPr>
              <a:t>given</a:t>
            </a:r>
            <a:r>
              <a:rPr lang="fr-FR" sz="1200" b="0" dirty="0" smtClean="0">
                <a:solidFill>
                  <a:schemeClr val="tx1"/>
                </a:solidFill>
              </a:rPr>
              <a:t> input </a:t>
            </a:r>
            <a:r>
              <a:rPr lang="fr-FR" sz="1200" b="0" dirty="0" err="1" smtClean="0">
                <a:solidFill>
                  <a:schemeClr val="tx1"/>
                </a:solidFill>
              </a:rPr>
              <a:t>parameters</a:t>
            </a:r>
            <a:r>
              <a:rPr lang="fr-FR" sz="1200" b="0" dirty="0" smtClean="0">
                <a:solidFill>
                  <a:schemeClr val="tx1"/>
                </a:solidFill>
              </a:rPr>
              <a:t> </a:t>
            </a:r>
            <a:r>
              <a:rPr lang="fr-FR" sz="1200" b="0" dirty="0" smtClean="0">
                <a:solidFill>
                  <a:srgbClr val="2082C8"/>
                </a:solidFill>
                <a:latin typeface="Calibri" panose="020F0502020204030204" pitchFamily="34" charset="0"/>
                <a:cs typeface="Calibri" panose="020F0502020204030204" pitchFamily="34" charset="0"/>
              </a:rPr>
              <a:t>Ɵ:</a:t>
            </a:r>
          </a:p>
          <a:p>
            <a:r>
              <a:rPr lang="fr-FR" sz="1200" b="0" dirty="0">
                <a:solidFill>
                  <a:srgbClr val="2082C8"/>
                </a:solidFill>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			</a:t>
            </a:r>
            <a:r>
              <a:rPr lang="fr-FR" sz="1600" dirty="0" err="1" smtClean="0">
                <a:solidFill>
                  <a:schemeClr val="tx1"/>
                </a:solidFill>
                <a:latin typeface="Calibri" panose="020F0502020204030204" pitchFamily="34" charset="0"/>
                <a:cs typeface="Calibri" panose="020F0502020204030204" pitchFamily="34" charset="0"/>
              </a:rPr>
              <a:t>R</a:t>
            </a:r>
            <a:r>
              <a:rPr lang="fr-FR" b="0" dirty="0" err="1" smtClean="0">
                <a:solidFill>
                  <a:srgbClr val="2082C8"/>
                </a:solidFill>
                <a:latin typeface="Calibri" panose="020F0502020204030204" pitchFamily="34" charset="0"/>
                <a:cs typeface="Calibri" panose="020F0502020204030204" pitchFamily="34" charset="0"/>
              </a:rPr>
              <a:t>Ɵ,</a:t>
            </a:r>
            <a:r>
              <a:rPr lang="fr-FR" b="0" dirty="0" err="1" smtClean="0">
                <a:solidFill>
                  <a:srgbClr val="FF0000"/>
                </a:solidFill>
                <a:latin typeface="Calibri" panose="020F0502020204030204" pitchFamily="34" charset="0"/>
                <a:cs typeface="Calibri" panose="020F0502020204030204" pitchFamily="34" charset="0"/>
              </a:rPr>
              <a:t>s</a:t>
            </a:r>
            <a:r>
              <a:rPr lang="fr-FR" sz="1600" dirty="0" smtClean="0">
                <a:solidFill>
                  <a:schemeClr val="tx1"/>
                </a:solidFill>
                <a:latin typeface="Calibri" panose="020F0502020204030204" pitchFamily="34" charset="0"/>
                <a:cs typeface="Calibri" panose="020F0502020204030204" pitchFamily="34" charset="0"/>
              </a:rPr>
              <a:t> = E[</a:t>
            </a:r>
            <a:r>
              <a:rPr lang="fr-FR" sz="1600" dirty="0" err="1" smtClean="0">
                <a:solidFill>
                  <a:schemeClr val="tx1"/>
                </a:solidFill>
                <a:latin typeface="Calibri" panose="020F0502020204030204" pitchFamily="34" charset="0"/>
                <a:cs typeface="Calibri" panose="020F0502020204030204" pitchFamily="34" charset="0"/>
              </a:rPr>
              <a:t>R</a:t>
            </a:r>
            <a:r>
              <a:rPr lang="fr-FR" dirty="0" err="1" smtClean="0">
                <a:solidFill>
                  <a:schemeClr val="tx1"/>
                </a:solidFill>
                <a:latin typeface="Calibri" panose="020F0502020204030204" pitchFamily="34" charset="0"/>
                <a:cs typeface="Calibri" panose="020F0502020204030204" pitchFamily="34" charset="0"/>
              </a:rPr>
              <a:t>touch</a:t>
            </a:r>
            <a:r>
              <a:rPr lang="fr-FR" b="0" dirty="0" err="1" smtClean="0">
                <a:solidFill>
                  <a:schemeClr val="tx1"/>
                </a:solidFill>
                <a:latin typeface="Calibri" panose="020F0502020204030204" pitchFamily="34" charset="0"/>
                <a:cs typeface="Calibri" panose="020F0502020204030204" pitchFamily="34" charset="0"/>
              </a:rPr>
              <a:t>,</a:t>
            </a:r>
            <a:r>
              <a:rPr lang="fr-FR" b="0" dirty="0" err="1" smtClean="0">
                <a:solidFill>
                  <a:srgbClr val="FF0000"/>
                </a:solidFill>
                <a:latin typeface="Calibri" panose="020F0502020204030204" pitchFamily="34" charset="0"/>
                <a:cs typeface="Calibri" panose="020F0502020204030204" pitchFamily="34" charset="0"/>
              </a:rPr>
              <a:t>s</a:t>
            </a:r>
            <a:r>
              <a:rPr lang="fr-FR" sz="1600" dirty="0" smtClean="0">
                <a:solidFill>
                  <a:schemeClr val="tx1"/>
                </a:solidFill>
                <a:latin typeface="Calibri" panose="020F0502020204030204" pitchFamily="34" charset="0"/>
                <a:cs typeface="Calibri" panose="020F0502020204030204" pitchFamily="34" charset="0"/>
              </a:rPr>
              <a:t>]</a:t>
            </a:r>
            <a:endParaRPr lang="fr-FR" sz="3600" dirty="0" smtClean="0">
              <a:solidFill>
                <a:schemeClr val="tx1"/>
              </a:solidFill>
            </a:endParaRPr>
          </a:p>
          <a:p>
            <a:endParaRPr lang="fr-FR" sz="1200" b="0" dirty="0">
              <a:solidFill>
                <a:srgbClr val="2082C8"/>
              </a:solidFill>
            </a:endParaRPr>
          </a:p>
        </p:txBody>
      </p:sp>
      <p:sp>
        <p:nvSpPr>
          <p:cNvPr id="6" name="Titre 5"/>
          <p:cNvSpPr>
            <a:spLocks noGrp="1"/>
          </p:cNvSpPr>
          <p:nvPr>
            <p:ph type="title"/>
          </p:nvPr>
        </p:nvSpPr>
        <p:spPr/>
        <p:txBody>
          <a:bodyPr/>
          <a:lstStyle/>
          <a:p>
            <a:r>
              <a:rPr lang="fr-FR" dirty="0" smtClean="0"/>
              <a:t>Computation </a:t>
            </a:r>
            <a:r>
              <a:rPr lang="fr-FR" dirty="0" smtClean="0"/>
              <a:t>of </a:t>
            </a:r>
            <a:r>
              <a:rPr lang="fr-FR" dirty="0" err="1" smtClean="0"/>
              <a:t>risk</a:t>
            </a:r>
            <a:endParaRPr lang="fr-FR" dirty="0"/>
          </a:p>
        </p:txBody>
      </p:sp>
      <p:sp>
        <p:nvSpPr>
          <p:cNvPr id="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broiler flock characterized by production parameters</a:t>
            </a:r>
            <a:r>
              <a:rPr lang="fr-FR" sz="1200" b="0" dirty="0" smtClean="0">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Ɵ = {Ɵ</a:t>
            </a:r>
            <a:r>
              <a:rPr lang="fr-FR" sz="900" b="0" dirty="0" smtClean="0">
                <a:solidFill>
                  <a:srgbClr val="2082C8"/>
                </a:solidFill>
                <a:latin typeface="Calibri" panose="020F0502020204030204" pitchFamily="34" charset="0"/>
                <a:cs typeface="Calibri" panose="020F0502020204030204" pitchFamily="34" charset="0"/>
              </a:rPr>
              <a:t>farm</a:t>
            </a:r>
            <a:r>
              <a:rPr lang="fr-FR" sz="1200" b="0" dirty="0" smtClean="0">
                <a:solidFill>
                  <a:srgbClr val="2082C8"/>
                </a:solidFill>
                <a:latin typeface="Calibri" panose="020F0502020204030204" pitchFamily="34" charset="0"/>
                <a:cs typeface="Calibri" panose="020F0502020204030204" pitchFamily="34" charset="0"/>
              </a:rPr>
              <a:t>, Ɵ</a:t>
            </a:r>
            <a:r>
              <a:rPr lang="fr-FR" sz="900" b="0" dirty="0" smtClean="0">
                <a:solidFill>
                  <a:srgbClr val="2082C8"/>
                </a:solidFill>
                <a:latin typeface="Calibri" panose="020F0502020204030204" pitchFamily="34" charset="0"/>
                <a:cs typeface="Calibri" panose="020F0502020204030204" pitchFamily="34" charset="0"/>
              </a:rPr>
              <a:t>foodborne</a:t>
            </a:r>
            <a:r>
              <a:rPr lang="fr-FR" sz="1200" b="0" dirty="0" smtClean="0">
                <a:solidFill>
                  <a:srgbClr val="2082C8"/>
                </a:solidFill>
                <a:latin typeface="Calibri" panose="020F0502020204030204" pitchFamily="34" charset="0"/>
                <a:cs typeface="Calibri" panose="020F0502020204030204" pitchFamily="34" charset="0"/>
              </a:rPr>
              <a:t>}</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worker</a:t>
            </a:r>
            <a:r>
              <a:rPr lang="fr-FR" sz="1200" b="0" dirty="0" smtClean="0"/>
              <a:t> </a:t>
            </a:r>
            <a:r>
              <a:rPr lang="fr-FR" sz="1200" b="0" dirty="0" err="1"/>
              <a:t>worker</a:t>
            </a:r>
            <a:r>
              <a:rPr lang="fr-FR" sz="1200" b="0" dirty="0"/>
              <a:t> </a:t>
            </a:r>
            <a:r>
              <a:rPr lang="fr-FR" sz="1200" b="0" dirty="0" err="1"/>
              <a:t>working</a:t>
            </a:r>
            <a:r>
              <a:rPr lang="fr-FR" sz="1200" b="0" dirty="0"/>
              <a:t> at </a:t>
            </a:r>
            <a:r>
              <a:rPr lang="fr-FR" sz="1200" b="0" dirty="0" err="1"/>
              <a:t>processing</a:t>
            </a:r>
            <a:r>
              <a:rPr lang="fr-FR" sz="1200" b="0" dirty="0"/>
              <a:t> stage </a:t>
            </a:r>
            <a:r>
              <a:rPr lang="fr-FR" sz="1200" i="1" dirty="0">
                <a:solidFill>
                  <a:srgbClr val="FF0000"/>
                </a:solidFill>
              </a:rPr>
              <a:t>s </a:t>
            </a:r>
            <a:r>
              <a:rPr lang="fr-FR" sz="1200" b="0" dirty="0" err="1" smtClean="0"/>
              <a:t>given</a:t>
            </a:r>
            <a:r>
              <a:rPr lang="fr-FR" sz="1200" b="0" dirty="0" smtClean="0"/>
              <a:t> </a:t>
            </a:r>
            <a:r>
              <a:rPr lang="fr-FR" sz="1200" b="0" dirty="0" smtClean="0"/>
              <a:t>the hygiene practice parameters </a:t>
            </a:r>
            <a:r>
              <a:rPr lang="fr-FR" sz="1200" b="0" i="1" dirty="0">
                <a:solidFill>
                  <a:srgbClr val="00B050"/>
                </a:solidFill>
              </a:rPr>
              <a:t>H</a:t>
            </a:r>
            <a:r>
              <a:rPr lang="fr-FR" sz="1200" b="0" i="1" dirty="0" smtClean="0"/>
              <a:t>.</a:t>
            </a:r>
            <a:r>
              <a:rPr lang="fr-FR" sz="1200" b="0" dirty="0" smtClean="0"/>
              <a:t>   </a:t>
            </a:r>
            <a:endParaRPr lang="fr-FR" sz="1200" i="1"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Tree>
    <p:extLst>
      <p:ext uri="{BB962C8B-B14F-4D97-AF65-F5344CB8AC3E}">
        <p14:creationId xmlns:p14="http://schemas.microsoft.com/office/powerpoint/2010/main" val="3233161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General framework</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smtClean="0"/>
              <a:t>Occupational </a:t>
            </a:r>
            <a:r>
              <a:rPr lang="fr-FR" dirty="0"/>
              <a:t>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3</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Occupational module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broiler flock characterized by production parameters</a:t>
            </a:r>
            <a:r>
              <a:rPr lang="fr-FR" sz="1200" b="0" dirty="0" smtClean="0">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Ɵ = {Ɵ</a:t>
            </a:r>
            <a:r>
              <a:rPr lang="fr-FR" sz="900" b="0" dirty="0" smtClean="0">
                <a:solidFill>
                  <a:srgbClr val="2082C8"/>
                </a:solidFill>
                <a:latin typeface="Calibri" panose="020F0502020204030204" pitchFamily="34" charset="0"/>
                <a:cs typeface="Calibri" panose="020F0502020204030204" pitchFamily="34" charset="0"/>
              </a:rPr>
              <a:t>farm</a:t>
            </a:r>
            <a:r>
              <a:rPr lang="fr-FR" sz="1200" b="0" dirty="0" smtClean="0">
                <a:solidFill>
                  <a:srgbClr val="2082C8"/>
                </a:solidFill>
                <a:latin typeface="Calibri" panose="020F0502020204030204" pitchFamily="34" charset="0"/>
                <a:cs typeface="Calibri" panose="020F0502020204030204" pitchFamily="34" charset="0"/>
              </a:rPr>
              <a:t>, Ɵ</a:t>
            </a:r>
            <a:r>
              <a:rPr lang="fr-FR" sz="900" b="0" dirty="0" smtClean="0">
                <a:solidFill>
                  <a:srgbClr val="2082C8"/>
                </a:solidFill>
                <a:latin typeface="Calibri" panose="020F0502020204030204" pitchFamily="34" charset="0"/>
                <a:cs typeface="Calibri" panose="020F0502020204030204" pitchFamily="34" charset="0"/>
              </a:rPr>
              <a:t>foodborne</a:t>
            </a:r>
            <a:r>
              <a:rPr lang="fr-FR" sz="1200" b="0" dirty="0" smtClean="0">
                <a:solidFill>
                  <a:srgbClr val="2082C8"/>
                </a:solidFill>
                <a:latin typeface="Calibri" panose="020F0502020204030204" pitchFamily="34" charset="0"/>
                <a:cs typeface="Calibri" panose="020F0502020204030204" pitchFamily="34" charset="0"/>
              </a:rPr>
              <a:t>}</a:t>
            </a:r>
            <a:r>
              <a:rPr lang="fr-FR" sz="1200" b="0" dirty="0" smtClean="0"/>
              <a:t>, we want to estimate the risk of getting ESBL </a:t>
            </a:r>
            <a:r>
              <a:rPr lang="fr-FR" sz="1200" b="0" i="1" dirty="0" smtClean="0"/>
              <a:t>E. coli </a:t>
            </a:r>
            <a:r>
              <a:rPr lang="fr-FR" sz="1200" b="0" dirty="0" smtClean="0"/>
              <a:t>carriership for a </a:t>
            </a:r>
            <a:r>
              <a:rPr lang="fr-FR" sz="1200" b="0" dirty="0" err="1" smtClean="0"/>
              <a:t>worker</a:t>
            </a:r>
            <a:r>
              <a:rPr lang="fr-FR" sz="1200" b="0" dirty="0" smtClean="0"/>
              <a:t> </a:t>
            </a:r>
            <a:r>
              <a:rPr lang="fr-FR" sz="1200" b="0" dirty="0" err="1" smtClean="0"/>
              <a:t>working</a:t>
            </a:r>
            <a:r>
              <a:rPr lang="fr-FR" sz="1200" b="0" dirty="0" smtClean="0"/>
              <a:t> at </a:t>
            </a:r>
            <a:r>
              <a:rPr lang="fr-FR" sz="1200" b="0" dirty="0" err="1" smtClean="0"/>
              <a:t>processing</a:t>
            </a:r>
            <a:r>
              <a:rPr lang="fr-FR" sz="1200" b="0" dirty="0" smtClean="0"/>
              <a:t> </a:t>
            </a:r>
            <a:r>
              <a:rPr lang="fr-FR" sz="1200" b="0" dirty="0" smtClean="0"/>
              <a:t>stage </a:t>
            </a:r>
            <a:r>
              <a:rPr lang="fr-FR" sz="1200" i="1" dirty="0" smtClean="0">
                <a:solidFill>
                  <a:srgbClr val="FF0000"/>
                </a:solidFill>
              </a:rPr>
              <a:t>s</a:t>
            </a:r>
            <a:r>
              <a:rPr lang="fr-FR" sz="1200" b="0" dirty="0" smtClean="0"/>
              <a:t> </a:t>
            </a:r>
            <a:r>
              <a:rPr lang="fr-FR" sz="1200" b="0" dirty="0" err="1" smtClean="0"/>
              <a:t>given</a:t>
            </a:r>
            <a:r>
              <a:rPr lang="fr-FR" sz="1200" b="0" dirty="0" smtClean="0"/>
              <a:t> </a:t>
            </a:r>
            <a:r>
              <a:rPr lang="fr-FR" sz="1200" b="0" dirty="0" smtClean="0"/>
              <a:t>the hygiene practice parameters </a:t>
            </a:r>
            <a:r>
              <a:rPr lang="fr-FR" sz="1200" b="0" i="1" dirty="0">
                <a:solidFill>
                  <a:srgbClr val="00B050"/>
                </a:solidFill>
              </a:rPr>
              <a:t>H</a:t>
            </a:r>
            <a:r>
              <a:rPr lang="fr-FR" sz="1200" b="0" i="1" dirty="0" smtClean="0"/>
              <a:t>.</a:t>
            </a:r>
            <a:r>
              <a:rPr lang="fr-FR" sz="1200" b="0" dirty="0" smtClean="0"/>
              <a:t>   </a:t>
            </a:r>
            <a:endParaRPr lang="fr-FR" sz="1200" i="1" dirty="0"/>
          </a:p>
        </p:txBody>
      </p:sp>
      <p:grpSp>
        <p:nvGrpSpPr>
          <p:cNvPr id="16" name="Groupe 15"/>
          <p:cNvGrpSpPr/>
          <p:nvPr/>
        </p:nvGrpSpPr>
        <p:grpSpPr>
          <a:xfrm>
            <a:off x="297303" y="1752118"/>
            <a:ext cx="8426470" cy="438741"/>
            <a:chOff x="323528" y="2278055"/>
            <a:chExt cx="8426470" cy="438741"/>
          </a:xfrm>
        </p:grpSpPr>
        <p:sp>
          <p:nvSpPr>
            <p:cNvPr id="9" name="Rectangle 8"/>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10" name="Rectangle 9"/>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11" name="Rectangle 10"/>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12" name="Rectangle 11"/>
            <p:cNvSpPr/>
            <p:nvPr/>
          </p:nvSpPr>
          <p:spPr>
            <a:xfrm>
              <a:off x="5302321"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13" name="Rectangle 12"/>
            <p:cNvSpPr/>
            <p:nvPr/>
          </p:nvSpPr>
          <p:spPr>
            <a:xfrm>
              <a:off x="4140719"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Monitoring</a:t>
              </a:r>
              <a:endParaRPr lang="fr-FR" sz="900" dirty="0">
                <a:solidFill>
                  <a:schemeClr val="tx1"/>
                </a:solidFill>
              </a:endParaRPr>
            </a:p>
          </p:txBody>
        </p:sp>
        <p:sp>
          <p:nvSpPr>
            <p:cNvPr id="14" name="Rectangle 13"/>
            <p:cNvSpPr/>
            <p:nvPr/>
          </p:nvSpPr>
          <p:spPr>
            <a:xfrm>
              <a:off x="2982489"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Unloading</a:t>
              </a:r>
              <a:endParaRPr lang="fr-FR" sz="900" dirty="0">
                <a:solidFill>
                  <a:schemeClr val="tx1"/>
                </a:solidFill>
              </a:endParaRPr>
            </a:p>
          </p:txBody>
        </p:sp>
        <p:sp>
          <p:nvSpPr>
            <p:cNvPr id="15" name="Rectangle 14"/>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sp>
        <p:nvSpPr>
          <p:cNvPr id="23" name="ZoneTexte 22"/>
          <p:cNvSpPr txBox="1"/>
          <p:nvPr/>
        </p:nvSpPr>
        <p:spPr>
          <a:xfrm>
            <a:off x="3151860" y="2399438"/>
            <a:ext cx="2546044" cy="553998"/>
          </a:xfrm>
          <a:prstGeom prst="rect">
            <a:avLst/>
          </a:prstGeom>
          <a:noFill/>
        </p:spPr>
        <p:txBody>
          <a:bodyPr wrap="square" rtlCol="0">
            <a:spAutoFit/>
          </a:bodyPr>
          <a:lstStyle/>
          <a:p>
            <a:pPr marL="228600" indent="-228600">
              <a:buFont typeface="+mj-lt"/>
              <a:buAutoNum type="arabicPeriod"/>
            </a:pPr>
            <a:r>
              <a:rPr lang="fr-FR" sz="1000" dirty="0"/>
              <a:t>Concentration on an infected bird</a:t>
            </a:r>
          </a:p>
          <a:p>
            <a:pPr marL="228600" indent="-228600">
              <a:buFont typeface="+mj-lt"/>
              <a:buAutoNum type="arabicPeriod"/>
            </a:pPr>
            <a:r>
              <a:rPr lang="fr-FR" sz="1000" dirty="0"/>
              <a:t>Within flock prevalence</a:t>
            </a:r>
          </a:p>
          <a:p>
            <a:endParaRPr lang="fr-FR" sz="1000" dirty="0"/>
          </a:p>
        </p:txBody>
      </p:sp>
      <p:grpSp>
        <p:nvGrpSpPr>
          <p:cNvPr id="52" name="Groupe 51"/>
          <p:cNvGrpSpPr/>
          <p:nvPr/>
        </p:nvGrpSpPr>
        <p:grpSpPr>
          <a:xfrm>
            <a:off x="245064" y="2676437"/>
            <a:ext cx="8941318" cy="1842467"/>
            <a:chOff x="245064" y="2676437"/>
            <a:chExt cx="8941318" cy="1842467"/>
          </a:xfrm>
        </p:grpSpPr>
        <p:sp>
          <p:nvSpPr>
            <p:cNvPr id="31" name="ZoneTexte 30"/>
            <p:cNvSpPr txBox="1"/>
            <p:nvPr/>
          </p:nvSpPr>
          <p:spPr>
            <a:xfrm>
              <a:off x="6676988" y="3010798"/>
              <a:ext cx="2509394" cy="1015663"/>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C_ev_p</a:t>
              </a:r>
            </a:p>
            <a:p>
              <a:pPr marL="171450" indent="-171450">
                <a:buFont typeface="Arial" panose="020B0604020202020204" pitchFamily="34" charset="0"/>
                <a:buChar char="•"/>
              </a:pPr>
              <a:r>
                <a:rPr lang="fr-FR" sz="1000" dirty="0" smtClean="0">
                  <a:solidFill>
                    <a:srgbClr val="FF0000"/>
                  </a:solidFill>
                </a:rPr>
                <a:t>Prev_ev_p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C_ev_n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Prev_ev_n</a:t>
              </a:r>
            </a:p>
            <a:p>
              <a:pPr marL="171450" indent="-171450">
                <a:buFont typeface="Arial" panose="020B0604020202020204" pitchFamily="34" charset="0"/>
                <a:buChar char="•"/>
              </a:pP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70C0"/>
                  </a:solidFill>
                </a:rPr>
                <a:t>Food-borne module outputs</a:t>
              </a:r>
            </a:p>
          </p:txBody>
        </p:sp>
        <p:grpSp>
          <p:nvGrpSpPr>
            <p:cNvPr id="50" name="Groupe 49"/>
            <p:cNvGrpSpPr/>
            <p:nvPr/>
          </p:nvGrpSpPr>
          <p:grpSpPr>
            <a:xfrm>
              <a:off x="245064" y="2676437"/>
              <a:ext cx="8872711" cy="1842467"/>
              <a:chOff x="245064" y="2676437"/>
              <a:chExt cx="8872711" cy="1842467"/>
            </a:xfrm>
          </p:grpSpPr>
          <p:sp>
            <p:nvSpPr>
              <p:cNvPr id="21" name="ZoneTexte 20"/>
              <p:cNvSpPr txBox="1"/>
              <p:nvPr/>
            </p:nvSpPr>
            <p:spPr>
              <a:xfrm>
                <a:off x="245064" y="3010799"/>
                <a:ext cx="2232248" cy="1508105"/>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C_&lt;step&gt;_p</a:t>
                </a:r>
              </a:p>
              <a:p>
                <a:pPr marL="171450" indent="-171450">
                  <a:buFont typeface="Arial" panose="020B0604020202020204" pitchFamily="34" charset="0"/>
                  <a:buChar char="•"/>
                </a:pPr>
                <a:r>
                  <a:rPr lang="fr-FR" sz="1000" dirty="0" smtClean="0">
                    <a:solidFill>
                      <a:srgbClr val="FF0000"/>
                    </a:solidFill>
                  </a:rPr>
                  <a:t>Prev_</a:t>
                </a:r>
                <a:r>
                  <a:rPr lang="fr-FR" sz="1000" dirty="0">
                    <a:solidFill>
                      <a:srgbClr val="FF0000"/>
                    </a:solidFill>
                  </a:rPr>
                  <a:t>&lt;step&gt;</a:t>
                </a:r>
                <a:r>
                  <a:rPr lang="fr-FR" sz="1000" dirty="0" smtClean="0">
                    <a:solidFill>
                      <a:srgbClr val="FF0000"/>
                    </a:solidFill>
                  </a:rPr>
                  <a:t>_p</a:t>
                </a:r>
                <a:endParaRPr lang="fr-FR" sz="1000" dirty="0"/>
              </a:p>
              <a:p>
                <a:pPr marL="171450" indent="-171450">
                  <a:buFont typeface="Arial" panose="020B0604020202020204" pitchFamily="34" charset="0"/>
                  <a:buChar char="•"/>
                </a:pPr>
                <a:r>
                  <a:rPr lang="fr-FR" sz="1000" dirty="0" smtClean="0">
                    <a:solidFill>
                      <a:srgbClr val="00B050"/>
                    </a:solidFill>
                  </a:rPr>
                  <a:t>C</a:t>
                </a:r>
                <a:r>
                  <a:rPr lang="fr-FR" sz="1000" dirty="0">
                    <a:solidFill>
                      <a:srgbClr val="00B050"/>
                    </a:solidFill>
                  </a:rPr>
                  <a:t>_&lt;step</a:t>
                </a:r>
                <a:r>
                  <a:rPr lang="fr-FR" sz="1000" dirty="0" smtClean="0">
                    <a:solidFill>
                      <a:srgbClr val="00B050"/>
                    </a:solidFill>
                  </a:rPr>
                  <a:t>&gt;_n </a:t>
                </a:r>
                <a:r>
                  <a:rPr lang="fr-FR" sz="1000" dirty="0"/>
                  <a:t>= </a:t>
                </a:r>
                <a:r>
                  <a:rPr lang="fr-FR" sz="1000" dirty="0" smtClean="0"/>
                  <a:t>0</a:t>
                </a:r>
                <a:endParaRPr lang="fr-FR" sz="1000" dirty="0"/>
              </a:p>
              <a:p>
                <a:pPr marL="171450" indent="-171450">
                  <a:buFont typeface="Arial" panose="020B0604020202020204" pitchFamily="34" charset="0"/>
                  <a:buChar char="•"/>
                </a:pPr>
                <a:r>
                  <a:rPr lang="fr-FR" sz="1000" dirty="0">
                    <a:solidFill>
                      <a:srgbClr val="00B050"/>
                    </a:solidFill>
                  </a:rPr>
                  <a:t>Prev_&lt;step</a:t>
                </a:r>
                <a:r>
                  <a:rPr lang="fr-FR" sz="1000" dirty="0" smtClean="0">
                    <a:solidFill>
                      <a:srgbClr val="00B050"/>
                    </a:solidFill>
                  </a:rPr>
                  <a:t>&gt;_</a:t>
                </a:r>
                <a:r>
                  <a:rPr lang="fr-FR" sz="1000" dirty="0">
                    <a:solidFill>
                      <a:srgbClr val="00B050"/>
                    </a:solidFill>
                  </a:rPr>
                  <a:t>n</a:t>
                </a:r>
                <a:r>
                  <a:rPr lang="fr-FR" sz="1000" dirty="0" smtClean="0">
                    <a:solidFill>
                      <a:srgbClr val="00B050"/>
                    </a:solidFill>
                  </a:rPr>
                  <a:t> </a:t>
                </a:r>
                <a:r>
                  <a:rPr lang="fr-FR" sz="1000" dirty="0" smtClean="0"/>
                  <a:t>= 0</a:t>
                </a:r>
              </a:p>
              <a:p>
                <a:pPr marL="171450" indent="-171450">
                  <a:buFont typeface="Arial" panose="020B0604020202020204" pitchFamily="34" charset="0"/>
                  <a:buChar char="•"/>
                </a:pPr>
                <a:endParaRPr lang="fr-FR" sz="1000" dirty="0"/>
              </a:p>
              <a:p>
                <a:pPr marL="171450" indent="-171450">
                  <a:buFont typeface="Arial" panose="020B0604020202020204" pitchFamily="34" charset="0"/>
                  <a:buChar char="•"/>
                </a:pPr>
                <a:r>
                  <a:rPr lang="fr-FR" sz="1000" dirty="0" smtClean="0">
                    <a:solidFill>
                      <a:srgbClr val="0070C0"/>
                    </a:solidFill>
                  </a:rPr>
                  <a:t>Farm module (</a:t>
                </a:r>
                <a:r>
                  <a:rPr lang="fr-FR" sz="1000" dirty="0" smtClean="0">
                    <a:solidFill>
                      <a:srgbClr val="2082C8"/>
                    </a:solidFill>
                    <a:latin typeface="Calibri" panose="020F0502020204030204" pitchFamily="34" charset="0"/>
                    <a:cs typeface="Calibri" panose="020F0502020204030204" pitchFamily="34" charset="0"/>
                  </a:rPr>
                  <a:t>Ɵ</a:t>
                </a:r>
                <a:r>
                  <a:rPr lang="fr-FR" sz="900" dirty="0" smtClean="0">
                    <a:solidFill>
                      <a:srgbClr val="2082C8"/>
                    </a:solidFill>
                    <a:latin typeface="Calibri" panose="020F0502020204030204" pitchFamily="34" charset="0"/>
                    <a:cs typeface="Calibri" panose="020F0502020204030204" pitchFamily="34" charset="0"/>
                  </a:rPr>
                  <a:t>farm</a:t>
                </a:r>
                <a:r>
                  <a:rPr lang="fr-FR" sz="1000" dirty="0" smtClean="0">
                    <a:solidFill>
                      <a:srgbClr val="0070C0"/>
                    </a:solidFill>
                  </a:rPr>
                  <a:t>) </a:t>
                </a:r>
                <a:r>
                  <a:rPr lang="fr-FR" sz="1000" dirty="0">
                    <a:solidFill>
                      <a:srgbClr val="0070C0"/>
                    </a:solidFill>
                  </a:rPr>
                  <a:t>outputs</a:t>
                </a:r>
              </a:p>
              <a:p>
                <a:pPr marL="171450" indent="-171450">
                  <a:buFont typeface="Arial" panose="020B0604020202020204" pitchFamily="34" charset="0"/>
                  <a:buChar char="•"/>
                </a:pPr>
                <a:endParaRPr lang="fr-FR" sz="1000" dirty="0" smtClean="0"/>
              </a:p>
              <a:p>
                <a:endParaRPr lang="fr-FR" sz="1000" dirty="0"/>
              </a:p>
              <a:p>
                <a:endParaRPr lang="fr-FR" sz="1000" dirty="0"/>
              </a:p>
            </p:txBody>
          </p:sp>
          <p:sp>
            <p:nvSpPr>
              <p:cNvPr id="22" name="ZoneTexte 21"/>
              <p:cNvSpPr txBox="1"/>
              <p:nvPr/>
            </p:nvSpPr>
            <p:spPr>
              <a:xfrm>
                <a:off x="3162746" y="3015885"/>
                <a:ext cx="2849414" cy="1323439"/>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C_prod_p</a:t>
                </a:r>
              </a:p>
              <a:p>
                <a:pPr marL="171450" indent="-171450">
                  <a:buFont typeface="Arial" panose="020B0604020202020204" pitchFamily="34" charset="0"/>
                  <a:buChar char="•"/>
                </a:pPr>
                <a:r>
                  <a:rPr lang="fr-FR" sz="1000" dirty="0" smtClean="0">
                    <a:solidFill>
                      <a:srgbClr val="FF0000"/>
                    </a:solidFill>
                  </a:rPr>
                  <a:t>Prev_prod_p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C_prod_n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Prev_prod_n</a:t>
                </a:r>
              </a:p>
              <a:p>
                <a:pPr marL="171450" indent="-171450">
                  <a:buFont typeface="Arial" panose="020B0604020202020204" pitchFamily="34" charset="0"/>
                  <a:buChar char="•"/>
                </a:pP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70C0"/>
                    </a:solidFill>
                  </a:rPr>
                  <a:t>Food-borne module</a:t>
                </a:r>
                <a:r>
                  <a:rPr lang="fr-FR" sz="1000" dirty="0">
                    <a:solidFill>
                      <a:srgbClr val="0070C0"/>
                    </a:solidFill>
                  </a:rPr>
                  <a:t> (</a:t>
                </a:r>
                <a:r>
                  <a:rPr lang="fr-FR" sz="1000" dirty="0" smtClean="0">
                    <a:solidFill>
                      <a:srgbClr val="2082C8"/>
                    </a:solidFill>
                    <a:latin typeface="Calibri" panose="020F0502020204030204" pitchFamily="34" charset="0"/>
                    <a:cs typeface="Calibri" panose="020F0502020204030204" pitchFamily="34" charset="0"/>
                  </a:rPr>
                  <a:t>Ɵ</a:t>
                </a:r>
                <a:r>
                  <a:rPr lang="fr-FR" sz="900" dirty="0" smtClean="0">
                    <a:solidFill>
                      <a:srgbClr val="2082C8"/>
                    </a:solidFill>
                    <a:latin typeface="Calibri" panose="020F0502020204030204" pitchFamily="34" charset="0"/>
                    <a:cs typeface="Calibri" panose="020F0502020204030204" pitchFamily="34" charset="0"/>
                  </a:rPr>
                  <a:t>foodborne</a:t>
                </a:r>
                <a:r>
                  <a:rPr lang="fr-FR" sz="1000" dirty="0" smtClean="0">
                    <a:solidFill>
                      <a:srgbClr val="0070C0"/>
                    </a:solidFill>
                  </a:rPr>
                  <a:t>) outputs</a:t>
                </a:r>
              </a:p>
              <a:p>
                <a:pPr marL="171450" indent="-171450">
                  <a:buFont typeface="Arial" panose="020B0604020202020204" pitchFamily="34" charset="0"/>
                  <a:buChar char="•"/>
                </a:pPr>
                <a:r>
                  <a:rPr lang="fr-FR" sz="1000" dirty="0" smtClean="0">
                    <a:solidFill>
                      <a:srgbClr val="0070C0"/>
                    </a:solidFill>
                  </a:rPr>
                  <a:t>Unchanged during the 3 steps</a:t>
                </a:r>
                <a:endParaRPr lang="fr-FR" sz="1000" dirty="0">
                  <a:solidFill>
                    <a:srgbClr val="0070C0"/>
                  </a:solidFill>
                </a:endParaRPr>
              </a:p>
              <a:p>
                <a:endParaRPr lang="fr-FR" sz="1000" dirty="0"/>
              </a:p>
            </p:txBody>
          </p:sp>
          <p:cxnSp>
            <p:nvCxnSpPr>
              <p:cNvPr id="25" name="Connecteur droit avec flèche 24"/>
              <p:cNvCxnSpPr>
                <a:stCxn id="23" idx="1"/>
                <a:endCxn id="21" idx="0"/>
              </p:cNvCxnSpPr>
              <p:nvPr/>
            </p:nvCxnSpPr>
            <p:spPr>
              <a:xfrm flipH="1">
                <a:off x="1361188" y="2676437"/>
                <a:ext cx="1790672" cy="334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a:off x="4329751" y="2806012"/>
                <a:ext cx="0" cy="28025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7863078" y="3017491"/>
                <a:ext cx="1254697" cy="707886"/>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C_por_p</a:t>
                </a:r>
              </a:p>
              <a:p>
                <a:pPr marL="171450" indent="-171450">
                  <a:buFont typeface="Arial" panose="020B0604020202020204" pitchFamily="34" charset="0"/>
                  <a:buChar char="•"/>
                </a:pPr>
                <a:r>
                  <a:rPr lang="fr-FR" sz="1000" dirty="0" smtClean="0">
                    <a:solidFill>
                      <a:srgbClr val="FF0000"/>
                    </a:solidFill>
                  </a:rPr>
                  <a:t>Prev_por_p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C_por_n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Prev_por_n</a:t>
                </a:r>
              </a:p>
            </p:txBody>
          </p:sp>
          <p:cxnSp>
            <p:nvCxnSpPr>
              <p:cNvPr id="33" name="Connecteur droit avec flèche 32"/>
              <p:cNvCxnSpPr>
                <a:stCxn id="23" idx="3"/>
              </p:cNvCxnSpPr>
              <p:nvPr/>
            </p:nvCxnSpPr>
            <p:spPr>
              <a:xfrm>
                <a:off x="5697904" y="2676437"/>
                <a:ext cx="2233781" cy="3343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 name="Groupe 1"/>
          <p:cNvGrpSpPr/>
          <p:nvPr/>
        </p:nvGrpSpPr>
        <p:grpSpPr>
          <a:xfrm>
            <a:off x="441318" y="1366003"/>
            <a:ext cx="8138438" cy="264538"/>
            <a:chOff x="441318" y="1366003"/>
            <a:chExt cx="8138438" cy="264538"/>
          </a:xfrm>
        </p:grpSpPr>
        <p:sp>
          <p:nvSpPr>
            <p:cNvPr id="18" name="ZoneTexte 17"/>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1</a:t>
              </a:r>
              <a:endParaRPr lang="fr-FR" sz="1100" b="1" dirty="0">
                <a:solidFill>
                  <a:schemeClr val="bg1"/>
                </a:solidFill>
              </a:endParaRPr>
            </a:p>
          </p:txBody>
        </p:sp>
        <p:sp>
          <p:nvSpPr>
            <p:cNvPr id="29" name="ZoneTexte 28"/>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smtClean="0">
                  <a:solidFill>
                    <a:schemeClr val="bg1"/>
                  </a:solidFill>
                </a:rPr>
                <a:t>2</a:t>
              </a:r>
              <a:endParaRPr lang="fr-FR" sz="1100" b="1" dirty="0">
                <a:solidFill>
                  <a:schemeClr val="bg1"/>
                </a:solidFill>
              </a:endParaRPr>
            </a:p>
          </p:txBody>
        </p:sp>
        <p:sp>
          <p:nvSpPr>
            <p:cNvPr id="30" name="ZoneTexte 29"/>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7</a:t>
              </a:r>
              <a:endParaRPr lang="fr-FR" sz="1100" b="1" dirty="0">
                <a:solidFill>
                  <a:schemeClr val="bg1"/>
                </a:solidFill>
              </a:endParaRPr>
            </a:p>
          </p:txBody>
        </p:sp>
        <p:sp>
          <p:nvSpPr>
            <p:cNvPr id="34" name="ZoneTexte 33"/>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6</a:t>
              </a:r>
              <a:endParaRPr lang="fr-FR" sz="1100" b="1" dirty="0">
                <a:solidFill>
                  <a:schemeClr val="bg1"/>
                </a:solidFill>
              </a:endParaRPr>
            </a:p>
          </p:txBody>
        </p:sp>
        <p:sp>
          <p:nvSpPr>
            <p:cNvPr id="35" name="ZoneTexte 34"/>
            <p:cNvSpPr txBox="1"/>
            <p:nvPr/>
          </p:nvSpPr>
          <p:spPr>
            <a:xfrm>
              <a:off x="5419155"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5</a:t>
              </a:r>
              <a:endParaRPr lang="fr-FR" sz="1100" b="1" dirty="0">
                <a:solidFill>
                  <a:schemeClr val="bg1"/>
                </a:solidFill>
              </a:endParaRPr>
            </a:p>
          </p:txBody>
        </p:sp>
        <p:sp>
          <p:nvSpPr>
            <p:cNvPr id="36" name="ZoneTexte 35"/>
            <p:cNvSpPr txBox="1"/>
            <p:nvPr/>
          </p:nvSpPr>
          <p:spPr>
            <a:xfrm>
              <a:off x="4261881" y="136654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4</a:t>
              </a:r>
              <a:endParaRPr lang="fr-FR" sz="1100" b="1" dirty="0">
                <a:solidFill>
                  <a:schemeClr val="bg1"/>
                </a:solidFill>
              </a:endParaRPr>
            </a:p>
          </p:txBody>
        </p:sp>
        <p:sp>
          <p:nvSpPr>
            <p:cNvPr id="37" name="ZoneTexte 36"/>
            <p:cNvSpPr txBox="1"/>
            <p:nvPr/>
          </p:nvSpPr>
          <p:spPr>
            <a:xfrm>
              <a:off x="3104607"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3</a:t>
              </a:r>
              <a:endParaRPr lang="fr-FR" sz="1100" b="1" dirty="0">
                <a:solidFill>
                  <a:schemeClr val="bg1"/>
                </a:solidFill>
              </a:endParaRPr>
            </a:p>
          </p:txBody>
        </p:sp>
      </p:grpSp>
    </p:spTree>
    <p:extLst>
      <p:ext uri="{BB962C8B-B14F-4D97-AF65-F5344CB8AC3E}">
        <p14:creationId xmlns:p14="http://schemas.microsoft.com/office/powerpoint/2010/main" val="2184895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6" name="Titre 5"/>
          <p:cNvSpPr>
            <a:spLocks noGrp="1"/>
          </p:cNvSpPr>
          <p:nvPr>
            <p:ph type="title"/>
          </p:nvPr>
        </p:nvSpPr>
        <p:spPr>
          <a:xfrm>
            <a:off x="275431" y="262220"/>
            <a:ext cx="8157703" cy="636937"/>
          </a:xfrm>
        </p:spPr>
        <p:txBody>
          <a:bodyPr/>
          <a:lstStyle/>
          <a:p>
            <a:r>
              <a:rPr lang="fr-FR" dirty="0"/>
              <a:t>Computation of concentation </a:t>
            </a:r>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pPr marL="171450" indent="-171450">
              <a:buFont typeface="Arial" panose="020B0604020202020204" pitchFamily="34" charset="0"/>
              <a:buChar char="•"/>
            </a:pPr>
            <a:r>
              <a:rPr lang="fr-FR" sz="1200" b="0" dirty="0" smtClean="0"/>
              <a:t>Under each step there are several contaminated items which comes to human contact</a:t>
            </a:r>
          </a:p>
          <a:p>
            <a:pPr marL="171450" indent="-171450">
              <a:buFont typeface="Arial" panose="020B0604020202020204" pitchFamily="34" charset="0"/>
              <a:buChar char="•"/>
            </a:pPr>
            <a:r>
              <a:rPr lang="fr-FR" sz="1200" b="0" dirty="0" smtClean="0"/>
              <a:t>We compute the average concentration on each such item during a production process of the flock</a:t>
            </a:r>
            <a:endParaRPr lang="fr-FR" sz="1200" b="0" dirty="0"/>
          </a:p>
        </p:txBody>
      </p:sp>
      <p:grpSp>
        <p:nvGrpSpPr>
          <p:cNvPr id="16" name="Groupe 15"/>
          <p:cNvGrpSpPr/>
          <p:nvPr/>
        </p:nvGrpSpPr>
        <p:grpSpPr>
          <a:xfrm>
            <a:off x="297303" y="1752118"/>
            <a:ext cx="8426470" cy="438741"/>
            <a:chOff x="323528" y="2278055"/>
            <a:chExt cx="8426470" cy="438741"/>
          </a:xfrm>
        </p:grpSpPr>
        <p:sp>
          <p:nvSpPr>
            <p:cNvPr id="9" name="Rectangle 8"/>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10" name="Rectangle 9"/>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11" name="Rectangle 10"/>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12" name="Rectangle 11"/>
            <p:cNvSpPr/>
            <p:nvPr/>
          </p:nvSpPr>
          <p:spPr>
            <a:xfrm>
              <a:off x="5302321"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13" name="Rectangle 12"/>
            <p:cNvSpPr/>
            <p:nvPr/>
          </p:nvSpPr>
          <p:spPr>
            <a:xfrm>
              <a:off x="4140719"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Monitoring</a:t>
              </a:r>
              <a:endParaRPr lang="fr-FR" sz="900" dirty="0">
                <a:solidFill>
                  <a:schemeClr val="tx1"/>
                </a:solidFill>
              </a:endParaRPr>
            </a:p>
          </p:txBody>
        </p:sp>
        <p:sp>
          <p:nvSpPr>
            <p:cNvPr id="14" name="Rectangle 13"/>
            <p:cNvSpPr/>
            <p:nvPr/>
          </p:nvSpPr>
          <p:spPr>
            <a:xfrm>
              <a:off x="2982489"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Unloading</a:t>
              </a:r>
              <a:endParaRPr lang="fr-FR" sz="900" dirty="0">
                <a:solidFill>
                  <a:schemeClr val="tx1"/>
                </a:solidFill>
              </a:endParaRPr>
            </a:p>
          </p:txBody>
        </p:sp>
        <p:sp>
          <p:nvSpPr>
            <p:cNvPr id="15" name="Rectangle 14"/>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sp>
        <p:nvSpPr>
          <p:cNvPr id="39" name="Rectangle à coins arrondis 38"/>
          <p:cNvSpPr/>
          <p:nvPr/>
        </p:nvSpPr>
        <p:spPr>
          <a:xfrm>
            <a:off x="2943480" y="2482426"/>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cages</a:t>
            </a:r>
            <a:endParaRPr lang="fr-FR" sz="1100" dirty="0"/>
          </a:p>
        </p:txBody>
      </p:sp>
      <p:sp>
        <p:nvSpPr>
          <p:cNvPr id="40" name="Rectangle à coins arrondis 39"/>
          <p:cNvSpPr/>
          <p:nvPr/>
        </p:nvSpPr>
        <p:spPr>
          <a:xfrm>
            <a:off x="7931685" y="372216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3" name="Rectangle à coins arrondis 42"/>
          <p:cNvSpPr/>
          <p:nvPr/>
        </p:nvSpPr>
        <p:spPr>
          <a:xfrm>
            <a:off x="4101710" y="2474440"/>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5259940"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6" name="Rectangle à coins arrondis 45"/>
          <p:cNvSpPr/>
          <p:nvPr/>
        </p:nvSpPr>
        <p:spPr>
          <a:xfrm>
            <a:off x="6744515"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48" name="Rectangle à coins arrondis 47"/>
          <p:cNvSpPr/>
          <p:nvPr/>
        </p:nvSpPr>
        <p:spPr>
          <a:xfrm>
            <a:off x="7931685"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pic>
        <p:nvPicPr>
          <p:cNvPr id="53" name="Image 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904" y="2306548"/>
            <a:ext cx="260699" cy="260699"/>
          </a:xfrm>
          <a:prstGeom prst="rect">
            <a:avLst/>
          </a:prstGeom>
        </p:spPr>
      </p:pic>
      <p:pic>
        <p:nvPicPr>
          <p:cNvPr id="54" name="Image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34" y="2300055"/>
            <a:ext cx="260699" cy="260699"/>
          </a:xfrm>
          <a:prstGeom prst="rect">
            <a:avLst/>
          </a:prstGeom>
        </p:spPr>
      </p:pic>
      <p:pic>
        <p:nvPicPr>
          <p:cNvPr id="55" name="Imag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813" y="2306548"/>
            <a:ext cx="260699" cy="260699"/>
          </a:xfrm>
          <a:prstGeom prst="rect">
            <a:avLst/>
          </a:prstGeom>
        </p:spPr>
      </p:pic>
      <p:pic>
        <p:nvPicPr>
          <p:cNvPr id="56" name="Image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6996" y="2309989"/>
            <a:ext cx="260699" cy="260699"/>
          </a:xfrm>
          <a:prstGeom prst="rect">
            <a:avLst/>
          </a:prstGeom>
        </p:spPr>
      </p:pic>
      <p:pic>
        <p:nvPicPr>
          <p:cNvPr id="57" name="Image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8867" y="2309064"/>
            <a:ext cx="260699" cy="260699"/>
          </a:xfrm>
          <a:prstGeom prst="rect">
            <a:avLst/>
          </a:prstGeom>
        </p:spPr>
      </p:pic>
      <p:pic>
        <p:nvPicPr>
          <p:cNvPr id="58" name="Imag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3423" y="2306547"/>
            <a:ext cx="260699" cy="260699"/>
          </a:xfrm>
          <a:prstGeom prst="rect">
            <a:avLst/>
          </a:prstGeom>
        </p:spPr>
      </p:pic>
      <p:sp>
        <p:nvSpPr>
          <p:cNvPr id="60" name="ZoneTexte 59"/>
          <p:cNvSpPr txBox="1"/>
          <p:nvPr/>
        </p:nvSpPr>
        <p:spPr>
          <a:xfrm>
            <a:off x="6744515" y="3105181"/>
            <a:ext cx="913349" cy="369332"/>
          </a:xfrm>
          <a:prstGeom prst="rect">
            <a:avLst/>
          </a:prstGeom>
          <a:noFill/>
        </p:spPr>
        <p:txBody>
          <a:bodyPr wrap="square" rtlCol="0">
            <a:spAutoFit/>
          </a:bodyPr>
          <a:lstStyle/>
          <a:p>
            <a:pPr algn="ctr"/>
            <a:r>
              <a:rPr lang="fr-FR" sz="900" dirty="0" smtClean="0"/>
              <a:t>Transmission rate</a:t>
            </a:r>
          </a:p>
        </p:txBody>
      </p:sp>
      <p:sp>
        <p:nvSpPr>
          <p:cNvPr id="61" name="Flèche courbée vers la droite 60"/>
          <p:cNvSpPr/>
          <p:nvPr/>
        </p:nvSpPr>
        <p:spPr>
          <a:xfrm rot="16200000">
            <a:off x="2495624" y="2646078"/>
            <a:ext cx="240990" cy="750858"/>
          </a:xfrm>
          <a:prstGeom prst="curvedRightArrow">
            <a:avLst>
              <a:gd name="adj1" fmla="val 32129"/>
              <a:gd name="adj2" fmla="val 63637"/>
              <a:gd name="adj3" fmla="val 22742"/>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2" name="ZoneTexte 61"/>
          <p:cNvSpPr txBox="1"/>
          <p:nvPr/>
        </p:nvSpPr>
        <p:spPr>
          <a:xfrm>
            <a:off x="2011007" y="3169986"/>
            <a:ext cx="1210223" cy="646331"/>
          </a:xfrm>
          <a:prstGeom prst="rect">
            <a:avLst/>
          </a:prstGeom>
          <a:noFill/>
        </p:spPr>
        <p:txBody>
          <a:bodyPr wrap="square" rtlCol="0">
            <a:spAutoFit/>
          </a:bodyPr>
          <a:lstStyle/>
          <a:p>
            <a:pPr algn="ctr"/>
            <a:r>
              <a:rPr lang="fr-FR" sz="900" dirty="0" smtClean="0"/>
              <a:t>Transmission rate</a:t>
            </a:r>
          </a:p>
          <a:p>
            <a:pPr algn="ctr"/>
            <a:r>
              <a:rPr lang="en-US" sz="900" b="1" dirty="0"/>
              <a:t>Adhikari et al. (2020) </a:t>
            </a:r>
            <a:endParaRPr lang="fr-FR" sz="900" dirty="0"/>
          </a:p>
          <a:p>
            <a:pPr algn="ctr"/>
            <a:r>
              <a:rPr lang="fr-FR" sz="900" dirty="0" smtClean="0"/>
              <a:t> </a:t>
            </a:r>
          </a:p>
        </p:txBody>
      </p:sp>
      <p:sp>
        <p:nvSpPr>
          <p:cNvPr id="64" name="Double flèche verticale 63"/>
          <p:cNvSpPr/>
          <p:nvPr/>
        </p:nvSpPr>
        <p:spPr>
          <a:xfrm>
            <a:off x="7681677" y="2924376"/>
            <a:ext cx="151975" cy="667756"/>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à coins arrondis 66"/>
          <p:cNvSpPr/>
          <p:nvPr/>
        </p:nvSpPr>
        <p:spPr>
          <a:xfrm>
            <a:off x="6775602" y="372216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pic>
        <p:nvPicPr>
          <p:cNvPr id="68" name="Image 6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8867" y="3603704"/>
            <a:ext cx="260699" cy="260699"/>
          </a:xfrm>
          <a:prstGeom prst="rect">
            <a:avLst/>
          </a:prstGeom>
        </p:spPr>
      </p:pic>
      <p:pic>
        <p:nvPicPr>
          <p:cNvPr id="69" name="Image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9190" y="3599751"/>
            <a:ext cx="260699" cy="260699"/>
          </a:xfrm>
          <a:prstGeom prst="rect">
            <a:avLst/>
          </a:prstGeom>
        </p:spPr>
      </p:pic>
      <p:sp>
        <p:nvSpPr>
          <p:cNvPr id="71" name="ZoneTexte 70"/>
          <p:cNvSpPr txBox="1"/>
          <p:nvPr/>
        </p:nvSpPr>
        <p:spPr>
          <a:xfrm>
            <a:off x="7857465" y="3105181"/>
            <a:ext cx="1091477" cy="369332"/>
          </a:xfrm>
          <a:prstGeom prst="rect">
            <a:avLst/>
          </a:prstGeom>
          <a:noFill/>
        </p:spPr>
        <p:txBody>
          <a:bodyPr wrap="square" rtlCol="0">
            <a:spAutoFit/>
          </a:bodyPr>
          <a:lstStyle/>
          <a:p>
            <a:pPr algn="ctr"/>
            <a:r>
              <a:rPr lang="en-US" sz="900" b="1" dirty="0" smtClean="0"/>
              <a:t>Adhikari et al. (2020) </a:t>
            </a:r>
            <a:endParaRPr lang="fr-FR" sz="900" dirty="0"/>
          </a:p>
        </p:txBody>
      </p:sp>
      <p:pic>
        <p:nvPicPr>
          <p:cNvPr id="72" name="Image 7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8331" y="2306547"/>
            <a:ext cx="260699" cy="260699"/>
          </a:xfrm>
          <a:prstGeom prst="rect">
            <a:avLst/>
          </a:prstGeom>
        </p:spPr>
      </p:pic>
      <p:grpSp>
        <p:nvGrpSpPr>
          <p:cNvPr id="45" name="Groupe 44"/>
          <p:cNvGrpSpPr/>
          <p:nvPr/>
        </p:nvGrpSpPr>
        <p:grpSpPr>
          <a:xfrm>
            <a:off x="441318" y="1366003"/>
            <a:ext cx="8138438" cy="264538"/>
            <a:chOff x="441318" y="1366003"/>
            <a:chExt cx="8138438" cy="264538"/>
          </a:xfrm>
        </p:grpSpPr>
        <p:sp>
          <p:nvSpPr>
            <p:cNvPr id="47" name="ZoneTexte 46"/>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1</a:t>
              </a:r>
              <a:endParaRPr lang="fr-FR" sz="1100" b="1" dirty="0">
                <a:solidFill>
                  <a:schemeClr val="bg1"/>
                </a:solidFill>
              </a:endParaRPr>
            </a:p>
          </p:txBody>
        </p:sp>
        <p:sp>
          <p:nvSpPr>
            <p:cNvPr id="49" name="ZoneTexte 48"/>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smtClean="0">
                  <a:solidFill>
                    <a:schemeClr val="bg1"/>
                  </a:solidFill>
                </a:rPr>
                <a:t>2</a:t>
              </a:r>
              <a:endParaRPr lang="fr-FR" sz="1100" b="1" dirty="0">
                <a:solidFill>
                  <a:schemeClr val="bg1"/>
                </a:solidFill>
              </a:endParaRPr>
            </a:p>
          </p:txBody>
        </p:sp>
        <p:sp>
          <p:nvSpPr>
            <p:cNvPr id="50" name="ZoneTexte 49"/>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7</a:t>
              </a:r>
              <a:endParaRPr lang="fr-FR" sz="1100" b="1" dirty="0">
                <a:solidFill>
                  <a:schemeClr val="bg1"/>
                </a:solidFill>
              </a:endParaRPr>
            </a:p>
          </p:txBody>
        </p:sp>
        <p:sp>
          <p:nvSpPr>
            <p:cNvPr id="52" name="ZoneTexte 51"/>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6</a:t>
              </a:r>
              <a:endParaRPr lang="fr-FR" sz="1100" b="1" dirty="0">
                <a:solidFill>
                  <a:schemeClr val="bg1"/>
                </a:solidFill>
              </a:endParaRPr>
            </a:p>
          </p:txBody>
        </p:sp>
        <p:sp>
          <p:nvSpPr>
            <p:cNvPr id="59" name="ZoneTexte 58"/>
            <p:cNvSpPr txBox="1"/>
            <p:nvPr/>
          </p:nvSpPr>
          <p:spPr>
            <a:xfrm>
              <a:off x="5419155"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5</a:t>
              </a:r>
              <a:endParaRPr lang="fr-FR" sz="1100" b="1" dirty="0">
                <a:solidFill>
                  <a:schemeClr val="bg1"/>
                </a:solidFill>
              </a:endParaRPr>
            </a:p>
          </p:txBody>
        </p:sp>
        <p:sp>
          <p:nvSpPr>
            <p:cNvPr id="63" name="ZoneTexte 62"/>
            <p:cNvSpPr txBox="1"/>
            <p:nvPr/>
          </p:nvSpPr>
          <p:spPr>
            <a:xfrm>
              <a:off x="4261881" y="136654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4</a:t>
              </a:r>
              <a:endParaRPr lang="fr-FR" sz="1100" b="1" dirty="0">
                <a:solidFill>
                  <a:schemeClr val="bg1"/>
                </a:solidFill>
              </a:endParaRPr>
            </a:p>
          </p:txBody>
        </p:sp>
        <p:sp>
          <p:nvSpPr>
            <p:cNvPr id="65" name="ZoneTexte 64"/>
            <p:cNvSpPr txBox="1"/>
            <p:nvPr/>
          </p:nvSpPr>
          <p:spPr>
            <a:xfrm>
              <a:off x="3104607"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3</a:t>
              </a:r>
              <a:endParaRPr lang="fr-FR" sz="1100" b="1" dirty="0">
                <a:solidFill>
                  <a:schemeClr val="bg1"/>
                </a:solidFill>
              </a:endParaRPr>
            </a:p>
          </p:txBody>
        </p:sp>
      </p:grpSp>
    </p:spTree>
    <p:extLst>
      <p:ext uri="{BB962C8B-B14F-4D97-AF65-F5344CB8AC3E}">
        <p14:creationId xmlns:p14="http://schemas.microsoft.com/office/powerpoint/2010/main" val="1473723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6" grpId="0" animBg="1"/>
      <p:bldP spid="48" grpId="0" animBg="1"/>
      <p:bldP spid="60" grpId="0"/>
      <p:bldP spid="61" grpId="0" animBg="1"/>
      <p:bldP spid="62" grpId="0"/>
      <p:bldP spid="64" grpId="0" animBg="1"/>
      <p:bldP spid="67" grpId="0" animBg="1"/>
      <p:bldP spid="7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5</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a:t>Exposure</a:t>
            </a:r>
            <a:r>
              <a:rPr lang="fr-FR" dirty="0"/>
              <a:t> </a:t>
            </a:r>
            <a:r>
              <a:rPr lang="fr-FR" dirty="0" err="1"/>
              <a:t>assessment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a:t>
            </a:r>
            <a:r>
              <a:rPr lang="fr-FR" sz="1200" b="0" dirty="0" smtClean="0">
                <a:solidFill>
                  <a:srgbClr val="FF0000"/>
                </a:solidFill>
              </a:rPr>
              <a:t>cross contamination </a:t>
            </a:r>
            <a:r>
              <a:rPr lang="fr-FR" sz="1200" b="0" dirty="0" smtClean="0">
                <a:solidFill>
                  <a:schemeClr val="tx1"/>
                </a:solidFill>
              </a:rPr>
              <a:t>(+ve to –ve flock) </a:t>
            </a:r>
            <a:r>
              <a:rPr lang="fr-FR" sz="1200" b="0" dirty="0" smtClean="0"/>
              <a:t>is already taken into account in the food-borne module</a:t>
            </a:r>
            <a:endParaRPr lang="fr-FR" sz="1200" b="0" i="1" dirty="0"/>
          </a:p>
        </p:txBody>
      </p:sp>
      <p:grpSp>
        <p:nvGrpSpPr>
          <p:cNvPr id="16" name="Groupe 15"/>
          <p:cNvGrpSpPr/>
          <p:nvPr/>
        </p:nvGrpSpPr>
        <p:grpSpPr>
          <a:xfrm>
            <a:off x="297303" y="1752118"/>
            <a:ext cx="8426470" cy="438741"/>
            <a:chOff x="323528" y="2278055"/>
            <a:chExt cx="8426470" cy="438741"/>
          </a:xfrm>
        </p:grpSpPr>
        <p:sp>
          <p:nvSpPr>
            <p:cNvPr id="9" name="Rectangle 8"/>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10" name="Rectangle 9"/>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11" name="Rectangle 10"/>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12" name="Rectangle 11"/>
            <p:cNvSpPr/>
            <p:nvPr/>
          </p:nvSpPr>
          <p:spPr>
            <a:xfrm>
              <a:off x="5302321"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13" name="Rectangle 12"/>
            <p:cNvSpPr/>
            <p:nvPr/>
          </p:nvSpPr>
          <p:spPr>
            <a:xfrm>
              <a:off x="4140719"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Monitoring</a:t>
              </a:r>
              <a:endParaRPr lang="fr-FR" sz="900" dirty="0">
                <a:solidFill>
                  <a:schemeClr val="tx1"/>
                </a:solidFill>
              </a:endParaRPr>
            </a:p>
          </p:txBody>
        </p:sp>
        <p:sp>
          <p:nvSpPr>
            <p:cNvPr id="14" name="Rectangle 13"/>
            <p:cNvSpPr/>
            <p:nvPr/>
          </p:nvSpPr>
          <p:spPr>
            <a:xfrm>
              <a:off x="2982489"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Unloading</a:t>
              </a:r>
              <a:endParaRPr lang="fr-FR" sz="900" dirty="0">
                <a:solidFill>
                  <a:schemeClr val="tx1"/>
                </a:solidFill>
              </a:endParaRPr>
            </a:p>
          </p:txBody>
        </p:sp>
        <p:sp>
          <p:nvSpPr>
            <p:cNvPr id="15" name="Rectangle 14"/>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sp>
        <p:nvSpPr>
          <p:cNvPr id="39" name="Rectangle à coins arrondis 38"/>
          <p:cNvSpPr/>
          <p:nvPr/>
        </p:nvSpPr>
        <p:spPr>
          <a:xfrm>
            <a:off x="2943480" y="2482426"/>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cages</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3" name="Rectangle à coins arrondis 42"/>
          <p:cNvSpPr/>
          <p:nvPr/>
        </p:nvSpPr>
        <p:spPr>
          <a:xfrm>
            <a:off x="4101710" y="2474440"/>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5259940"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droit avec flèche 80"/>
          <p:cNvCxnSpPr>
            <a:stCxn id="39" idx="2"/>
            <a:endCxn id="49" idx="0"/>
          </p:cNvCxnSpPr>
          <p:nvPr/>
        </p:nvCxnSpPr>
        <p:spPr>
          <a:xfrm>
            <a:off x="3352308" y="2884519"/>
            <a:ext cx="1171014" cy="36793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eur droit avec flèche 82"/>
          <p:cNvCxnSpPr>
            <a:stCxn id="43" idx="2"/>
            <a:endCxn id="49" idx="0"/>
          </p:cNvCxnSpPr>
          <p:nvPr/>
        </p:nvCxnSpPr>
        <p:spPr>
          <a:xfrm>
            <a:off x="4510538" y="2876533"/>
            <a:ext cx="12784" cy="375921"/>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84518"/>
            <a:ext cx="1145446" cy="367936"/>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113" name="ZoneTexte 112"/>
          <p:cNvSpPr txBox="1"/>
          <p:nvPr/>
        </p:nvSpPr>
        <p:spPr>
          <a:xfrm>
            <a:off x="5276096" y="3579862"/>
            <a:ext cx="1582887" cy="461665"/>
          </a:xfrm>
          <a:prstGeom prst="rect">
            <a:avLst/>
          </a:prstGeom>
          <a:noFill/>
        </p:spPr>
        <p:txBody>
          <a:bodyPr wrap="square" rtlCol="0">
            <a:spAutoFit/>
          </a:bodyPr>
          <a:lstStyle/>
          <a:p>
            <a:pPr algn="ctr"/>
            <a:r>
              <a:rPr lang="fr-FR" sz="1200" b="1" dirty="0" smtClean="0">
                <a:solidFill>
                  <a:srgbClr val="FF0000"/>
                </a:solidFill>
              </a:rPr>
              <a:t>No Cross contamination</a:t>
            </a:r>
            <a:endParaRPr lang="fr-FR" sz="1200" b="1" dirty="0">
              <a:solidFill>
                <a:srgbClr val="FF0000"/>
              </a:solidFill>
            </a:endParaRPr>
          </a:p>
        </p:txBody>
      </p:sp>
      <p:sp>
        <p:nvSpPr>
          <p:cNvPr id="114" name="Flèche droite 113"/>
          <p:cNvSpPr/>
          <p:nvPr/>
        </p:nvSpPr>
        <p:spPr>
          <a:xfrm rot="19185055">
            <a:off x="6502454" y="3478995"/>
            <a:ext cx="253867" cy="144016"/>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0" name="Connecteur droit avec flèche 119"/>
          <p:cNvCxnSpPr>
            <a:stCxn id="48" idx="1"/>
            <a:endCxn id="67" idx="0"/>
          </p:cNvCxnSpPr>
          <p:nvPr/>
        </p:nvCxnSpPr>
        <p:spPr>
          <a:xfrm flipH="1">
            <a:off x="6858983" y="2672241"/>
            <a:ext cx="459190" cy="133894"/>
          </a:xfrm>
          <a:prstGeom prst="straightConnector1">
            <a:avLst/>
          </a:prstGeom>
          <a:ln>
            <a:solidFill>
              <a:srgbClr val="3C3C3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Connecteur droit avec flèche 123"/>
          <p:cNvCxnSpPr>
            <a:stCxn id="48" idx="3"/>
            <a:endCxn id="40" idx="0"/>
          </p:cNvCxnSpPr>
          <p:nvPr/>
        </p:nvCxnSpPr>
        <p:spPr>
          <a:xfrm>
            <a:off x="8135829" y="2672241"/>
            <a:ext cx="459190" cy="1338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Flèche courbée vers la droite 141"/>
          <p:cNvSpPr/>
          <p:nvPr/>
        </p:nvSpPr>
        <p:spPr>
          <a:xfrm rot="3734993">
            <a:off x="6907845" y="2340028"/>
            <a:ext cx="194664" cy="492459"/>
          </a:xfrm>
          <a:prstGeom prst="curvedRightArrow">
            <a:avLst/>
          </a:prstGeom>
          <a:solidFill>
            <a:schemeClr val="accent3">
              <a:lumMod val="20000"/>
              <a:lumOff val="8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4" name="Flèche courbée vers la gauche 143"/>
          <p:cNvSpPr/>
          <p:nvPr/>
        </p:nvSpPr>
        <p:spPr>
          <a:xfrm rot="17483603">
            <a:off x="8349038" y="2361977"/>
            <a:ext cx="198089" cy="486221"/>
          </a:xfrm>
          <a:prstGeom prst="curvedLeftArrow">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45" name="Groupe 44"/>
          <p:cNvGrpSpPr/>
          <p:nvPr/>
        </p:nvGrpSpPr>
        <p:grpSpPr>
          <a:xfrm>
            <a:off x="441318" y="1366003"/>
            <a:ext cx="8138438" cy="264538"/>
            <a:chOff x="441318" y="1366003"/>
            <a:chExt cx="8138438" cy="264538"/>
          </a:xfrm>
        </p:grpSpPr>
        <p:sp>
          <p:nvSpPr>
            <p:cNvPr id="46" name="ZoneTexte 45"/>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1</a:t>
              </a:r>
              <a:endParaRPr lang="fr-FR" sz="1100" b="1" dirty="0">
                <a:solidFill>
                  <a:schemeClr val="bg1"/>
                </a:solidFill>
              </a:endParaRPr>
            </a:p>
          </p:txBody>
        </p:sp>
        <p:sp>
          <p:nvSpPr>
            <p:cNvPr id="47" name="ZoneTexte 46"/>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smtClean="0">
                  <a:solidFill>
                    <a:schemeClr val="bg1"/>
                  </a:solidFill>
                </a:rPr>
                <a:t>2</a:t>
              </a:r>
              <a:endParaRPr lang="fr-FR" sz="1100" b="1" dirty="0">
                <a:solidFill>
                  <a:schemeClr val="bg1"/>
                </a:solidFill>
              </a:endParaRPr>
            </a:p>
          </p:txBody>
        </p:sp>
        <p:sp>
          <p:nvSpPr>
            <p:cNvPr id="50" name="ZoneTexte 49"/>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7</a:t>
              </a:r>
              <a:endParaRPr lang="fr-FR" sz="1100" b="1" dirty="0">
                <a:solidFill>
                  <a:schemeClr val="bg1"/>
                </a:solidFill>
              </a:endParaRPr>
            </a:p>
          </p:txBody>
        </p:sp>
        <p:sp>
          <p:nvSpPr>
            <p:cNvPr id="52" name="ZoneTexte 51"/>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6</a:t>
              </a:r>
              <a:endParaRPr lang="fr-FR" sz="1100" b="1" dirty="0">
                <a:solidFill>
                  <a:schemeClr val="bg1"/>
                </a:solidFill>
              </a:endParaRPr>
            </a:p>
          </p:txBody>
        </p:sp>
        <p:sp>
          <p:nvSpPr>
            <p:cNvPr id="53" name="ZoneTexte 52"/>
            <p:cNvSpPr txBox="1"/>
            <p:nvPr/>
          </p:nvSpPr>
          <p:spPr>
            <a:xfrm>
              <a:off x="5419155"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5</a:t>
              </a:r>
              <a:endParaRPr lang="fr-FR" sz="1100" b="1" dirty="0">
                <a:solidFill>
                  <a:schemeClr val="bg1"/>
                </a:solidFill>
              </a:endParaRPr>
            </a:p>
          </p:txBody>
        </p:sp>
        <p:sp>
          <p:nvSpPr>
            <p:cNvPr id="54" name="ZoneTexte 53"/>
            <p:cNvSpPr txBox="1"/>
            <p:nvPr/>
          </p:nvSpPr>
          <p:spPr>
            <a:xfrm>
              <a:off x="4261881" y="136654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4</a:t>
              </a:r>
              <a:endParaRPr lang="fr-FR" sz="1100" b="1" dirty="0">
                <a:solidFill>
                  <a:schemeClr val="bg1"/>
                </a:solidFill>
              </a:endParaRPr>
            </a:p>
          </p:txBody>
        </p:sp>
        <p:sp>
          <p:nvSpPr>
            <p:cNvPr id="55" name="ZoneTexte 54"/>
            <p:cNvSpPr txBox="1"/>
            <p:nvPr/>
          </p:nvSpPr>
          <p:spPr>
            <a:xfrm>
              <a:off x="3104607"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3</a:t>
              </a:r>
              <a:endParaRPr lang="fr-FR" sz="1100" b="1" dirty="0">
                <a:solidFill>
                  <a:schemeClr val="bg1"/>
                </a:solidFill>
              </a:endParaRPr>
            </a:p>
          </p:txBody>
        </p:sp>
      </p:grpSp>
    </p:spTree>
    <p:extLst>
      <p:ext uri="{BB962C8B-B14F-4D97-AF65-F5344CB8AC3E}">
        <p14:creationId xmlns:p14="http://schemas.microsoft.com/office/powerpoint/2010/main" val="18795225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animBg="1"/>
      <p:bldP spid="142" grpId="0" animBg="1"/>
      <p:bldP spid="1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6</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Exposure assessment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transmission rates </a:t>
            </a:r>
            <a:r>
              <a:rPr lang="fr-FR" sz="1200" b="0" dirty="0" smtClean="0">
                <a:solidFill>
                  <a:srgbClr val="2082C8"/>
                </a:solidFill>
              </a:rPr>
              <a:t>for single contact</a:t>
            </a:r>
            <a:r>
              <a:rPr lang="fr-FR" sz="1200" b="0" dirty="0" smtClean="0"/>
              <a:t> taken </a:t>
            </a:r>
            <a:r>
              <a:rPr lang="fr-FR" sz="1200" b="0" dirty="0" err="1" smtClean="0"/>
              <a:t>from</a:t>
            </a:r>
            <a:r>
              <a:rPr lang="fr-FR" sz="1200" b="0" dirty="0" smtClean="0"/>
              <a:t> </a:t>
            </a:r>
            <a:r>
              <a:rPr lang="fr-FR" sz="1200" b="0" dirty="0" err="1" smtClean="0"/>
              <a:t>literature</a:t>
            </a:r>
            <a:endParaRPr lang="fr-FR" sz="1200" b="0" i="1" dirty="0"/>
          </a:p>
        </p:txBody>
      </p:sp>
      <p:grpSp>
        <p:nvGrpSpPr>
          <p:cNvPr id="16" name="Groupe 15"/>
          <p:cNvGrpSpPr/>
          <p:nvPr/>
        </p:nvGrpSpPr>
        <p:grpSpPr>
          <a:xfrm>
            <a:off x="297303" y="1752118"/>
            <a:ext cx="8426470" cy="438741"/>
            <a:chOff x="323528" y="2278055"/>
            <a:chExt cx="8426470" cy="438741"/>
          </a:xfrm>
        </p:grpSpPr>
        <p:sp>
          <p:nvSpPr>
            <p:cNvPr id="9" name="Rectangle 8"/>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10" name="Rectangle 9"/>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11" name="Rectangle 10"/>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12" name="Rectangle 11"/>
            <p:cNvSpPr/>
            <p:nvPr/>
          </p:nvSpPr>
          <p:spPr>
            <a:xfrm>
              <a:off x="5302321"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13" name="Rectangle 12"/>
            <p:cNvSpPr/>
            <p:nvPr/>
          </p:nvSpPr>
          <p:spPr>
            <a:xfrm>
              <a:off x="4140719"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Monitoring</a:t>
              </a:r>
              <a:endParaRPr lang="fr-FR" sz="900" dirty="0">
                <a:solidFill>
                  <a:schemeClr val="tx1"/>
                </a:solidFill>
              </a:endParaRPr>
            </a:p>
          </p:txBody>
        </p:sp>
        <p:sp>
          <p:nvSpPr>
            <p:cNvPr id="14" name="Rectangle 13"/>
            <p:cNvSpPr/>
            <p:nvPr/>
          </p:nvSpPr>
          <p:spPr>
            <a:xfrm>
              <a:off x="2982489"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Unloading</a:t>
              </a:r>
              <a:endParaRPr lang="fr-FR" sz="900" dirty="0">
                <a:solidFill>
                  <a:schemeClr val="tx1"/>
                </a:solidFill>
              </a:endParaRPr>
            </a:p>
          </p:txBody>
        </p:sp>
        <p:sp>
          <p:nvSpPr>
            <p:cNvPr id="15" name="Rectangle 14"/>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39" name="Rectangle à coins arrondis 38"/>
          <p:cNvSpPr/>
          <p:nvPr/>
        </p:nvSpPr>
        <p:spPr>
          <a:xfrm>
            <a:off x="2943480" y="2482426"/>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cages</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3" name="Rectangle à coins arrondis 42"/>
          <p:cNvSpPr/>
          <p:nvPr/>
        </p:nvSpPr>
        <p:spPr>
          <a:xfrm>
            <a:off x="4101710" y="2474440"/>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5259940"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droit avec flèche 80"/>
          <p:cNvCxnSpPr>
            <a:stCxn id="39" idx="2"/>
            <a:endCxn id="49" idx="0"/>
          </p:cNvCxnSpPr>
          <p:nvPr/>
        </p:nvCxnSpPr>
        <p:spPr>
          <a:xfrm>
            <a:off x="3352308" y="2884519"/>
            <a:ext cx="1171014" cy="36793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eur droit avec flèche 82"/>
          <p:cNvCxnSpPr>
            <a:stCxn id="43" idx="2"/>
            <a:endCxn id="49" idx="0"/>
          </p:cNvCxnSpPr>
          <p:nvPr/>
        </p:nvCxnSpPr>
        <p:spPr>
          <a:xfrm>
            <a:off x="4510538" y="2876533"/>
            <a:ext cx="12784" cy="375921"/>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84518"/>
            <a:ext cx="1145446" cy="367936"/>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necteur droit avec flèche 2"/>
          <p:cNvCxnSpPr>
            <a:stCxn id="48" idx="1"/>
            <a:endCxn id="67" idx="0"/>
          </p:cNvCxnSpPr>
          <p:nvPr/>
        </p:nvCxnSpPr>
        <p:spPr>
          <a:xfrm flipH="1">
            <a:off x="6858983" y="2672241"/>
            <a:ext cx="459190" cy="133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48" idx="3"/>
            <a:endCxn id="40" idx="0"/>
          </p:cNvCxnSpPr>
          <p:nvPr/>
        </p:nvCxnSpPr>
        <p:spPr>
          <a:xfrm>
            <a:off x="8135829" y="2672241"/>
            <a:ext cx="459190" cy="133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512609" y="2884518"/>
            <a:ext cx="673582" cy="261610"/>
          </a:xfrm>
          <a:prstGeom prst="rect">
            <a:avLst/>
          </a:prstGeom>
        </p:spPr>
        <p:txBody>
          <a:bodyPr wrap="none">
            <a:spAutoFit/>
          </a:bodyPr>
          <a:lstStyle/>
          <a:p>
            <a:r>
              <a:rPr lang="fr-FR" sz="1100" dirty="0" err="1">
                <a:solidFill>
                  <a:srgbClr val="FF0000"/>
                </a:solidFill>
              </a:rPr>
              <a:t>t_meat</a:t>
            </a:r>
            <a:endParaRPr lang="fr-FR" sz="1100" dirty="0"/>
          </a:p>
        </p:txBody>
      </p:sp>
      <p:sp>
        <p:nvSpPr>
          <p:cNvPr id="5" name="Rectangle 4"/>
          <p:cNvSpPr/>
          <p:nvPr/>
        </p:nvSpPr>
        <p:spPr>
          <a:xfrm>
            <a:off x="1569154" y="2981137"/>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45" name="Rectangle 44"/>
          <p:cNvSpPr/>
          <p:nvPr/>
        </p:nvSpPr>
        <p:spPr>
          <a:xfrm>
            <a:off x="297303" y="2972288"/>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22" name="Rectangle 21"/>
          <p:cNvSpPr/>
          <p:nvPr/>
        </p:nvSpPr>
        <p:spPr>
          <a:xfrm>
            <a:off x="6399794" y="3251726"/>
            <a:ext cx="731290" cy="261610"/>
          </a:xfrm>
          <a:prstGeom prst="rect">
            <a:avLst/>
          </a:prstGeom>
        </p:spPr>
        <p:txBody>
          <a:bodyPr wrap="none">
            <a:spAutoFit/>
          </a:bodyPr>
          <a:lstStyle/>
          <a:p>
            <a:r>
              <a:rPr lang="fr-FR" sz="1100" dirty="0" err="1">
                <a:solidFill>
                  <a:srgbClr val="FF0000"/>
                </a:solidFill>
              </a:rPr>
              <a:t>t_board</a:t>
            </a:r>
            <a:endParaRPr lang="fr-FR" sz="1100" dirty="0"/>
          </a:p>
        </p:txBody>
      </p:sp>
      <p:sp>
        <p:nvSpPr>
          <p:cNvPr id="23" name="Rectangle 22"/>
          <p:cNvSpPr/>
          <p:nvPr/>
        </p:nvSpPr>
        <p:spPr>
          <a:xfrm>
            <a:off x="3278156" y="2980662"/>
            <a:ext cx="638316" cy="261610"/>
          </a:xfrm>
          <a:prstGeom prst="rect">
            <a:avLst/>
          </a:prstGeom>
        </p:spPr>
        <p:txBody>
          <a:bodyPr wrap="none">
            <a:spAutoFit/>
          </a:bodyPr>
          <a:lstStyle/>
          <a:p>
            <a:r>
              <a:rPr lang="fr-FR" sz="1100" dirty="0" err="1">
                <a:solidFill>
                  <a:srgbClr val="FF0000"/>
                </a:solidFill>
              </a:rPr>
              <a:t>t_cage</a:t>
            </a:r>
            <a:endParaRPr lang="fr-FR" sz="1100" dirty="0"/>
          </a:p>
        </p:txBody>
      </p:sp>
      <p:sp>
        <p:nvSpPr>
          <p:cNvPr id="46" name="Rectangle 45"/>
          <p:cNvSpPr/>
          <p:nvPr/>
        </p:nvSpPr>
        <p:spPr>
          <a:xfrm>
            <a:off x="4332306" y="2875667"/>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47" name="Rectangle 46"/>
          <p:cNvSpPr/>
          <p:nvPr/>
        </p:nvSpPr>
        <p:spPr>
          <a:xfrm>
            <a:off x="5188716" y="2988269"/>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24" name="Rectangle 23"/>
          <p:cNvSpPr/>
          <p:nvPr/>
        </p:nvSpPr>
        <p:spPr>
          <a:xfrm>
            <a:off x="8267116" y="3330864"/>
            <a:ext cx="659155" cy="261610"/>
          </a:xfrm>
          <a:prstGeom prst="rect">
            <a:avLst/>
          </a:prstGeom>
        </p:spPr>
        <p:txBody>
          <a:bodyPr wrap="none">
            <a:spAutoFit/>
          </a:bodyPr>
          <a:lstStyle/>
          <a:p>
            <a:r>
              <a:rPr lang="fr-FR" sz="1100" dirty="0" err="1">
                <a:solidFill>
                  <a:srgbClr val="FF0000"/>
                </a:solidFill>
              </a:rPr>
              <a:t>t_knife</a:t>
            </a:r>
            <a:endParaRPr lang="fr-FR" sz="1100" dirty="0"/>
          </a:p>
        </p:txBody>
      </p:sp>
      <p:grpSp>
        <p:nvGrpSpPr>
          <p:cNvPr id="50" name="Groupe 49"/>
          <p:cNvGrpSpPr/>
          <p:nvPr/>
        </p:nvGrpSpPr>
        <p:grpSpPr>
          <a:xfrm>
            <a:off x="441318" y="1366003"/>
            <a:ext cx="8138438" cy="264538"/>
            <a:chOff x="441318" y="1366003"/>
            <a:chExt cx="8138438" cy="264538"/>
          </a:xfrm>
        </p:grpSpPr>
        <p:sp>
          <p:nvSpPr>
            <p:cNvPr id="52" name="ZoneTexte 51"/>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1</a:t>
              </a:r>
              <a:endParaRPr lang="fr-FR" sz="1100" b="1" dirty="0">
                <a:solidFill>
                  <a:schemeClr val="bg1"/>
                </a:solidFill>
              </a:endParaRPr>
            </a:p>
          </p:txBody>
        </p:sp>
        <p:sp>
          <p:nvSpPr>
            <p:cNvPr id="53" name="ZoneTexte 52"/>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smtClean="0">
                  <a:solidFill>
                    <a:schemeClr val="bg1"/>
                  </a:solidFill>
                </a:rPr>
                <a:t>2</a:t>
              </a:r>
              <a:endParaRPr lang="fr-FR" sz="1100" b="1" dirty="0">
                <a:solidFill>
                  <a:schemeClr val="bg1"/>
                </a:solidFill>
              </a:endParaRPr>
            </a:p>
          </p:txBody>
        </p:sp>
        <p:sp>
          <p:nvSpPr>
            <p:cNvPr id="54" name="ZoneTexte 53"/>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7</a:t>
              </a:r>
              <a:endParaRPr lang="fr-FR" sz="1100" b="1" dirty="0">
                <a:solidFill>
                  <a:schemeClr val="bg1"/>
                </a:solidFill>
              </a:endParaRPr>
            </a:p>
          </p:txBody>
        </p:sp>
        <p:sp>
          <p:nvSpPr>
            <p:cNvPr id="55" name="ZoneTexte 54"/>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6</a:t>
              </a:r>
              <a:endParaRPr lang="fr-FR" sz="1100" b="1" dirty="0">
                <a:solidFill>
                  <a:schemeClr val="bg1"/>
                </a:solidFill>
              </a:endParaRPr>
            </a:p>
          </p:txBody>
        </p:sp>
        <p:sp>
          <p:nvSpPr>
            <p:cNvPr id="56" name="ZoneTexte 55"/>
            <p:cNvSpPr txBox="1"/>
            <p:nvPr/>
          </p:nvSpPr>
          <p:spPr>
            <a:xfrm>
              <a:off x="5419155"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5</a:t>
              </a:r>
              <a:endParaRPr lang="fr-FR" sz="1100" b="1" dirty="0">
                <a:solidFill>
                  <a:schemeClr val="bg1"/>
                </a:solidFill>
              </a:endParaRPr>
            </a:p>
          </p:txBody>
        </p:sp>
        <p:sp>
          <p:nvSpPr>
            <p:cNvPr id="57" name="ZoneTexte 56"/>
            <p:cNvSpPr txBox="1"/>
            <p:nvPr/>
          </p:nvSpPr>
          <p:spPr>
            <a:xfrm>
              <a:off x="4261881" y="136654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4</a:t>
              </a:r>
              <a:endParaRPr lang="fr-FR" sz="1100" b="1" dirty="0">
                <a:solidFill>
                  <a:schemeClr val="bg1"/>
                </a:solidFill>
              </a:endParaRPr>
            </a:p>
          </p:txBody>
        </p:sp>
        <p:sp>
          <p:nvSpPr>
            <p:cNvPr id="58" name="ZoneTexte 57"/>
            <p:cNvSpPr txBox="1"/>
            <p:nvPr/>
          </p:nvSpPr>
          <p:spPr>
            <a:xfrm>
              <a:off x="3104607"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3</a:t>
              </a:r>
              <a:endParaRPr lang="fr-FR" sz="1100" b="1" dirty="0">
                <a:solidFill>
                  <a:schemeClr val="bg1"/>
                </a:solidFill>
              </a:endParaRPr>
            </a:p>
          </p:txBody>
        </p:sp>
      </p:grpSp>
      <p:sp>
        <p:nvSpPr>
          <p:cNvPr id="25" name="Rectangle à coins arrondis 24"/>
          <p:cNvSpPr/>
          <p:nvPr/>
        </p:nvSpPr>
        <p:spPr>
          <a:xfrm>
            <a:off x="3138650" y="4079811"/>
            <a:ext cx="917328" cy="432048"/>
          </a:xfrm>
          <a:prstGeom prst="roundRect">
            <a:avLst/>
          </a:prstGeom>
          <a:solidFill>
            <a:schemeClr val="accent3">
              <a:lumMod val="40000"/>
              <a:lumOff val="6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t>
            </a:r>
            <a:r>
              <a:rPr lang="fr-FR" sz="1100" dirty="0" smtClean="0"/>
              <a:t>s</a:t>
            </a:r>
            <a:endParaRPr lang="fr-FR" dirty="0"/>
          </a:p>
        </p:txBody>
      </p:sp>
      <p:sp>
        <p:nvSpPr>
          <p:cNvPr id="59" name="Rectangle à coins arrondis 58"/>
          <p:cNvSpPr/>
          <p:nvPr/>
        </p:nvSpPr>
        <p:spPr>
          <a:xfrm>
            <a:off x="5102671" y="4079811"/>
            <a:ext cx="91732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C</a:t>
            </a:r>
            <a:r>
              <a:rPr lang="fr-FR" sz="1100" dirty="0" err="1" smtClean="0"/>
              <a:t>w</a:t>
            </a:r>
            <a:endParaRPr lang="fr-FR" dirty="0"/>
          </a:p>
        </p:txBody>
      </p:sp>
      <p:cxnSp>
        <p:nvCxnSpPr>
          <p:cNvPr id="27" name="Connecteur droit avec flèche 26"/>
          <p:cNvCxnSpPr>
            <a:stCxn id="25" idx="3"/>
            <a:endCxn id="59" idx="1"/>
          </p:cNvCxnSpPr>
          <p:nvPr/>
        </p:nvCxnSpPr>
        <p:spPr>
          <a:xfrm>
            <a:off x="4055978" y="4295835"/>
            <a:ext cx="1046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ZoneTexte 27"/>
          <p:cNvSpPr txBox="1"/>
          <p:nvPr/>
        </p:nvSpPr>
        <p:spPr>
          <a:xfrm>
            <a:off x="4427984" y="3895145"/>
            <a:ext cx="599844" cy="369332"/>
          </a:xfrm>
          <a:prstGeom prst="rect">
            <a:avLst/>
          </a:prstGeom>
          <a:noFill/>
        </p:spPr>
        <p:txBody>
          <a:bodyPr wrap="square" rtlCol="0">
            <a:spAutoFit/>
          </a:bodyPr>
          <a:lstStyle/>
          <a:p>
            <a:r>
              <a:rPr lang="fr-FR" dirty="0" smtClean="0">
                <a:solidFill>
                  <a:srgbClr val="FF0000"/>
                </a:solidFill>
              </a:rPr>
              <a:t>t</a:t>
            </a:r>
            <a:endParaRPr lang="fr-FR" dirty="0">
              <a:solidFill>
                <a:srgbClr val="FF0000"/>
              </a:solidFill>
            </a:endParaRPr>
          </a:p>
        </p:txBody>
      </p:sp>
      <p:sp>
        <p:nvSpPr>
          <p:cNvPr id="62" name="ZoneTexte 61"/>
          <p:cNvSpPr txBox="1"/>
          <p:nvPr/>
        </p:nvSpPr>
        <p:spPr>
          <a:xfrm>
            <a:off x="3243922" y="4481371"/>
            <a:ext cx="812056" cy="276999"/>
          </a:xfrm>
          <a:prstGeom prst="rect">
            <a:avLst/>
          </a:prstGeom>
          <a:noFill/>
        </p:spPr>
        <p:txBody>
          <a:bodyPr wrap="square" rtlCol="0">
            <a:spAutoFit/>
          </a:bodyPr>
          <a:lstStyle/>
          <a:p>
            <a:r>
              <a:rPr lang="fr-FR" sz="1200" dirty="0" smtClean="0"/>
              <a:t>Per cm</a:t>
            </a:r>
            <a:r>
              <a:rPr lang="fr-FR" sz="900" dirty="0" smtClean="0"/>
              <a:t>2</a:t>
            </a:r>
            <a:endParaRPr lang="fr-FR" sz="900" dirty="0"/>
          </a:p>
        </p:txBody>
      </p:sp>
      <p:sp>
        <p:nvSpPr>
          <p:cNvPr id="64" name="ZoneTexte 63"/>
          <p:cNvSpPr txBox="1"/>
          <p:nvPr/>
        </p:nvSpPr>
        <p:spPr>
          <a:xfrm>
            <a:off x="5155307" y="4478286"/>
            <a:ext cx="864692" cy="276999"/>
          </a:xfrm>
          <a:prstGeom prst="rect">
            <a:avLst/>
          </a:prstGeom>
          <a:noFill/>
        </p:spPr>
        <p:txBody>
          <a:bodyPr wrap="square" rtlCol="0">
            <a:spAutoFit/>
          </a:bodyPr>
          <a:lstStyle/>
          <a:p>
            <a:r>
              <a:rPr lang="fr-FR" sz="1200" dirty="0" smtClean="0"/>
              <a:t>Per hand</a:t>
            </a:r>
            <a:endParaRPr lang="fr-FR" sz="900" dirty="0"/>
          </a:p>
        </p:txBody>
      </p:sp>
    </p:spTree>
    <p:extLst>
      <p:ext uri="{BB962C8B-B14F-4D97-AF65-F5344CB8AC3E}">
        <p14:creationId xmlns:p14="http://schemas.microsoft.com/office/powerpoint/2010/main" val="1826195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5" grpId="0"/>
      <p:bldP spid="22" grpId="0"/>
      <p:bldP spid="23" grpId="0"/>
      <p:bldP spid="46" grpId="0"/>
      <p:bldP spid="47" grpId="0"/>
      <p:bldP spid="24"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7</a:t>
            </a:fld>
            <a:endParaRPr lang="fr-FR" dirty="0"/>
          </a:p>
        </p:txBody>
      </p:sp>
      <p:sp>
        <p:nvSpPr>
          <p:cNvPr id="6" name="Titre 5"/>
          <p:cNvSpPr>
            <a:spLocks noGrp="1"/>
          </p:cNvSpPr>
          <p:nvPr>
            <p:ph type="title"/>
          </p:nvPr>
        </p:nvSpPr>
        <p:spPr>
          <a:xfrm>
            <a:off x="307344" y="267545"/>
            <a:ext cx="8157703" cy="636937"/>
          </a:xfrm>
        </p:spPr>
        <p:txBody>
          <a:bodyPr/>
          <a:lstStyle/>
          <a:p>
            <a:r>
              <a:rPr lang="fr-FR" dirty="0" smtClean="0"/>
              <a:t>Transmission </a:t>
            </a:r>
            <a:r>
              <a:rPr lang="fr-FR" dirty="0" err="1" smtClean="0"/>
              <a:t>parameters</a:t>
            </a:r>
            <a:endParaRPr lang="fr-FR" dirty="0"/>
          </a:p>
        </p:txBody>
      </p:sp>
      <p:sp>
        <p:nvSpPr>
          <p:cNvPr id="7"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graphicFrame>
        <p:nvGraphicFramePr>
          <p:cNvPr id="9" name="Tableau 8"/>
          <p:cNvGraphicFramePr>
            <a:graphicFrameLocks noGrp="1"/>
          </p:cNvGraphicFramePr>
          <p:nvPr>
            <p:extLst>
              <p:ext uri="{D42A27DB-BD31-4B8C-83A1-F6EECF244321}">
                <p14:modId xmlns:p14="http://schemas.microsoft.com/office/powerpoint/2010/main" val="2424692316"/>
              </p:ext>
            </p:extLst>
          </p:nvPr>
        </p:nvGraphicFramePr>
        <p:xfrm>
          <a:off x="346044" y="1203598"/>
          <a:ext cx="8402419" cy="2730049"/>
        </p:xfrm>
        <a:graphic>
          <a:graphicData uri="http://schemas.openxmlformats.org/drawingml/2006/table">
            <a:tbl>
              <a:tblPr firstRow="1" bandRow="1">
                <a:tableStyleId>{5C22544A-7EE6-4342-B048-85BDC9FD1C3A}</a:tableStyleId>
              </a:tblPr>
              <a:tblGrid>
                <a:gridCol w="1232318">
                  <a:extLst>
                    <a:ext uri="{9D8B030D-6E8A-4147-A177-3AD203B41FA5}">
                      <a16:colId xmlns:a16="http://schemas.microsoft.com/office/drawing/2014/main" val="2917825989"/>
                    </a:ext>
                  </a:extLst>
                </a:gridCol>
                <a:gridCol w="1697494">
                  <a:extLst>
                    <a:ext uri="{9D8B030D-6E8A-4147-A177-3AD203B41FA5}">
                      <a16:colId xmlns:a16="http://schemas.microsoft.com/office/drawing/2014/main" val="129017236"/>
                    </a:ext>
                  </a:extLst>
                </a:gridCol>
                <a:gridCol w="1872208">
                  <a:extLst>
                    <a:ext uri="{9D8B030D-6E8A-4147-A177-3AD203B41FA5}">
                      <a16:colId xmlns:a16="http://schemas.microsoft.com/office/drawing/2014/main" val="2785618126"/>
                    </a:ext>
                  </a:extLst>
                </a:gridCol>
                <a:gridCol w="2016224">
                  <a:extLst>
                    <a:ext uri="{9D8B030D-6E8A-4147-A177-3AD203B41FA5}">
                      <a16:colId xmlns:a16="http://schemas.microsoft.com/office/drawing/2014/main" val="2525729680"/>
                    </a:ext>
                  </a:extLst>
                </a:gridCol>
                <a:gridCol w="1584175">
                  <a:extLst>
                    <a:ext uri="{9D8B030D-6E8A-4147-A177-3AD203B41FA5}">
                      <a16:colId xmlns:a16="http://schemas.microsoft.com/office/drawing/2014/main" val="2874129760"/>
                    </a:ext>
                  </a:extLst>
                </a:gridCol>
              </a:tblGrid>
              <a:tr h="444049">
                <a:tc>
                  <a:txBody>
                    <a:bodyPr/>
                    <a:lstStyle/>
                    <a:p>
                      <a:r>
                        <a:rPr lang="fr-FR" sz="1200" dirty="0" smtClean="0">
                          <a:solidFill>
                            <a:schemeClr val="tx1"/>
                          </a:solidFill>
                        </a:rPr>
                        <a:t>Symbol</a:t>
                      </a:r>
                      <a:endParaRPr lang="fr-FR" sz="1200" dirty="0">
                        <a:solidFill>
                          <a:schemeClr val="tx1"/>
                        </a:solidFill>
                      </a:endParaRPr>
                    </a:p>
                  </a:txBody>
                  <a:tcPr/>
                </a:tc>
                <a:tc>
                  <a:txBody>
                    <a:bodyPr/>
                    <a:lstStyle/>
                    <a:p>
                      <a:r>
                        <a:rPr lang="fr-FR" sz="1200" dirty="0" err="1" smtClean="0">
                          <a:solidFill>
                            <a:schemeClr val="tx1"/>
                          </a:solidFill>
                        </a:rPr>
                        <a:t>Contaminated</a:t>
                      </a:r>
                      <a:r>
                        <a:rPr lang="fr-FR" sz="1200" dirty="0" smtClean="0">
                          <a:solidFill>
                            <a:schemeClr val="tx1"/>
                          </a:solidFill>
                        </a:rPr>
                        <a:t> item</a:t>
                      </a:r>
                      <a:endParaRPr lang="fr-FR" sz="1200" dirty="0">
                        <a:solidFill>
                          <a:schemeClr val="tx1"/>
                        </a:solidFill>
                      </a:endParaRPr>
                    </a:p>
                  </a:txBody>
                  <a:tcPr/>
                </a:tc>
                <a:tc>
                  <a:txBody>
                    <a:bodyPr/>
                    <a:lstStyle/>
                    <a:p>
                      <a:r>
                        <a:rPr lang="fr-FR" sz="1200" dirty="0" smtClean="0">
                          <a:solidFill>
                            <a:schemeClr val="tx1"/>
                          </a:solidFill>
                        </a:rPr>
                        <a:t>Source</a:t>
                      </a:r>
                      <a:endParaRPr lang="fr-FR" sz="1200" dirty="0">
                        <a:solidFill>
                          <a:schemeClr val="tx1"/>
                        </a:solidFill>
                      </a:endParaRPr>
                    </a:p>
                  </a:txBody>
                  <a:tcPr/>
                </a:tc>
                <a:tc>
                  <a:txBody>
                    <a:bodyPr/>
                    <a:lstStyle/>
                    <a:p>
                      <a:r>
                        <a:rPr lang="fr-FR" sz="1200" dirty="0" smtClean="0">
                          <a:solidFill>
                            <a:schemeClr val="tx1"/>
                          </a:solidFill>
                        </a:rPr>
                        <a:t>Value (% </a:t>
                      </a:r>
                      <a:r>
                        <a:rPr lang="fr-FR" sz="1200" dirty="0" err="1" smtClean="0">
                          <a:solidFill>
                            <a:schemeClr val="tx1"/>
                          </a:solidFill>
                        </a:rPr>
                        <a:t>transfer</a:t>
                      </a:r>
                      <a:r>
                        <a:rPr lang="fr-FR" sz="1200" dirty="0" smtClean="0">
                          <a:solidFill>
                            <a:schemeClr val="tx1"/>
                          </a:solidFill>
                        </a:rPr>
                        <a:t>)</a:t>
                      </a:r>
                      <a:endParaRPr lang="fr-FR" sz="1200" dirty="0">
                        <a:solidFill>
                          <a:schemeClr val="tx1"/>
                        </a:solidFill>
                      </a:endParaRPr>
                    </a:p>
                  </a:txBody>
                  <a:tcPr/>
                </a:tc>
                <a:tc>
                  <a:txBody>
                    <a:bodyPr/>
                    <a:lstStyle/>
                    <a:p>
                      <a:r>
                        <a:rPr lang="fr-FR" sz="1200" dirty="0" err="1" smtClean="0">
                          <a:solidFill>
                            <a:schemeClr val="tx1"/>
                          </a:solidFill>
                        </a:rPr>
                        <a:t>Remark</a:t>
                      </a:r>
                      <a:endParaRPr lang="fr-FR" sz="1200" dirty="0">
                        <a:solidFill>
                          <a:schemeClr val="tx1"/>
                        </a:solidFill>
                      </a:endParaRPr>
                    </a:p>
                  </a:txBody>
                  <a:tcPr/>
                </a:tc>
                <a:extLst>
                  <a:ext uri="{0D108BD9-81ED-4DB2-BD59-A6C34878D82A}">
                    <a16:rowId xmlns:a16="http://schemas.microsoft.com/office/drawing/2014/main" val="2075394522"/>
                  </a:ext>
                </a:extLst>
              </a:tr>
              <a:tr h="444049">
                <a:tc>
                  <a:txBody>
                    <a:bodyPr/>
                    <a:lstStyle/>
                    <a:p>
                      <a:r>
                        <a:rPr lang="fr-FR" sz="1200" dirty="0" err="1" smtClean="0">
                          <a:solidFill>
                            <a:srgbClr val="FF0000"/>
                          </a:solidFill>
                        </a:rPr>
                        <a:t>t_meat</a:t>
                      </a:r>
                      <a:endParaRPr lang="fr-FR" sz="1200" dirty="0">
                        <a:solidFill>
                          <a:srgbClr val="FF0000"/>
                        </a:solidFill>
                      </a:endParaRPr>
                    </a:p>
                  </a:txBody>
                  <a:tcPr/>
                </a:tc>
                <a:tc>
                  <a:txBody>
                    <a:bodyPr/>
                    <a:lstStyle/>
                    <a:p>
                      <a:r>
                        <a:rPr lang="fr-FR" sz="1200" dirty="0" err="1" smtClean="0"/>
                        <a:t>Carcass</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Chen et al. (2001) </a:t>
                      </a:r>
                    </a:p>
                    <a:p>
                      <a:r>
                        <a:rPr lang="fr-FR" sz="1200" dirty="0" err="1" smtClean="0"/>
                        <a:t>Adhikari</a:t>
                      </a:r>
                      <a:r>
                        <a:rPr lang="fr-FR" sz="1200" dirty="0" smtClean="0"/>
                        <a:t> et al. (2020)</a:t>
                      </a:r>
                      <a:endParaRPr lang="fr-FR" sz="1200" dirty="0"/>
                    </a:p>
                  </a:txBody>
                  <a:tcPr/>
                </a:tc>
                <a:tc>
                  <a:txBody>
                    <a:bodyPr/>
                    <a:lstStyle/>
                    <a:p>
                      <a:r>
                        <a:rPr lang="fr-FR" sz="1200" dirty="0" err="1" smtClean="0"/>
                        <a:t>logNormal</a:t>
                      </a:r>
                      <a:r>
                        <a:rPr lang="fr-FR" sz="1200" baseline="0" dirty="0" smtClean="0"/>
                        <a:t> </a:t>
                      </a:r>
                      <a:r>
                        <a:rPr lang="fr-FR" sz="1200" baseline="0" dirty="0" err="1" smtClean="0"/>
                        <a:t>mean</a:t>
                      </a:r>
                      <a:r>
                        <a:rPr lang="fr-FR" sz="1200" baseline="0" dirty="0" smtClean="0"/>
                        <a:t> </a:t>
                      </a:r>
                      <a:r>
                        <a:rPr lang="fr-FR" sz="1200" dirty="0" smtClean="0">
                          <a:solidFill>
                            <a:srgbClr val="FF0000"/>
                          </a:solidFill>
                        </a:rPr>
                        <a:t>34.31</a:t>
                      </a:r>
                      <a:r>
                        <a:rPr lang="fr-FR" sz="1200" dirty="0" smtClean="0"/>
                        <a:t>, </a:t>
                      </a:r>
                      <a:r>
                        <a:rPr lang="fr-FR" sz="1200" dirty="0" smtClean="0">
                          <a:solidFill>
                            <a:srgbClr val="FF0000"/>
                          </a:solidFill>
                        </a:rPr>
                        <a:t>166.37</a:t>
                      </a:r>
                      <a:endParaRPr lang="fr-FR" sz="1200" dirty="0"/>
                    </a:p>
                  </a:txBody>
                  <a:tcPr/>
                </a:tc>
                <a:tc>
                  <a:txBody>
                    <a:bodyPr/>
                    <a:lstStyle/>
                    <a:p>
                      <a:r>
                        <a:rPr lang="fr-FR" sz="1200" dirty="0" err="1" smtClean="0"/>
                        <a:t>Meat</a:t>
                      </a:r>
                      <a:r>
                        <a:rPr lang="fr-FR" sz="1200" dirty="0" smtClean="0"/>
                        <a:t> to</a:t>
                      </a:r>
                      <a:r>
                        <a:rPr lang="fr-FR" sz="1200" baseline="0" dirty="0" smtClean="0"/>
                        <a:t> </a:t>
                      </a:r>
                      <a:r>
                        <a:rPr lang="fr-FR" sz="1200" baseline="0" dirty="0" err="1" smtClean="0"/>
                        <a:t>finger</a:t>
                      </a:r>
                      <a:r>
                        <a:rPr lang="fr-FR" sz="1200" baseline="0" dirty="0" smtClean="0"/>
                        <a:t> </a:t>
                      </a:r>
                      <a:r>
                        <a:rPr lang="fr-FR" sz="1200" baseline="0" dirty="0" err="1" smtClean="0"/>
                        <a:t>tips</a:t>
                      </a:r>
                      <a:endParaRPr lang="fr-FR" sz="1200" dirty="0"/>
                    </a:p>
                  </a:txBody>
                  <a:tcPr/>
                </a:tc>
                <a:extLst>
                  <a:ext uri="{0D108BD9-81ED-4DB2-BD59-A6C34878D82A}">
                    <a16:rowId xmlns:a16="http://schemas.microsoft.com/office/drawing/2014/main" val="1633197572"/>
                  </a:ext>
                </a:extLst>
              </a:tr>
              <a:tr h="444049">
                <a:tc>
                  <a:txBody>
                    <a:bodyPr/>
                    <a:lstStyle/>
                    <a:p>
                      <a:r>
                        <a:rPr lang="fr-FR" sz="1200" dirty="0" err="1" smtClean="0">
                          <a:solidFill>
                            <a:srgbClr val="FF0000"/>
                          </a:solidFill>
                        </a:rPr>
                        <a:t>t_bird</a:t>
                      </a:r>
                      <a:endParaRPr lang="fr-FR" sz="1200" dirty="0">
                        <a:solidFill>
                          <a:srgbClr val="FF0000"/>
                        </a:solidFill>
                      </a:endParaRPr>
                    </a:p>
                  </a:txBody>
                  <a:tcPr/>
                </a:tc>
                <a:tc>
                  <a:txBody>
                    <a:bodyPr/>
                    <a:lstStyle/>
                    <a:p>
                      <a:r>
                        <a:rPr lang="fr-FR" sz="1200" dirty="0" err="1" smtClean="0"/>
                        <a:t>Infected</a:t>
                      </a:r>
                      <a:r>
                        <a:rPr lang="fr-FR" sz="1200" dirty="0" smtClean="0"/>
                        <a:t> </a:t>
                      </a:r>
                      <a:r>
                        <a:rPr lang="fr-FR" sz="1200" dirty="0" err="1" smtClean="0"/>
                        <a:t>bird</a:t>
                      </a:r>
                      <a:r>
                        <a:rPr lang="fr-FR" sz="1200" dirty="0" smtClean="0"/>
                        <a:t> </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b="0" dirty="0" smtClean="0">
                        <a:solidFill>
                          <a:srgbClr val="2082C8"/>
                        </a:solidFill>
                      </a:endParaRPr>
                    </a:p>
                    <a:p>
                      <a:endParaRPr lang="fr-FR"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b="0" dirty="0" smtClean="0">
                        <a:solidFill>
                          <a:srgbClr val="2082C8"/>
                        </a:solidFill>
                      </a:endParaRPr>
                    </a:p>
                    <a:p>
                      <a:endParaRPr lang="fr-FR" sz="1200" dirty="0"/>
                    </a:p>
                  </a:txBody>
                  <a:tcPr/>
                </a:tc>
                <a:tc>
                  <a:txBody>
                    <a:bodyPr/>
                    <a:lstStyle/>
                    <a:p>
                      <a:r>
                        <a:rPr lang="fr-FR" sz="1200" b="0" dirty="0" smtClean="0">
                          <a:solidFill>
                            <a:srgbClr val="2082C8"/>
                          </a:solidFill>
                        </a:rPr>
                        <a:t>No </a:t>
                      </a:r>
                      <a:r>
                        <a:rPr lang="fr-FR" sz="1200" b="0" dirty="0" err="1" smtClean="0">
                          <a:solidFill>
                            <a:srgbClr val="2082C8"/>
                          </a:solidFill>
                        </a:rPr>
                        <a:t>literature</a:t>
                      </a:r>
                      <a:r>
                        <a:rPr lang="fr-FR" sz="1200" b="0" dirty="0" smtClean="0">
                          <a:solidFill>
                            <a:srgbClr val="2082C8"/>
                          </a:solidFill>
                        </a:rPr>
                        <a:t> </a:t>
                      </a:r>
                      <a:r>
                        <a:rPr lang="fr-FR" sz="1200" b="0" dirty="0" err="1" smtClean="0">
                          <a:solidFill>
                            <a:srgbClr val="2082C8"/>
                          </a:solidFill>
                        </a:rPr>
                        <a:t>found</a:t>
                      </a:r>
                      <a:endParaRPr lang="fr-FR" sz="1200" dirty="0"/>
                    </a:p>
                  </a:txBody>
                  <a:tcPr/>
                </a:tc>
                <a:extLst>
                  <a:ext uri="{0D108BD9-81ED-4DB2-BD59-A6C34878D82A}">
                    <a16:rowId xmlns:a16="http://schemas.microsoft.com/office/drawing/2014/main" val="1494288800"/>
                  </a:ext>
                </a:extLst>
              </a:tr>
              <a:tr h="444049">
                <a:tc>
                  <a:txBody>
                    <a:bodyPr/>
                    <a:lstStyle/>
                    <a:p>
                      <a:r>
                        <a:rPr lang="fr-FR" sz="1200" dirty="0" err="1" smtClean="0">
                          <a:solidFill>
                            <a:srgbClr val="FF0000"/>
                          </a:solidFill>
                        </a:rPr>
                        <a:t>t_board</a:t>
                      </a:r>
                      <a:endParaRPr lang="fr-FR" sz="1200" dirty="0">
                        <a:solidFill>
                          <a:srgbClr val="FF0000"/>
                        </a:solidFill>
                      </a:endParaRPr>
                    </a:p>
                  </a:txBody>
                  <a:tcPr/>
                </a:tc>
                <a:tc>
                  <a:txBody>
                    <a:bodyPr/>
                    <a:lstStyle/>
                    <a:p>
                      <a:r>
                        <a:rPr lang="fr-FR" sz="1200" dirty="0" err="1" smtClean="0"/>
                        <a:t>Cutting</a:t>
                      </a:r>
                      <a:r>
                        <a:rPr lang="fr-FR" sz="1200" baseline="0" dirty="0" smtClean="0"/>
                        <a:t> </a:t>
                      </a:r>
                      <a:r>
                        <a:rPr lang="fr-FR" sz="1200" baseline="0" dirty="0" err="1" smtClean="0"/>
                        <a:t>board</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Adhikari</a:t>
                      </a:r>
                      <a:r>
                        <a:rPr lang="fr-FR" sz="1200" dirty="0" smtClean="0"/>
                        <a:t> et al. (2020)</a:t>
                      </a:r>
                    </a:p>
                  </a:txBody>
                  <a:tcPr/>
                </a:tc>
                <a:tc>
                  <a:txBody>
                    <a:bodyPr/>
                    <a:lstStyle/>
                    <a:p>
                      <a:r>
                        <a:rPr lang="fr-FR" sz="1200" dirty="0" err="1" smtClean="0"/>
                        <a:t>Triangular</a:t>
                      </a:r>
                      <a:r>
                        <a:rPr lang="fr-FR" sz="1200" dirty="0" smtClean="0"/>
                        <a:t>(</a:t>
                      </a:r>
                      <a:r>
                        <a:rPr lang="fr-FR" sz="1200" dirty="0" smtClean="0">
                          <a:solidFill>
                            <a:srgbClr val="FF0000"/>
                          </a:solidFill>
                        </a:rPr>
                        <a:t>30.4</a:t>
                      </a:r>
                      <a:r>
                        <a:rPr lang="fr-FR" sz="1200" dirty="0" smtClean="0"/>
                        <a:t>, </a:t>
                      </a:r>
                      <a:r>
                        <a:rPr lang="fr-FR" sz="1200" dirty="0" smtClean="0">
                          <a:solidFill>
                            <a:srgbClr val="FF0000"/>
                          </a:solidFill>
                        </a:rPr>
                        <a:t>53.3</a:t>
                      </a:r>
                      <a:r>
                        <a:rPr lang="fr-FR" sz="1200" dirty="0" smtClean="0">
                          <a:solidFill>
                            <a:schemeClr val="tx1"/>
                          </a:solidFill>
                        </a:rPr>
                        <a:t>,</a:t>
                      </a:r>
                      <a:r>
                        <a:rPr lang="fr-FR" sz="1200" baseline="0" dirty="0" smtClean="0"/>
                        <a:t> </a:t>
                      </a:r>
                      <a:r>
                        <a:rPr lang="fr-FR" sz="1200" dirty="0" smtClean="0">
                          <a:solidFill>
                            <a:srgbClr val="FF0000"/>
                          </a:solidFill>
                        </a:rPr>
                        <a:t>98</a:t>
                      </a:r>
                      <a:r>
                        <a:rPr lang="fr-FR" sz="1200" dirty="0" smtClean="0"/>
                        <a:t>)</a:t>
                      </a:r>
                      <a:endParaRPr lang="fr-FR" sz="1200" dirty="0"/>
                    </a:p>
                  </a:txBody>
                  <a:tcPr/>
                </a:tc>
                <a:tc>
                  <a:txBody>
                    <a:bodyPr/>
                    <a:lstStyle/>
                    <a:p>
                      <a:r>
                        <a:rPr lang="fr-FR" sz="1200" dirty="0" err="1" smtClean="0"/>
                        <a:t>Cutting</a:t>
                      </a:r>
                      <a:r>
                        <a:rPr lang="fr-FR" sz="1200" dirty="0" smtClean="0"/>
                        <a:t> </a:t>
                      </a:r>
                      <a:r>
                        <a:rPr lang="fr-FR" sz="1200" dirty="0" err="1" smtClean="0"/>
                        <a:t>board</a:t>
                      </a:r>
                      <a:r>
                        <a:rPr lang="fr-FR" sz="1200" dirty="0" smtClean="0"/>
                        <a:t> to </a:t>
                      </a:r>
                      <a:r>
                        <a:rPr lang="fr-FR" sz="1200" dirty="0" err="1" smtClean="0"/>
                        <a:t>finger</a:t>
                      </a:r>
                      <a:r>
                        <a:rPr lang="fr-FR" sz="1200" dirty="0" smtClean="0"/>
                        <a:t> </a:t>
                      </a:r>
                      <a:r>
                        <a:rPr lang="fr-FR" sz="1200" dirty="0" err="1" smtClean="0"/>
                        <a:t>tips</a:t>
                      </a:r>
                      <a:endParaRPr lang="fr-FR" sz="1200" dirty="0"/>
                    </a:p>
                  </a:txBody>
                  <a:tcPr/>
                </a:tc>
                <a:extLst>
                  <a:ext uri="{0D108BD9-81ED-4DB2-BD59-A6C34878D82A}">
                    <a16:rowId xmlns:a16="http://schemas.microsoft.com/office/drawing/2014/main" val="2543398954"/>
                  </a:ext>
                </a:extLst>
              </a:tr>
              <a:tr h="444049">
                <a:tc>
                  <a:txBody>
                    <a:bodyPr/>
                    <a:lstStyle/>
                    <a:p>
                      <a:r>
                        <a:rPr lang="fr-FR" sz="1200" dirty="0" err="1" smtClean="0">
                          <a:solidFill>
                            <a:srgbClr val="FF0000"/>
                          </a:solidFill>
                        </a:rPr>
                        <a:t>t_cage</a:t>
                      </a:r>
                      <a:endParaRPr lang="fr-FR" sz="1200" dirty="0">
                        <a:solidFill>
                          <a:srgbClr val="FF0000"/>
                        </a:solidFill>
                      </a:endParaRPr>
                    </a:p>
                  </a:txBody>
                  <a:tcPr/>
                </a:tc>
                <a:tc>
                  <a:txBody>
                    <a:bodyPr/>
                    <a:lstStyle/>
                    <a:p>
                      <a:r>
                        <a:rPr lang="fr-FR" sz="1200" dirty="0" smtClean="0"/>
                        <a:t>Cage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chemeClr val="tx1"/>
                          </a:solidFill>
                        </a:rPr>
                        <a:t>mean</a:t>
                      </a:r>
                      <a:r>
                        <a:rPr lang="fr-FR" sz="1200" b="0" dirty="0" smtClean="0">
                          <a:solidFill>
                            <a:srgbClr val="FF0000"/>
                          </a:solidFill>
                        </a:rPr>
                        <a:t> 12</a:t>
                      </a:r>
                      <a:r>
                        <a:rPr lang="fr-FR" sz="1200" b="0" dirty="0" smtClean="0">
                          <a:solidFill>
                            <a:schemeClr val="tx1"/>
                          </a:solidFill>
                        </a:rPr>
                        <a:t>, </a:t>
                      </a:r>
                      <a:r>
                        <a:rPr lang="fr-FR" sz="1200" b="0" dirty="0" err="1" smtClean="0">
                          <a:solidFill>
                            <a:schemeClr val="tx1"/>
                          </a:solidFill>
                        </a:rPr>
                        <a:t>sd</a:t>
                      </a:r>
                      <a:r>
                        <a:rPr lang="fr-FR" sz="1200" b="0" dirty="0" smtClean="0">
                          <a:solidFill>
                            <a:srgbClr val="FF0000"/>
                          </a:solidFill>
                        </a:rPr>
                        <a:t> 9</a:t>
                      </a:r>
                    </a:p>
                    <a:p>
                      <a:endParaRPr lang="fr-FR" sz="1200" dirty="0"/>
                    </a:p>
                  </a:txBody>
                  <a:tcPr/>
                </a:tc>
                <a:tc>
                  <a:txBody>
                    <a:bodyPr/>
                    <a:lstStyle/>
                    <a:p>
                      <a:r>
                        <a:rPr lang="fr-FR" sz="1200" dirty="0" smtClean="0"/>
                        <a:t>Plastic to</a:t>
                      </a:r>
                      <a:r>
                        <a:rPr lang="fr-FR" sz="1200" baseline="0" dirty="0" smtClean="0"/>
                        <a:t> hands</a:t>
                      </a:r>
                      <a:endParaRPr lang="fr-FR" sz="1200" dirty="0"/>
                    </a:p>
                  </a:txBody>
                  <a:tcPr/>
                </a:tc>
                <a:extLst>
                  <a:ext uri="{0D108BD9-81ED-4DB2-BD59-A6C34878D82A}">
                    <a16:rowId xmlns:a16="http://schemas.microsoft.com/office/drawing/2014/main" val="1233482909"/>
                  </a:ext>
                </a:extLst>
              </a:tr>
              <a:tr h="444049">
                <a:tc>
                  <a:txBody>
                    <a:bodyPr/>
                    <a:lstStyle/>
                    <a:p>
                      <a:r>
                        <a:rPr lang="fr-FR" sz="1200" dirty="0" err="1" smtClean="0">
                          <a:solidFill>
                            <a:srgbClr val="FF0000"/>
                          </a:solidFill>
                        </a:rPr>
                        <a:t>t_knife</a:t>
                      </a:r>
                      <a:endParaRPr lang="fr-FR" sz="1200" dirty="0">
                        <a:solidFill>
                          <a:srgbClr val="FF0000"/>
                        </a:solidFill>
                      </a:endParaRPr>
                    </a:p>
                  </a:txBody>
                  <a:tcPr/>
                </a:tc>
                <a:tc>
                  <a:txBody>
                    <a:bodyPr/>
                    <a:lstStyle/>
                    <a:p>
                      <a:r>
                        <a:rPr lang="fr-FR" sz="1200" dirty="0" err="1" smtClean="0"/>
                        <a:t>Knife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Adhikari</a:t>
                      </a:r>
                      <a:r>
                        <a:rPr lang="fr-FR" sz="1200" dirty="0" smtClean="0"/>
                        <a:t> et al. (2020)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Triangular</a:t>
                      </a:r>
                      <a:r>
                        <a:rPr lang="fr-FR" sz="1200" dirty="0" smtClean="0"/>
                        <a:t>(</a:t>
                      </a:r>
                      <a:r>
                        <a:rPr lang="fr-FR" sz="1200" dirty="0" smtClean="0">
                          <a:solidFill>
                            <a:srgbClr val="FF0000"/>
                          </a:solidFill>
                        </a:rPr>
                        <a:t>29.4</a:t>
                      </a:r>
                      <a:r>
                        <a:rPr lang="fr-FR" sz="1200" dirty="0" smtClean="0"/>
                        <a:t>, </a:t>
                      </a:r>
                      <a:r>
                        <a:rPr lang="fr-FR" sz="1200" dirty="0" smtClean="0">
                          <a:solidFill>
                            <a:srgbClr val="FF0000"/>
                          </a:solidFill>
                        </a:rPr>
                        <a:t>54.1</a:t>
                      </a:r>
                      <a:r>
                        <a:rPr lang="fr-FR" sz="1200" dirty="0" smtClean="0">
                          <a:solidFill>
                            <a:schemeClr val="tx1"/>
                          </a:solidFill>
                        </a:rPr>
                        <a:t>,</a:t>
                      </a:r>
                      <a:r>
                        <a:rPr lang="fr-FR" sz="1200" baseline="0" dirty="0" smtClean="0"/>
                        <a:t> </a:t>
                      </a:r>
                      <a:r>
                        <a:rPr lang="fr-FR" sz="1200" dirty="0" smtClean="0">
                          <a:solidFill>
                            <a:srgbClr val="FF0000"/>
                          </a:solidFill>
                        </a:rPr>
                        <a:t>99</a:t>
                      </a:r>
                      <a:r>
                        <a:rPr lang="fr-FR" sz="1200" dirty="0" smtClean="0"/>
                        <a:t>)</a:t>
                      </a:r>
                    </a:p>
                    <a:p>
                      <a:endParaRPr lang="fr-FR" sz="1200" dirty="0"/>
                    </a:p>
                  </a:txBody>
                  <a:tcPr/>
                </a:tc>
                <a:tc>
                  <a:txBody>
                    <a:bodyPr/>
                    <a:lstStyle/>
                    <a:p>
                      <a:r>
                        <a:rPr lang="fr-FR" sz="1200" dirty="0" err="1" smtClean="0"/>
                        <a:t>Knife</a:t>
                      </a:r>
                      <a:r>
                        <a:rPr lang="fr-FR" sz="1200" dirty="0" smtClean="0"/>
                        <a:t> to </a:t>
                      </a:r>
                      <a:r>
                        <a:rPr lang="fr-FR" sz="1200" dirty="0" err="1" smtClean="0"/>
                        <a:t>finger</a:t>
                      </a:r>
                      <a:r>
                        <a:rPr lang="fr-FR" sz="1200" dirty="0" smtClean="0"/>
                        <a:t> </a:t>
                      </a:r>
                      <a:r>
                        <a:rPr lang="fr-FR" sz="1200" dirty="0" err="1" smtClean="0"/>
                        <a:t>tips</a:t>
                      </a:r>
                      <a:endParaRPr lang="fr-FR" sz="1200" dirty="0"/>
                    </a:p>
                  </a:txBody>
                  <a:tcPr/>
                </a:tc>
                <a:extLst>
                  <a:ext uri="{0D108BD9-81ED-4DB2-BD59-A6C34878D82A}">
                    <a16:rowId xmlns:a16="http://schemas.microsoft.com/office/drawing/2014/main" val="4131824230"/>
                  </a:ext>
                </a:extLst>
              </a:tr>
            </a:tbl>
          </a:graphicData>
        </a:graphic>
      </p:graphicFrame>
      <p:sp>
        <p:nvSpPr>
          <p:cNvPr id="10" name="ZoneTexte 9"/>
          <p:cNvSpPr txBox="1"/>
          <p:nvPr/>
        </p:nvSpPr>
        <p:spPr>
          <a:xfrm>
            <a:off x="251520" y="701931"/>
            <a:ext cx="6984776" cy="276999"/>
          </a:xfrm>
          <a:prstGeom prst="rect">
            <a:avLst/>
          </a:prstGeom>
          <a:noFill/>
        </p:spPr>
        <p:txBody>
          <a:bodyPr wrap="square" rtlCol="0">
            <a:spAutoFit/>
          </a:bodyPr>
          <a:lstStyle/>
          <a:p>
            <a:r>
              <a:rPr lang="fr-FR" sz="1200" dirty="0" smtClean="0"/>
              <a:t>The </a:t>
            </a:r>
            <a:r>
              <a:rPr lang="fr-FR" sz="1200" dirty="0" err="1" smtClean="0"/>
              <a:t>worker</a:t>
            </a:r>
            <a:r>
              <a:rPr lang="fr-FR" sz="1200" dirty="0" smtClean="0"/>
              <a:t> </a:t>
            </a:r>
            <a:r>
              <a:rPr lang="fr-FR" sz="1200" dirty="0" err="1" smtClean="0"/>
              <a:t>gloves</a:t>
            </a:r>
            <a:r>
              <a:rPr lang="fr-FR" sz="1200" dirty="0" smtClean="0"/>
              <a:t>/hands </a:t>
            </a:r>
            <a:r>
              <a:rPr lang="fr-FR" sz="1200" dirty="0" err="1" smtClean="0"/>
              <a:t>gets</a:t>
            </a:r>
            <a:r>
              <a:rPr lang="fr-FR" sz="1200" dirty="0" smtClean="0"/>
              <a:t> </a:t>
            </a:r>
            <a:r>
              <a:rPr lang="fr-FR" sz="1200" dirty="0" err="1" smtClean="0"/>
              <a:t>contaminated</a:t>
            </a:r>
            <a:r>
              <a:rPr lang="fr-FR" sz="1200" dirty="0" smtClean="0"/>
              <a:t> </a:t>
            </a:r>
            <a:r>
              <a:rPr lang="fr-FR" sz="1200" dirty="0" err="1" smtClean="0"/>
              <a:t>from</a:t>
            </a:r>
            <a:r>
              <a:rPr lang="fr-FR" sz="1200" dirty="0" smtClean="0"/>
              <a:t> the </a:t>
            </a:r>
            <a:r>
              <a:rPr lang="fr-FR" sz="1200" dirty="0" err="1" smtClean="0"/>
              <a:t>contaminated</a:t>
            </a:r>
            <a:r>
              <a:rPr lang="fr-FR" sz="1200" dirty="0" smtClean="0"/>
              <a:t> item in </a:t>
            </a:r>
            <a:r>
              <a:rPr lang="fr-FR" sz="1200" dirty="0" err="1" smtClean="0"/>
              <a:t>following</a:t>
            </a:r>
            <a:r>
              <a:rPr lang="fr-FR" sz="1200" dirty="0" smtClean="0"/>
              <a:t> rates:</a:t>
            </a:r>
            <a:endParaRPr lang="fr-FR" sz="1200" dirty="0"/>
          </a:p>
        </p:txBody>
      </p:sp>
    </p:spTree>
    <p:extLst>
      <p:ext uri="{BB962C8B-B14F-4D97-AF65-F5344CB8AC3E}">
        <p14:creationId xmlns:p14="http://schemas.microsoft.com/office/powerpoint/2010/main" val="2979773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8</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smtClean="0"/>
              <a:t>Sequential</a:t>
            </a:r>
            <a:r>
              <a:rPr lang="fr-FR" dirty="0" smtClean="0"/>
              <a:t> surface contact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transmission of </a:t>
            </a:r>
            <a:r>
              <a:rPr lang="fr-FR" sz="1200" b="0" dirty="0" err="1" smtClean="0"/>
              <a:t>bacteria</a:t>
            </a:r>
            <a:r>
              <a:rPr lang="fr-FR" sz="1200" b="0" dirty="0" smtClean="0"/>
              <a:t> </a:t>
            </a:r>
            <a:r>
              <a:rPr lang="fr-FR" sz="1200" b="0" dirty="0" err="1" smtClean="0"/>
              <a:t>is</a:t>
            </a:r>
            <a:r>
              <a:rPr lang="fr-FR" sz="1200" b="0" dirty="0" smtClean="0"/>
              <a:t> </a:t>
            </a:r>
            <a:r>
              <a:rPr lang="fr-FR" sz="1200" b="0" dirty="0" err="1" smtClean="0"/>
              <a:t>higher</a:t>
            </a:r>
            <a:r>
              <a:rPr lang="fr-FR" sz="1200" b="0" dirty="0" smtClean="0"/>
              <a:t> for multiple touches </a:t>
            </a:r>
            <a:r>
              <a:rPr lang="fr-FR" sz="1200" b="0" dirty="0" err="1" smtClean="0"/>
              <a:t>with</a:t>
            </a:r>
            <a:r>
              <a:rPr lang="fr-FR" sz="1200" b="0" dirty="0" smtClean="0"/>
              <a:t> the </a:t>
            </a:r>
            <a:r>
              <a:rPr lang="fr-FR" sz="1200" b="0" dirty="0" err="1" smtClean="0"/>
              <a:t>contaminated</a:t>
            </a:r>
            <a:r>
              <a:rPr lang="fr-FR" sz="1200" b="0" dirty="0" smtClean="0"/>
              <a:t> surfaces</a:t>
            </a:r>
            <a:endParaRPr lang="fr-FR" sz="1200" b="0" i="1" dirty="0"/>
          </a:p>
        </p:txBody>
      </p:sp>
      <p:grpSp>
        <p:nvGrpSpPr>
          <p:cNvPr id="16" name="Groupe 15"/>
          <p:cNvGrpSpPr/>
          <p:nvPr/>
        </p:nvGrpSpPr>
        <p:grpSpPr>
          <a:xfrm>
            <a:off x="297303" y="1752118"/>
            <a:ext cx="8426470" cy="438741"/>
            <a:chOff x="323528" y="2278055"/>
            <a:chExt cx="8426470" cy="438741"/>
          </a:xfrm>
        </p:grpSpPr>
        <p:sp>
          <p:nvSpPr>
            <p:cNvPr id="9" name="Rectangle 8"/>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10" name="Rectangle 9"/>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11" name="Rectangle 10"/>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12" name="Rectangle 11"/>
            <p:cNvSpPr/>
            <p:nvPr/>
          </p:nvSpPr>
          <p:spPr>
            <a:xfrm>
              <a:off x="5302321"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13" name="Rectangle 12"/>
            <p:cNvSpPr/>
            <p:nvPr/>
          </p:nvSpPr>
          <p:spPr>
            <a:xfrm>
              <a:off x="4140719"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Monitoring</a:t>
              </a:r>
              <a:endParaRPr lang="fr-FR" sz="900" dirty="0">
                <a:solidFill>
                  <a:schemeClr val="tx1"/>
                </a:solidFill>
              </a:endParaRPr>
            </a:p>
          </p:txBody>
        </p:sp>
        <p:sp>
          <p:nvSpPr>
            <p:cNvPr id="14" name="Rectangle 13"/>
            <p:cNvSpPr/>
            <p:nvPr/>
          </p:nvSpPr>
          <p:spPr>
            <a:xfrm>
              <a:off x="2982489" y="2284748"/>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Unloading</a:t>
              </a:r>
              <a:endParaRPr lang="fr-FR" sz="900" dirty="0">
                <a:solidFill>
                  <a:schemeClr val="tx1"/>
                </a:solidFill>
              </a:endParaRPr>
            </a:p>
          </p:txBody>
        </p:sp>
        <p:sp>
          <p:nvSpPr>
            <p:cNvPr id="15" name="Rectangle 14"/>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39" name="Rectangle à coins arrondis 38"/>
          <p:cNvSpPr/>
          <p:nvPr/>
        </p:nvSpPr>
        <p:spPr>
          <a:xfrm>
            <a:off x="2943480" y="2482426"/>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cages</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3" name="Rectangle à coins arrondis 42"/>
          <p:cNvSpPr/>
          <p:nvPr/>
        </p:nvSpPr>
        <p:spPr>
          <a:xfrm>
            <a:off x="4101710" y="2474440"/>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5259940"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droit avec flèche 80"/>
          <p:cNvCxnSpPr>
            <a:stCxn id="39" idx="2"/>
            <a:endCxn id="49" idx="0"/>
          </p:cNvCxnSpPr>
          <p:nvPr/>
        </p:nvCxnSpPr>
        <p:spPr>
          <a:xfrm>
            <a:off x="3352308" y="2884519"/>
            <a:ext cx="1171014" cy="36793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eur droit avec flèche 82"/>
          <p:cNvCxnSpPr>
            <a:stCxn id="43" idx="2"/>
            <a:endCxn id="49" idx="0"/>
          </p:cNvCxnSpPr>
          <p:nvPr/>
        </p:nvCxnSpPr>
        <p:spPr>
          <a:xfrm>
            <a:off x="4510538" y="2876533"/>
            <a:ext cx="12784" cy="375921"/>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84518"/>
            <a:ext cx="1145446" cy="367936"/>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necteur droit avec flèche 2"/>
          <p:cNvCxnSpPr>
            <a:stCxn id="48" idx="1"/>
            <a:endCxn id="67" idx="0"/>
          </p:cNvCxnSpPr>
          <p:nvPr/>
        </p:nvCxnSpPr>
        <p:spPr>
          <a:xfrm flipH="1">
            <a:off x="6858983" y="2672241"/>
            <a:ext cx="459190" cy="133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48" idx="3"/>
            <a:endCxn id="40" idx="0"/>
          </p:cNvCxnSpPr>
          <p:nvPr/>
        </p:nvCxnSpPr>
        <p:spPr>
          <a:xfrm>
            <a:off x="8135829" y="2672241"/>
            <a:ext cx="459190" cy="133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883" y="3327954"/>
            <a:ext cx="1906368" cy="1656189"/>
          </a:xfrm>
          <a:prstGeom prst="rect">
            <a:avLst/>
          </a:prstGeom>
        </p:spPr>
      </p:pic>
      <p:sp>
        <p:nvSpPr>
          <p:cNvPr id="5" name="ZoneTexte 4"/>
          <p:cNvSpPr txBox="1"/>
          <p:nvPr/>
        </p:nvSpPr>
        <p:spPr>
          <a:xfrm>
            <a:off x="3836121" y="3769578"/>
            <a:ext cx="5167725"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err="1" smtClean="0"/>
              <a:t>Equilibrium</a:t>
            </a:r>
            <a:r>
              <a:rPr lang="fr-FR" sz="1200" dirty="0" smtClean="0"/>
              <a:t> </a:t>
            </a:r>
            <a:r>
              <a:rPr lang="fr-FR" sz="1200" dirty="0" err="1" smtClean="0"/>
              <a:t>after</a:t>
            </a:r>
            <a:r>
              <a:rPr lang="fr-FR" sz="1200" dirty="0" smtClean="0"/>
              <a:t> ~5-6 contacts </a:t>
            </a:r>
            <a:r>
              <a:rPr lang="fr-FR" sz="1200" dirty="0" smtClean="0">
                <a:solidFill>
                  <a:srgbClr val="0070C0"/>
                </a:solidFill>
              </a:rPr>
              <a:t>King et al. (2020)</a:t>
            </a:r>
          </a:p>
          <a:p>
            <a:pPr marL="171450" indent="-171450">
              <a:buFont typeface="Arial" panose="020B0604020202020204" pitchFamily="34" charset="0"/>
              <a:buChar char="•"/>
            </a:pPr>
            <a:r>
              <a:rPr lang="fr-FR" sz="1200" dirty="0" smtClean="0"/>
              <a:t>For n &lt;</a:t>
            </a:r>
            <a:r>
              <a:rPr lang="fr-FR" sz="1200" dirty="0" smtClean="0">
                <a:solidFill>
                  <a:srgbClr val="0070C0"/>
                </a:solidFill>
              </a:rPr>
              <a:t> </a:t>
            </a:r>
            <a:r>
              <a:rPr lang="fr-FR" sz="1200" dirty="0" err="1" smtClean="0">
                <a:solidFill>
                  <a:srgbClr val="FF0000"/>
                </a:solidFill>
              </a:rPr>
              <a:t>n_touch</a:t>
            </a:r>
            <a:r>
              <a:rPr lang="fr-FR" sz="1200" dirty="0" smtClean="0">
                <a:solidFill>
                  <a:srgbClr val="0070C0"/>
                </a:solidFill>
              </a:rPr>
              <a:t> </a:t>
            </a:r>
            <a:r>
              <a:rPr lang="fr-FR" sz="1200" dirty="0" smtClean="0"/>
              <a:t>(no. </a:t>
            </a:r>
            <a:r>
              <a:rPr lang="fr-FR" sz="1200" dirty="0" smtClean="0"/>
              <a:t>of touches per </a:t>
            </a:r>
            <a:r>
              <a:rPr lang="fr-FR" sz="1200" dirty="0" smtClean="0"/>
              <a:t>hand </a:t>
            </a:r>
            <a:r>
              <a:rPr lang="fr-FR" sz="1200" dirty="0" err="1" smtClean="0"/>
              <a:t>with</a:t>
            </a:r>
            <a:r>
              <a:rPr lang="fr-FR" sz="1200" dirty="0" smtClean="0"/>
              <a:t> area </a:t>
            </a:r>
            <a:r>
              <a:rPr lang="fr-FR" sz="1200" dirty="0" err="1" smtClean="0">
                <a:solidFill>
                  <a:srgbClr val="FF0000"/>
                </a:solidFill>
              </a:rPr>
              <a:t>A</a:t>
            </a:r>
            <a:r>
              <a:rPr lang="fr-FR" sz="900" dirty="0" err="1" smtClean="0">
                <a:solidFill>
                  <a:srgbClr val="FF0000"/>
                </a:solidFill>
              </a:rPr>
              <a:t>f</a:t>
            </a:r>
            <a:r>
              <a:rPr lang="fr-FR" sz="900" dirty="0" smtClean="0"/>
              <a:t> = </a:t>
            </a:r>
            <a:r>
              <a:rPr lang="fr-FR" sz="1200" dirty="0" smtClean="0">
                <a:solidFill>
                  <a:srgbClr val="FF0000"/>
                </a:solidFill>
              </a:rPr>
              <a:t>450</a:t>
            </a:r>
            <a:r>
              <a:rPr lang="fr-FR" sz="1200" dirty="0" smtClean="0"/>
              <a:t> cm</a:t>
            </a:r>
            <a:r>
              <a:rPr lang="fr-FR" sz="900" dirty="0" smtClean="0"/>
              <a:t>2</a:t>
            </a:r>
            <a:r>
              <a:rPr lang="fr-FR" sz="1200" dirty="0" smtClean="0"/>
              <a:t>)</a:t>
            </a:r>
          </a:p>
          <a:p>
            <a:pPr marL="171450" indent="-171450">
              <a:buFont typeface="Arial" panose="020B0604020202020204" pitchFamily="34" charset="0"/>
              <a:buChar char="•"/>
            </a:pPr>
            <a:endParaRPr lang="fr-FR" sz="1200" dirty="0"/>
          </a:p>
          <a:p>
            <a:r>
              <a:rPr lang="fr-FR" sz="1200" dirty="0" smtClean="0"/>
              <a:t>	</a:t>
            </a:r>
            <a:r>
              <a:rPr lang="fr-FR" sz="1200" dirty="0" err="1" smtClean="0">
                <a:solidFill>
                  <a:schemeClr val="bg2">
                    <a:lumMod val="75000"/>
                  </a:schemeClr>
                </a:solidFill>
              </a:rPr>
              <a:t>C</a:t>
            </a:r>
            <a:r>
              <a:rPr lang="fr-FR" sz="900" dirty="0" err="1" smtClean="0">
                <a:solidFill>
                  <a:schemeClr val="bg2">
                    <a:lumMod val="75000"/>
                  </a:schemeClr>
                </a:solidFill>
              </a:rPr>
              <a:t>w,n</a:t>
            </a:r>
            <a:r>
              <a:rPr lang="fr-FR" sz="1200" dirty="0" smtClean="0"/>
              <a:t> = </a:t>
            </a:r>
            <a:r>
              <a:rPr lang="fr-FR" sz="1200" dirty="0" smtClean="0">
                <a:solidFill>
                  <a:schemeClr val="bg2">
                    <a:lumMod val="75000"/>
                  </a:schemeClr>
                </a:solidFill>
              </a:rPr>
              <a:t>C</a:t>
            </a:r>
            <a:r>
              <a:rPr lang="fr-FR" sz="900" dirty="0" smtClean="0">
                <a:solidFill>
                  <a:schemeClr val="bg2">
                    <a:lumMod val="75000"/>
                  </a:schemeClr>
                </a:solidFill>
              </a:rPr>
              <a:t>w,n-1</a:t>
            </a:r>
            <a:r>
              <a:rPr lang="fr-FR" sz="900" dirty="0" smtClean="0"/>
              <a:t> + </a:t>
            </a:r>
            <a:r>
              <a:rPr lang="fr-FR" sz="1200" dirty="0" smtClean="0">
                <a:solidFill>
                  <a:srgbClr val="FF0000"/>
                </a:solidFill>
              </a:rPr>
              <a:t>t</a:t>
            </a:r>
            <a:r>
              <a:rPr lang="fr-FR" sz="1200" dirty="0" smtClean="0"/>
              <a:t> * [C</a:t>
            </a:r>
            <a:r>
              <a:rPr lang="fr-FR" sz="900" dirty="0" smtClean="0"/>
              <a:t>s </a:t>
            </a:r>
            <a:r>
              <a:rPr lang="fr-FR" sz="1200" dirty="0" smtClean="0"/>
              <a:t>*</a:t>
            </a:r>
            <a:r>
              <a:rPr lang="fr-FR" sz="900" dirty="0" smtClean="0"/>
              <a:t> </a:t>
            </a:r>
            <a:r>
              <a:rPr lang="fr-FR" sz="1200" dirty="0" err="1" smtClean="0">
                <a:solidFill>
                  <a:srgbClr val="FF0000"/>
                </a:solidFill>
              </a:rPr>
              <a:t>A</a:t>
            </a:r>
            <a:r>
              <a:rPr lang="fr-FR" sz="900" dirty="0" err="1" smtClean="0">
                <a:solidFill>
                  <a:srgbClr val="FF0000"/>
                </a:solidFill>
              </a:rPr>
              <a:t>f</a:t>
            </a:r>
            <a:r>
              <a:rPr lang="fr-FR" sz="900" dirty="0" smtClean="0"/>
              <a:t> </a:t>
            </a:r>
            <a:r>
              <a:rPr lang="fr-FR" sz="1200" dirty="0" smtClean="0"/>
              <a:t>- </a:t>
            </a:r>
            <a:r>
              <a:rPr lang="fr-FR" sz="1200" dirty="0" smtClean="0">
                <a:solidFill>
                  <a:schemeClr val="bg2">
                    <a:lumMod val="75000"/>
                  </a:schemeClr>
                </a:solidFill>
              </a:rPr>
              <a:t>C</a:t>
            </a:r>
            <a:r>
              <a:rPr lang="fr-FR" sz="900" dirty="0" smtClean="0">
                <a:solidFill>
                  <a:schemeClr val="bg2">
                    <a:lumMod val="75000"/>
                  </a:schemeClr>
                </a:solidFill>
              </a:rPr>
              <a:t>w,n-1</a:t>
            </a:r>
            <a:r>
              <a:rPr lang="fr-FR" sz="1200" dirty="0" smtClean="0"/>
              <a:t>] </a:t>
            </a:r>
            <a:endParaRPr lang="fr-FR" sz="1200" dirty="0"/>
          </a:p>
        </p:txBody>
      </p:sp>
      <p:grpSp>
        <p:nvGrpSpPr>
          <p:cNvPr id="45" name="Groupe 44"/>
          <p:cNvGrpSpPr/>
          <p:nvPr/>
        </p:nvGrpSpPr>
        <p:grpSpPr>
          <a:xfrm>
            <a:off x="441318" y="1366003"/>
            <a:ext cx="8138438" cy="264538"/>
            <a:chOff x="441318" y="1366003"/>
            <a:chExt cx="8138438" cy="264538"/>
          </a:xfrm>
        </p:grpSpPr>
        <p:sp>
          <p:nvSpPr>
            <p:cNvPr id="46" name="ZoneTexte 45"/>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1</a:t>
              </a:r>
              <a:endParaRPr lang="fr-FR" sz="1100" b="1" dirty="0">
                <a:solidFill>
                  <a:schemeClr val="bg1"/>
                </a:solidFill>
              </a:endParaRPr>
            </a:p>
          </p:txBody>
        </p:sp>
        <p:sp>
          <p:nvSpPr>
            <p:cNvPr id="47" name="ZoneTexte 46"/>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smtClean="0">
                  <a:solidFill>
                    <a:schemeClr val="bg1"/>
                  </a:solidFill>
                </a:rPr>
                <a:t>2</a:t>
              </a:r>
              <a:endParaRPr lang="fr-FR" sz="1100" b="1" dirty="0">
                <a:solidFill>
                  <a:schemeClr val="bg1"/>
                </a:solidFill>
              </a:endParaRPr>
            </a:p>
          </p:txBody>
        </p:sp>
        <p:sp>
          <p:nvSpPr>
            <p:cNvPr id="50" name="ZoneTexte 49"/>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7</a:t>
              </a:r>
              <a:endParaRPr lang="fr-FR" sz="1100" b="1" dirty="0">
                <a:solidFill>
                  <a:schemeClr val="bg1"/>
                </a:solidFill>
              </a:endParaRPr>
            </a:p>
          </p:txBody>
        </p:sp>
        <p:sp>
          <p:nvSpPr>
            <p:cNvPr id="52" name="ZoneTexte 51"/>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6</a:t>
              </a:r>
              <a:endParaRPr lang="fr-FR" sz="1100" b="1" dirty="0">
                <a:solidFill>
                  <a:schemeClr val="bg1"/>
                </a:solidFill>
              </a:endParaRPr>
            </a:p>
          </p:txBody>
        </p:sp>
        <p:sp>
          <p:nvSpPr>
            <p:cNvPr id="53" name="ZoneTexte 52"/>
            <p:cNvSpPr txBox="1"/>
            <p:nvPr/>
          </p:nvSpPr>
          <p:spPr>
            <a:xfrm>
              <a:off x="5419155"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5</a:t>
              </a:r>
              <a:endParaRPr lang="fr-FR" sz="1100" b="1" dirty="0">
                <a:solidFill>
                  <a:schemeClr val="bg1"/>
                </a:solidFill>
              </a:endParaRPr>
            </a:p>
          </p:txBody>
        </p:sp>
        <p:sp>
          <p:nvSpPr>
            <p:cNvPr id="54" name="ZoneTexte 53"/>
            <p:cNvSpPr txBox="1"/>
            <p:nvPr/>
          </p:nvSpPr>
          <p:spPr>
            <a:xfrm>
              <a:off x="4261881" y="136654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4</a:t>
              </a:r>
              <a:endParaRPr lang="fr-FR" sz="1100" b="1" dirty="0">
                <a:solidFill>
                  <a:schemeClr val="bg1"/>
                </a:solidFill>
              </a:endParaRPr>
            </a:p>
          </p:txBody>
        </p:sp>
        <p:sp>
          <p:nvSpPr>
            <p:cNvPr id="55" name="ZoneTexte 54"/>
            <p:cNvSpPr txBox="1"/>
            <p:nvPr/>
          </p:nvSpPr>
          <p:spPr>
            <a:xfrm>
              <a:off x="3104607"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a:t>
              </a:r>
              <a:r>
                <a:rPr lang="fr-FR" sz="1100" b="1" dirty="0" smtClean="0">
                  <a:solidFill>
                    <a:schemeClr val="bg1"/>
                  </a:solidFill>
                </a:rPr>
                <a:t>= </a:t>
              </a:r>
              <a:r>
                <a:rPr lang="fr-FR" sz="1100" b="1" dirty="0">
                  <a:solidFill>
                    <a:schemeClr val="bg1"/>
                  </a:solidFill>
                </a:rPr>
                <a:t>3</a:t>
              </a:r>
              <a:endParaRPr lang="fr-FR" sz="1100" b="1" dirty="0">
                <a:solidFill>
                  <a:schemeClr val="bg1"/>
                </a:solidFill>
              </a:endParaRPr>
            </a:p>
          </p:txBody>
        </p:sp>
      </p:grpSp>
    </p:spTree>
    <p:extLst>
      <p:ext uri="{BB962C8B-B14F-4D97-AF65-F5344CB8AC3E}">
        <p14:creationId xmlns:p14="http://schemas.microsoft.com/office/powerpoint/2010/main" val="6525043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9</a:t>
            </a:fld>
            <a:endParaRPr lang="fr-FR" dirty="0"/>
          </a:p>
        </p:txBody>
      </p:sp>
      <p:sp>
        <p:nvSpPr>
          <p:cNvPr id="6" name="Titre 5"/>
          <p:cNvSpPr>
            <a:spLocks noGrp="1"/>
          </p:cNvSpPr>
          <p:nvPr>
            <p:ph type="title"/>
          </p:nvPr>
        </p:nvSpPr>
        <p:spPr>
          <a:xfrm>
            <a:off x="275431" y="262220"/>
            <a:ext cx="8157703" cy="636937"/>
          </a:xfrm>
        </p:spPr>
        <p:txBody>
          <a:bodyPr/>
          <a:lstStyle/>
          <a:p>
            <a:r>
              <a:rPr lang="fr-FR" dirty="0"/>
              <a:t>H</a:t>
            </a:r>
            <a:r>
              <a:rPr lang="fr-FR" dirty="0" smtClean="0"/>
              <a:t>ygiene and biosecurity parameters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381642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Assumptions are imposed using hygiene practice parameters </a:t>
            </a:r>
            <a:r>
              <a:rPr lang="fr-FR" sz="1200" b="0" i="1" dirty="0" smtClean="0">
                <a:solidFill>
                  <a:srgbClr val="00B050"/>
                </a:solidFill>
              </a:rPr>
              <a:t>H</a:t>
            </a:r>
          </a:p>
          <a:p>
            <a:endParaRPr lang="fr-FR" sz="1200" i="1" dirty="0">
              <a:solidFill>
                <a:srgbClr val="00B050"/>
              </a:solidFill>
            </a:endParaRPr>
          </a:p>
          <a:p>
            <a:pPr marL="171450" indent="-171450">
              <a:buFont typeface="Arial" panose="020B0604020202020204" pitchFamily="34" charset="0"/>
              <a:buChar char="•"/>
            </a:pPr>
            <a:r>
              <a:rPr lang="fr-FR" sz="1200" b="0" dirty="0" smtClean="0">
                <a:solidFill>
                  <a:srgbClr val="FF0000"/>
                </a:solidFill>
              </a:rPr>
              <a:t>p_air </a:t>
            </a:r>
            <a:r>
              <a:rPr lang="fr-FR" sz="1200" b="0" dirty="0" smtClean="0">
                <a:solidFill>
                  <a:schemeClr val="tx1"/>
                </a:solidFill>
              </a:rPr>
              <a:t>:=</a:t>
            </a:r>
            <a:r>
              <a:rPr lang="fr-FR" sz="1200" b="0" dirty="0" smtClean="0">
                <a:solidFill>
                  <a:srgbClr val="FF0000"/>
                </a:solidFill>
              </a:rPr>
              <a:t> P[</a:t>
            </a:r>
            <a:r>
              <a:rPr lang="fr-FR" sz="1200" b="0" dirty="0" smtClean="0">
                <a:solidFill>
                  <a:schemeClr val="tx1"/>
                </a:solidFill>
              </a:rPr>
              <a:t>Air-borne </a:t>
            </a:r>
            <a:r>
              <a:rPr lang="fr-FR" sz="1200" b="0" dirty="0">
                <a:solidFill>
                  <a:schemeClr val="tx1"/>
                </a:solidFill>
              </a:rPr>
              <a:t>transmission</a:t>
            </a:r>
            <a:r>
              <a:rPr lang="fr-FR" sz="1200" b="0" dirty="0">
                <a:solidFill>
                  <a:srgbClr val="FF0000"/>
                </a:solidFill>
              </a:rPr>
              <a:t>] </a:t>
            </a:r>
            <a:r>
              <a:rPr lang="fr-FR" sz="1200" b="0" dirty="0" smtClean="0">
                <a:solidFill>
                  <a:schemeClr val="tx1"/>
                </a:solidFill>
              </a:rPr>
              <a:t>= 0</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E_mask</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a:t>
            </a:r>
            <a:r>
              <a:rPr lang="fr-FR" sz="1200" b="0" dirty="0">
                <a:solidFill>
                  <a:schemeClr val="tx1"/>
                </a:solidFill>
              </a:rPr>
              <a:t>wearing </a:t>
            </a:r>
            <a:r>
              <a:rPr lang="fr-FR" sz="1200" b="0" dirty="0" smtClean="0">
                <a:solidFill>
                  <a:schemeClr val="tx1"/>
                </a:solidFill>
              </a:rPr>
              <a:t>mask</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E_glove</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wearing gloves</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E_handwash</a:t>
            </a:r>
            <a:r>
              <a:rPr lang="fr-FR" sz="1200" b="0" dirty="0" smtClean="0">
                <a:solidFill>
                  <a:srgbClr val="FF0000"/>
                </a:solidFill>
              </a:rPr>
              <a:t> </a:t>
            </a:r>
            <a:r>
              <a:rPr lang="fr-FR" sz="1200" b="0" dirty="0">
                <a:solidFill>
                  <a:schemeClr val="tx1"/>
                </a:solidFill>
              </a:rPr>
              <a:t>:=</a:t>
            </a:r>
            <a:r>
              <a:rPr lang="fr-FR" sz="1200" b="0" dirty="0">
                <a:solidFill>
                  <a:srgbClr val="FF0000"/>
                </a:solidFill>
              </a:rPr>
              <a:t> </a:t>
            </a:r>
            <a:r>
              <a:rPr lang="fr-FR" sz="1200" b="0" dirty="0" smtClean="0">
                <a:solidFill>
                  <a:schemeClr val="tx1"/>
                </a:solidFill>
              </a:rPr>
              <a:t>Worker washed hands </a:t>
            </a:r>
            <a:r>
              <a:rPr lang="fr-FR" sz="1200" b="0" dirty="0" err="1" smtClean="0">
                <a:solidFill>
                  <a:schemeClr val="tx1"/>
                </a:solidFill>
              </a:rPr>
              <a:t>afterwards</a:t>
            </a:r>
            <a:endParaRPr lang="fr-FR" sz="1200" b="0" dirty="0" smtClean="0">
              <a:solidFill>
                <a:schemeClr val="tx1"/>
              </a:solidFill>
            </a:endParaRPr>
          </a:p>
          <a:p>
            <a:pPr marL="171450" indent="-171450">
              <a:buFont typeface="Arial" panose="020B0604020202020204" pitchFamily="34" charset="0"/>
              <a:buChar char="•"/>
            </a:pPr>
            <a:r>
              <a:rPr lang="fr-FR" sz="1200" b="0" dirty="0" err="1">
                <a:solidFill>
                  <a:srgbClr val="2082C8"/>
                </a:solidFill>
              </a:rPr>
              <a:t>E_touch</a:t>
            </a:r>
            <a:r>
              <a:rPr lang="fr-FR" sz="1200" b="0" dirty="0">
                <a:solidFill>
                  <a:srgbClr val="FF0000"/>
                </a:solidFill>
              </a:rPr>
              <a:t> </a:t>
            </a:r>
            <a:r>
              <a:rPr lang="fr-FR" sz="1200" b="0" dirty="0">
                <a:solidFill>
                  <a:schemeClr val="tx1"/>
                </a:solidFill>
              </a:rPr>
              <a:t>:=</a:t>
            </a:r>
            <a:r>
              <a:rPr lang="fr-FR" sz="1200" b="0" dirty="0">
                <a:solidFill>
                  <a:srgbClr val="FF0000"/>
                </a:solidFill>
              </a:rPr>
              <a:t> </a:t>
            </a:r>
            <a:r>
              <a:rPr lang="fr-FR" sz="1200" b="0" dirty="0" err="1">
                <a:solidFill>
                  <a:schemeClr val="tx1"/>
                </a:solidFill>
              </a:rPr>
              <a:t>Worker</a:t>
            </a:r>
            <a:r>
              <a:rPr lang="fr-FR" sz="1200" b="0" dirty="0">
                <a:solidFill>
                  <a:schemeClr val="tx1"/>
                </a:solidFill>
              </a:rPr>
              <a:t> touches </a:t>
            </a:r>
            <a:r>
              <a:rPr lang="fr-FR" sz="1200" b="0" dirty="0" err="1">
                <a:solidFill>
                  <a:schemeClr val="tx1"/>
                </a:solidFill>
              </a:rPr>
              <a:t>their</a:t>
            </a:r>
            <a:r>
              <a:rPr lang="fr-FR" sz="1200" b="0" dirty="0">
                <a:solidFill>
                  <a:schemeClr val="tx1"/>
                </a:solidFill>
              </a:rPr>
              <a:t> </a:t>
            </a:r>
            <a:r>
              <a:rPr lang="fr-FR" sz="1200" b="0" dirty="0" err="1">
                <a:solidFill>
                  <a:schemeClr val="tx1"/>
                </a:solidFill>
              </a:rPr>
              <a:t>lips</a:t>
            </a:r>
            <a:r>
              <a:rPr lang="fr-FR" sz="1200" b="0" dirty="0">
                <a:solidFill>
                  <a:schemeClr val="tx1"/>
                </a:solidFill>
              </a:rPr>
              <a:t> </a:t>
            </a:r>
            <a:r>
              <a:rPr lang="fr-FR" sz="1200" b="0" dirty="0" err="1">
                <a:solidFill>
                  <a:schemeClr val="tx1"/>
                </a:solidFill>
              </a:rPr>
              <a:t>with</a:t>
            </a:r>
            <a:r>
              <a:rPr lang="fr-FR" sz="1200" b="0" dirty="0">
                <a:solidFill>
                  <a:schemeClr val="tx1"/>
                </a:solidFill>
              </a:rPr>
              <a:t> </a:t>
            </a:r>
            <a:r>
              <a:rPr lang="fr-FR" sz="1200" b="0" dirty="0" err="1" smtClean="0">
                <a:solidFill>
                  <a:schemeClr val="tx1"/>
                </a:solidFill>
              </a:rPr>
              <a:t>gloves</a:t>
            </a:r>
            <a:endParaRPr lang="fr-FR" sz="1200" b="0" dirty="0" smtClean="0">
              <a:solidFill>
                <a:schemeClr val="tx1"/>
              </a:solidFill>
            </a:endParaRPr>
          </a:p>
          <a:p>
            <a:pPr marL="171450" indent="-171450">
              <a:buFont typeface="Arial" panose="020B0604020202020204" pitchFamily="34" charset="0"/>
              <a:buChar char="•"/>
            </a:pPr>
            <a:r>
              <a:rPr lang="fr-FR" sz="1200" b="0" dirty="0">
                <a:solidFill>
                  <a:srgbClr val="FF0000"/>
                </a:solidFill>
              </a:rPr>
              <a:t>q_mask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mask</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FF0000"/>
                </a:solidFill>
              </a:rPr>
              <a:t>q_glove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gloves</a:t>
            </a:r>
            <a:endParaRPr lang="fr-FR" sz="1200" b="0" dirty="0" smtClean="0">
              <a:solidFill>
                <a:srgbClr val="FF0000"/>
              </a:solidFill>
            </a:endParaRPr>
          </a:p>
          <a:p>
            <a:pPr marL="171450" indent="-171450">
              <a:buFont typeface="Arial" panose="020B0604020202020204" pitchFamily="34" charset="0"/>
              <a:buChar char="•"/>
            </a:pPr>
            <a:r>
              <a:rPr lang="fr-FR" sz="1200" b="0" dirty="0" err="1" smtClean="0">
                <a:solidFill>
                  <a:srgbClr val="FF0000"/>
                </a:solidFill>
              </a:rPr>
              <a:t>q_wash</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proportion of </a:t>
            </a:r>
            <a:r>
              <a:rPr lang="fr-FR" sz="1200" b="0" dirty="0" err="1" smtClean="0">
                <a:solidFill>
                  <a:schemeClr val="tx1"/>
                </a:solidFill>
              </a:rPr>
              <a:t>bacteria</a:t>
            </a:r>
            <a:r>
              <a:rPr lang="fr-FR" sz="1200" b="0" dirty="0" smtClean="0">
                <a:solidFill>
                  <a:schemeClr val="tx1"/>
                </a:solidFill>
              </a:rPr>
              <a:t> passing </a:t>
            </a:r>
            <a:r>
              <a:rPr lang="fr-FR" sz="1200" b="0" dirty="0" err="1" smtClean="0">
                <a:solidFill>
                  <a:schemeClr val="tx1"/>
                </a:solidFill>
              </a:rPr>
              <a:t>through</a:t>
            </a:r>
            <a:r>
              <a:rPr lang="fr-FR" sz="1200" b="0" dirty="0" smtClean="0">
                <a:solidFill>
                  <a:schemeClr val="tx1"/>
                </a:solidFill>
              </a:rPr>
              <a:t> </a:t>
            </a:r>
            <a:r>
              <a:rPr lang="fr-FR" sz="1200" b="0" dirty="0" err="1" smtClean="0">
                <a:solidFill>
                  <a:schemeClr val="tx1"/>
                </a:solidFill>
              </a:rPr>
              <a:t>handwash</a:t>
            </a:r>
            <a:r>
              <a:rPr lang="fr-FR" sz="1200" b="0" dirty="0" smtClean="0">
                <a:solidFill>
                  <a:schemeClr val="tx1"/>
                </a:solidFill>
              </a:rPr>
              <a:t> </a:t>
            </a:r>
          </a:p>
          <a:p>
            <a:pPr marL="171450" indent="-171450">
              <a:buFont typeface="Arial" panose="020B0604020202020204" pitchFamily="34" charset="0"/>
              <a:buChar char="•"/>
            </a:pPr>
            <a:r>
              <a:rPr lang="fr-FR" sz="1200" b="0" dirty="0" err="1" smtClean="0">
                <a:solidFill>
                  <a:srgbClr val="FF0000"/>
                </a:solidFill>
              </a:rPr>
              <a:t>q_lips</a:t>
            </a:r>
            <a:r>
              <a:rPr lang="fr-FR" sz="1200" b="0" dirty="0" smtClean="0">
                <a:solidFill>
                  <a:schemeClr val="tx1"/>
                </a:solidFill>
              </a:rPr>
              <a:t> := Transmission rate </a:t>
            </a:r>
            <a:r>
              <a:rPr lang="fr-FR" sz="1200" b="0" dirty="0" err="1" smtClean="0">
                <a:solidFill>
                  <a:schemeClr val="tx1"/>
                </a:solidFill>
              </a:rPr>
              <a:t>from</a:t>
            </a:r>
            <a:r>
              <a:rPr lang="fr-FR" sz="1200" b="0" dirty="0" smtClean="0">
                <a:solidFill>
                  <a:schemeClr val="tx1"/>
                </a:solidFill>
              </a:rPr>
              <a:t> hand/</a:t>
            </a:r>
            <a:r>
              <a:rPr lang="fr-FR" sz="1200" b="0" dirty="0" err="1" smtClean="0">
                <a:solidFill>
                  <a:schemeClr val="tx1"/>
                </a:solidFill>
              </a:rPr>
              <a:t>gloves</a:t>
            </a:r>
            <a:r>
              <a:rPr lang="fr-FR" sz="1200" b="0" dirty="0" smtClean="0">
                <a:solidFill>
                  <a:schemeClr val="tx1"/>
                </a:solidFill>
              </a:rPr>
              <a:t>/</a:t>
            </a:r>
            <a:r>
              <a:rPr lang="fr-FR" sz="1200" b="0" dirty="0" err="1" smtClean="0">
                <a:solidFill>
                  <a:schemeClr val="tx1"/>
                </a:solidFill>
              </a:rPr>
              <a:t>mask</a:t>
            </a:r>
            <a:r>
              <a:rPr lang="fr-FR" sz="1200" b="0" dirty="0" smtClean="0">
                <a:solidFill>
                  <a:schemeClr val="tx1"/>
                </a:solidFill>
              </a:rPr>
              <a:t> to </a:t>
            </a:r>
            <a:r>
              <a:rPr lang="fr-FR" sz="1200" b="0" dirty="0" err="1" smtClean="0">
                <a:solidFill>
                  <a:schemeClr val="tx1"/>
                </a:solidFill>
              </a:rPr>
              <a:t>lips</a:t>
            </a:r>
            <a:endParaRPr lang="fr-FR" sz="1200" b="0" dirty="0">
              <a:solidFill>
                <a:srgbClr val="FF0000"/>
              </a:solidFill>
            </a:endParaRPr>
          </a:p>
          <a:p>
            <a:pPr marL="171450" indent="-171450">
              <a:buFont typeface="Arial" panose="020B0604020202020204" pitchFamily="34" charset="0"/>
              <a:buChar char="•"/>
            </a:pPr>
            <a:r>
              <a:rPr lang="fr-FR" sz="1200" b="0" dirty="0" err="1" smtClean="0">
                <a:solidFill>
                  <a:srgbClr val="00B050"/>
                </a:solidFill>
              </a:rPr>
              <a:t>C_lips_s</a:t>
            </a:r>
            <a:r>
              <a:rPr lang="fr-FR" sz="1200" b="0" dirty="0" smtClean="0">
                <a:solidFill>
                  <a:schemeClr val="tx1"/>
                </a:solidFill>
              </a:rPr>
              <a:t> </a:t>
            </a:r>
            <a:r>
              <a:rPr lang="fr-FR" sz="1200" b="0" dirty="0" smtClean="0">
                <a:solidFill>
                  <a:schemeClr val="tx1"/>
                </a:solidFill>
              </a:rPr>
              <a:t>:= ESBL </a:t>
            </a:r>
            <a:r>
              <a:rPr lang="fr-FR" sz="1200" b="0" i="1" dirty="0" smtClean="0">
                <a:solidFill>
                  <a:schemeClr val="tx1"/>
                </a:solidFill>
              </a:rPr>
              <a:t>E. coli </a:t>
            </a:r>
            <a:r>
              <a:rPr lang="fr-FR" sz="1200" b="0" dirty="0" smtClean="0">
                <a:solidFill>
                  <a:schemeClr val="tx1"/>
                </a:solidFill>
              </a:rPr>
              <a:t>concentration on </a:t>
            </a:r>
            <a:r>
              <a:rPr lang="fr-FR" sz="1200" b="0" dirty="0" err="1">
                <a:solidFill>
                  <a:schemeClr val="tx1"/>
                </a:solidFill>
              </a:rPr>
              <a:t>worker’s</a:t>
            </a:r>
            <a:r>
              <a:rPr lang="fr-FR" sz="1200" b="0" dirty="0">
                <a:solidFill>
                  <a:schemeClr val="tx1"/>
                </a:solidFill>
              </a:rPr>
              <a:t> </a:t>
            </a:r>
            <a:r>
              <a:rPr lang="fr-FR" sz="1200" b="0" dirty="0" err="1">
                <a:solidFill>
                  <a:schemeClr val="tx1"/>
                </a:solidFill>
              </a:rPr>
              <a:t>lips</a:t>
            </a:r>
            <a:r>
              <a:rPr lang="fr-FR" sz="1200" b="0" dirty="0">
                <a:solidFill>
                  <a:schemeClr val="tx1"/>
                </a:solidFill>
              </a:rPr>
              <a:t> </a:t>
            </a:r>
            <a:r>
              <a:rPr lang="fr-FR" sz="1200" b="0" dirty="0" err="1" smtClean="0">
                <a:solidFill>
                  <a:schemeClr val="tx1"/>
                </a:solidFill>
              </a:rPr>
              <a:t>working</a:t>
            </a:r>
            <a:r>
              <a:rPr lang="fr-FR" sz="1200" b="0" dirty="0" smtClean="0">
                <a:solidFill>
                  <a:schemeClr val="tx1"/>
                </a:solidFill>
              </a:rPr>
              <a:t> in stage </a:t>
            </a:r>
            <a:r>
              <a:rPr lang="fr-FR" sz="1200" i="1" dirty="0" smtClean="0">
                <a:solidFill>
                  <a:srgbClr val="FF0000"/>
                </a:solidFill>
              </a:rPr>
              <a:t>s</a:t>
            </a:r>
            <a:endParaRPr lang="fr-FR" sz="1200" dirty="0" smtClean="0">
              <a:solidFill>
                <a:srgbClr val="FF0000"/>
              </a:solidFill>
            </a:endParaRPr>
          </a:p>
          <a:p>
            <a:pPr marL="171450" indent="-171450">
              <a:buFont typeface="Arial" panose="020B0604020202020204" pitchFamily="34" charset="0"/>
              <a:buChar char="•"/>
            </a:pPr>
            <a:r>
              <a:rPr lang="fr-FR" sz="1200" b="0" dirty="0" err="1" smtClean="0">
                <a:solidFill>
                  <a:srgbClr val="00B050"/>
                </a:solidFill>
              </a:rPr>
              <a:t>C_worker_s</a:t>
            </a:r>
            <a:r>
              <a:rPr lang="fr-FR" sz="1200" b="0" dirty="0" smtClean="0">
                <a:solidFill>
                  <a:srgbClr val="00B050"/>
                </a:solidFill>
              </a:rPr>
              <a:t> </a:t>
            </a:r>
            <a:r>
              <a:rPr lang="fr-FR" sz="1200" b="0" dirty="0" smtClean="0">
                <a:solidFill>
                  <a:schemeClr val="tx1"/>
                </a:solidFill>
              </a:rPr>
              <a:t>:= ESBL </a:t>
            </a:r>
            <a:r>
              <a:rPr lang="fr-FR" sz="1200" b="0" i="1" dirty="0" smtClean="0">
                <a:solidFill>
                  <a:schemeClr val="tx1"/>
                </a:solidFill>
              </a:rPr>
              <a:t>E. coli </a:t>
            </a:r>
            <a:r>
              <a:rPr lang="fr-FR" sz="1200" b="0" dirty="0">
                <a:solidFill>
                  <a:schemeClr val="tx1"/>
                </a:solidFill>
              </a:rPr>
              <a:t>concentration on </a:t>
            </a:r>
            <a:r>
              <a:rPr lang="fr-FR" sz="1200" b="0" dirty="0" err="1" smtClean="0">
                <a:solidFill>
                  <a:schemeClr val="tx1"/>
                </a:solidFill>
              </a:rPr>
              <a:t>worker’s</a:t>
            </a:r>
            <a:r>
              <a:rPr lang="fr-FR" sz="1200" b="0" dirty="0" smtClean="0">
                <a:solidFill>
                  <a:schemeClr val="tx1"/>
                </a:solidFill>
              </a:rPr>
              <a:t> hand </a:t>
            </a:r>
            <a:r>
              <a:rPr lang="fr-FR" sz="1200" b="0" dirty="0" err="1">
                <a:solidFill>
                  <a:schemeClr val="tx1"/>
                </a:solidFill>
              </a:rPr>
              <a:t>working</a:t>
            </a:r>
            <a:r>
              <a:rPr lang="fr-FR" sz="1200" b="0" dirty="0">
                <a:solidFill>
                  <a:schemeClr val="tx1"/>
                </a:solidFill>
              </a:rPr>
              <a:t> in </a:t>
            </a:r>
            <a:r>
              <a:rPr lang="fr-FR" sz="1200" b="0" dirty="0" smtClean="0">
                <a:solidFill>
                  <a:schemeClr val="tx1"/>
                </a:solidFill>
              </a:rPr>
              <a:t>stage</a:t>
            </a:r>
            <a:r>
              <a:rPr lang="fr-FR" sz="1200" dirty="0" smtClean="0">
                <a:solidFill>
                  <a:srgbClr val="FF0000"/>
                </a:solidFill>
              </a:rPr>
              <a:t> </a:t>
            </a:r>
            <a:r>
              <a:rPr lang="fr-FR" sz="1200" i="1" dirty="0">
                <a:solidFill>
                  <a:srgbClr val="FF0000"/>
                </a:solidFill>
              </a:rPr>
              <a:t>s</a:t>
            </a:r>
            <a:endParaRPr lang="fr-FR" sz="1200" i="1" dirty="0" smtClean="0">
              <a:solidFill>
                <a:srgbClr val="FF0000"/>
              </a:solidFill>
            </a:endParaRPr>
          </a:p>
          <a:p>
            <a:pPr marL="171450" indent="-171450">
              <a:buFont typeface="Arial" panose="020B0604020202020204" pitchFamily="34" charset="0"/>
              <a:buChar char="•"/>
            </a:pPr>
            <a:endParaRPr lang="fr-FR" sz="1200" b="0" dirty="0">
              <a:solidFill>
                <a:schemeClr val="tx1"/>
              </a:solidFill>
            </a:endParaRPr>
          </a:p>
          <a:p>
            <a:pPr marL="171450" indent="-171450">
              <a:buFont typeface="Arial" panose="020B0604020202020204" pitchFamily="34" charset="0"/>
              <a:buChar char="•"/>
            </a:pPr>
            <a:endParaRPr lang="fr-FR" sz="1200" b="0" dirty="0" smtClean="0">
              <a:solidFill>
                <a:srgbClr val="00B050"/>
              </a:solidFill>
            </a:endParaRPr>
          </a:p>
          <a:p>
            <a:pPr marL="171450" indent="-171450">
              <a:buFont typeface="Arial" panose="020B0604020202020204" pitchFamily="34" charset="0"/>
              <a:buChar char="•"/>
            </a:pPr>
            <a:r>
              <a:rPr lang="fr-FR" sz="1200" b="0" dirty="0" err="1" smtClean="0">
                <a:solidFill>
                  <a:srgbClr val="00B050"/>
                </a:solidFill>
              </a:rPr>
              <a:t>C_lips_s</a:t>
            </a:r>
            <a:r>
              <a:rPr lang="fr-FR" sz="1200" b="0" dirty="0" smtClean="0">
                <a:solidFill>
                  <a:schemeClr val="tx1"/>
                </a:solidFill>
              </a:rPr>
              <a:t> </a:t>
            </a:r>
            <a:r>
              <a:rPr lang="fr-FR" sz="1200" b="0" dirty="0" err="1" smtClean="0">
                <a:solidFill>
                  <a:schemeClr val="tx1"/>
                </a:solidFill>
              </a:rPr>
              <a:t>is</a:t>
            </a:r>
            <a:r>
              <a:rPr lang="fr-FR" sz="1200" b="0" dirty="0" smtClean="0">
                <a:solidFill>
                  <a:schemeClr val="tx1"/>
                </a:solidFill>
              </a:rPr>
              <a:t> a </a:t>
            </a:r>
            <a:r>
              <a:rPr lang="fr-FR" sz="1200" b="0" dirty="0" err="1" smtClean="0">
                <a:solidFill>
                  <a:schemeClr val="tx1"/>
                </a:solidFill>
              </a:rPr>
              <a:t>random</a:t>
            </a:r>
            <a:r>
              <a:rPr lang="fr-FR" sz="1200" b="0" dirty="0" smtClean="0">
                <a:solidFill>
                  <a:schemeClr val="tx1"/>
                </a:solidFill>
              </a:rPr>
              <a:t> variable </a:t>
            </a:r>
            <a:r>
              <a:rPr lang="fr-FR" sz="1200" b="0" dirty="0" err="1" smtClean="0">
                <a:solidFill>
                  <a:schemeClr val="tx1"/>
                </a:solidFill>
              </a:rPr>
              <a:t>depending</a:t>
            </a:r>
            <a:r>
              <a:rPr lang="fr-FR" sz="1200" b="0" dirty="0" smtClean="0">
                <a:solidFill>
                  <a:schemeClr val="tx1"/>
                </a:solidFill>
              </a:rPr>
              <a:t> on the </a:t>
            </a:r>
            <a:r>
              <a:rPr lang="fr-FR" sz="1200" b="0" dirty="0" err="1" smtClean="0">
                <a:solidFill>
                  <a:schemeClr val="tx1"/>
                </a:solidFill>
              </a:rPr>
              <a:t>events</a:t>
            </a:r>
            <a:r>
              <a:rPr lang="fr-FR" sz="1200" b="0" dirty="0" smtClean="0">
                <a:solidFill>
                  <a:schemeClr val="tx1"/>
                </a:solidFill>
              </a:rPr>
              <a:t> </a:t>
            </a:r>
            <a:r>
              <a:rPr lang="fr-FR" sz="1200" b="0" dirty="0" smtClean="0">
                <a:solidFill>
                  <a:srgbClr val="2082C8"/>
                </a:solidFill>
              </a:rPr>
              <a:t>E </a:t>
            </a:r>
            <a:r>
              <a:rPr lang="fr-FR" sz="1200" b="0" dirty="0" smtClean="0">
                <a:solidFill>
                  <a:schemeClr val="tx1"/>
                </a:solidFill>
              </a:rPr>
              <a:t>and the </a:t>
            </a:r>
            <a:r>
              <a:rPr lang="fr-FR" sz="1200" b="0" dirty="0" err="1" smtClean="0">
                <a:solidFill>
                  <a:schemeClr val="tx1"/>
                </a:solidFill>
              </a:rPr>
              <a:t>r.v</a:t>
            </a:r>
            <a:r>
              <a:rPr lang="fr-FR" sz="1200" b="0" dirty="0" smtClean="0">
                <a:solidFill>
                  <a:schemeClr val="tx1"/>
                </a:solidFill>
              </a:rPr>
              <a:t>. </a:t>
            </a:r>
            <a:r>
              <a:rPr lang="fr-FR" sz="1200" b="0" dirty="0" err="1" smtClean="0">
                <a:solidFill>
                  <a:srgbClr val="00B050"/>
                </a:solidFill>
              </a:rPr>
              <a:t>C_worker_s</a:t>
            </a:r>
            <a:endParaRPr lang="fr-FR" sz="1200" b="0" dirty="0" smtClean="0">
              <a:solidFill>
                <a:srgbClr val="2082C8"/>
              </a:solidFill>
            </a:endParaRPr>
          </a:p>
          <a:p>
            <a:pPr marL="171450" indent="-171450">
              <a:buFont typeface="Arial" panose="020B0604020202020204" pitchFamily="34" charset="0"/>
              <a:buChar char="•"/>
            </a:pPr>
            <a:endParaRPr lang="fr-FR" sz="1200" b="0" dirty="0" smtClean="0">
              <a:solidFill>
                <a:srgbClr val="2082C8"/>
              </a:solidFill>
            </a:endParaRPr>
          </a:p>
          <a:p>
            <a:pPr marL="171450" indent="-171450">
              <a:buFont typeface="Arial" panose="020B0604020202020204" pitchFamily="34" charset="0"/>
              <a:buChar char="•"/>
            </a:pPr>
            <a:endParaRPr lang="fr-FR" sz="1200" dirty="0" smtClean="0"/>
          </a:p>
          <a:p>
            <a:pPr marL="171450" indent="-171450">
              <a:buFont typeface="Arial" panose="020B0604020202020204" pitchFamily="34" charset="0"/>
              <a:buChar char="•"/>
            </a:pPr>
            <a:r>
              <a:rPr lang="fr-FR" sz="1200" dirty="0" err="1" smtClean="0"/>
              <a:t>Compute</a:t>
            </a:r>
            <a:r>
              <a:rPr lang="fr-FR" sz="1200" dirty="0" smtClean="0"/>
              <a:t> </a:t>
            </a:r>
            <a:r>
              <a:rPr lang="fr-FR" sz="1200" dirty="0" err="1"/>
              <a:t>average</a:t>
            </a:r>
            <a:r>
              <a:rPr lang="fr-FR" sz="1200" dirty="0"/>
              <a:t> </a:t>
            </a:r>
            <a:r>
              <a:rPr lang="fr-FR" sz="1200" dirty="0" err="1" smtClean="0"/>
              <a:t>concentraion</a:t>
            </a:r>
            <a:r>
              <a:rPr lang="fr-FR" sz="1200" dirty="0" smtClean="0"/>
              <a:t> </a:t>
            </a:r>
            <a:r>
              <a:rPr lang="fr-FR" sz="1200" dirty="0" err="1" smtClean="0">
                <a:solidFill>
                  <a:srgbClr val="00B050"/>
                </a:solidFill>
              </a:rPr>
              <a:t>C_lips_s_bar</a:t>
            </a:r>
            <a:r>
              <a:rPr lang="fr-FR" sz="1200" dirty="0" smtClean="0"/>
              <a:t> </a:t>
            </a:r>
            <a:r>
              <a:rPr lang="fr-FR" sz="1200" dirty="0"/>
              <a:t>on </a:t>
            </a:r>
            <a:r>
              <a:rPr lang="fr-FR" sz="1200" dirty="0" smtClean="0"/>
              <a:t>stage </a:t>
            </a:r>
            <a:r>
              <a:rPr lang="fr-FR" sz="1200" i="1" dirty="0" smtClean="0">
                <a:solidFill>
                  <a:srgbClr val="FF0000"/>
                </a:solidFill>
              </a:rPr>
              <a:t>s</a:t>
            </a:r>
            <a:r>
              <a:rPr lang="fr-FR" sz="1200" i="1" dirty="0" smtClean="0"/>
              <a:t> </a:t>
            </a:r>
            <a:r>
              <a:rPr lang="fr-FR" sz="1200" dirty="0" err="1" smtClean="0"/>
              <a:t>worker’s</a:t>
            </a:r>
            <a:r>
              <a:rPr lang="fr-FR" sz="1200" dirty="0" smtClean="0"/>
              <a:t> </a:t>
            </a:r>
            <a:r>
              <a:rPr lang="fr-FR" sz="1200" dirty="0"/>
              <a:t>lips given touch: </a:t>
            </a:r>
            <a:br>
              <a:rPr lang="fr-FR" sz="1200" dirty="0"/>
            </a:br>
            <a:r>
              <a:rPr lang="fr-FR" sz="1200" dirty="0" smtClean="0"/>
              <a:t/>
            </a:r>
            <a:br>
              <a:rPr lang="fr-FR" sz="1200" dirty="0" smtClean="0"/>
            </a:br>
            <a:r>
              <a:rPr lang="fr-FR" sz="1200" dirty="0" err="1" smtClean="0">
                <a:solidFill>
                  <a:srgbClr val="00B050"/>
                </a:solidFill>
              </a:rPr>
              <a:t>C_lips_s_bar</a:t>
            </a:r>
            <a:r>
              <a:rPr lang="fr-FR" sz="1200" b="0" dirty="0" smtClean="0">
                <a:solidFill>
                  <a:srgbClr val="00B050"/>
                </a:solidFill>
              </a:rPr>
              <a:t> </a:t>
            </a:r>
            <a:r>
              <a:rPr lang="fr-FR" sz="1200" b="0" dirty="0" smtClean="0">
                <a:solidFill>
                  <a:schemeClr val="tx1"/>
                </a:solidFill>
              </a:rPr>
              <a:t>=</a:t>
            </a:r>
            <a:r>
              <a:rPr lang="fr-FR" sz="1200" b="0" dirty="0" smtClean="0">
                <a:solidFill>
                  <a:srgbClr val="00B050"/>
                </a:solidFill>
              </a:rPr>
              <a:t> </a:t>
            </a:r>
            <a:r>
              <a:rPr lang="fr-FR" sz="1200" dirty="0" smtClean="0"/>
              <a:t>E[</a:t>
            </a:r>
            <a:r>
              <a:rPr lang="fr-FR" sz="1200" dirty="0" err="1" smtClean="0">
                <a:solidFill>
                  <a:srgbClr val="00B050"/>
                </a:solidFill>
              </a:rPr>
              <a:t>C_lips_s</a:t>
            </a:r>
            <a:r>
              <a:rPr lang="fr-FR" sz="1200" dirty="0" smtClean="0"/>
              <a:t> </a:t>
            </a:r>
            <a:r>
              <a:rPr lang="fr-FR" sz="1200" dirty="0"/>
              <a:t>| </a:t>
            </a:r>
            <a:r>
              <a:rPr lang="fr-FR" sz="1200" dirty="0" smtClean="0"/>
              <a:t>1_{</a:t>
            </a:r>
            <a:r>
              <a:rPr lang="fr-FR" sz="1200" dirty="0" err="1" smtClean="0">
                <a:solidFill>
                  <a:srgbClr val="2082C8"/>
                </a:solidFill>
              </a:rPr>
              <a:t>E_touch</a:t>
            </a:r>
            <a:r>
              <a:rPr lang="fr-FR" sz="1200" dirty="0" smtClean="0">
                <a:solidFill>
                  <a:schemeClr val="tx1"/>
                </a:solidFill>
              </a:rPr>
              <a:t>} = 1</a:t>
            </a:r>
            <a:r>
              <a:rPr lang="fr-FR" sz="1200" dirty="0" smtClean="0"/>
              <a:t>, </a:t>
            </a:r>
            <a:r>
              <a:rPr lang="fr-FR" sz="1200" dirty="0" err="1" smtClean="0">
                <a:solidFill>
                  <a:srgbClr val="00B050"/>
                </a:solidFill>
              </a:rPr>
              <a:t>c_worker_s</a:t>
            </a:r>
            <a:r>
              <a:rPr lang="fr-FR" sz="1200" dirty="0" smtClean="0"/>
              <a:t>] </a:t>
            </a:r>
            <a:endParaRPr lang="fr-FR" sz="1200" dirty="0" smtClean="0"/>
          </a:p>
          <a:p>
            <a:r>
              <a:rPr lang="fr-FR" sz="1200" dirty="0" smtClean="0"/>
              <a:t>    = </a:t>
            </a:r>
            <a:r>
              <a:rPr lang="fr-FR" sz="1800" i="1" dirty="0" smtClean="0"/>
              <a:t>f</a:t>
            </a:r>
            <a:r>
              <a:rPr lang="fr-FR" sz="1200" dirty="0" smtClean="0"/>
              <a:t>(</a:t>
            </a:r>
            <a:r>
              <a:rPr lang="fr-FR" sz="1200" dirty="0" err="1" smtClean="0">
                <a:solidFill>
                  <a:srgbClr val="FF0000"/>
                </a:solidFill>
              </a:rPr>
              <a:t>q_mask</a:t>
            </a:r>
            <a:r>
              <a:rPr lang="fr-FR" sz="1200" dirty="0">
                <a:solidFill>
                  <a:schemeClr val="tx1"/>
                </a:solidFill>
              </a:rPr>
              <a:t>,</a:t>
            </a:r>
            <a:r>
              <a:rPr lang="fr-FR" sz="1200" dirty="0">
                <a:solidFill>
                  <a:srgbClr val="FF0000"/>
                </a:solidFill>
              </a:rPr>
              <a:t> q_glove</a:t>
            </a:r>
            <a:r>
              <a:rPr lang="fr-FR" sz="1200" dirty="0">
                <a:solidFill>
                  <a:schemeClr val="tx1"/>
                </a:solidFill>
              </a:rPr>
              <a:t>,</a:t>
            </a:r>
            <a:r>
              <a:rPr lang="fr-FR" sz="1200" dirty="0">
                <a:solidFill>
                  <a:srgbClr val="FF0000"/>
                </a:solidFill>
              </a:rPr>
              <a:t> q_wash</a:t>
            </a:r>
            <a:r>
              <a:rPr lang="fr-FR" sz="1200" dirty="0">
                <a:solidFill>
                  <a:schemeClr val="tx1"/>
                </a:solidFill>
              </a:rPr>
              <a:t>,</a:t>
            </a:r>
            <a:r>
              <a:rPr lang="fr-FR" sz="1200" dirty="0">
                <a:solidFill>
                  <a:srgbClr val="FF0000"/>
                </a:solidFill>
              </a:rPr>
              <a:t> </a:t>
            </a:r>
            <a:r>
              <a:rPr lang="fr-FR" sz="1200" dirty="0" err="1" smtClean="0">
                <a:solidFill>
                  <a:srgbClr val="FF0000"/>
                </a:solidFill>
              </a:rPr>
              <a:t>q_lips</a:t>
            </a:r>
            <a:r>
              <a:rPr lang="fr-FR" sz="1200" dirty="0" smtClean="0">
                <a:solidFill>
                  <a:schemeClr val="tx1"/>
                </a:solidFill>
              </a:rPr>
              <a:t>,</a:t>
            </a:r>
            <a:r>
              <a:rPr lang="fr-FR" sz="1200" b="0" dirty="0" smtClean="0">
                <a:solidFill>
                  <a:schemeClr val="tx1"/>
                </a:solidFill>
              </a:rPr>
              <a:t> </a:t>
            </a:r>
            <a:r>
              <a:rPr lang="fr-FR" sz="1200" dirty="0" smtClean="0">
                <a:solidFill>
                  <a:schemeClr val="tx1"/>
                </a:solidFill>
              </a:rPr>
              <a:t>P[</a:t>
            </a:r>
            <a:r>
              <a:rPr lang="fr-FR" sz="1200" dirty="0" err="1" smtClean="0">
                <a:solidFill>
                  <a:srgbClr val="2082C8"/>
                </a:solidFill>
              </a:rPr>
              <a:t>E_mask</a:t>
            </a:r>
            <a:r>
              <a:rPr lang="fr-FR" sz="1200" dirty="0" smtClean="0">
                <a:solidFill>
                  <a:schemeClr val="tx1"/>
                </a:solidFill>
              </a:rPr>
              <a:t>], P[</a:t>
            </a:r>
            <a:r>
              <a:rPr lang="fr-FR" sz="1200" dirty="0" smtClean="0">
                <a:solidFill>
                  <a:srgbClr val="2082C8"/>
                </a:solidFill>
              </a:rPr>
              <a:t>E_glove</a:t>
            </a:r>
            <a:r>
              <a:rPr lang="fr-FR" sz="1200" dirty="0" smtClean="0">
                <a:solidFill>
                  <a:schemeClr val="tx1"/>
                </a:solidFill>
              </a:rPr>
              <a:t>],</a:t>
            </a:r>
            <a:r>
              <a:rPr lang="fr-FR" sz="1200" dirty="0" smtClean="0">
                <a:solidFill>
                  <a:srgbClr val="2082C8"/>
                </a:solidFill>
              </a:rPr>
              <a:t> </a:t>
            </a:r>
            <a:r>
              <a:rPr lang="fr-FR" sz="1200" dirty="0" smtClean="0">
                <a:solidFill>
                  <a:schemeClr val="tx1"/>
                </a:solidFill>
              </a:rPr>
              <a:t>P[</a:t>
            </a:r>
            <a:r>
              <a:rPr lang="fr-FR" sz="1200" dirty="0" smtClean="0">
                <a:solidFill>
                  <a:srgbClr val="2082C8"/>
                </a:solidFill>
              </a:rPr>
              <a:t>E_handwash</a:t>
            </a:r>
            <a:r>
              <a:rPr lang="fr-FR" sz="1200" dirty="0" smtClean="0">
                <a:solidFill>
                  <a:schemeClr val="tx1"/>
                </a:solidFill>
              </a:rPr>
              <a:t>], </a:t>
            </a:r>
            <a:r>
              <a:rPr lang="fr-FR" sz="1200" dirty="0" err="1" smtClean="0">
                <a:solidFill>
                  <a:srgbClr val="00B050"/>
                </a:solidFill>
              </a:rPr>
              <a:t>c_worker_s</a:t>
            </a:r>
            <a:r>
              <a:rPr lang="fr-FR" sz="1200" dirty="0" smtClean="0"/>
              <a:t>)</a:t>
            </a:r>
            <a:endParaRPr lang="fr-FR" sz="1200" dirty="0"/>
          </a:p>
          <a:p>
            <a:pPr marL="171450" indent="-171450">
              <a:buFont typeface="Arial" panose="020B0604020202020204" pitchFamily="34" charset="0"/>
              <a:buChar char="•"/>
            </a:pPr>
            <a:endParaRPr lang="fr-FR" sz="1200" b="0" dirty="0">
              <a:solidFill>
                <a:srgbClr val="FF0000"/>
              </a:solidFill>
            </a:endParaRPr>
          </a:p>
          <a:p>
            <a:endParaRPr lang="fr-FR" sz="1200" b="0" dirty="0" smtClean="0">
              <a:solidFill>
                <a:srgbClr val="FF0000"/>
              </a:solidFill>
            </a:endParaRPr>
          </a:p>
          <a:p>
            <a:pPr marL="171450" indent="-171450">
              <a:buFont typeface="Arial" panose="020B0604020202020204" pitchFamily="34" charset="0"/>
              <a:buChar char="•"/>
            </a:pPr>
            <a:endParaRPr lang="fr-FR" sz="1200" dirty="0"/>
          </a:p>
          <a:p>
            <a:endParaRPr lang="fr-FR" sz="1200" i="1" dirty="0"/>
          </a:p>
        </p:txBody>
      </p:sp>
      <p:grpSp>
        <p:nvGrpSpPr>
          <p:cNvPr id="13" name="Groupe 12"/>
          <p:cNvGrpSpPr/>
          <p:nvPr/>
        </p:nvGrpSpPr>
        <p:grpSpPr>
          <a:xfrm>
            <a:off x="5865220" y="423320"/>
            <a:ext cx="2298692" cy="2776334"/>
            <a:chOff x="5801532" y="304684"/>
            <a:chExt cx="2298692" cy="2776334"/>
          </a:xfrm>
        </p:grpSpPr>
        <p:grpSp>
          <p:nvGrpSpPr>
            <p:cNvPr id="10" name="Groupe 9"/>
            <p:cNvGrpSpPr/>
            <p:nvPr/>
          </p:nvGrpSpPr>
          <p:grpSpPr>
            <a:xfrm>
              <a:off x="5801532" y="550634"/>
              <a:ext cx="2074640" cy="2301149"/>
              <a:chOff x="5801532" y="550634"/>
              <a:chExt cx="2074640" cy="2301149"/>
            </a:xfrm>
          </p:grpSpPr>
          <p:cxnSp>
            <p:nvCxnSpPr>
              <p:cNvPr id="131" name="Connecteur droit avec flèche 130"/>
              <p:cNvCxnSpPr>
                <a:stCxn id="130" idx="2"/>
                <a:endCxn id="102" idx="0"/>
              </p:cNvCxnSpPr>
              <p:nvPr/>
            </p:nvCxnSpPr>
            <p:spPr>
              <a:xfrm>
                <a:off x="6909205" y="1862386"/>
                <a:ext cx="2" cy="16290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e 8"/>
              <p:cNvGrpSpPr/>
              <p:nvPr/>
            </p:nvGrpSpPr>
            <p:grpSpPr>
              <a:xfrm>
                <a:off x="5801532" y="550634"/>
                <a:ext cx="2074640" cy="2301149"/>
                <a:chOff x="5801532" y="550634"/>
                <a:chExt cx="2074640" cy="2301149"/>
              </a:xfrm>
            </p:grpSpPr>
            <p:sp>
              <p:nvSpPr>
                <p:cNvPr id="130" name="Rectangle à coins arrondis 129"/>
                <p:cNvSpPr/>
                <p:nvPr/>
              </p:nvSpPr>
              <p:spPr>
                <a:xfrm>
                  <a:off x="6533528" y="1534143"/>
                  <a:ext cx="751354" cy="32824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Wash</a:t>
                  </a:r>
                  <a:endParaRPr lang="fr-FR" sz="1100" dirty="0"/>
                </a:p>
              </p:txBody>
            </p:sp>
            <p:grpSp>
              <p:nvGrpSpPr>
                <p:cNvPr id="2" name="Groupe 1"/>
                <p:cNvGrpSpPr/>
                <p:nvPr/>
              </p:nvGrpSpPr>
              <p:grpSpPr>
                <a:xfrm>
                  <a:off x="5801532" y="550634"/>
                  <a:ext cx="2074640" cy="2301149"/>
                  <a:chOff x="5801532" y="550634"/>
                  <a:chExt cx="2074640" cy="2301149"/>
                </a:xfrm>
              </p:grpSpPr>
              <p:grpSp>
                <p:nvGrpSpPr>
                  <p:cNvPr id="74" name="Groupe 73"/>
                  <p:cNvGrpSpPr/>
                  <p:nvPr/>
                </p:nvGrpSpPr>
                <p:grpSpPr>
                  <a:xfrm>
                    <a:off x="5801532" y="550634"/>
                    <a:ext cx="2074640" cy="2301149"/>
                    <a:chOff x="1495312" y="2572342"/>
                    <a:chExt cx="2074640" cy="2301149"/>
                  </a:xfrm>
                </p:grpSpPr>
                <p:grpSp>
                  <p:nvGrpSpPr>
                    <p:cNvPr id="97" name="Groupe 96"/>
                    <p:cNvGrpSpPr/>
                    <p:nvPr/>
                  </p:nvGrpSpPr>
                  <p:grpSpPr>
                    <a:xfrm>
                      <a:off x="2216748" y="2572342"/>
                      <a:ext cx="761915" cy="2301149"/>
                      <a:chOff x="5924440" y="1629990"/>
                      <a:chExt cx="829149" cy="2818876"/>
                    </a:xfrm>
                  </p:grpSpPr>
                  <p:grpSp>
                    <p:nvGrpSpPr>
                      <p:cNvPr id="98" name="Groupe 97"/>
                      <p:cNvGrpSpPr/>
                      <p:nvPr/>
                    </p:nvGrpSpPr>
                    <p:grpSpPr>
                      <a:xfrm>
                        <a:off x="5924440" y="1629990"/>
                        <a:ext cx="829149" cy="2208522"/>
                        <a:chOff x="5789838" y="1349698"/>
                        <a:chExt cx="829149" cy="2208522"/>
                      </a:xfrm>
                    </p:grpSpPr>
                    <p:grpSp>
                      <p:nvGrpSpPr>
                        <p:cNvPr id="101" name="Groupe 100"/>
                        <p:cNvGrpSpPr/>
                        <p:nvPr/>
                      </p:nvGrpSpPr>
                      <p:grpSpPr>
                        <a:xfrm>
                          <a:off x="5789838" y="1349698"/>
                          <a:ext cx="823955" cy="1005234"/>
                          <a:chOff x="5571833" y="2529696"/>
                          <a:chExt cx="1523817" cy="1080121"/>
                        </a:xfrm>
                      </p:grpSpPr>
                      <p:sp>
                        <p:nvSpPr>
                          <p:cNvPr id="104" name="Rectangle à coins arrondis 103"/>
                          <p:cNvSpPr/>
                          <p:nvPr/>
                        </p:nvSpPr>
                        <p:spPr>
                          <a:xfrm>
                            <a:off x="5571833" y="2529696"/>
                            <a:ext cx="151216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Gloves</a:t>
                            </a:r>
                            <a:endParaRPr lang="fr-FR" sz="1100" dirty="0"/>
                          </a:p>
                        </p:txBody>
                      </p:sp>
                      <p:sp>
                        <p:nvSpPr>
                          <p:cNvPr id="105" name="Rectangle à coins arrondis 104"/>
                          <p:cNvSpPr/>
                          <p:nvPr/>
                        </p:nvSpPr>
                        <p:spPr>
                          <a:xfrm>
                            <a:off x="5583482" y="3177769"/>
                            <a:ext cx="1512168" cy="432048"/>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H</a:t>
                            </a:r>
                            <a:r>
                              <a:rPr lang="fr-FR" sz="1100" dirty="0" smtClean="0"/>
                              <a:t>ands</a:t>
                            </a:r>
                            <a:endParaRPr lang="fr-FR" sz="1100" dirty="0"/>
                          </a:p>
                        </p:txBody>
                      </p:sp>
                      <p:cxnSp>
                        <p:nvCxnSpPr>
                          <p:cNvPr id="106" name="Connecteur droit avec flèche 105"/>
                          <p:cNvCxnSpPr>
                            <a:stCxn id="104" idx="2"/>
                            <a:endCxn id="105" idx="0"/>
                          </p:cNvCxnSpPr>
                          <p:nvPr/>
                        </p:nvCxnSpPr>
                        <p:spPr>
                          <a:xfrm>
                            <a:off x="6327917" y="2961744"/>
                            <a:ext cx="11649" cy="21602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102" name="Rectangle à coins arrondis 101"/>
                        <p:cNvSpPr/>
                        <p:nvPr/>
                      </p:nvSpPr>
                      <p:spPr>
                        <a:xfrm>
                          <a:off x="5801331" y="3156127"/>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a:t>
                          </a:r>
                          <a:r>
                            <a:rPr lang="fr-FR" sz="1100" dirty="0" smtClean="0"/>
                            <a:t>ask</a:t>
                          </a:r>
                          <a:endParaRPr lang="fr-FR" sz="1100" dirty="0"/>
                        </a:p>
                      </p:txBody>
                    </p:sp>
                    <p:cxnSp>
                      <p:nvCxnSpPr>
                        <p:cNvPr id="103" name="Connecteur droit avec flèche 102"/>
                        <p:cNvCxnSpPr>
                          <a:stCxn id="105" idx="2"/>
                          <a:endCxn id="130" idx="0"/>
                        </p:cNvCxnSpPr>
                        <p:nvPr/>
                      </p:nvCxnSpPr>
                      <p:spPr>
                        <a:xfrm>
                          <a:off x="6204964" y="2354931"/>
                          <a:ext cx="0" cy="20004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Rectangle à coins arrondis 98"/>
                      <p:cNvSpPr/>
                      <p:nvPr/>
                    </p:nvSpPr>
                    <p:spPr>
                      <a:xfrm>
                        <a:off x="5935931" y="4046773"/>
                        <a:ext cx="817656" cy="402093"/>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Lips</a:t>
                        </a:r>
                        <a:endParaRPr lang="fr-FR" sz="1100" dirty="0"/>
                      </a:p>
                    </p:txBody>
                  </p:sp>
                  <p:cxnSp>
                    <p:nvCxnSpPr>
                      <p:cNvPr id="100" name="Connecteur droit avec flèche 99"/>
                      <p:cNvCxnSpPr>
                        <a:stCxn id="102" idx="2"/>
                        <a:endCxn id="99" idx="0"/>
                      </p:cNvCxnSpPr>
                      <p:nvPr/>
                    </p:nvCxnSpPr>
                    <p:spPr>
                      <a:xfrm flipH="1">
                        <a:off x="6344759" y="3838512"/>
                        <a:ext cx="2" cy="208261"/>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1506537" y="2610534"/>
                      <a:ext cx="741809" cy="261610"/>
                    </a:xfrm>
                    <a:prstGeom prst="rect">
                      <a:avLst/>
                    </a:prstGeom>
                  </p:spPr>
                  <p:txBody>
                    <a:bodyPr wrap="square">
                      <a:spAutoFit/>
                    </a:bodyPr>
                    <a:lstStyle/>
                    <a:p>
                      <a:r>
                        <a:rPr lang="fr-FR" sz="1100" dirty="0" smtClean="0">
                          <a:solidFill>
                            <a:srgbClr val="2082C8"/>
                          </a:solidFill>
                        </a:rPr>
                        <a:t>E_glove</a:t>
                      </a:r>
                      <a:endParaRPr lang="fr-FR" sz="1100" dirty="0">
                        <a:solidFill>
                          <a:srgbClr val="2082C8"/>
                        </a:solidFill>
                      </a:endParaRPr>
                    </a:p>
                  </p:txBody>
                </p:sp>
                <p:sp>
                  <p:nvSpPr>
                    <p:cNvPr id="70" name="Rectangle 69"/>
                    <p:cNvSpPr/>
                    <p:nvPr/>
                  </p:nvSpPr>
                  <p:spPr>
                    <a:xfrm>
                      <a:off x="2853089" y="2816660"/>
                      <a:ext cx="716863" cy="261610"/>
                    </a:xfrm>
                    <a:prstGeom prst="rect">
                      <a:avLst/>
                    </a:prstGeom>
                  </p:spPr>
                  <p:txBody>
                    <a:bodyPr wrap="none">
                      <a:spAutoFit/>
                    </a:bodyPr>
                    <a:lstStyle/>
                    <a:p>
                      <a:r>
                        <a:rPr lang="fr-FR" sz="1100" dirty="0">
                          <a:solidFill>
                            <a:srgbClr val="FF0000"/>
                          </a:solidFill>
                        </a:rPr>
                        <a:t>q_glove</a:t>
                      </a:r>
                      <a:endParaRPr lang="fr-FR" sz="1100" dirty="0"/>
                    </a:p>
                  </p:txBody>
                </p:sp>
                <p:sp>
                  <p:nvSpPr>
                    <p:cNvPr id="72" name="Rectangle 71"/>
                    <p:cNvSpPr/>
                    <p:nvPr/>
                  </p:nvSpPr>
                  <p:spPr>
                    <a:xfrm>
                      <a:off x="1495312" y="3594355"/>
                      <a:ext cx="684803" cy="261610"/>
                    </a:xfrm>
                    <a:prstGeom prst="rect">
                      <a:avLst/>
                    </a:prstGeom>
                  </p:spPr>
                  <p:txBody>
                    <a:bodyPr wrap="none">
                      <a:spAutoFit/>
                    </a:bodyPr>
                    <a:lstStyle/>
                    <a:p>
                      <a:r>
                        <a:rPr lang="fr-FR" sz="1100" dirty="0" smtClean="0">
                          <a:solidFill>
                            <a:srgbClr val="2082C8"/>
                          </a:solidFill>
                        </a:rPr>
                        <a:t>E_wash</a:t>
                      </a:r>
                      <a:endParaRPr lang="fr-FR" sz="1100" dirty="0">
                        <a:solidFill>
                          <a:srgbClr val="2082C8"/>
                        </a:solidFill>
                      </a:endParaRPr>
                    </a:p>
                  </p:txBody>
                </p:sp>
                <p:sp>
                  <p:nvSpPr>
                    <p:cNvPr id="73" name="Rectangle 72"/>
                    <p:cNvSpPr/>
                    <p:nvPr/>
                  </p:nvSpPr>
                  <p:spPr>
                    <a:xfrm>
                      <a:off x="2853089" y="3809911"/>
                      <a:ext cx="697627" cy="261610"/>
                    </a:xfrm>
                    <a:prstGeom prst="rect">
                      <a:avLst/>
                    </a:prstGeom>
                  </p:spPr>
                  <p:txBody>
                    <a:bodyPr wrap="none">
                      <a:spAutoFit/>
                    </a:bodyPr>
                    <a:lstStyle/>
                    <a:p>
                      <a:r>
                        <a:rPr lang="fr-FR" sz="1100" dirty="0" smtClean="0">
                          <a:solidFill>
                            <a:srgbClr val="FF0000"/>
                          </a:solidFill>
                        </a:rPr>
                        <a:t>q_wash</a:t>
                      </a:r>
                      <a:endParaRPr lang="fr-FR" sz="1100" dirty="0"/>
                    </a:p>
                  </p:txBody>
                </p:sp>
              </p:grpSp>
              <p:sp>
                <p:nvSpPr>
                  <p:cNvPr id="149" name="Rectangle 148"/>
                  <p:cNvSpPr/>
                  <p:nvPr/>
                </p:nvSpPr>
                <p:spPr>
                  <a:xfrm>
                    <a:off x="7163821" y="2290161"/>
                    <a:ext cx="705642" cy="261610"/>
                  </a:xfrm>
                  <a:prstGeom prst="rect">
                    <a:avLst/>
                  </a:prstGeom>
                </p:spPr>
                <p:txBody>
                  <a:bodyPr wrap="none">
                    <a:spAutoFit/>
                  </a:bodyPr>
                  <a:lstStyle/>
                  <a:p>
                    <a:r>
                      <a:rPr lang="fr-FR" sz="1100" dirty="0" smtClean="0">
                        <a:solidFill>
                          <a:srgbClr val="FF0000"/>
                        </a:solidFill>
                      </a:rPr>
                      <a:t>q_mask</a:t>
                    </a:r>
                    <a:endParaRPr lang="fr-FR" sz="1100" dirty="0"/>
                  </a:p>
                </p:txBody>
              </p:sp>
              <p:sp>
                <p:nvSpPr>
                  <p:cNvPr id="150" name="Rectangle 149"/>
                  <p:cNvSpPr/>
                  <p:nvPr/>
                </p:nvSpPr>
                <p:spPr>
                  <a:xfrm>
                    <a:off x="5821905" y="2052250"/>
                    <a:ext cx="692818" cy="261610"/>
                  </a:xfrm>
                  <a:prstGeom prst="rect">
                    <a:avLst/>
                  </a:prstGeom>
                </p:spPr>
                <p:txBody>
                  <a:bodyPr wrap="none">
                    <a:spAutoFit/>
                  </a:bodyPr>
                  <a:lstStyle/>
                  <a:p>
                    <a:r>
                      <a:rPr lang="fr-FR" sz="1100" dirty="0" smtClean="0">
                        <a:solidFill>
                          <a:srgbClr val="2082C8"/>
                        </a:solidFill>
                      </a:rPr>
                      <a:t>E_mask</a:t>
                    </a:r>
                    <a:endParaRPr lang="fr-FR" sz="1100" dirty="0">
                      <a:solidFill>
                        <a:srgbClr val="2082C8"/>
                      </a:solidFill>
                    </a:endParaRPr>
                  </a:p>
                </p:txBody>
              </p:sp>
            </p:grpSp>
          </p:grpSp>
        </p:grpSp>
        <p:sp>
          <p:nvSpPr>
            <p:cNvPr id="11" name="Rectangle 10"/>
            <p:cNvSpPr/>
            <p:nvPr/>
          </p:nvSpPr>
          <p:spPr>
            <a:xfrm>
              <a:off x="6992263" y="2819408"/>
              <a:ext cx="1107961" cy="261610"/>
            </a:xfrm>
            <a:prstGeom prst="rect">
              <a:avLst/>
            </a:prstGeom>
          </p:spPr>
          <p:txBody>
            <a:bodyPr wrap="square">
              <a:spAutoFit/>
            </a:bodyPr>
            <a:lstStyle/>
            <a:p>
              <a:r>
                <a:rPr lang="fr-FR" sz="1100" dirty="0" err="1" smtClean="0">
                  <a:solidFill>
                    <a:srgbClr val="00B050"/>
                  </a:solidFill>
                </a:rPr>
                <a:t>C_lips_s_bar</a:t>
              </a:r>
              <a:endParaRPr lang="fr-FR" sz="1000" dirty="0"/>
            </a:p>
          </p:txBody>
        </p:sp>
        <p:sp>
          <p:nvSpPr>
            <p:cNvPr id="12" name="Rectangle 11"/>
            <p:cNvSpPr/>
            <p:nvPr/>
          </p:nvSpPr>
          <p:spPr>
            <a:xfrm>
              <a:off x="7029116" y="304684"/>
              <a:ext cx="982961" cy="261610"/>
            </a:xfrm>
            <a:prstGeom prst="rect">
              <a:avLst/>
            </a:prstGeom>
          </p:spPr>
          <p:txBody>
            <a:bodyPr wrap="none">
              <a:spAutoFit/>
            </a:bodyPr>
            <a:lstStyle/>
            <a:p>
              <a:r>
                <a:rPr lang="fr-FR" sz="1100" dirty="0" err="1" smtClean="0">
                  <a:solidFill>
                    <a:srgbClr val="00B050"/>
                  </a:solidFill>
                </a:rPr>
                <a:t>C_worker_s</a:t>
              </a:r>
              <a:endParaRPr lang="fr-FR" sz="1100" dirty="0"/>
            </a:p>
          </p:txBody>
        </p:sp>
      </p:grpSp>
    </p:spTree>
    <p:extLst>
      <p:ext uri="{BB962C8B-B14F-4D97-AF65-F5344CB8AC3E}">
        <p14:creationId xmlns:p14="http://schemas.microsoft.com/office/powerpoint/2010/main" val="40231337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5"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8" end="1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2.xml><?xml version="1.0" encoding="utf-8"?>
<ds:datastoreItem xmlns:ds="http://schemas.openxmlformats.org/officeDocument/2006/customXml" ds:itemID="{DC95FFB1-59D7-49A1-AFDD-C527B4A1D76C}">
  <ds:schemaRefs>
    <ds:schemaRef ds:uri="http://schemas.microsoft.com/office/2006/documentManagement/types"/>
    <ds:schemaRef ds:uri="http://schemas.microsoft.com/sharepoint/v3"/>
    <ds:schemaRef ds:uri="http://www.w3.org/XML/1998/namespace"/>
    <ds:schemaRef ds:uri="http://purl.org/dc/elements/1.1/"/>
    <ds:schemaRef ds:uri="http://schemas.microsoft.com/office/2006/metadata/properties"/>
    <ds:schemaRef ds:uri="http://purl.org/dc/terms/"/>
    <ds:schemaRef ds:uri="http://purl.org/dc/dcmitype/"/>
    <ds:schemaRef ds:uri="764a75d7-b33f-4a9f-acbd-b0607662a84d"/>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6819</TotalTime>
  <Words>1144</Words>
  <Application>Microsoft Office PowerPoint</Application>
  <PresentationFormat>Affichage à l'écran (16:9)</PresentationFormat>
  <Paragraphs>316</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Marianne</vt:lpstr>
      <vt:lpstr>OPÉRATEURS</vt:lpstr>
      <vt:lpstr>Présentation PowerPoint</vt:lpstr>
      <vt:lpstr>General framework</vt:lpstr>
      <vt:lpstr>Occupational module</vt:lpstr>
      <vt:lpstr>Computation of concentation </vt:lpstr>
      <vt:lpstr>Exposure assessment</vt:lpstr>
      <vt:lpstr>Exposure assessment</vt:lpstr>
      <vt:lpstr>Transmission parameters</vt:lpstr>
      <vt:lpstr>Sequential surface contact</vt:lpstr>
      <vt:lpstr>Hygiene and biosecurity parameters</vt:lpstr>
      <vt:lpstr>Hygiene and biosecurity parameters H</vt:lpstr>
      <vt:lpstr>Computation of risk</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385</cp:revision>
  <dcterms:created xsi:type="dcterms:W3CDTF">2020-11-30T09:05:25Z</dcterms:created>
  <dcterms:modified xsi:type="dcterms:W3CDTF">2024-08-13T11:51:13Z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