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Lst>
  <p:notesMasterIdLst>
    <p:notesMasterId r:id="rId19"/>
  </p:notesMasterIdLst>
  <p:handoutMasterIdLst>
    <p:handoutMasterId r:id="rId20"/>
  </p:handoutMasterIdLst>
  <p:sldIdLst>
    <p:sldId id="345" r:id="rId5"/>
    <p:sldId id="340" r:id="rId6"/>
    <p:sldId id="391" r:id="rId7"/>
    <p:sldId id="401" r:id="rId8"/>
    <p:sldId id="403" r:id="rId9"/>
    <p:sldId id="402" r:id="rId10"/>
    <p:sldId id="392" r:id="rId11"/>
    <p:sldId id="393" r:id="rId12"/>
    <p:sldId id="400" r:id="rId13"/>
    <p:sldId id="399" r:id="rId14"/>
    <p:sldId id="394" r:id="rId15"/>
    <p:sldId id="395" r:id="rId16"/>
    <p:sldId id="397" r:id="rId17"/>
    <p:sldId id="398" r:id="rId18"/>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orient="horz" pos="191">
          <p15:clr>
            <a:srgbClr val="A4A3A4"/>
          </p15:clr>
        </p15:guide>
        <p15:guide id="3" orient="horz" pos="854">
          <p15:clr>
            <a:srgbClr val="A4A3A4"/>
          </p15:clr>
        </p15:guide>
        <p15:guide id="4" orient="horz" pos="821">
          <p15:clr>
            <a:srgbClr val="A4A3A4"/>
          </p15:clr>
        </p15:guide>
        <p15:guide id="5" orient="horz" pos="3049">
          <p15:clr>
            <a:srgbClr val="A4A3A4"/>
          </p15:clr>
        </p15:guide>
        <p15:guide id="6" orient="horz" pos="3151">
          <p15:clr>
            <a:srgbClr val="A4A3A4"/>
          </p15:clr>
        </p15:guide>
        <p15:guide id="7" pos="2880">
          <p15:clr>
            <a:srgbClr val="A4A3A4"/>
          </p15:clr>
        </p15:guide>
        <p15:guide id="8" pos="476">
          <p15:clr>
            <a:srgbClr val="A4A3A4"/>
          </p15:clr>
        </p15:guide>
        <p15:guide id="9" pos="5193">
          <p15:clr>
            <a:srgbClr val="A4A3A4"/>
          </p15:clr>
        </p15:guide>
        <p15:guide id="10" pos="546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UTUREAU Fabrice" initials="CF" lastIdx="2" clrIdx="0">
    <p:extLst>
      <p:ext uri="{19B8F6BF-5375-455C-9EA6-DF929625EA0E}">
        <p15:presenceInfo xmlns:p15="http://schemas.microsoft.com/office/powerpoint/2012/main" userId="S-1-5-21-1482476501-1993962763-1801674531-267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70BE"/>
    <a:srgbClr val="3C3C3C"/>
    <a:srgbClr val="A5E9F9"/>
    <a:srgbClr val="2082C8"/>
    <a:srgbClr val="E1000F"/>
    <a:srgbClr val="FFE800"/>
    <a:srgbClr val="262626"/>
    <a:srgbClr val="FF9940"/>
    <a:srgbClr val="00AC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06" autoAdjust="0"/>
    <p:restoredTop sz="94694" autoAdjust="0"/>
  </p:normalViewPr>
  <p:slideViewPr>
    <p:cSldViewPr showGuides="1">
      <p:cViewPr varScale="1">
        <p:scale>
          <a:sx n="111" d="100"/>
          <a:sy n="111" d="100"/>
        </p:scale>
        <p:origin x="576" y="68"/>
      </p:cViewPr>
      <p:guideLst>
        <p:guide orient="horz" pos="1620"/>
        <p:guide orient="horz" pos="191"/>
        <p:guide orient="horz" pos="854"/>
        <p:guide orient="horz" pos="821"/>
        <p:guide orient="horz" pos="3049"/>
        <p:guide orient="horz" pos="3151"/>
        <p:guide pos="2880"/>
        <p:guide pos="476"/>
        <p:guide pos="5193"/>
        <p:guide pos="5465"/>
      </p:guideLst>
    </p:cSldViewPr>
  </p:slideViewPr>
  <p:notesTextViewPr>
    <p:cViewPr>
      <p:scale>
        <a:sx n="3" d="2"/>
        <a:sy n="3" d="2"/>
      </p:scale>
      <p:origin x="0" y="0"/>
    </p:cViewPr>
  </p:notesTextViewPr>
  <p:sorterViewPr>
    <p:cViewPr>
      <p:scale>
        <a:sx n="66" d="100"/>
        <a:sy n="66" d="100"/>
      </p:scale>
      <p:origin x="0" y="0"/>
    </p:cViewPr>
  </p:sorterViewPr>
  <p:notesViewPr>
    <p:cSldViewPr showGuides="1">
      <p:cViewPr varScale="1">
        <p:scale>
          <a:sx n="120" d="100"/>
          <a:sy n="120" d="100"/>
        </p:scale>
        <p:origin x="4104"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F6C3628-2A48-4943-8648-4659D1A5CA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8EF460C9-DF9F-4989-A4D9-A059B7CFE0C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636196-C1AC-42F1-B592-7AC34CBEE52F}" type="datetimeFigureOut">
              <a:rPr lang="fr-FR" smtClean="0"/>
              <a:t>22/10/2024</a:t>
            </a:fld>
            <a:endParaRPr lang="fr-FR"/>
          </a:p>
        </p:txBody>
      </p:sp>
      <p:sp>
        <p:nvSpPr>
          <p:cNvPr id="4" name="Espace réservé du pied de page 3">
            <a:extLst>
              <a:ext uri="{FF2B5EF4-FFF2-40B4-BE49-F238E27FC236}">
                <a16:creationId xmlns:a16="http://schemas.microsoft.com/office/drawing/2014/main" id="{9A5AF1BB-B908-4986-B23C-39197069DB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3841F8CC-480B-4DF2-9E55-F7042905EE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69DB08-8E7B-42B6-93D7-7F21B1C03E4C}" type="slidenum">
              <a:rPr lang="fr-FR" smtClean="0"/>
              <a:t>‹N°›</a:t>
            </a:fld>
            <a:endParaRPr lang="fr-FR"/>
          </a:p>
        </p:txBody>
      </p:sp>
    </p:spTree>
    <p:extLst>
      <p:ext uri="{BB962C8B-B14F-4D97-AF65-F5344CB8AC3E}">
        <p14:creationId xmlns:p14="http://schemas.microsoft.com/office/powerpoint/2010/main" val="4028104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22/10/2024</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On est intéressé par la quantification de l'exposition des travailleurs à </a:t>
            </a:r>
            <a:r>
              <a:rPr lang="fr-FR" b="1" dirty="0" smtClean="0"/>
              <a:t>E. coli</a:t>
            </a:r>
            <a:r>
              <a:rPr lang="fr-FR" dirty="0" smtClean="0"/>
              <a:t> ESBL à différentes étapes de la production de poulets de chair.</a:t>
            </a:r>
          </a:p>
          <a:p>
            <a:r>
              <a:rPr lang="fr-FR" dirty="0" smtClean="0"/>
              <a:t>Pour un lot spécifique de poulets de chair caractérisé par les paramètres de production Ɵ = {</a:t>
            </a:r>
            <a:r>
              <a:rPr lang="fr-FR" dirty="0" err="1" smtClean="0"/>
              <a:t>Ɵfarm</a:t>
            </a:r>
            <a:r>
              <a:rPr lang="fr-FR" dirty="0" smtClean="0"/>
              <a:t>, </a:t>
            </a:r>
            <a:r>
              <a:rPr lang="fr-FR" dirty="0" err="1" smtClean="0"/>
              <a:t>Ɵfoodborne</a:t>
            </a:r>
            <a:r>
              <a:rPr lang="fr-FR" dirty="0" smtClean="0"/>
              <a:t>} et les pratiques d'hygiène </a:t>
            </a:r>
            <a:r>
              <a:rPr lang="fr-FR" b="1" dirty="0" smtClean="0"/>
              <a:t>H</a:t>
            </a:r>
            <a:r>
              <a:rPr lang="fr-FR" dirty="0" smtClean="0"/>
              <a:t>, on cherche à estimer le risque ou la probabilité qu'un travailleur à l'étape de production </a:t>
            </a:r>
            <a:r>
              <a:rPr lang="fr-FR" b="1" dirty="0" smtClean="0"/>
              <a:t>s</a:t>
            </a:r>
            <a:r>
              <a:rPr lang="fr-FR" dirty="0" smtClean="0"/>
              <a:t> devienne porteur de </a:t>
            </a:r>
            <a:r>
              <a:rPr lang="fr-FR" b="1" dirty="0" smtClean="0"/>
              <a:t>E. coli BLSE.</a:t>
            </a:r>
            <a:r>
              <a:rPr lang="fr-FR" dirty="0" smtClean="0"/>
              <a:t/>
            </a:r>
            <a:br>
              <a:rPr lang="fr-FR" dirty="0" smtClean="0"/>
            </a:br>
            <a:r>
              <a:rPr lang="fr-FR" dirty="0" smtClean="0"/>
              <a:t>ici vous voyez les différentes étapes en jaunes où le travailleur est exposé aux bactéries par contact avec l'oiseau, la carcasse ou les équipements. s en rouge est l'indicateur pour chaque étape.</a:t>
            </a:r>
            <a:br>
              <a:rPr lang="fr-FR" dirty="0" smtClean="0"/>
            </a:br>
            <a:r>
              <a:rPr lang="fr-FR" dirty="0" smtClean="0"/>
              <a:t>pour chaque étape, nous calculons deux choses, la concentration des bactéries sur l‘objet contaminé et la prévalence dans le lot. d'autres modules qui calculent ces sorties.</a:t>
            </a:r>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3</a:t>
            </a:fld>
            <a:endParaRPr lang="fr-FR" dirty="0"/>
          </a:p>
        </p:txBody>
      </p:sp>
    </p:spTree>
    <p:extLst>
      <p:ext uri="{BB962C8B-B14F-4D97-AF65-F5344CB8AC3E}">
        <p14:creationId xmlns:p14="http://schemas.microsoft.com/office/powerpoint/2010/main" val="724169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4</a:t>
            </a:fld>
            <a:endParaRPr lang="fr-FR" dirty="0"/>
          </a:p>
        </p:txBody>
      </p:sp>
    </p:spTree>
    <p:extLst>
      <p:ext uri="{BB962C8B-B14F-4D97-AF65-F5344CB8AC3E}">
        <p14:creationId xmlns:p14="http://schemas.microsoft.com/office/powerpoint/2010/main" val="816994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5</a:t>
            </a:fld>
            <a:endParaRPr lang="fr-FR" dirty="0"/>
          </a:p>
        </p:txBody>
      </p:sp>
    </p:spTree>
    <p:extLst>
      <p:ext uri="{BB962C8B-B14F-4D97-AF65-F5344CB8AC3E}">
        <p14:creationId xmlns:p14="http://schemas.microsoft.com/office/powerpoint/2010/main" val="1577859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6</a:t>
            </a:fld>
            <a:endParaRPr lang="fr-FR" dirty="0"/>
          </a:p>
        </p:txBody>
      </p:sp>
    </p:spTree>
    <p:extLst>
      <p:ext uri="{BB962C8B-B14F-4D97-AF65-F5344CB8AC3E}">
        <p14:creationId xmlns:p14="http://schemas.microsoft.com/office/powerpoint/2010/main" val="1543459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smtClean="0"/>
              <a:t>Ici (en couleur rosée), on a identifié les objets contaminés qui sont exposés au personnel travaillant à chaque étape</a:t>
            </a:r>
            <a:r>
              <a:rPr lang="fr-FR" dirty="0" smtClean="0"/>
              <a:t>.</a:t>
            </a:r>
          </a:p>
          <a:p>
            <a:r>
              <a:rPr lang="fr-FR" dirty="0" smtClean="0"/>
              <a:t>Ce sont soit les </a:t>
            </a:r>
            <a:r>
              <a:rPr lang="fr-FR" dirty="0" err="1" smtClean="0"/>
              <a:t>poultes</a:t>
            </a:r>
            <a:r>
              <a:rPr lang="fr-FR" dirty="0" smtClean="0"/>
              <a:t> infectés, soit les cages, plateaux ou équipements d'abattoir contaminés.</a:t>
            </a:r>
          </a:p>
          <a:p>
            <a:r>
              <a:rPr lang="fr-FR" dirty="0" smtClean="0"/>
              <a:t>On calcule la concentration sur chaque objet en utilisant les taux de transmission sur les sorties des modules </a:t>
            </a:r>
            <a:r>
              <a:rPr lang="fr-FR" dirty="0" err="1" smtClean="0"/>
              <a:t>Farm</a:t>
            </a:r>
            <a:r>
              <a:rPr lang="fr-FR" dirty="0" smtClean="0"/>
              <a:t> et </a:t>
            </a:r>
            <a:r>
              <a:rPr lang="fr-FR" dirty="0" err="1" smtClean="0"/>
              <a:t>Foodborne</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7</a:t>
            </a:fld>
            <a:endParaRPr lang="fr-FR" dirty="0"/>
          </a:p>
        </p:txBody>
      </p:sp>
    </p:spTree>
    <p:extLst>
      <p:ext uri="{BB962C8B-B14F-4D97-AF65-F5344CB8AC3E}">
        <p14:creationId xmlns:p14="http://schemas.microsoft.com/office/powerpoint/2010/main" val="2115972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Le taux de transmission indique la proportion de bactéries transférées sur les mains du personnel après un seul contact avec l'objet contaminé, c'est-à-dire après avoir touché l'objet une seule fois.</a:t>
            </a:r>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9</a:t>
            </a:fld>
            <a:endParaRPr lang="fr-FR" dirty="0"/>
          </a:p>
        </p:txBody>
      </p:sp>
    </p:spTree>
    <p:extLst>
      <p:ext uri="{BB962C8B-B14F-4D97-AF65-F5344CB8AC3E}">
        <p14:creationId xmlns:p14="http://schemas.microsoft.com/office/powerpoint/2010/main" val="919807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Mais ce qui nous intéresse principalement, c'est qu'il n'y a pas un seul contact entre les mains du travailleur et l'objet contaminé. En effet, l'objet est touché plusieurs fois, et cela doit être pris en compte pour calculer la concentration finale sur les mains.</a:t>
            </a:r>
          </a:p>
          <a:p>
            <a:r>
              <a:rPr lang="fr-FR" dirty="0" smtClean="0"/>
              <a:t>Nous avons trouvé un article qui a étudié le même sujet et a montré qu'un équilibre est atteint après environ 5 à 6 contacts.</a:t>
            </a:r>
          </a:p>
          <a:p>
            <a:r>
              <a:rPr lang="fr-FR" dirty="0" smtClean="0"/>
              <a:t>On vas utiliser</a:t>
            </a:r>
            <a:r>
              <a:rPr lang="fr-FR" baseline="0" dirty="0" smtClean="0"/>
              <a:t> </a:t>
            </a:r>
            <a:r>
              <a:rPr lang="fr-FR" dirty="0" smtClean="0"/>
              <a:t>une équation dynamique qui tient compte du nombre de fois que l'objet contaminé a été touché par le travailleur. Par addition cumulative, cette méthode permet de déterminer la concentration finale. Pour cela, nous avons besoin d'une estimation du nombre de contacts pour chaque travailleur et chaque type d'objet contaminé.</a:t>
            </a:r>
          </a:p>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11</a:t>
            </a:fld>
            <a:endParaRPr lang="fr-FR" dirty="0"/>
          </a:p>
        </p:txBody>
      </p:sp>
    </p:spTree>
    <p:extLst>
      <p:ext uri="{BB962C8B-B14F-4D97-AF65-F5344CB8AC3E}">
        <p14:creationId xmlns:p14="http://schemas.microsoft.com/office/powerpoint/2010/main" val="3046020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uverture FR">
    <p:spTree>
      <p:nvGrpSpPr>
        <p:cNvPr id="1" name=""/>
        <p:cNvGrpSpPr/>
        <p:nvPr/>
      </p:nvGrpSpPr>
      <p:grpSpPr>
        <a:xfrm>
          <a:off x="0" y="0"/>
          <a:ext cx="0" cy="0"/>
          <a:chOff x="0" y="0"/>
          <a:chExt cx="0" cy="0"/>
        </a:xfrm>
      </p:grpSpPr>
      <p:sp>
        <p:nvSpPr>
          <p:cNvPr id="2" name="ZoneTexte 1"/>
          <p:cNvSpPr txBox="1"/>
          <p:nvPr userDrawn="1"/>
        </p:nvSpPr>
        <p:spPr>
          <a:xfrm>
            <a:off x="273892" y="4544261"/>
            <a:ext cx="3427372"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smtClean="0">
                <a:solidFill>
                  <a:schemeClr val="tx2"/>
                </a:solidFill>
                <a:latin typeface="+mn-lt"/>
                <a:ea typeface="+mn-ea"/>
                <a:cs typeface="+mn-cs"/>
              </a:rPr>
              <a:t>Connaître, évaluer, protéger</a:t>
            </a: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261490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 de titre 7">
    <p:bg>
      <p:bgPr>
        <a:solidFill>
          <a:schemeClr val="bg2"/>
        </a:solidFill>
        <a:effectLst/>
      </p:bgPr>
    </p:bg>
    <p:spTree>
      <p:nvGrpSpPr>
        <p:cNvPr id="1" name=""/>
        <p:cNvGrpSpPr/>
        <p:nvPr/>
      </p:nvGrpSpPr>
      <p:grpSpPr>
        <a:xfrm>
          <a:off x="0" y="0"/>
          <a:ext cx="0" cy="0"/>
          <a:chOff x="0" y="0"/>
          <a:chExt cx="0" cy="0"/>
        </a:xfrm>
      </p:grpSpPr>
      <p:grpSp>
        <p:nvGrpSpPr>
          <p:cNvPr id="40" name="Groupe 39"/>
          <p:cNvGrpSpPr/>
          <p:nvPr userDrawn="1"/>
        </p:nvGrpSpPr>
        <p:grpSpPr>
          <a:xfrm>
            <a:off x="2555776" y="1995686"/>
            <a:ext cx="5636124" cy="1221867"/>
            <a:chOff x="4528607" y="2228471"/>
            <a:chExt cx="2978905" cy="645803"/>
          </a:xfrm>
          <a:solidFill>
            <a:srgbClr val="FF9940"/>
          </a:solidFill>
        </p:grpSpPr>
        <p:sp>
          <p:nvSpPr>
            <p:cNvPr id="4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4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502721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 de titre 8">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E80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479004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 de titre 10">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5770BE"/>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2544050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Diapo avec titre + tex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sp>
        <p:nvSpPr>
          <p:cNvPr id="28" name="Espace réservé du texte 7"/>
          <p:cNvSpPr>
            <a:spLocks noGrp="1"/>
          </p:cNvSpPr>
          <p:nvPr>
            <p:ph type="body" sz="quarter" idx="13" hasCustomPrompt="1"/>
          </p:nvPr>
        </p:nvSpPr>
        <p:spPr bwMode="gray">
          <a:xfrm>
            <a:off x="275431" y="987574"/>
            <a:ext cx="8594295"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29" name="Groupe 28">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0" name="Groupe 29">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7"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38"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9"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1" name="Groupe 30">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2"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3"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4"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5"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6"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4"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663098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po texte + photo">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17" name="Espace réservé du texte 7"/>
          <p:cNvSpPr>
            <a:spLocks noGrp="1"/>
          </p:cNvSpPr>
          <p:nvPr>
            <p:ph type="body" sz="quarter" idx="13" hasCustomPrompt="1"/>
          </p:nvPr>
        </p:nvSpPr>
        <p:spPr bwMode="gray">
          <a:xfrm>
            <a:off x="275431" y="987574"/>
            <a:ext cx="4104548"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9"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0"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1"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2"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3" name="Groupe 32">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4"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5"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6"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7"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8"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2"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284943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apo 2 photos">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275431" y="987574"/>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283729" y="3979863"/>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3"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163867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po 1 photo">
    <p:spTree>
      <p:nvGrpSpPr>
        <p:cNvPr id="1" name=""/>
        <p:cNvGrpSpPr/>
        <p:nvPr/>
      </p:nvGrpSpPr>
      <p:grpSpPr>
        <a:xfrm>
          <a:off x="0" y="0"/>
          <a:ext cx="0" cy="0"/>
          <a:chOff x="0" y="0"/>
          <a:chExt cx="0" cy="0"/>
        </a:xfrm>
      </p:grpSpPr>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326331" y="987574"/>
            <a:ext cx="847433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334629" y="3979863"/>
            <a:ext cx="8453232"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1" name="Titre 1"/>
          <p:cNvSpPr>
            <a:spLocks noGrp="1"/>
          </p:cNvSpPr>
          <p:nvPr>
            <p:ph type="title" hasCustomPrompt="1"/>
          </p:nvPr>
        </p:nvSpPr>
        <p:spPr bwMode="gray">
          <a:xfrm>
            <a:off x="326331" y="278549"/>
            <a:ext cx="81068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128851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apo couran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grpSp>
        <p:nvGrpSpPr>
          <p:cNvPr id="27" name="Groupe 26">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28" name="Groupe 27">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5"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36"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7"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38"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9"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29" name="Groupe 28">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0"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1"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2"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3"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Tree>
    <p:extLst>
      <p:ext uri="{BB962C8B-B14F-4D97-AF65-F5344CB8AC3E}">
        <p14:creationId xmlns:p14="http://schemas.microsoft.com/office/powerpoint/2010/main" val="3770709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Couverture GB">
    <p:spTree>
      <p:nvGrpSpPr>
        <p:cNvPr id="1" name=""/>
        <p:cNvGrpSpPr/>
        <p:nvPr/>
      </p:nvGrpSpPr>
      <p:grpSpPr>
        <a:xfrm>
          <a:off x="0" y="0"/>
          <a:ext cx="0" cy="0"/>
          <a:chOff x="0" y="0"/>
          <a:chExt cx="0" cy="0"/>
        </a:xfrm>
      </p:grpSpPr>
      <p:sp>
        <p:nvSpPr>
          <p:cNvPr id="26" name="ZoneTexte 25"/>
          <p:cNvSpPr txBox="1"/>
          <p:nvPr userDrawn="1"/>
        </p:nvSpPr>
        <p:spPr>
          <a:xfrm>
            <a:off x="273892" y="4544261"/>
            <a:ext cx="3722044"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err="1" smtClean="0">
                <a:solidFill>
                  <a:schemeClr val="tx2"/>
                </a:solidFill>
                <a:latin typeface="+mn-lt"/>
                <a:ea typeface="+mn-ea"/>
                <a:cs typeface="+mn-cs"/>
              </a:rPr>
              <a:t>Investigate</a:t>
            </a:r>
            <a:r>
              <a:rPr lang="fr-FR" sz="1460" b="1" kern="1200" cap="all" baseline="0" dirty="0" smtClean="0">
                <a:solidFill>
                  <a:schemeClr val="tx2"/>
                </a:solidFill>
                <a:latin typeface="+mn-lt"/>
                <a:ea typeface="+mn-ea"/>
                <a:cs typeface="+mn-cs"/>
              </a:rPr>
              <a:t>, </a:t>
            </a:r>
            <a:r>
              <a:rPr lang="fr-FR" sz="1460" b="1" kern="1200" cap="all" baseline="0" dirty="0" err="1" smtClean="0">
                <a:solidFill>
                  <a:schemeClr val="tx2"/>
                </a:solidFill>
                <a:latin typeface="+mn-lt"/>
                <a:ea typeface="+mn-ea"/>
                <a:cs typeface="+mn-cs"/>
              </a:rPr>
              <a:t>evaluate</a:t>
            </a:r>
            <a:r>
              <a:rPr lang="fr-FR" sz="1460" b="1" kern="1200" cap="all" baseline="0" dirty="0" smtClean="0">
                <a:solidFill>
                  <a:schemeClr val="tx2"/>
                </a:solidFill>
                <a:latin typeface="+mn-lt"/>
                <a:ea typeface="+mn-ea"/>
                <a:cs typeface="+mn-cs"/>
              </a:rPr>
              <a:t>, </a:t>
            </a:r>
            <a:r>
              <a:rPr lang="fr-FR" sz="1460" b="1" kern="1200" cap="all" baseline="0" dirty="0" err="1" smtClean="0">
                <a:solidFill>
                  <a:schemeClr val="tx2"/>
                </a:solidFill>
                <a:latin typeface="+mn-lt"/>
                <a:ea typeface="+mn-ea"/>
                <a:cs typeface="+mn-cs"/>
              </a:rPr>
              <a:t>protect</a:t>
            </a:r>
            <a:endParaRPr lang="fr-FR" sz="1460" b="1" kern="1200" cap="all" baseline="0" dirty="0" smtClean="0">
              <a:solidFill>
                <a:schemeClr val="tx2"/>
              </a:solidFill>
              <a:latin typeface="+mn-lt"/>
              <a:ea typeface="+mn-ea"/>
              <a:cs typeface="+mn-cs"/>
            </a:endParaRP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00724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900000"/>
            <a:ext cx="8424000" cy="720000"/>
          </a:xfrm>
        </p:spPr>
        <p:txBody>
          <a:bodyPr/>
          <a:lstStyle>
            <a:lvl1pPr>
              <a:defRPr>
                <a:solidFill>
                  <a:srgbClr val="262626"/>
                </a:solidFill>
              </a:defRPr>
            </a:lvl1pPr>
          </a:lstStyle>
          <a:p>
            <a:r>
              <a:rPr lang="fr-FR" dirty="0" smtClean="0"/>
              <a:t>Sommaire</a:t>
            </a:r>
            <a:endParaRPr lang="fr-FR" dirty="0"/>
          </a:p>
        </p:txBody>
      </p:sp>
      <p:sp>
        <p:nvSpPr>
          <p:cNvPr id="8" name="Espace réservé du texte 7"/>
          <p:cNvSpPr>
            <a:spLocks noGrp="1"/>
          </p:cNvSpPr>
          <p:nvPr>
            <p:ph type="body" sz="quarter" idx="13" hasCustomPrompt="1"/>
          </p:nvPr>
        </p:nvSpPr>
        <p:spPr bwMode="gray">
          <a:xfrm>
            <a:off x="359998" y="1891968"/>
            <a:ext cx="2520000" cy="2530800"/>
          </a:xfrm>
        </p:spPr>
        <p:txBody>
          <a:bodyPr/>
          <a:lstStyle>
            <a:lvl1pPr marL="144000" indent="-144000">
              <a:spcBef>
                <a:spcPts val="400"/>
              </a:spcBef>
              <a:spcAft>
                <a:spcPts val="800"/>
              </a:spcAft>
              <a:buFont typeface="+mj-lt"/>
              <a:buNone/>
              <a:defRPr b="1">
                <a:solidFill>
                  <a:schemeClr val="tx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1. Titre </a:t>
            </a:r>
            <a:r>
              <a:rPr lang="fr-FR" dirty="0"/>
              <a:t>de la partie</a:t>
            </a:r>
          </a:p>
          <a:p>
            <a:pPr lvl="1"/>
            <a:r>
              <a:rPr lang="fr-FR" dirty="0"/>
              <a:t>Deuxième niveau</a:t>
            </a:r>
          </a:p>
        </p:txBody>
      </p:sp>
      <p:sp>
        <p:nvSpPr>
          <p:cNvPr id="9" name="Espace réservé du texte 7"/>
          <p:cNvSpPr>
            <a:spLocks noGrp="1"/>
          </p:cNvSpPr>
          <p:nvPr>
            <p:ph type="body" sz="quarter" idx="14" hasCustomPrompt="1"/>
          </p:nvPr>
        </p:nvSpPr>
        <p:spPr bwMode="gray">
          <a:xfrm>
            <a:off x="3312000" y="1893600"/>
            <a:ext cx="2520000" cy="2530800"/>
          </a:xfrm>
        </p:spPr>
        <p:txBody>
          <a:bodyPr/>
          <a:lstStyle>
            <a:lvl1pPr marL="144000" indent="-144000">
              <a:spcBef>
                <a:spcPts val="400"/>
              </a:spcBef>
              <a:spcAft>
                <a:spcPts val="800"/>
              </a:spcAft>
              <a:buFont typeface="+mj-lt"/>
              <a:buNone/>
              <a:defRPr b="1">
                <a:solidFill>
                  <a:schemeClr val="accent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2. Titre </a:t>
            </a:r>
            <a:r>
              <a:rPr lang="fr-FR" dirty="0"/>
              <a:t>de la partie</a:t>
            </a:r>
          </a:p>
          <a:p>
            <a:pPr lvl="1"/>
            <a:r>
              <a:rPr lang="fr-FR" dirty="0"/>
              <a:t>Deuxième niveau</a:t>
            </a:r>
          </a:p>
        </p:txBody>
      </p:sp>
      <p:sp>
        <p:nvSpPr>
          <p:cNvPr id="10" name="Espace réservé du texte 7"/>
          <p:cNvSpPr>
            <a:spLocks noGrp="1"/>
          </p:cNvSpPr>
          <p:nvPr>
            <p:ph type="body" sz="quarter" idx="15" hasCustomPrompt="1"/>
          </p:nvPr>
        </p:nvSpPr>
        <p:spPr bwMode="gray">
          <a:xfrm>
            <a:off x="6263999" y="1893600"/>
            <a:ext cx="2520000" cy="2530800"/>
          </a:xfrm>
        </p:spPr>
        <p:txBody>
          <a:bodyPr/>
          <a:lstStyle>
            <a:lvl1pPr marL="144000" indent="-144000">
              <a:spcBef>
                <a:spcPts val="400"/>
              </a:spcBef>
              <a:spcAft>
                <a:spcPts val="800"/>
              </a:spcAft>
              <a:buFont typeface="+mj-lt"/>
              <a:buNone/>
              <a:defRPr b="1">
                <a:solidFill>
                  <a:srgbClr val="5770BE"/>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3. Titre </a:t>
            </a:r>
            <a:r>
              <a:rPr lang="fr-FR" dirty="0"/>
              <a:t>de la partie</a:t>
            </a:r>
          </a:p>
          <a:p>
            <a:pPr lvl="1"/>
            <a:r>
              <a:rPr lang="fr-FR" dirty="0"/>
              <a:t>Deuxième niveau</a:t>
            </a:r>
          </a:p>
        </p:txBody>
      </p:sp>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lvl1pPr>
              <a:defRPr>
                <a:solidFill>
                  <a:srgbClr val="262626"/>
                </a:solidFill>
              </a:defRPr>
            </a:lvl1p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lvl1pPr>
              <a:defRPr>
                <a:solidFill>
                  <a:srgbClr val="262626"/>
                </a:solidFill>
              </a:defRPr>
            </a:lvl1p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lvl1pPr>
              <a:defRPr>
                <a:solidFill>
                  <a:srgbClr val="262626"/>
                </a:solidFill>
              </a:defRPr>
            </a:lvl1pPr>
          </a:lstStyle>
          <a:p>
            <a:fld id="{733122C9-A0B9-462F-8757-0847AD287B63}" type="slidenum">
              <a:rPr lang="fr-FR" smtClean="0"/>
              <a:pPr/>
              <a:t>‹N°›</a:t>
            </a:fld>
            <a:endParaRPr lang="fr-FR" dirty="0"/>
          </a:p>
        </p:txBody>
      </p:sp>
      <p:grpSp>
        <p:nvGrpSpPr>
          <p:cNvPr id="42" name="Groupe 41">
            <a:extLst>
              <a:ext uri="{FF2B5EF4-FFF2-40B4-BE49-F238E27FC236}">
                <a16:creationId xmlns:a16="http://schemas.microsoft.com/office/drawing/2014/main" id="{DD31BDFD-FADC-44D8-B829-1A31B7858F66}"/>
              </a:ext>
            </a:extLst>
          </p:cNvPr>
          <p:cNvGrpSpPr/>
          <p:nvPr userDrawn="1"/>
        </p:nvGrpSpPr>
        <p:grpSpPr>
          <a:xfrm>
            <a:off x="8503443" y="178606"/>
            <a:ext cx="273845" cy="380988"/>
            <a:chOff x="2724335" y="0"/>
            <a:chExt cx="3694565" cy="5140087"/>
          </a:xfrm>
        </p:grpSpPr>
        <p:grpSp>
          <p:nvGrpSpPr>
            <p:cNvPr id="43" name="Groupe 42">
              <a:extLst>
                <a:ext uri="{FF2B5EF4-FFF2-40B4-BE49-F238E27FC236}">
                  <a16:creationId xmlns:a16="http://schemas.microsoft.com/office/drawing/2014/main" id="{68948EC5-1067-4566-82C7-B6A31FB381EE}"/>
                </a:ext>
              </a:extLst>
            </p:cNvPr>
            <p:cNvGrpSpPr/>
            <p:nvPr userDrawn="1"/>
          </p:nvGrpSpPr>
          <p:grpSpPr>
            <a:xfrm>
              <a:off x="2724335" y="4398358"/>
              <a:ext cx="3694565" cy="741729"/>
              <a:chOff x="2724335" y="4398358"/>
              <a:chExt cx="3694565" cy="741729"/>
            </a:xfrm>
          </p:grpSpPr>
          <p:sp>
            <p:nvSpPr>
              <p:cNvPr id="50" name="Forme libre : forme 49">
                <a:extLst>
                  <a:ext uri="{FF2B5EF4-FFF2-40B4-BE49-F238E27FC236}">
                    <a16:creationId xmlns:a16="http://schemas.microsoft.com/office/drawing/2014/main" id="{A9721D01-449C-4E27-8D95-CB388E166391}"/>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51" name="Forme libre : forme 50">
                <a:extLst>
                  <a:ext uri="{FF2B5EF4-FFF2-40B4-BE49-F238E27FC236}">
                    <a16:creationId xmlns:a16="http://schemas.microsoft.com/office/drawing/2014/main" id="{D4EF4E18-1600-4951-B2D3-81EA9BB0A9D0}"/>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52" name="Forme libre : forme 51">
                <a:extLst>
                  <a:ext uri="{FF2B5EF4-FFF2-40B4-BE49-F238E27FC236}">
                    <a16:creationId xmlns:a16="http://schemas.microsoft.com/office/drawing/2014/main" id="{3284962D-7A7F-4349-9250-20D40BD3FEC1}"/>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53" name="Forme libre : forme 52">
                <a:extLst>
                  <a:ext uri="{FF2B5EF4-FFF2-40B4-BE49-F238E27FC236}">
                    <a16:creationId xmlns:a16="http://schemas.microsoft.com/office/drawing/2014/main" id="{476FCF11-4108-40BC-8178-ADD787625181}"/>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54" name="Forme libre : forme 53">
                <a:extLst>
                  <a:ext uri="{FF2B5EF4-FFF2-40B4-BE49-F238E27FC236}">
                    <a16:creationId xmlns:a16="http://schemas.microsoft.com/office/drawing/2014/main" id="{D22E4527-8C28-490C-A537-25A59F3C9541}"/>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44" name="Groupe 43">
              <a:extLst>
                <a:ext uri="{FF2B5EF4-FFF2-40B4-BE49-F238E27FC236}">
                  <a16:creationId xmlns:a16="http://schemas.microsoft.com/office/drawing/2014/main" id="{7A93ACC7-0FC5-4E42-9A92-E233EF4B3BDD}"/>
                </a:ext>
              </a:extLst>
            </p:cNvPr>
            <p:cNvGrpSpPr/>
            <p:nvPr userDrawn="1"/>
          </p:nvGrpSpPr>
          <p:grpSpPr>
            <a:xfrm>
              <a:off x="2752472" y="0"/>
              <a:ext cx="3638377" cy="3631244"/>
              <a:chOff x="2752472" y="0"/>
              <a:chExt cx="3638377" cy="3631244"/>
            </a:xfrm>
          </p:grpSpPr>
          <p:sp>
            <p:nvSpPr>
              <p:cNvPr id="45" name="Forme libre : forme 44">
                <a:extLst>
                  <a:ext uri="{FF2B5EF4-FFF2-40B4-BE49-F238E27FC236}">
                    <a16:creationId xmlns:a16="http://schemas.microsoft.com/office/drawing/2014/main" id="{57603CFD-4D04-4A34-A606-ACDAC0C83EBE}"/>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46" name="Forme libre : forme 45">
                <a:extLst>
                  <a:ext uri="{FF2B5EF4-FFF2-40B4-BE49-F238E27FC236}">
                    <a16:creationId xmlns:a16="http://schemas.microsoft.com/office/drawing/2014/main" id="{43458750-899D-4394-B830-1E9A3B51E930}"/>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47" name="Forme libre : forme 46">
                <a:extLst>
                  <a:ext uri="{FF2B5EF4-FFF2-40B4-BE49-F238E27FC236}">
                    <a16:creationId xmlns:a16="http://schemas.microsoft.com/office/drawing/2014/main" id="{091F78CC-3B11-43B4-8B6D-739240B1A3D0}"/>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48" name="Forme libre : forme 47">
                <a:extLst>
                  <a:ext uri="{FF2B5EF4-FFF2-40B4-BE49-F238E27FC236}">
                    <a16:creationId xmlns:a16="http://schemas.microsoft.com/office/drawing/2014/main" id="{25815A24-B8B0-4B4D-9625-670E8EA1BFD7}"/>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9" name="Forme libre : forme 48">
                <a:extLst>
                  <a:ext uri="{FF2B5EF4-FFF2-40B4-BE49-F238E27FC236}">
                    <a16:creationId xmlns:a16="http://schemas.microsoft.com/office/drawing/2014/main" id="{CC32A3B7-91D8-4CBD-9C74-C8A91E4E80F7}"/>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Tree>
    <p:extLst>
      <p:ext uri="{BB962C8B-B14F-4D97-AF65-F5344CB8AC3E}">
        <p14:creationId xmlns:p14="http://schemas.microsoft.com/office/powerpoint/2010/main" val="1885774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 de titre 1">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chemeClr val="bg2"/>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4208625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 de titre 2">
    <p:bg>
      <p:bgPr>
        <a:solidFill>
          <a:srgbClr val="FFE800"/>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rgbClr val="262626"/>
                </a:solidFill>
              </a:defRPr>
            </a:lvl1pPr>
          </a:lstStyle>
          <a:p>
            <a:r>
              <a:rPr lang="fr-FR" dirty="0" smtClean="0"/>
              <a:t>1. Titre de partie</a:t>
            </a:r>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rgbClr val="262626"/>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7" name="Groupe 16">
            <a:extLst>
              <a:ext uri="{FF2B5EF4-FFF2-40B4-BE49-F238E27FC236}">
                <a16:creationId xmlns:a16="http://schemas.microsoft.com/office/drawing/2014/main" id="{11EC5EB1-2433-445A-90EB-40A3439D696C}"/>
              </a:ext>
            </a:extLst>
          </p:cNvPr>
          <p:cNvGrpSpPr/>
          <p:nvPr userDrawn="1"/>
        </p:nvGrpSpPr>
        <p:grpSpPr>
          <a:xfrm>
            <a:off x="4770120" y="1277220"/>
            <a:ext cx="2560320" cy="2520422"/>
            <a:chOff x="2024062" y="61912"/>
            <a:chExt cx="5097779" cy="5018340"/>
          </a:xfrm>
          <a:solidFill>
            <a:srgbClr val="FF9940"/>
          </a:solidFill>
        </p:grpSpPr>
        <p:sp>
          <p:nvSpPr>
            <p:cNvPr id="18" name="Forme libre : forme 7">
              <a:extLst>
                <a:ext uri="{FF2B5EF4-FFF2-40B4-BE49-F238E27FC236}">
                  <a16:creationId xmlns:a16="http://schemas.microsoft.com/office/drawing/2014/main" id="{980A77CA-4106-4CFD-9089-5D17008DBD8F}"/>
                </a:ext>
              </a:extLst>
            </p:cNvPr>
            <p:cNvSpPr/>
            <p:nvPr/>
          </p:nvSpPr>
          <p:spPr>
            <a:xfrm>
              <a:off x="4123409" y="3661504"/>
              <a:ext cx="726675" cy="1418748"/>
            </a:xfrm>
            <a:custGeom>
              <a:avLst/>
              <a:gdLst>
                <a:gd name="connsiteX0" fmla="*/ 5487 w 726675"/>
                <a:gd name="connsiteY0" fmla="*/ 635032 h 1418748"/>
                <a:gd name="connsiteX1" fmla="*/ 407442 w 726675"/>
                <a:gd name="connsiteY1" fmla="*/ 1418749 h 1418748"/>
                <a:gd name="connsiteX2" fmla="*/ 712242 w 726675"/>
                <a:gd name="connsiteY2" fmla="*/ 734949 h 1418748"/>
                <a:gd name="connsiteX3" fmla="*/ 617373 w 726675"/>
                <a:gd name="connsiteY3" fmla="*/ 0 h 1418748"/>
                <a:gd name="connsiteX4" fmla="*/ 5487 w 726675"/>
                <a:gd name="connsiteY4" fmla="*/ 635032 h 1418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675" h="1418748">
                  <a:moveTo>
                    <a:pt x="5487" y="635032"/>
                  </a:moveTo>
                  <a:cubicBezTo>
                    <a:pt x="-52996" y="1032129"/>
                    <a:pt x="374581" y="1391888"/>
                    <a:pt x="407442" y="1418749"/>
                  </a:cubicBezTo>
                  <a:cubicBezTo>
                    <a:pt x="565176" y="1229868"/>
                    <a:pt x="674333" y="996315"/>
                    <a:pt x="712242" y="734949"/>
                  </a:cubicBezTo>
                  <a:cubicBezTo>
                    <a:pt x="749771" y="476345"/>
                    <a:pt x="712718" y="224028"/>
                    <a:pt x="617373" y="0"/>
                  </a:cubicBezTo>
                  <a:cubicBezTo>
                    <a:pt x="586512" y="12763"/>
                    <a:pt x="64447" y="234410"/>
                    <a:pt x="5487" y="635032"/>
                  </a:cubicBezTo>
                  <a:close/>
                </a:path>
              </a:pathLst>
            </a:custGeom>
            <a:grpFill/>
            <a:ln w="9525" cap="flat">
              <a:noFill/>
              <a:prstDash val="solid"/>
              <a:miter/>
            </a:ln>
          </p:spPr>
          <p:txBody>
            <a:bodyPr rtlCol="0" anchor="ctr"/>
            <a:lstStyle/>
            <a:p>
              <a:endParaRPr lang="fr-FR"/>
            </a:p>
          </p:txBody>
        </p:sp>
        <p:sp>
          <p:nvSpPr>
            <p:cNvPr id="19" name="Forme libre : forme 10">
              <a:extLst>
                <a:ext uri="{FF2B5EF4-FFF2-40B4-BE49-F238E27FC236}">
                  <a16:creationId xmlns:a16="http://schemas.microsoft.com/office/drawing/2014/main" id="{0249ABE6-2F7B-4AA0-8FB6-54E6BF81A1B2}"/>
                </a:ext>
              </a:extLst>
            </p:cNvPr>
            <p:cNvSpPr/>
            <p:nvPr/>
          </p:nvSpPr>
          <p:spPr>
            <a:xfrm>
              <a:off x="5837681" y="2484253"/>
              <a:ext cx="1284160" cy="839943"/>
            </a:xfrm>
            <a:custGeom>
              <a:avLst/>
              <a:gdLst>
                <a:gd name="connsiteX0" fmla="*/ 414814 w 1284160"/>
                <a:gd name="connsiteY0" fmla="*/ 783012 h 839943"/>
                <a:gd name="connsiteX1" fmla="*/ 1284161 w 1284160"/>
                <a:gd name="connsiteY1" fmla="*/ 643185 h 839943"/>
                <a:gd name="connsiteX2" fmla="*/ 316992 w 1284160"/>
                <a:gd name="connsiteY2" fmla="*/ 14345 h 839943"/>
                <a:gd name="connsiteX3" fmla="*/ 0 w 1284160"/>
                <a:gd name="connsiteY3" fmla="*/ 5105 h 839943"/>
                <a:gd name="connsiteX4" fmla="*/ 414814 w 1284160"/>
                <a:gd name="connsiteY4" fmla="*/ 783012 h 839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160" h="839943">
                  <a:moveTo>
                    <a:pt x="414814" y="783012"/>
                  </a:moveTo>
                  <a:cubicBezTo>
                    <a:pt x="773430" y="960844"/>
                    <a:pt x="1246061" y="667474"/>
                    <a:pt x="1284161" y="643185"/>
                  </a:cubicBezTo>
                  <a:cubicBezTo>
                    <a:pt x="1076801" y="314096"/>
                    <a:pt x="732091" y="74447"/>
                    <a:pt x="316992" y="14345"/>
                  </a:cubicBezTo>
                  <a:cubicBezTo>
                    <a:pt x="209740" y="-1181"/>
                    <a:pt x="103537" y="-3848"/>
                    <a:pt x="0" y="5105"/>
                  </a:cubicBezTo>
                  <a:cubicBezTo>
                    <a:pt x="2572" y="39110"/>
                    <a:pt x="52292" y="603275"/>
                    <a:pt x="414814" y="783012"/>
                  </a:cubicBezTo>
                  <a:close/>
                </a:path>
              </a:pathLst>
            </a:custGeom>
            <a:grpFill/>
            <a:ln w="9525" cap="flat">
              <a:noFill/>
              <a:prstDash val="solid"/>
              <a:miter/>
            </a:ln>
          </p:spPr>
          <p:txBody>
            <a:bodyPr rtlCol="0" anchor="ctr"/>
            <a:lstStyle/>
            <a:p>
              <a:endParaRPr lang="fr-FR"/>
            </a:p>
          </p:txBody>
        </p:sp>
        <p:sp>
          <p:nvSpPr>
            <p:cNvPr id="20" name="Forme libre : forme 11">
              <a:extLst>
                <a:ext uri="{FF2B5EF4-FFF2-40B4-BE49-F238E27FC236}">
                  <a16:creationId xmlns:a16="http://schemas.microsoft.com/office/drawing/2014/main" id="{CF86E031-9A54-4E6A-8774-D463D2F85038}"/>
                </a:ext>
              </a:extLst>
            </p:cNvPr>
            <p:cNvSpPr/>
            <p:nvPr/>
          </p:nvSpPr>
          <p:spPr>
            <a:xfrm>
              <a:off x="5349048" y="61912"/>
              <a:ext cx="1045824" cy="1055342"/>
            </a:xfrm>
            <a:custGeom>
              <a:avLst/>
              <a:gdLst>
                <a:gd name="connsiteX0" fmla="*/ 868775 w 1045824"/>
                <a:gd name="connsiteY0" fmla="*/ 866585 h 1055342"/>
                <a:gd name="connsiteX1" fmla="*/ 1005269 w 1045824"/>
                <a:gd name="connsiteY1" fmla="*/ 0 h 1055342"/>
                <a:gd name="connsiteX2" fmla="*/ 0 w 1045824"/>
                <a:gd name="connsiteY2" fmla="*/ 1020604 h 1055342"/>
                <a:gd name="connsiteX3" fmla="*/ 868775 w 1045824"/>
                <a:gd name="connsiteY3" fmla="*/ 866585 h 1055342"/>
              </a:gdLst>
              <a:ahLst/>
              <a:cxnLst>
                <a:cxn ang="0">
                  <a:pos x="connsiteX0" y="connsiteY0"/>
                </a:cxn>
                <a:cxn ang="0">
                  <a:pos x="connsiteX1" y="connsiteY1"/>
                </a:cxn>
                <a:cxn ang="0">
                  <a:pos x="connsiteX2" y="connsiteY2"/>
                </a:cxn>
                <a:cxn ang="0">
                  <a:pos x="connsiteX3" y="connsiteY3"/>
                </a:cxn>
              </a:cxnLst>
              <a:rect l="l" t="t" r="r" b="b"/>
              <a:pathLst>
                <a:path w="1045824" h="1055342">
                  <a:moveTo>
                    <a:pt x="868775" y="866585"/>
                  </a:moveTo>
                  <a:cubicBezTo>
                    <a:pt x="1142714" y="586645"/>
                    <a:pt x="1021271" y="63341"/>
                    <a:pt x="1005269" y="0"/>
                  </a:cubicBezTo>
                  <a:cubicBezTo>
                    <a:pt x="516731" y="122587"/>
                    <a:pt x="119444" y="509111"/>
                    <a:pt x="0" y="1020604"/>
                  </a:cubicBezTo>
                  <a:cubicBezTo>
                    <a:pt x="24765" y="1026605"/>
                    <a:pt x="583406" y="1158145"/>
                    <a:pt x="868775" y="866585"/>
                  </a:cubicBezTo>
                  <a:close/>
                </a:path>
              </a:pathLst>
            </a:custGeom>
            <a:grpFill/>
            <a:ln w="9525" cap="flat">
              <a:noFill/>
              <a:prstDash val="solid"/>
              <a:miter/>
            </a:ln>
          </p:spPr>
          <p:txBody>
            <a:bodyPr rtlCol="0" anchor="ctr"/>
            <a:lstStyle/>
            <a:p>
              <a:endParaRPr lang="fr-FR"/>
            </a:p>
          </p:txBody>
        </p:sp>
        <p:sp>
          <p:nvSpPr>
            <p:cNvPr id="21" name="Forme libre : forme 12">
              <a:extLst>
                <a:ext uri="{FF2B5EF4-FFF2-40B4-BE49-F238E27FC236}">
                  <a16:creationId xmlns:a16="http://schemas.microsoft.com/office/drawing/2014/main" id="{C59B5725-5F9C-4F97-A8F1-326A63828549}"/>
                </a:ext>
              </a:extLst>
            </p:cNvPr>
            <p:cNvSpPr/>
            <p:nvPr/>
          </p:nvSpPr>
          <p:spPr>
            <a:xfrm>
              <a:off x="2839938" y="68103"/>
              <a:ext cx="853528" cy="1267015"/>
            </a:xfrm>
            <a:custGeom>
              <a:avLst/>
              <a:gdLst>
                <a:gd name="connsiteX0" fmla="*/ 790800 w 853528"/>
                <a:gd name="connsiteY0" fmla="*/ 397955 h 1267015"/>
                <a:gd name="connsiteX1" fmla="*/ 2702 w 853528"/>
                <a:gd name="connsiteY1" fmla="*/ 0 h 1267015"/>
                <a:gd name="connsiteX2" fmla="*/ 671738 w 853528"/>
                <a:gd name="connsiteY2" fmla="*/ 1267016 h 1267015"/>
                <a:gd name="connsiteX3" fmla="*/ 790800 w 853528"/>
                <a:gd name="connsiteY3" fmla="*/ 397955 h 1267015"/>
              </a:gdLst>
              <a:ahLst/>
              <a:cxnLst>
                <a:cxn ang="0">
                  <a:pos x="connsiteX0" y="connsiteY0"/>
                </a:cxn>
                <a:cxn ang="0">
                  <a:pos x="connsiteX1" y="connsiteY1"/>
                </a:cxn>
                <a:cxn ang="0">
                  <a:pos x="connsiteX2" y="connsiteY2"/>
                </a:cxn>
                <a:cxn ang="0">
                  <a:pos x="connsiteX3" y="connsiteY3"/>
                </a:cxn>
              </a:cxnLst>
              <a:rect l="l" t="t" r="r" b="b"/>
              <a:pathLst>
                <a:path w="853528" h="1267015">
                  <a:moveTo>
                    <a:pt x="790800" y="397955"/>
                  </a:moveTo>
                  <a:cubicBezTo>
                    <a:pt x="599824" y="33052"/>
                    <a:pt x="17846" y="762"/>
                    <a:pt x="2702" y="0"/>
                  </a:cubicBezTo>
                  <a:cubicBezTo>
                    <a:pt x="-30160" y="524637"/>
                    <a:pt x="239303" y="1009078"/>
                    <a:pt x="671738" y="1267016"/>
                  </a:cubicBezTo>
                  <a:cubicBezTo>
                    <a:pt x="705456" y="1210723"/>
                    <a:pt x="972347" y="744855"/>
                    <a:pt x="790800" y="397955"/>
                  </a:cubicBezTo>
                  <a:close/>
                </a:path>
              </a:pathLst>
            </a:custGeom>
            <a:grpFill/>
            <a:ln w="9525" cap="flat">
              <a:noFill/>
              <a:prstDash val="solid"/>
              <a:miter/>
            </a:ln>
          </p:spPr>
          <p:txBody>
            <a:bodyPr rtlCol="0" anchor="ctr"/>
            <a:lstStyle/>
            <a:p>
              <a:endParaRPr lang="fr-FR"/>
            </a:p>
          </p:txBody>
        </p:sp>
        <p:sp>
          <p:nvSpPr>
            <p:cNvPr id="22" name="Forme libre : forme 14">
              <a:extLst>
                <a:ext uri="{FF2B5EF4-FFF2-40B4-BE49-F238E27FC236}">
                  <a16:creationId xmlns:a16="http://schemas.microsoft.com/office/drawing/2014/main" id="{FABA9E58-4B46-4EE4-97E2-26E72D584C53}"/>
                </a:ext>
              </a:extLst>
            </p:cNvPr>
            <p:cNvSpPr/>
            <p:nvPr/>
          </p:nvSpPr>
          <p:spPr>
            <a:xfrm>
              <a:off x="2024062" y="2446286"/>
              <a:ext cx="1410176" cy="729358"/>
            </a:xfrm>
            <a:custGeom>
              <a:avLst/>
              <a:gdLst>
                <a:gd name="connsiteX0" fmla="*/ 622173 w 1410176"/>
                <a:gd name="connsiteY0" fmla="*/ 7258 h 729358"/>
                <a:gd name="connsiteX1" fmla="*/ 0 w 1410176"/>
                <a:gd name="connsiteY1" fmla="*/ 634194 h 729358"/>
                <a:gd name="connsiteX2" fmla="*/ 10001 w 1410176"/>
                <a:gd name="connsiteY2" fmla="*/ 638480 h 729358"/>
                <a:gd name="connsiteX3" fmla="*/ 304705 w 1410176"/>
                <a:gd name="connsiteY3" fmla="*/ 714966 h 729358"/>
                <a:gd name="connsiteX4" fmla="*/ 1410176 w 1410176"/>
                <a:gd name="connsiteY4" fmla="*/ 387020 h 729358"/>
                <a:gd name="connsiteX5" fmla="*/ 622173 w 1410176"/>
                <a:gd name="connsiteY5" fmla="*/ 7258 h 729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0176" h="729358">
                  <a:moveTo>
                    <a:pt x="622173" y="7258"/>
                  </a:moveTo>
                  <a:cubicBezTo>
                    <a:pt x="210693" y="76981"/>
                    <a:pt x="0" y="634194"/>
                    <a:pt x="0" y="634194"/>
                  </a:cubicBezTo>
                  <a:cubicBezTo>
                    <a:pt x="3334" y="635718"/>
                    <a:pt x="6668" y="637051"/>
                    <a:pt x="10001" y="638480"/>
                  </a:cubicBezTo>
                  <a:cubicBezTo>
                    <a:pt x="103251" y="674103"/>
                    <a:pt x="201740" y="700106"/>
                    <a:pt x="304705" y="714966"/>
                  </a:cubicBezTo>
                  <a:cubicBezTo>
                    <a:pt x="719614" y="775068"/>
                    <a:pt x="1117949" y="643338"/>
                    <a:pt x="1410176" y="387020"/>
                  </a:cubicBezTo>
                  <a:cubicBezTo>
                    <a:pt x="1359884" y="329870"/>
                    <a:pt x="1003459" y="-57417"/>
                    <a:pt x="622173" y="7258"/>
                  </a:cubicBezTo>
                  <a:close/>
                </a:path>
              </a:pathLst>
            </a:custGeom>
            <a:grpFill/>
            <a:ln w="9525" cap="flat">
              <a:noFill/>
              <a:prstDash val="solid"/>
              <a:miter/>
            </a:ln>
          </p:spPr>
          <p:txBody>
            <a:bodyPr rtlCol="0" anchor="ctr"/>
            <a:lstStyle/>
            <a:p>
              <a:endParaRPr lang="fr-FR"/>
            </a:p>
          </p:txBody>
        </p:sp>
      </p:grpSp>
      <p:sp>
        <p:nvSpPr>
          <p:cNvPr id="23"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a:xfrm>
            <a:off x="6339566" y="4659675"/>
            <a:ext cx="1350000" cy="211929"/>
          </a:xfrm>
        </p:spPr>
        <p:txBody>
          <a:bodyPr/>
          <a:lstStyle>
            <a:lvl1pPr>
              <a:defRPr>
                <a:solidFill>
                  <a:srgbClr val="262626"/>
                </a:solidFill>
              </a:defRPr>
            </a:lvl1pPr>
          </a:lstStyle>
          <a:p>
            <a:fld id="{733122C9-A0B9-462F-8757-0847AD287B63}" type="slidenum">
              <a:rPr lang="fr-FR" smtClean="0"/>
              <a:pPr/>
              <a:t>‹N°›</a:t>
            </a:fld>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rgbClr val="262626"/>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rgbClr val="262626"/>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073805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 de titre 3">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FFE800"/>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21074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 de titre 4">
    <p:bg>
      <p:bgPr>
        <a:solidFill>
          <a:schemeClr val="bg2"/>
        </a:solidFill>
        <a:effectLst/>
      </p:bgPr>
    </p:bg>
    <p:spTree>
      <p:nvGrpSpPr>
        <p:cNvPr id="1" name=""/>
        <p:cNvGrpSpPr/>
        <p:nvPr/>
      </p:nvGrpSpPr>
      <p:grpSpPr>
        <a:xfrm>
          <a:off x="0" y="0"/>
          <a:ext cx="0" cy="0"/>
          <a:chOff x="0" y="0"/>
          <a:chExt cx="0" cy="0"/>
        </a:xfrm>
      </p:grpSpPr>
      <p:grpSp>
        <p:nvGrpSpPr>
          <p:cNvPr id="20" name="Groupe 19"/>
          <p:cNvGrpSpPr/>
          <p:nvPr userDrawn="1"/>
        </p:nvGrpSpPr>
        <p:grpSpPr>
          <a:xfrm>
            <a:off x="2555776" y="1995686"/>
            <a:ext cx="5636124" cy="1221867"/>
            <a:chOff x="4528607" y="2228471"/>
            <a:chExt cx="2978905" cy="645803"/>
          </a:xfrm>
          <a:solidFill>
            <a:srgbClr val="00AC8C"/>
          </a:solidFill>
        </p:grpSpPr>
        <p:sp>
          <p:nvSpPr>
            <p:cNvPr id="2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2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844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 de titre 5">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994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338951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 de titre 6">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00AC8C"/>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671399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9999" y="900000"/>
            <a:ext cx="8424000" cy="720000"/>
          </a:xfrm>
          <a:prstGeom prst="rect">
            <a:avLst/>
          </a:prstGeom>
        </p:spPr>
        <p:txBody>
          <a:bodyPr vert="horz" lIns="0" tIns="0" rIns="0" bIns="0" rtlCol="0" anchor="t" anchorCtr="0">
            <a:noAutofit/>
          </a:bodyPr>
          <a:lstStyle/>
          <a:p>
            <a:r>
              <a:rPr lang="fr-FR" noProof="0" dirty="0" smtClean="0"/>
              <a:t>1. Titre de partie</a:t>
            </a:r>
            <a:endParaRPr lang="fr-FR" noProof="0" dirty="0"/>
          </a:p>
        </p:txBody>
      </p:sp>
      <p:sp>
        <p:nvSpPr>
          <p:cNvPr id="3" name="Espace réservé du texte 2"/>
          <p:cNvSpPr>
            <a:spLocks noGrp="1"/>
          </p:cNvSpPr>
          <p:nvPr>
            <p:ph type="body" idx="1"/>
          </p:nvPr>
        </p:nvSpPr>
        <p:spPr bwMode="gray">
          <a:xfrm>
            <a:off x="359999" y="1836000"/>
            <a:ext cx="8424000" cy="2574000"/>
          </a:xfrm>
          <a:prstGeom prst="rect">
            <a:avLst/>
          </a:prstGeom>
        </p:spPr>
        <p:txBody>
          <a:bodyPr vert="horz" lIns="0" tIns="0" rIns="0" bIns="0" rtlCol="0" anchor="t" anchorCtr="0">
            <a:noAutofit/>
          </a:body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p:txBody>
      </p:sp>
      <p:sp>
        <p:nvSpPr>
          <p:cNvPr id="49" name="Espace réservé du numéro de diapositive 7">
            <a:extLst>
              <a:ext uri="{FF2B5EF4-FFF2-40B4-BE49-F238E27FC236}">
                <a16:creationId xmlns:a16="http://schemas.microsoft.com/office/drawing/2014/main" id="{61BB31C8-B8DD-4E0E-A877-46E83C261020}"/>
              </a:ext>
            </a:extLst>
          </p:cNvPr>
          <p:cNvSpPr>
            <a:spLocks noGrp="1"/>
          </p:cNvSpPr>
          <p:nvPr>
            <p:ph type="sldNum" sz="quarter" idx="4"/>
          </p:nvPr>
        </p:nvSpPr>
        <p:spPr bwMode="gray">
          <a:xfrm>
            <a:off x="6339566" y="4659675"/>
            <a:ext cx="1350000" cy="211929"/>
          </a:xfrm>
          <a:prstGeom prst="rect">
            <a:avLst/>
          </a:prstGeom>
        </p:spPr>
        <p:txBody>
          <a:bodyPr anchor="t">
            <a:spAutoFit/>
          </a:bodyPr>
          <a:lstStyle>
            <a:lvl1pPr algn="r">
              <a:defRPr sz="750" b="0">
                <a:solidFill>
                  <a:schemeClr val="tx1"/>
                </a:solidFill>
              </a:defRPr>
            </a:lvl1pPr>
          </a:lstStyle>
          <a:p>
            <a:fld id="{733122C9-A0B9-462F-8757-0847AD287B63}" type="slidenum">
              <a:rPr lang="fr-FR" smtClean="0"/>
              <a:pPr/>
              <a:t>‹N°›</a:t>
            </a:fld>
            <a:endParaRPr lang="fr-FR" dirty="0"/>
          </a:p>
        </p:txBody>
      </p:sp>
      <p:sp>
        <p:nvSpPr>
          <p:cNvPr id="52" name="Espace réservé du pied de page 4">
            <a:extLst>
              <a:ext uri="{FF2B5EF4-FFF2-40B4-BE49-F238E27FC236}">
                <a16:creationId xmlns:a16="http://schemas.microsoft.com/office/drawing/2014/main" id="{0D938FD0-499A-4C4D-8BFF-68F0058C35F5}"/>
              </a:ext>
            </a:extLst>
          </p:cNvPr>
          <p:cNvSpPr>
            <a:spLocks noGrp="1"/>
          </p:cNvSpPr>
          <p:nvPr>
            <p:ph type="ftr" sz="quarter" idx="3"/>
          </p:nvPr>
        </p:nvSpPr>
        <p:spPr>
          <a:xfrm>
            <a:off x="275431" y="4659982"/>
            <a:ext cx="3086100" cy="211622"/>
          </a:xfrm>
          <a:prstGeom prst="rect">
            <a:avLst/>
          </a:prstGeom>
        </p:spPr>
        <p:txBody>
          <a:bodyPr vert="horz" lIns="91440" tIns="45720" rIns="91440" bIns="45720" rtlCol="0" anchor="b"/>
          <a:lstStyle>
            <a:lvl1pPr algn="l">
              <a:defRPr sz="770" b="1" cap="none" spc="-10" baseline="0">
                <a:solidFill>
                  <a:schemeClr val="tx1"/>
                </a:solidFill>
              </a:defRPr>
            </a:lvl1pPr>
          </a:lstStyle>
          <a:p>
            <a:r>
              <a:rPr lang="fr-FR" dirty="0" smtClean="0"/>
              <a:t>Titre de la présentation sur une seule ligne</a:t>
            </a:r>
            <a:endParaRPr lang="fr-FR" dirty="0"/>
          </a:p>
        </p:txBody>
      </p:sp>
      <p:sp>
        <p:nvSpPr>
          <p:cNvPr id="22" name="Espace réservé de la date 1">
            <a:extLst>
              <a:ext uri="{FF2B5EF4-FFF2-40B4-BE49-F238E27FC236}">
                <a16:creationId xmlns:a16="http://schemas.microsoft.com/office/drawing/2014/main" id="{432F5AB4-B213-42ED-9F78-9A5A430019A5}"/>
              </a:ext>
            </a:extLst>
          </p:cNvPr>
          <p:cNvSpPr>
            <a:spLocks noGrp="1"/>
          </p:cNvSpPr>
          <p:nvPr>
            <p:ph type="dt" sz="half" idx="2"/>
          </p:nvPr>
        </p:nvSpPr>
        <p:spPr bwMode="gray">
          <a:xfrm>
            <a:off x="7699725" y="4659675"/>
            <a:ext cx="1170000" cy="211929"/>
          </a:xfrm>
          <a:prstGeom prst="rect">
            <a:avLst/>
          </a:prstGeom>
        </p:spPr>
        <p:txBody>
          <a:bodyPr anchor="t">
            <a:noAutofit/>
          </a:bodyPr>
          <a:lstStyle>
            <a:lvl1pPr>
              <a:defRPr sz="750" b="1"/>
            </a:lvl1pPr>
          </a:lstStyle>
          <a:p>
            <a:pPr algn="r"/>
            <a:r>
              <a:rPr lang="fr-FR" cap="all" dirty="0" smtClean="0"/>
              <a:t>XX/XX/2021</a:t>
            </a:r>
            <a:endParaRPr lang="fr-FR" cap="all" dirty="0"/>
          </a:p>
        </p:txBody>
      </p:sp>
    </p:spTree>
  </p:cSld>
  <p:clrMap bg1="lt1" tx1="dk1" bg2="lt2" tx2="dk2" accent1="accent1" accent2="accent2" accent3="accent3" accent4="accent4" accent5="accent5" accent6="accent6" hlink="hlink" folHlink="folHlink"/>
  <p:sldLayoutIdLst>
    <p:sldLayoutId id="2147483813" r:id="rId1"/>
    <p:sldLayoutId id="2147483837" r:id="rId2"/>
    <p:sldLayoutId id="2147483815" r:id="rId3"/>
    <p:sldLayoutId id="2147483826" r:id="rId4"/>
    <p:sldLayoutId id="2147483825" r:id="rId5"/>
    <p:sldLayoutId id="2147483827" r:id="rId6"/>
    <p:sldLayoutId id="2147483828" r:id="rId7"/>
    <p:sldLayoutId id="2147483834" r:id="rId8"/>
    <p:sldLayoutId id="2147483835" r:id="rId9"/>
    <p:sldLayoutId id="2147483830" r:id="rId10"/>
    <p:sldLayoutId id="2147483831" r:id="rId11"/>
    <p:sldLayoutId id="2147483836" r:id="rId12"/>
    <p:sldLayoutId id="2147483838" r:id="rId13"/>
    <p:sldLayoutId id="2147483839" r:id="rId14"/>
    <p:sldLayoutId id="2147483840" r:id="rId15"/>
    <p:sldLayoutId id="2147483841" r:id="rId16"/>
    <p:sldLayoutId id="2147483829" r:id="rId17"/>
  </p:sldLayoutIdLst>
  <p:hf hdr="0"/>
  <p:txStyles>
    <p:titleStyle>
      <a:lvl1pPr algn="l" defTabSz="914400" rtl="0" eaLnBrk="1" latinLnBrk="0" hangingPunct="1">
        <a:lnSpc>
          <a:spcPct val="90000"/>
        </a:lnSpc>
        <a:spcBef>
          <a:spcPct val="0"/>
        </a:spcBef>
        <a:buNone/>
        <a:defRPr sz="2550" b="1" kern="12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500"/>
        </a:spcAft>
        <a:buFont typeface="Arial" pitchFamily="34" charset="0"/>
        <a:buNone/>
        <a:defRPr sz="1050" b="0" kern="1200">
          <a:solidFill>
            <a:schemeClr val="tx1"/>
          </a:solidFill>
          <a:latin typeface="+mn-lt"/>
          <a:ea typeface="+mn-ea"/>
          <a:cs typeface="+mn-cs"/>
        </a:defRPr>
      </a:lvl1pPr>
      <a:lvl2pPr marL="252000" indent="-72000" algn="l" defTabSz="914400" rtl="0" eaLnBrk="1" latinLnBrk="0" hangingPunct="1">
        <a:lnSpc>
          <a:spcPct val="100000"/>
        </a:lnSpc>
        <a:spcBef>
          <a:spcPts val="600"/>
        </a:spcBef>
        <a:spcAft>
          <a:spcPts val="600"/>
        </a:spcAft>
        <a:buFont typeface="Arial" pitchFamily="34" charset="0"/>
        <a:buChar char="•"/>
        <a:defRPr sz="950" kern="1200">
          <a:solidFill>
            <a:schemeClr val="tx1"/>
          </a:solidFill>
          <a:latin typeface="+mn-lt"/>
          <a:ea typeface="+mn-ea"/>
          <a:cs typeface="+mn-cs"/>
        </a:defRPr>
      </a:lvl2pPr>
      <a:lvl3pPr marL="432000" indent="-72000" algn="l" defTabSz="914400" rtl="0" eaLnBrk="1" latinLnBrk="0" hangingPunct="1">
        <a:lnSpc>
          <a:spcPct val="100000"/>
        </a:lnSpc>
        <a:spcBef>
          <a:spcPts val="100"/>
        </a:spcBef>
        <a:spcAft>
          <a:spcPts val="100"/>
        </a:spcAft>
        <a:buSzPct val="100000"/>
        <a:buFont typeface="Arial" pitchFamily="34" charset="0"/>
        <a:buChar char="•"/>
        <a:defRPr sz="850" kern="1200">
          <a:solidFill>
            <a:schemeClr val="tx1"/>
          </a:solidFill>
          <a:latin typeface="+mn-lt"/>
          <a:ea typeface="+mn-ea"/>
          <a:cs typeface="+mn-cs"/>
        </a:defRPr>
      </a:lvl3pPr>
      <a:lvl4pPr marL="612000" indent="-72000" algn="l" defTabSz="914400" rtl="0" eaLnBrk="1" latinLnBrk="0" hangingPunct="1">
        <a:lnSpc>
          <a:spcPct val="100000"/>
        </a:lnSpc>
        <a:spcBef>
          <a:spcPts val="100"/>
        </a:spcBef>
        <a:spcAft>
          <a:spcPts val="100"/>
        </a:spcAft>
        <a:buSzPct val="100000"/>
        <a:buFont typeface="Arial" pitchFamily="34" charset="0"/>
        <a:buChar char="•"/>
        <a:defRPr sz="750" kern="1200">
          <a:solidFill>
            <a:schemeClr val="tx1"/>
          </a:solidFill>
          <a:latin typeface="+mn-lt"/>
          <a:ea typeface="+mn-ea"/>
          <a:cs typeface="+mn-cs"/>
        </a:defRPr>
      </a:lvl4pPr>
      <a:lvl5pPr marL="828000" indent="-72000" algn="l" defTabSz="914400" rtl="0" eaLnBrk="1" latinLnBrk="0" hangingPunct="1">
        <a:lnSpc>
          <a:spcPct val="100000"/>
        </a:lnSpc>
        <a:spcBef>
          <a:spcPts val="100"/>
        </a:spcBef>
        <a:spcAft>
          <a:spcPts val="100"/>
        </a:spcAft>
        <a:buSzPct val="100000"/>
        <a:buFont typeface="Arial" pitchFamily="34" charset="0"/>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323528" y="2211710"/>
            <a:ext cx="8424000" cy="2077200"/>
          </a:xfrm>
        </p:spPr>
        <p:txBody>
          <a:bodyPr/>
          <a:lstStyle/>
          <a:p>
            <a:r>
              <a:rPr lang="fr-FR" sz="3200" dirty="0" smtClean="0"/>
              <a:t>Occupational module</a:t>
            </a:r>
          </a:p>
          <a:p>
            <a:endParaRPr lang="fr-FR" sz="1400" dirty="0" smtClean="0"/>
          </a:p>
          <a:p>
            <a:r>
              <a:rPr lang="fr-FR" sz="2000" b="0" dirty="0" smtClean="0"/>
              <a:t>THE first draft</a:t>
            </a:r>
            <a:endParaRPr lang="fr-FR" sz="3200" dirty="0"/>
          </a:p>
          <a:p>
            <a:endParaRPr lang="fr-FR" sz="3200" dirty="0"/>
          </a:p>
        </p:txBody>
      </p:sp>
      <p:sp>
        <p:nvSpPr>
          <p:cNvPr id="5" name="Espace réservé du numéro de diapositive 4"/>
          <p:cNvSpPr>
            <a:spLocks noGrp="1"/>
          </p:cNvSpPr>
          <p:nvPr>
            <p:ph type="sldNum" sz="quarter" idx="17"/>
          </p:nvPr>
        </p:nvSpPr>
        <p:spPr/>
        <p:txBody>
          <a:bodyPr/>
          <a:lstStyle/>
          <a:p>
            <a:fld id="{733122C9-A0B9-462F-8757-0847AD287B63}" type="slidenum">
              <a:rPr lang="fr-FR" smtClean="0"/>
              <a:pPr/>
              <a:t>1</a:t>
            </a:fld>
            <a:endParaRPr lang="fr-FR" dirty="0"/>
          </a:p>
        </p:txBody>
      </p:sp>
      <p:sp>
        <p:nvSpPr>
          <p:cNvPr id="2" name="ZoneTexte 1"/>
          <p:cNvSpPr txBox="1"/>
          <p:nvPr/>
        </p:nvSpPr>
        <p:spPr>
          <a:xfrm>
            <a:off x="251520" y="3363838"/>
            <a:ext cx="5220112" cy="646331"/>
          </a:xfrm>
          <a:prstGeom prst="rect">
            <a:avLst/>
          </a:prstGeom>
          <a:noFill/>
        </p:spPr>
        <p:txBody>
          <a:bodyPr wrap="square" rtlCol="0">
            <a:spAutoFit/>
          </a:bodyPr>
          <a:lstStyle/>
          <a:p>
            <a:r>
              <a:rPr lang="fr-FR" dirty="0" smtClean="0"/>
              <a:t>Subhasish BASAK</a:t>
            </a:r>
          </a:p>
          <a:p>
            <a:r>
              <a:rPr lang="fr-FR" dirty="0"/>
              <a:t>Lucie </a:t>
            </a:r>
            <a:r>
              <a:rPr lang="fr-FR" dirty="0" smtClean="0"/>
              <a:t>COLLINEAU</a:t>
            </a: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97684"/>
            <a:ext cx="2028825" cy="1828800"/>
          </a:xfrm>
          <a:prstGeom prst="rect">
            <a:avLst/>
          </a:prstGeom>
        </p:spPr>
      </p:pic>
      <p:pic>
        <p:nvPicPr>
          <p:cNvPr id="7" name="Grafik 1"/>
          <p:cNvPicPr>
            <a:picLocks noChangeAspect="1"/>
          </p:cNvPicPr>
          <p:nvPr/>
        </p:nvPicPr>
        <p:blipFill>
          <a:blip r:embed="rId3"/>
          <a:stretch/>
        </p:blipFill>
        <p:spPr bwMode="auto">
          <a:xfrm>
            <a:off x="6352589" y="267494"/>
            <a:ext cx="1675795" cy="2042464"/>
          </a:xfrm>
          <a:prstGeom prst="rect">
            <a:avLst/>
          </a:prstGeom>
        </p:spPr>
      </p:pic>
    </p:spTree>
    <p:extLst>
      <p:ext uri="{BB962C8B-B14F-4D97-AF65-F5344CB8AC3E}">
        <p14:creationId xmlns:p14="http://schemas.microsoft.com/office/powerpoint/2010/main" val="3811992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10</a:t>
            </a:fld>
            <a:endParaRPr lang="fr-FR" dirty="0"/>
          </a:p>
        </p:txBody>
      </p:sp>
      <p:sp>
        <p:nvSpPr>
          <p:cNvPr id="6" name="Titre 5"/>
          <p:cNvSpPr>
            <a:spLocks noGrp="1"/>
          </p:cNvSpPr>
          <p:nvPr>
            <p:ph type="title"/>
          </p:nvPr>
        </p:nvSpPr>
        <p:spPr>
          <a:xfrm>
            <a:off x="307344" y="267545"/>
            <a:ext cx="8157703" cy="636937"/>
          </a:xfrm>
        </p:spPr>
        <p:txBody>
          <a:bodyPr/>
          <a:lstStyle/>
          <a:p>
            <a:r>
              <a:rPr lang="fr-FR" dirty="0" smtClean="0"/>
              <a:t>Transmission </a:t>
            </a:r>
            <a:r>
              <a:rPr lang="fr-FR" dirty="0" err="1" smtClean="0"/>
              <a:t>parameters</a:t>
            </a:r>
            <a:endParaRPr lang="fr-FR" dirty="0"/>
          </a:p>
        </p:txBody>
      </p:sp>
      <p:sp>
        <p:nvSpPr>
          <p:cNvPr id="7"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graphicFrame>
        <p:nvGraphicFramePr>
          <p:cNvPr id="9" name="Tableau 8"/>
          <p:cNvGraphicFramePr>
            <a:graphicFrameLocks noGrp="1"/>
          </p:cNvGraphicFramePr>
          <p:nvPr>
            <p:extLst>
              <p:ext uri="{D42A27DB-BD31-4B8C-83A1-F6EECF244321}">
                <p14:modId xmlns:p14="http://schemas.microsoft.com/office/powerpoint/2010/main" val="1784059676"/>
              </p:ext>
            </p:extLst>
          </p:nvPr>
        </p:nvGraphicFramePr>
        <p:xfrm>
          <a:off x="346044" y="1203598"/>
          <a:ext cx="8402419" cy="2716898"/>
        </p:xfrm>
        <a:graphic>
          <a:graphicData uri="http://schemas.openxmlformats.org/drawingml/2006/table">
            <a:tbl>
              <a:tblPr firstRow="1" bandRow="1">
                <a:tableStyleId>{5C22544A-7EE6-4342-B048-85BDC9FD1C3A}</a:tableStyleId>
              </a:tblPr>
              <a:tblGrid>
                <a:gridCol w="1232318">
                  <a:extLst>
                    <a:ext uri="{9D8B030D-6E8A-4147-A177-3AD203B41FA5}">
                      <a16:colId xmlns:a16="http://schemas.microsoft.com/office/drawing/2014/main" val="2917825989"/>
                    </a:ext>
                  </a:extLst>
                </a:gridCol>
                <a:gridCol w="1697494">
                  <a:extLst>
                    <a:ext uri="{9D8B030D-6E8A-4147-A177-3AD203B41FA5}">
                      <a16:colId xmlns:a16="http://schemas.microsoft.com/office/drawing/2014/main" val="129017236"/>
                    </a:ext>
                  </a:extLst>
                </a:gridCol>
                <a:gridCol w="1872208">
                  <a:extLst>
                    <a:ext uri="{9D8B030D-6E8A-4147-A177-3AD203B41FA5}">
                      <a16:colId xmlns:a16="http://schemas.microsoft.com/office/drawing/2014/main" val="2785618126"/>
                    </a:ext>
                  </a:extLst>
                </a:gridCol>
                <a:gridCol w="2016224">
                  <a:extLst>
                    <a:ext uri="{9D8B030D-6E8A-4147-A177-3AD203B41FA5}">
                      <a16:colId xmlns:a16="http://schemas.microsoft.com/office/drawing/2014/main" val="2525729680"/>
                    </a:ext>
                  </a:extLst>
                </a:gridCol>
                <a:gridCol w="1584175">
                  <a:extLst>
                    <a:ext uri="{9D8B030D-6E8A-4147-A177-3AD203B41FA5}">
                      <a16:colId xmlns:a16="http://schemas.microsoft.com/office/drawing/2014/main" val="2874129760"/>
                    </a:ext>
                  </a:extLst>
                </a:gridCol>
              </a:tblGrid>
              <a:tr h="444049">
                <a:tc>
                  <a:txBody>
                    <a:bodyPr/>
                    <a:lstStyle/>
                    <a:p>
                      <a:r>
                        <a:rPr lang="fr-FR" sz="1200" dirty="0" smtClean="0">
                          <a:solidFill>
                            <a:schemeClr val="tx1"/>
                          </a:solidFill>
                        </a:rPr>
                        <a:t>Symbol</a:t>
                      </a:r>
                      <a:endParaRPr lang="fr-FR" sz="1200" dirty="0">
                        <a:solidFill>
                          <a:schemeClr val="tx1"/>
                        </a:solidFill>
                      </a:endParaRPr>
                    </a:p>
                  </a:txBody>
                  <a:tcPr/>
                </a:tc>
                <a:tc>
                  <a:txBody>
                    <a:bodyPr/>
                    <a:lstStyle/>
                    <a:p>
                      <a:r>
                        <a:rPr lang="fr-FR" sz="1200" dirty="0" err="1" smtClean="0">
                          <a:solidFill>
                            <a:schemeClr val="tx1"/>
                          </a:solidFill>
                        </a:rPr>
                        <a:t>Contaminated</a:t>
                      </a:r>
                      <a:r>
                        <a:rPr lang="fr-FR" sz="1200" dirty="0" smtClean="0">
                          <a:solidFill>
                            <a:schemeClr val="tx1"/>
                          </a:solidFill>
                        </a:rPr>
                        <a:t> item</a:t>
                      </a:r>
                      <a:endParaRPr lang="fr-FR" sz="1200" dirty="0">
                        <a:solidFill>
                          <a:schemeClr val="tx1"/>
                        </a:solidFill>
                      </a:endParaRPr>
                    </a:p>
                  </a:txBody>
                  <a:tcPr/>
                </a:tc>
                <a:tc>
                  <a:txBody>
                    <a:bodyPr/>
                    <a:lstStyle/>
                    <a:p>
                      <a:r>
                        <a:rPr lang="fr-FR" sz="1200" dirty="0" smtClean="0">
                          <a:solidFill>
                            <a:schemeClr val="tx1"/>
                          </a:solidFill>
                        </a:rPr>
                        <a:t>Source</a:t>
                      </a:r>
                      <a:endParaRPr lang="fr-FR" sz="1200" dirty="0">
                        <a:solidFill>
                          <a:schemeClr val="tx1"/>
                        </a:solidFill>
                      </a:endParaRPr>
                    </a:p>
                  </a:txBody>
                  <a:tcPr/>
                </a:tc>
                <a:tc>
                  <a:txBody>
                    <a:bodyPr/>
                    <a:lstStyle/>
                    <a:p>
                      <a:r>
                        <a:rPr lang="fr-FR" sz="1200" dirty="0" smtClean="0">
                          <a:solidFill>
                            <a:schemeClr val="tx1"/>
                          </a:solidFill>
                        </a:rPr>
                        <a:t>Value (% </a:t>
                      </a:r>
                      <a:r>
                        <a:rPr lang="fr-FR" sz="1200" dirty="0" err="1" smtClean="0">
                          <a:solidFill>
                            <a:schemeClr val="tx1"/>
                          </a:solidFill>
                        </a:rPr>
                        <a:t>transfer</a:t>
                      </a:r>
                      <a:r>
                        <a:rPr lang="fr-FR" sz="1200" dirty="0" smtClean="0">
                          <a:solidFill>
                            <a:schemeClr val="tx1"/>
                          </a:solidFill>
                        </a:rPr>
                        <a:t>)</a:t>
                      </a:r>
                      <a:endParaRPr lang="fr-FR" sz="1200" dirty="0">
                        <a:solidFill>
                          <a:schemeClr val="tx1"/>
                        </a:solidFill>
                      </a:endParaRPr>
                    </a:p>
                  </a:txBody>
                  <a:tcPr/>
                </a:tc>
                <a:tc>
                  <a:txBody>
                    <a:bodyPr/>
                    <a:lstStyle/>
                    <a:p>
                      <a:r>
                        <a:rPr lang="fr-FR" sz="1200" dirty="0" err="1" smtClean="0">
                          <a:solidFill>
                            <a:schemeClr val="tx1"/>
                          </a:solidFill>
                        </a:rPr>
                        <a:t>Remark</a:t>
                      </a:r>
                      <a:endParaRPr lang="fr-FR" sz="1200" dirty="0">
                        <a:solidFill>
                          <a:schemeClr val="tx1"/>
                        </a:solidFill>
                      </a:endParaRPr>
                    </a:p>
                  </a:txBody>
                  <a:tcPr/>
                </a:tc>
                <a:extLst>
                  <a:ext uri="{0D108BD9-81ED-4DB2-BD59-A6C34878D82A}">
                    <a16:rowId xmlns:a16="http://schemas.microsoft.com/office/drawing/2014/main" val="2075394522"/>
                  </a:ext>
                </a:extLst>
              </a:tr>
              <a:tr h="444049">
                <a:tc>
                  <a:txBody>
                    <a:bodyPr/>
                    <a:lstStyle/>
                    <a:p>
                      <a:r>
                        <a:rPr lang="fr-FR" sz="1200" dirty="0" err="1" smtClean="0">
                          <a:solidFill>
                            <a:srgbClr val="FF0000"/>
                          </a:solidFill>
                        </a:rPr>
                        <a:t>t_meat</a:t>
                      </a:r>
                      <a:endParaRPr lang="fr-FR" sz="1200" dirty="0">
                        <a:solidFill>
                          <a:srgbClr val="FF0000"/>
                        </a:solidFill>
                      </a:endParaRPr>
                    </a:p>
                  </a:txBody>
                  <a:tcPr/>
                </a:tc>
                <a:tc>
                  <a:txBody>
                    <a:bodyPr/>
                    <a:lstStyle/>
                    <a:p>
                      <a:r>
                        <a:rPr lang="fr-FR" sz="1200" dirty="0" err="1" smtClean="0"/>
                        <a:t>Carcass</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Chen et al. (2001) </a:t>
                      </a:r>
                    </a:p>
                    <a:p>
                      <a:r>
                        <a:rPr lang="fr-FR" sz="1200" dirty="0" err="1" smtClean="0"/>
                        <a:t>Adhikari</a:t>
                      </a:r>
                      <a:r>
                        <a:rPr lang="fr-FR" sz="1200" dirty="0" smtClean="0"/>
                        <a:t> et al. (2020)</a:t>
                      </a:r>
                      <a:endParaRPr lang="fr-FR" sz="1200" dirty="0"/>
                    </a:p>
                  </a:txBody>
                  <a:tcPr/>
                </a:tc>
                <a:tc>
                  <a:txBody>
                    <a:bodyPr/>
                    <a:lstStyle/>
                    <a:p>
                      <a:r>
                        <a:rPr lang="fr-FR" sz="1200" dirty="0" err="1" smtClean="0"/>
                        <a:t>logNormal</a:t>
                      </a:r>
                      <a:r>
                        <a:rPr lang="fr-FR" sz="1200" baseline="0" dirty="0" smtClean="0"/>
                        <a:t> </a:t>
                      </a:r>
                      <a:r>
                        <a:rPr lang="fr-FR" sz="1200" baseline="0" dirty="0" err="1" smtClean="0"/>
                        <a:t>mean</a:t>
                      </a:r>
                      <a:r>
                        <a:rPr lang="fr-FR" sz="1200" baseline="0" dirty="0" smtClean="0"/>
                        <a:t> </a:t>
                      </a:r>
                      <a:r>
                        <a:rPr lang="fr-FR" sz="1200" dirty="0" smtClean="0">
                          <a:solidFill>
                            <a:srgbClr val="FF0000"/>
                          </a:solidFill>
                        </a:rPr>
                        <a:t>0,98</a:t>
                      </a:r>
                      <a:r>
                        <a:rPr lang="fr-FR" sz="1200" dirty="0" smtClean="0"/>
                        <a:t>, </a:t>
                      </a:r>
                      <a:r>
                        <a:rPr lang="fr-FR" sz="1200" dirty="0" smtClean="0">
                          <a:solidFill>
                            <a:srgbClr val="FF0000"/>
                          </a:solidFill>
                        </a:rPr>
                        <a:t>0,64</a:t>
                      </a:r>
                      <a:endParaRPr lang="fr-FR" sz="1200" dirty="0"/>
                    </a:p>
                  </a:txBody>
                  <a:tcPr/>
                </a:tc>
                <a:tc>
                  <a:txBody>
                    <a:bodyPr/>
                    <a:lstStyle/>
                    <a:p>
                      <a:r>
                        <a:rPr lang="fr-FR" sz="1200" dirty="0" err="1" smtClean="0"/>
                        <a:t>Meat</a:t>
                      </a:r>
                      <a:r>
                        <a:rPr lang="fr-FR" sz="1200" dirty="0" smtClean="0"/>
                        <a:t> to</a:t>
                      </a:r>
                      <a:r>
                        <a:rPr lang="fr-FR" sz="1200" baseline="0" dirty="0" smtClean="0"/>
                        <a:t> </a:t>
                      </a:r>
                      <a:r>
                        <a:rPr lang="fr-FR" sz="1200" baseline="0" dirty="0" err="1" smtClean="0"/>
                        <a:t>finger</a:t>
                      </a:r>
                      <a:r>
                        <a:rPr lang="fr-FR" sz="1200" baseline="0" dirty="0" smtClean="0"/>
                        <a:t> </a:t>
                      </a:r>
                      <a:r>
                        <a:rPr lang="fr-FR" sz="1200" baseline="0" dirty="0" err="1" smtClean="0"/>
                        <a:t>tips</a:t>
                      </a:r>
                      <a:endParaRPr lang="fr-FR" sz="1200" dirty="0"/>
                    </a:p>
                  </a:txBody>
                  <a:tcPr/>
                </a:tc>
                <a:extLst>
                  <a:ext uri="{0D108BD9-81ED-4DB2-BD59-A6C34878D82A}">
                    <a16:rowId xmlns:a16="http://schemas.microsoft.com/office/drawing/2014/main" val="1633197572"/>
                  </a:ext>
                </a:extLst>
              </a:tr>
              <a:tr h="444049">
                <a:tc>
                  <a:txBody>
                    <a:bodyPr/>
                    <a:lstStyle/>
                    <a:p>
                      <a:r>
                        <a:rPr lang="fr-FR" sz="1200" dirty="0" err="1" smtClean="0">
                          <a:solidFill>
                            <a:srgbClr val="FF0000"/>
                          </a:solidFill>
                        </a:rPr>
                        <a:t>t_bird</a:t>
                      </a:r>
                      <a:endParaRPr lang="fr-FR" sz="1200" dirty="0">
                        <a:solidFill>
                          <a:srgbClr val="FF0000"/>
                        </a:solidFill>
                      </a:endParaRPr>
                    </a:p>
                  </a:txBody>
                  <a:tcPr/>
                </a:tc>
                <a:tc>
                  <a:txBody>
                    <a:bodyPr/>
                    <a:lstStyle/>
                    <a:p>
                      <a:r>
                        <a:rPr lang="fr-FR" sz="1200" dirty="0" err="1" smtClean="0"/>
                        <a:t>Infected</a:t>
                      </a:r>
                      <a:r>
                        <a:rPr lang="fr-FR" sz="1200" dirty="0" smtClean="0"/>
                        <a:t> </a:t>
                      </a:r>
                      <a:r>
                        <a:rPr lang="fr-FR" sz="1200" dirty="0" err="1" smtClean="0"/>
                        <a:t>bird</a:t>
                      </a:r>
                      <a:r>
                        <a:rPr lang="fr-FR" sz="1200" dirty="0" smtClean="0"/>
                        <a:t> </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err="1" smtClean="0">
                          <a:solidFill>
                            <a:srgbClr val="2082C8"/>
                          </a:solidFill>
                        </a:rPr>
                        <a:t>Same</a:t>
                      </a:r>
                      <a:r>
                        <a:rPr lang="fr-FR" sz="1200" b="0" dirty="0" smtClean="0">
                          <a:solidFill>
                            <a:srgbClr val="2082C8"/>
                          </a:solidFill>
                        </a:rPr>
                        <a:t> as </a:t>
                      </a:r>
                      <a:r>
                        <a:rPr lang="fr-FR" sz="1200" b="0" dirty="0" err="1" smtClean="0">
                          <a:solidFill>
                            <a:srgbClr val="2082C8"/>
                          </a:solidFill>
                        </a:rPr>
                        <a:t>above</a:t>
                      </a:r>
                      <a:r>
                        <a:rPr lang="fr-FR" sz="1200" b="0" baseline="0" dirty="0" smtClean="0">
                          <a:solidFill>
                            <a:srgbClr val="2082C8"/>
                          </a:solidFill>
                        </a:rPr>
                        <a:t> ?</a:t>
                      </a:r>
                      <a:endParaRPr lang="fr-FR" sz="1200" b="0" dirty="0" smtClean="0">
                        <a:solidFill>
                          <a:srgbClr val="2082C8"/>
                        </a:solidFill>
                      </a:endParaRPr>
                    </a:p>
                    <a:p>
                      <a:endParaRPr lang="fr-FR" sz="12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err="1" smtClean="0">
                          <a:solidFill>
                            <a:srgbClr val="2082C8"/>
                          </a:solidFill>
                        </a:rPr>
                        <a:t>Same</a:t>
                      </a:r>
                      <a:r>
                        <a:rPr lang="fr-FR" sz="1200" b="0" dirty="0" smtClean="0">
                          <a:solidFill>
                            <a:srgbClr val="2082C8"/>
                          </a:solidFill>
                        </a:rPr>
                        <a:t> as </a:t>
                      </a:r>
                      <a:r>
                        <a:rPr lang="fr-FR" sz="1200" b="0" dirty="0" err="1" smtClean="0">
                          <a:solidFill>
                            <a:srgbClr val="2082C8"/>
                          </a:solidFill>
                        </a:rPr>
                        <a:t>above</a:t>
                      </a:r>
                      <a:r>
                        <a:rPr lang="fr-FR" sz="1200" b="0" baseline="0" dirty="0" smtClean="0">
                          <a:solidFill>
                            <a:srgbClr val="2082C8"/>
                          </a:solidFill>
                        </a:rPr>
                        <a:t> ?</a:t>
                      </a:r>
                      <a:endParaRPr lang="fr-FR" sz="1200" b="0" dirty="0" smtClean="0">
                        <a:solidFill>
                          <a:srgbClr val="2082C8"/>
                        </a:solidFill>
                      </a:endParaRPr>
                    </a:p>
                    <a:p>
                      <a:endParaRPr lang="fr-FR" sz="1200" dirty="0"/>
                    </a:p>
                  </a:txBody>
                  <a:tcPr/>
                </a:tc>
                <a:tc>
                  <a:txBody>
                    <a:bodyPr/>
                    <a:lstStyle/>
                    <a:p>
                      <a:r>
                        <a:rPr lang="fr-FR" sz="1200" b="0" dirty="0" smtClean="0">
                          <a:solidFill>
                            <a:srgbClr val="2082C8"/>
                          </a:solidFill>
                        </a:rPr>
                        <a:t>No </a:t>
                      </a:r>
                      <a:r>
                        <a:rPr lang="fr-FR" sz="1200" b="0" dirty="0" err="1" smtClean="0">
                          <a:solidFill>
                            <a:srgbClr val="2082C8"/>
                          </a:solidFill>
                        </a:rPr>
                        <a:t>literature</a:t>
                      </a:r>
                      <a:r>
                        <a:rPr lang="fr-FR" sz="1200" b="0" dirty="0" smtClean="0">
                          <a:solidFill>
                            <a:srgbClr val="2082C8"/>
                          </a:solidFill>
                        </a:rPr>
                        <a:t> </a:t>
                      </a:r>
                      <a:r>
                        <a:rPr lang="fr-FR" sz="1200" b="0" dirty="0" err="1" smtClean="0">
                          <a:solidFill>
                            <a:srgbClr val="2082C8"/>
                          </a:solidFill>
                        </a:rPr>
                        <a:t>found</a:t>
                      </a:r>
                      <a:endParaRPr lang="fr-FR" sz="1200" dirty="0"/>
                    </a:p>
                  </a:txBody>
                  <a:tcPr/>
                </a:tc>
                <a:extLst>
                  <a:ext uri="{0D108BD9-81ED-4DB2-BD59-A6C34878D82A}">
                    <a16:rowId xmlns:a16="http://schemas.microsoft.com/office/drawing/2014/main" val="1494288800"/>
                  </a:ext>
                </a:extLst>
              </a:tr>
              <a:tr h="444049">
                <a:tc>
                  <a:txBody>
                    <a:bodyPr/>
                    <a:lstStyle/>
                    <a:p>
                      <a:r>
                        <a:rPr lang="fr-FR" sz="1200" dirty="0" err="1" smtClean="0">
                          <a:solidFill>
                            <a:srgbClr val="FF0000"/>
                          </a:solidFill>
                        </a:rPr>
                        <a:t>t_board</a:t>
                      </a:r>
                      <a:endParaRPr lang="fr-FR" sz="1200" dirty="0">
                        <a:solidFill>
                          <a:srgbClr val="FF0000"/>
                        </a:solidFill>
                      </a:endParaRPr>
                    </a:p>
                  </a:txBody>
                  <a:tcPr/>
                </a:tc>
                <a:tc>
                  <a:txBody>
                    <a:bodyPr/>
                    <a:lstStyle/>
                    <a:p>
                      <a:r>
                        <a:rPr lang="fr-FR" sz="1200" dirty="0" err="1" smtClean="0"/>
                        <a:t>Cutting</a:t>
                      </a:r>
                      <a:r>
                        <a:rPr lang="fr-FR" sz="1200" baseline="0" dirty="0" smtClean="0"/>
                        <a:t> </a:t>
                      </a:r>
                      <a:r>
                        <a:rPr lang="fr-FR" sz="1200" baseline="0" dirty="0" err="1" smtClean="0"/>
                        <a:t>board</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Lopez et al. (2013)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smtClean="0"/>
                        <a:t>Adhikari</a:t>
                      </a:r>
                      <a:r>
                        <a:rPr lang="fr-FR" sz="1200" dirty="0" smtClean="0"/>
                        <a:t> et al. (2020)</a:t>
                      </a:r>
                    </a:p>
                  </a:txBody>
                  <a:tcPr/>
                </a:tc>
                <a:tc>
                  <a:txBody>
                    <a:bodyPr/>
                    <a:lstStyle/>
                    <a:p>
                      <a:r>
                        <a:rPr lang="fr-FR" sz="1200" dirty="0" err="1" smtClean="0"/>
                        <a:t>Triangular</a:t>
                      </a:r>
                      <a:r>
                        <a:rPr lang="fr-FR" sz="1200" dirty="0" smtClean="0"/>
                        <a:t>(</a:t>
                      </a:r>
                      <a:r>
                        <a:rPr lang="fr-FR" sz="1200" dirty="0" smtClean="0">
                          <a:solidFill>
                            <a:srgbClr val="FF0000"/>
                          </a:solidFill>
                        </a:rPr>
                        <a:t>30.4</a:t>
                      </a:r>
                      <a:r>
                        <a:rPr lang="fr-FR" sz="1200" dirty="0" smtClean="0"/>
                        <a:t>, </a:t>
                      </a:r>
                      <a:r>
                        <a:rPr lang="fr-FR" sz="1200" dirty="0" smtClean="0">
                          <a:solidFill>
                            <a:srgbClr val="FF0000"/>
                          </a:solidFill>
                        </a:rPr>
                        <a:t>53.3</a:t>
                      </a:r>
                      <a:r>
                        <a:rPr lang="fr-FR" sz="1200" dirty="0" smtClean="0">
                          <a:solidFill>
                            <a:schemeClr val="tx1"/>
                          </a:solidFill>
                        </a:rPr>
                        <a:t>,</a:t>
                      </a:r>
                      <a:r>
                        <a:rPr lang="fr-FR" sz="1200" baseline="0" dirty="0" smtClean="0"/>
                        <a:t> </a:t>
                      </a:r>
                      <a:r>
                        <a:rPr lang="fr-FR" sz="1200" dirty="0" smtClean="0">
                          <a:solidFill>
                            <a:srgbClr val="FF0000"/>
                          </a:solidFill>
                        </a:rPr>
                        <a:t>98</a:t>
                      </a:r>
                      <a:r>
                        <a:rPr lang="fr-FR" sz="1200" dirty="0" smtClean="0"/>
                        <a:t>)</a:t>
                      </a:r>
                      <a:endParaRPr lang="fr-FR" sz="1200" dirty="0"/>
                    </a:p>
                  </a:txBody>
                  <a:tcPr/>
                </a:tc>
                <a:tc>
                  <a:txBody>
                    <a:bodyPr/>
                    <a:lstStyle/>
                    <a:p>
                      <a:r>
                        <a:rPr lang="fr-FR" sz="1200" dirty="0" err="1" smtClean="0"/>
                        <a:t>Cutting</a:t>
                      </a:r>
                      <a:r>
                        <a:rPr lang="fr-FR" sz="1200" dirty="0" smtClean="0"/>
                        <a:t> </a:t>
                      </a:r>
                      <a:r>
                        <a:rPr lang="fr-FR" sz="1200" dirty="0" err="1" smtClean="0"/>
                        <a:t>board</a:t>
                      </a:r>
                      <a:r>
                        <a:rPr lang="fr-FR" sz="1200" dirty="0" smtClean="0"/>
                        <a:t> to </a:t>
                      </a:r>
                      <a:r>
                        <a:rPr lang="fr-FR" sz="1200" dirty="0" err="1" smtClean="0"/>
                        <a:t>finger</a:t>
                      </a:r>
                      <a:r>
                        <a:rPr lang="fr-FR" sz="1200" dirty="0" smtClean="0"/>
                        <a:t> </a:t>
                      </a:r>
                      <a:r>
                        <a:rPr lang="fr-FR" sz="1200" dirty="0" err="1" smtClean="0"/>
                        <a:t>tips</a:t>
                      </a:r>
                      <a:endParaRPr lang="fr-FR" sz="1200" dirty="0"/>
                    </a:p>
                  </a:txBody>
                  <a:tcPr/>
                </a:tc>
                <a:extLst>
                  <a:ext uri="{0D108BD9-81ED-4DB2-BD59-A6C34878D82A}">
                    <a16:rowId xmlns:a16="http://schemas.microsoft.com/office/drawing/2014/main" val="2543398954"/>
                  </a:ext>
                </a:extLst>
              </a:tr>
              <a:tr h="444049">
                <a:tc>
                  <a:txBody>
                    <a:bodyPr/>
                    <a:lstStyle/>
                    <a:p>
                      <a:r>
                        <a:rPr lang="fr-FR" sz="1200" dirty="0" err="1" smtClean="0">
                          <a:solidFill>
                            <a:srgbClr val="FF0000"/>
                          </a:solidFill>
                        </a:rPr>
                        <a:t>t_cage</a:t>
                      </a:r>
                      <a:endParaRPr lang="fr-FR" sz="1200" dirty="0">
                        <a:solidFill>
                          <a:srgbClr val="FF0000"/>
                        </a:solidFill>
                      </a:endParaRPr>
                    </a:p>
                  </a:txBody>
                  <a:tcPr/>
                </a:tc>
                <a:tc>
                  <a:txBody>
                    <a:bodyPr/>
                    <a:lstStyle/>
                    <a:p>
                      <a:r>
                        <a:rPr lang="fr-FR" sz="1200" dirty="0" smtClean="0"/>
                        <a:t>Cage</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smtClean="0">
                          <a:solidFill>
                            <a:schemeClr val="tx1"/>
                          </a:solidFill>
                        </a:rPr>
                        <a:t>King et al. (2020) </a:t>
                      </a:r>
                      <a:r>
                        <a:rPr lang="fr-FR" sz="1200" b="0" dirty="0" err="1" smtClean="0">
                          <a:solidFill>
                            <a:schemeClr val="tx1"/>
                          </a:solidFill>
                        </a:rPr>
                        <a:t>also</a:t>
                      </a:r>
                      <a:r>
                        <a:rPr lang="fr-FR" sz="1200" b="0" dirty="0" smtClean="0">
                          <a:solidFill>
                            <a:schemeClr val="tx1"/>
                          </a:solidFill>
                        </a:rPr>
                        <a:t> </a:t>
                      </a:r>
                      <a:endParaRPr lang="en-US" sz="1200" b="0" dirty="0" smtClean="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err="1" smtClean="0">
                          <a:solidFill>
                            <a:srgbClr val="2082C8"/>
                          </a:solidFill>
                        </a:rPr>
                        <a:t>Same</a:t>
                      </a:r>
                      <a:r>
                        <a:rPr lang="fr-FR" sz="1200" b="0" dirty="0" smtClean="0">
                          <a:solidFill>
                            <a:srgbClr val="2082C8"/>
                          </a:solidFill>
                        </a:rPr>
                        <a:t> as </a:t>
                      </a:r>
                      <a:r>
                        <a:rPr lang="fr-FR" sz="1200" b="0" dirty="0" err="1" smtClean="0">
                          <a:solidFill>
                            <a:srgbClr val="2082C8"/>
                          </a:solidFill>
                        </a:rPr>
                        <a:t>above</a:t>
                      </a:r>
                      <a:r>
                        <a:rPr lang="fr-FR" sz="1200" b="0" baseline="0" dirty="0" smtClean="0">
                          <a:solidFill>
                            <a:srgbClr val="2082C8"/>
                          </a:solidFill>
                        </a:rPr>
                        <a:t> </a:t>
                      </a:r>
                      <a:endParaRPr lang="fr-FR" sz="1200" dirty="0"/>
                    </a:p>
                  </a:txBody>
                  <a:tcPr/>
                </a:tc>
                <a:tc>
                  <a:txBody>
                    <a:bodyPr/>
                    <a:lstStyle/>
                    <a:p>
                      <a:r>
                        <a:rPr lang="fr-FR" sz="1200" b="0" dirty="0" err="1" smtClean="0">
                          <a:solidFill>
                            <a:srgbClr val="2082C8"/>
                          </a:solidFill>
                        </a:rPr>
                        <a:t>Same</a:t>
                      </a:r>
                      <a:r>
                        <a:rPr lang="fr-FR" sz="1200" b="0" dirty="0" smtClean="0">
                          <a:solidFill>
                            <a:srgbClr val="2082C8"/>
                          </a:solidFill>
                        </a:rPr>
                        <a:t> as </a:t>
                      </a:r>
                      <a:r>
                        <a:rPr lang="fr-FR" sz="1200" b="0" dirty="0" err="1" smtClean="0">
                          <a:solidFill>
                            <a:srgbClr val="2082C8"/>
                          </a:solidFill>
                        </a:rPr>
                        <a:t>above</a:t>
                      </a:r>
                      <a:r>
                        <a:rPr lang="fr-FR" sz="1200" b="0" baseline="0" dirty="0" smtClean="0">
                          <a:solidFill>
                            <a:srgbClr val="2082C8"/>
                          </a:solidFill>
                        </a:rPr>
                        <a:t> </a:t>
                      </a:r>
                      <a:endParaRPr lang="fr-FR" sz="1200" dirty="0"/>
                    </a:p>
                  </a:txBody>
                  <a:tcPr/>
                </a:tc>
                <a:extLst>
                  <a:ext uri="{0D108BD9-81ED-4DB2-BD59-A6C34878D82A}">
                    <a16:rowId xmlns:a16="http://schemas.microsoft.com/office/drawing/2014/main" val="1233482909"/>
                  </a:ext>
                </a:extLst>
              </a:tr>
              <a:tr h="444049">
                <a:tc>
                  <a:txBody>
                    <a:bodyPr/>
                    <a:lstStyle/>
                    <a:p>
                      <a:r>
                        <a:rPr lang="fr-FR" sz="1200" dirty="0" err="1" smtClean="0">
                          <a:solidFill>
                            <a:srgbClr val="FF0000"/>
                          </a:solidFill>
                        </a:rPr>
                        <a:t>t_knife</a:t>
                      </a:r>
                      <a:endParaRPr lang="fr-FR" sz="1200" dirty="0">
                        <a:solidFill>
                          <a:srgbClr val="FF0000"/>
                        </a:solidFill>
                      </a:endParaRPr>
                    </a:p>
                  </a:txBody>
                  <a:tcPr/>
                </a:tc>
                <a:tc>
                  <a:txBody>
                    <a:bodyPr/>
                    <a:lstStyle/>
                    <a:p>
                      <a:r>
                        <a:rPr lang="fr-FR" sz="1200" dirty="0" err="1" smtClean="0"/>
                        <a:t>Knife</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Lopez et al. (2013)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smtClean="0"/>
                        <a:t>Adhikari</a:t>
                      </a:r>
                      <a:r>
                        <a:rPr lang="fr-FR" sz="1200" dirty="0" smtClean="0"/>
                        <a:t> et al. (2020)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smtClean="0"/>
                        <a:t>Triangular</a:t>
                      </a:r>
                      <a:r>
                        <a:rPr lang="fr-FR" sz="1200" dirty="0" smtClean="0"/>
                        <a:t>(</a:t>
                      </a:r>
                      <a:r>
                        <a:rPr lang="fr-FR" sz="1200" dirty="0" smtClean="0">
                          <a:solidFill>
                            <a:srgbClr val="FF0000"/>
                          </a:solidFill>
                        </a:rPr>
                        <a:t>29.4</a:t>
                      </a:r>
                      <a:r>
                        <a:rPr lang="fr-FR" sz="1200" dirty="0" smtClean="0"/>
                        <a:t>, </a:t>
                      </a:r>
                      <a:r>
                        <a:rPr lang="fr-FR" sz="1200" dirty="0" smtClean="0">
                          <a:solidFill>
                            <a:srgbClr val="FF0000"/>
                          </a:solidFill>
                        </a:rPr>
                        <a:t>54.1</a:t>
                      </a:r>
                      <a:r>
                        <a:rPr lang="fr-FR" sz="1200" dirty="0" smtClean="0">
                          <a:solidFill>
                            <a:schemeClr val="tx1"/>
                          </a:solidFill>
                        </a:rPr>
                        <a:t>,</a:t>
                      </a:r>
                      <a:r>
                        <a:rPr lang="fr-FR" sz="1200" baseline="0" dirty="0" smtClean="0"/>
                        <a:t> </a:t>
                      </a:r>
                      <a:r>
                        <a:rPr lang="fr-FR" sz="1200" dirty="0" smtClean="0">
                          <a:solidFill>
                            <a:srgbClr val="FF0000"/>
                          </a:solidFill>
                        </a:rPr>
                        <a:t>99</a:t>
                      </a:r>
                      <a:r>
                        <a:rPr lang="fr-FR" sz="1200" dirty="0" smtClean="0"/>
                        <a:t>)</a:t>
                      </a:r>
                    </a:p>
                    <a:p>
                      <a:endParaRPr lang="fr-FR" sz="1200" dirty="0"/>
                    </a:p>
                  </a:txBody>
                  <a:tcPr/>
                </a:tc>
                <a:tc>
                  <a:txBody>
                    <a:bodyPr/>
                    <a:lstStyle/>
                    <a:p>
                      <a:r>
                        <a:rPr lang="fr-FR" sz="1200" dirty="0" err="1" smtClean="0"/>
                        <a:t>Knife</a:t>
                      </a:r>
                      <a:r>
                        <a:rPr lang="fr-FR" sz="1200" dirty="0" smtClean="0"/>
                        <a:t> to </a:t>
                      </a:r>
                      <a:r>
                        <a:rPr lang="fr-FR" sz="1200" dirty="0" err="1" smtClean="0"/>
                        <a:t>finger</a:t>
                      </a:r>
                      <a:r>
                        <a:rPr lang="fr-FR" sz="1200" dirty="0" smtClean="0"/>
                        <a:t> </a:t>
                      </a:r>
                      <a:r>
                        <a:rPr lang="fr-FR" sz="1200" dirty="0" err="1" smtClean="0"/>
                        <a:t>tips</a:t>
                      </a:r>
                      <a:endParaRPr lang="fr-FR" sz="1200" dirty="0"/>
                    </a:p>
                  </a:txBody>
                  <a:tcPr/>
                </a:tc>
                <a:extLst>
                  <a:ext uri="{0D108BD9-81ED-4DB2-BD59-A6C34878D82A}">
                    <a16:rowId xmlns:a16="http://schemas.microsoft.com/office/drawing/2014/main" val="4131824230"/>
                  </a:ext>
                </a:extLst>
              </a:tr>
            </a:tbl>
          </a:graphicData>
        </a:graphic>
      </p:graphicFrame>
      <p:sp>
        <p:nvSpPr>
          <p:cNvPr id="10" name="ZoneTexte 9"/>
          <p:cNvSpPr txBox="1"/>
          <p:nvPr/>
        </p:nvSpPr>
        <p:spPr>
          <a:xfrm>
            <a:off x="251520" y="701931"/>
            <a:ext cx="6984776" cy="276999"/>
          </a:xfrm>
          <a:prstGeom prst="rect">
            <a:avLst/>
          </a:prstGeom>
          <a:noFill/>
        </p:spPr>
        <p:txBody>
          <a:bodyPr wrap="square" rtlCol="0">
            <a:spAutoFit/>
          </a:bodyPr>
          <a:lstStyle/>
          <a:p>
            <a:r>
              <a:rPr lang="fr-FR" sz="1200" dirty="0" smtClean="0"/>
              <a:t>The </a:t>
            </a:r>
            <a:r>
              <a:rPr lang="fr-FR" sz="1200" dirty="0" err="1" smtClean="0"/>
              <a:t>worker</a:t>
            </a:r>
            <a:r>
              <a:rPr lang="fr-FR" sz="1200" dirty="0" smtClean="0"/>
              <a:t> </a:t>
            </a:r>
            <a:r>
              <a:rPr lang="fr-FR" sz="1200" dirty="0" err="1" smtClean="0"/>
              <a:t>gloves</a:t>
            </a:r>
            <a:r>
              <a:rPr lang="fr-FR" sz="1200" dirty="0" smtClean="0"/>
              <a:t>/hands </a:t>
            </a:r>
            <a:r>
              <a:rPr lang="fr-FR" sz="1200" dirty="0" err="1" smtClean="0"/>
              <a:t>gets</a:t>
            </a:r>
            <a:r>
              <a:rPr lang="fr-FR" sz="1200" dirty="0" smtClean="0"/>
              <a:t> </a:t>
            </a:r>
            <a:r>
              <a:rPr lang="fr-FR" sz="1200" dirty="0" err="1" smtClean="0"/>
              <a:t>contaminated</a:t>
            </a:r>
            <a:r>
              <a:rPr lang="fr-FR" sz="1200" dirty="0" smtClean="0"/>
              <a:t> </a:t>
            </a:r>
            <a:r>
              <a:rPr lang="fr-FR" sz="1200" dirty="0" err="1" smtClean="0"/>
              <a:t>from</a:t>
            </a:r>
            <a:r>
              <a:rPr lang="fr-FR" sz="1200" dirty="0" smtClean="0"/>
              <a:t> the </a:t>
            </a:r>
            <a:r>
              <a:rPr lang="fr-FR" sz="1200" dirty="0" err="1" smtClean="0"/>
              <a:t>contaminated</a:t>
            </a:r>
            <a:r>
              <a:rPr lang="fr-FR" sz="1200" dirty="0" smtClean="0"/>
              <a:t> item in </a:t>
            </a:r>
            <a:r>
              <a:rPr lang="fr-FR" sz="1200" dirty="0" err="1" smtClean="0"/>
              <a:t>following</a:t>
            </a:r>
            <a:r>
              <a:rPr lang="fr-FR" sz="1200" dirty="0" smtClean="0"/>
              <a:t> rates:</a:t>
            </a:r>
            <a:endParaRPr lang="fr-FR" sz="1200" dirty="0"/>
          </a:p>
        </p:txBody>
      </p:sp>
    </p:spTree>
    <p:extLst>
      <p:ext uri="{BB962C8B-B14F-4D97-AF65-F5344CB8AC3E}">
        <p14:creationId xmlns:p14="http://schemas.microsoft.com/office/powerpoint/2010/main" val="2979773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11</a:t>
            </a:fld>
            <a:endParaRPr lang="fr-FR" dirty="0"/>
          </a:p>
        </p:txBody>
      </p:sp>
      <p:sp>
        <p:nvSpPr>
          <p:cNvPr id="6" name="Titre 5"/>
          <p:cNvSpPr>
            <a:spLocks noGrp="1"/>
          </p:cNvSpPr>
          <p:nvPr>
            <p:ph type="title"/>
          </p:nvPr>
        </p:nvSpPr>
        <p:spPr>
          <a:xfrm>
            <a:off x="275431" y="262220"/>
            <a:ext cx="8157703" cy="636937"/>
          </a:xfrm>
        </p:spPr>
        <p:txBody>
          <a:bodyPr/>
          <a:lstStyle/>
          <a:p>
            <a:r>
              <a:rPr lang="fr-FR" dirty="0" err="1" smtClean="0"/>
              <a:t>Sequential</a:t>
            </a:r>
            <a:r>
              <a:rPr lang="fr-FR" dirty="0" smtClean="0"/>
              <a:t> surface contact</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smtClean="0"/>
              <a:t>The transmission of </a:t>
            </a:r>
            <a:r>
              <a:rPr lang="fr-FR" sz="1200" b="0" dirty="0" err="1" smtClean="0"/>
              <a:t>bacteria</a:t>
            </a:r>
            <a:r>
              <a:rPr lang="fr-FR" sz="1200" b="0" dirty="0" smtClean="0"/>
              <a:t> </a:t>
            </a:r>
            <a:r>
              <a:rPr lang="fr-FR" sz="1200" b="0" dirty="0" err="1" smtClean="0"/>
              <a:t>is</a:t>
            </a:r>
            <a:r>
              <a:rPr lang="fr-FR" sz="1200" b="0" dirty="0" smtClean="0"/>
              <a:t> </a:t>
            </a:r>
            <a:r>
              <a:rPr lang="fr-FR" sz="1200" b="0" dirty="0" err="1" smtClean="0"/>
              <a:t>higher</a:t>
            </a:r>
            <a:r>
              <a:rPr lang="fr-FR" sz="1200" b="0" dirty="0" smtClean="0"/>
              <a:t> for multiple touches </a:t>
            </a:r>
            <a:r>
              <a:rPr lang="fr-FR" sz="1200" b="0" dirty="0" err="1" smtClean="0"/>
              <a:t>with</a:t>
            </a:r>
            <a:r>
              <a:rPr lang="fr-FR" sz="1200" b="0" dirty="0" smtClean="0"/>
              <a:t> the </a:t>
            </a:r>
            <a:r>
              <a:rPr lang="fr-FR" sz="1200" b="0" dirty="0" err="1" smtClean="0"/>
              <a:t>contaminated</a:t>
            </a:r>
            <a:r>
              <a:rPr lang="fr-FR" sz="1200" b="0" dirty="0" smtClean="0"/>
              <a:t> surfaces</a:t>
            </a:r>
            <a:endParaRPr lang="fr-FR" sz="1200" b="0" i="1" dirty="0"/>
          </a:p>
        </p:txBody>
      </p:sp>
      <p:sp>
        <p:nvSpPr>
          <p:cNvPr id="30" name="Rectangle à coins arrondis 29"/>
          <p:cNvSpPr/>
          <p:nvPr/>
        </p:nvSpPr>
        <p:spPr>
          <a:xfrm>
            <a:off x="755285" y="3251726"/>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sp>
        <p:nvSpPr>
          <p:cNvPr id="40" name="Rectangle à coins arrondis 39"/>
          <p:cNvSpPr/>
          <p:nvPr/>
        </p:nvSpPr>
        <p:spPr>
          <a:xfrm>
            <a:off x="8186191" y="280613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knife</a:t>
            </a:r>
            <a:endParaRPr lang="fr-FR" sz="1100" dirty="0"/>
          </a:p>
        </p:txBody>
      </p:sp>
      <p:sp>
        <p:nvSpPr>
          <p:cNvPr id="41" name="Rectangle à coins arrondis 40"/>
          <p:cNvSpPr/>
          <p:nvPr/>
        </p:nvSpPr>
        <p:spPr>
          <a:xfrm>
            <a:off x="271289" y="248242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2" name="Rectangle à coins arrondis 41"/>
          <p:cNvSpPr/>
          <p:nvPr/>
        </p:nvSpPr>
        <p:spPr>
          <a:xfrm>
            <a:off x="1442749"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4" name="Rectangle à coins arrondis 43"/>
          <p:cNvSpPr/>
          <p:nvPr/>
        </p:nvSpPr>
        <p:spPr>
          <a:xfrm>
            <a:off x="4687787" y="2471193"/>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8" name="Rectangle à coins arrondis 47"/>
          <p:cNvSpPr/>
          <p:nvPr/>
        </p:nvSpPr>
        <p:spPr>
          <a:xfrm>
            <a:off x="7318173" y="247119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carcass</a:t>
            </a:r>
            <a:endParaRPr lang="fr-FR" sz="1100" dirty="0"/>
          </a:p>
        </p:txBody>
      </p:sp>
      <p:sp>
        <p:nvSpPr>
          <p:cNvPr id="67" name="Rectangle à coins arrondis 66"/>
          <p:cNvSpPr/>
          <p:nvPr/>
        </p:nvSpPr>
        <p:spPr>
          <a:xfrm>
            <a:off x="6450155" y="280613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surface</a:t>
            </a:r>
            <a:endParaRPr lang="fr-FR" sz="1100" dirty="0"/>
          </a:p>
        </p:txBody>
      </p:sp>
      <p:sp>
        <p:nvSpPr>
          <p:cNvPr id="49" name="Rectangle à coins arrondis 48"/>
          <p:cNvSpPr/>
          <p:nvPr/>
        </p:nvSpPr>
        <p:spPr>
          <a:xfrm>
            <a:off x="4114494" y="3252453"/>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sp>
        <p:nvSpPr>
          <p:cNvPr id="63" name="Rectangle à coins arrondis 62"/>
          <p:cNvSpPr/>
          <p:nvPr/>
        </p:nvSpPr>
        <p:spPr>
          <a:xfrm>
            <a:off x="7318173" y="3252454"/>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cxnSp>
        <p:nvCxnSpPr>
          <p:cNvPr id="37" name="Connecteur droit avec flèche 36"/>
          <p:cNvCxnSpPr>
            <a:stCxn id="48" idx="2"/>
            <a:endCxn id="63" idx="0"/>
          </p:cNvCxnSpPr>
          <p:nvPr/>
        </p:nvCxnSpPr>
        <p:spPr>
          <a:xfrm>
            <a:off x="7727001" y="2873287"/>
            <a:ext cx="0" cy="379168"/>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p:cNvCxnSpPr>
            <a:stCxn id="67" idx="2"/>
            <a:endCxn id="63" idx="1"/>
          </p:cNvCxnSpPr>
          <p:nvPr/>
        </p:nvCxnSpPr>
        <p:spPr>
          <a:xfrm>
            <a:off x="6858983" y="3208228"/>
            <a:ext cx="459190" cy="245274"/>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p:cNvCxnSpPr>
            <a:stCxn id="40" idx="2"/>
            <a:endCxn id="63" idx="3"/>
          </p:cNvCxnSpPr>
          <p:nvPr/>
        </p:nvCxnSpPr>
        <p:spPr>
          <a:xfrm flipH="1">
            <a:off x="8135829" y="3208227"/>
            <a:ext cx="459190" cy="24527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necteur droit avec flèche 84"/>
          <p:cNvCxnSpPr>
            <a:stCxn id="44" idx="2"/>
            <a:endCxn id="49" idx="0"/>
          </p:cNvCxnSpPr>
          <p:nvPr/>
        </p:nvCxnSpPr>
        <p:spPr>
          <a:xfrm flipH="1">
            <a:off x="4523322" y="2873286"/>
            <a:ext cx="573293" cy="379167"/>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eur droit avec flèche 86"/>
          <p:cNvCxnSpPr>
            <a:stCxn id="41" idx="2"/>
            <a:endCxn id="30" idx="0"/>
          </p:cNvCxnSpPr>
          <p:nvPr/>
        </p:nvCxnSpPr>
        <p:spPr>
          <a:xfrm>
            <a:off x="680117" y="2884518"/>
            <a:ext cx="483996" cy="367209"/>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eur droit avec flèche 88"/>
          <p:cNvCxnSpPr>
            <a:stCxn id="42" idx="2"/>
            <a:endCxn id="30" idx="0"/>
          </p:cNvCxnSpPr>
          <p:nvPr/>
        </p:nvCxnSpPr>
        <p:spPr>
          <a:xfrm flipH="1">
            <a:off x="1164113" y="2875667"/>
            <a:ext cx="687464" cy="376060"/>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3" name="Connecteur droit avec flèche 2"/>
          <p:cNvCxnSpPr>
            <a:stCxn id="48" idx="1"/>
            <a:endCxn id="67" idx="0"/>
          </p:cNvCxnSpPr>
          <p:nvPr/>
        </p:nvCxnSpPr>
        <p:spPr>
          <a:xfrm flipH="1">
            <a:off x="6858983" y="2672241"/>
            <a:ext cx="459190" cy="1338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48" idx="3"/>
            <a:endCxn id="40" idx="0"/>
          </p:cNvCxnSpPr>
          <p:nvPr/>
        </p:nvCxnSpPr>
        <p:spPr>
          <a:xfrm>
            <a:off x="8135829" y="2672241"/>
            <a:ext cx="459190" cy="1338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ZoneTexte 4"/>
          <p:cNvSpPr txBox="1"/>
          <p:nvPr/>
        </p:nvSpPr>
        <p:spPr>
          <a:xfrm>
            <a:off x="3836121" y="3769578"/>
            <a:ext cx="5167725" cy="830997"/>
          </a:xfrm>
          <a:prstGeom prst="rect">
            <a:avLst/>
          </a:prstGeom>
          <a:noFill/>
        </p:spPr>
        <p:txBody>
          <a:bodyPr wrap="square" rtlCol="0">
            <a:spAutoFit/>
          </a:bodyPr>
          <a:lstStyle/>
          <a:p>
            <a:pPr marL="171450" indent="-171450">
              <a:buFont typeface="Arial" panose="020B0604020202020204" pitchFamily="34" charset="0"/>
              <a:buChar char="•"/>
            </a:pPr>
            <a:r>
              <a:rPr lang="fr-FR" sz="1200" dirty="0" err="1" smtClean="0"/>
              <a:t>Equilibrium</a:t>
            </a:r>
            <a:r>
              <a:rPr lang="fr-FR" sz="1200" dirty="0" smtClean="0"/>
              <a:t> </a:t>
            </a:r>
            <a:r>
              <a:rPr lang="fr-FR" sz="1200" dirty="0" err="1" smtClean="0"/>
              <a:t>after</a:t>
            </a:r>
            <a:r>
              <a:rPr lang="fr-FR" sz="1200" dirty="0" smtClean="0"/>
              <a:t> ~5-6 contacts </a:t>
            </a:r>
            <a:r>
              <a:rPr lang="fr-FR" sz="1200" dirty="0" smtClean="0">
                <a:solidFill>
                  <a:srgbClr val="0070C0"/>
                </a:solidFill>
              </a:rPr>
              <a:t>King et al. (2020)</a:t>
            </a:r>
          </a:p>
          <a:p>
            <a:pPr marL="171450" indent="-171450">
              <a:buFont typeface="Arial" panose="020B0604020202020204" pitchFamily="34" charset="0"/>
              <a:buChar char="•"/>
            </a:pPr>
            <a:r>
              <a:rPr lang="fr-FR" sz="1200" dirty="0" smtClean="0"/>
              <a:t>For n &lt;</a:t>
            </a:r>
            <a:r>
              <a:rPr lang="fr-FR" sz="1200" dirty="0" smtClean="0">
                <a:solidFill>
                  <a:srgbClr val="0070C0"/>
                </a:solidFill>
              </a:rPr>
              <a:t> </a:t>
            </a:r>
            <a:r>
              <a:rPr lang="fr-FR" sz="1200" dirty="0" err="1" smtClean="0">
                <a:solidFill>
                  <a:srgbClr val="FF0000"/>
                </a:solidFill>
              </a:rPr>
              <a:t>n_touch</a:t>
            </a:r>
            <a:r>
              <a:rPr lang="fr-FR" sz="1200" dirty="0" smtClean="0">
                <a:solidFill>
                  <a:srgbClr val="0070C0"/>
                </a:solidFill>
              </a:rPr>
              <a:t> </a:t>
            </a:r>
            <a:r>
              <a:rPr lang="fr-FR" sz="1200" dirty="0" smtClean="0"/>
              <a:t>(no. of touches per hand </a:t>
            </a:r>
            <a:r>
              <a:rPr lang="fr-FR" sz="1200" dirty="0" err="1" smtClean="0"/>
              <a:t>with</a:t>
            </a:r>
            <a:r>
              <a:rPr lang="fr-FR" sz="1200" dirty="0" smtClean="0"/>
              <a:t> area </a:t>
            </a:r>
            <a:r>
              <a:rPr lang="fr-FR" sz="1200" dirty="0" err="1" smtClean="0">
                <a:solidFill>
                  <a:srgbClr val="FF0000"/>
                </a:solidFill>
              </a:rPr>
              <a:t>A</a:t>
            </a:r>
            <a:r>
              <a:rPr lang="fr-FR" sz="900" dirty="0" err="1" smtClean="0">
                <a:solidFill>
                  <a:srgbClr val="FF0000"/>
                </a:solidFill>
              </a:rPr>
              <a:t>f</a:t>
            </a:r>
            <a:r>
              <a:rPr lang="fr-FR" sz="900" dirty="0" smtClean="0"/>
              <a:t> = </a:t>
            </a:r>
            <a:r>
              <a:rPr lang="fr-FR" sz="1200" dirty="0" smtClean="0">
                <a:solidFill>
                  <a:srgbClr val="FF0000"/>
                </a:solidFill>
              </a:rPr>
              <a:t>450</a:t>
            </a:r>
            <a:r>
              <a:rPr lang="fr-FR" sz="1200" dirty="0" smtClean="0"/>
              <a:t> cm</a:t>
            </a:r>
            <a:r>
              <a:rPr lang="fr-FR" sz="900" dirty="0" smtClean="0"/>
              <a:t>2</a:t>
            </a:r>
            <a:r>
              <a:rPr lang="fr-FR" sz="1200" dirty="0" smtClean="0"/>
              <a:t>)</a:t>
            </a:r>
          </a:p>
          <a:p>
            <a:pPr marL="171450" indent="-171450">
              <a:buFont typeface="Arial" panose="020B0604020202020204" pitchFamily="34" charset="0"/>
              <a:buChar char="•"/>
            </a:pPr>
            <a:endParaRPr lang="fr-FR" sz="1200" dirty="0"/>
          </a:p>
          <a:p>
            <a:r>
              <a:rPr lang="fr-FR" sz="1200" dirty="0" smtClean="0"/>
              <a:t>	</a:t>
            </a:r>
            <a:r>
              <a:rPr lang="fr-FR" sz="1200" dirty="0" err="1" smtClean="0">
                <a:solidFill>
                  <a:schemeClr val="bg2">
                    <a:lumMod val="75000"/>
                  </a:schemeClr>
                </a:solidFill>
              </a:rPr>
              <a:t>C</a:t>
            </a:r>
            <a:r>
              <a:rPr lang="fr-FR" sz="900" dirty="0" err="1" smtClean="0">
                <a:solidFill>
                  <a:schemeClr val="bg2">
                    <a:lumMod val="75000"/>
                  </a:schemeClr>
                </a:solidFill>
              </a:rPr>
              <a:t>w,n</a:t>
            </a:r>
            <a:r>
              <a:rPr lang="fr-FR" sz="1200" dirty="0" smtClean="0"/>
              <a:t> = </a:t>
            </a:r>
            <a:r>
              <a:rPr lang="fr-FR" sz="1200" dirty="0" smtClean="0">
                <a:solidFill>
                  <a:schemeClr val="bg2">
                    <a:lumMod val="75000"/>
                  </a:schemeClr>
                </a:solidFill>
              </a:rPr>
              <a:t>C</a:t>
            </a:r>
            <a:r>
              <a:rPr lang="fr-FR" sz="900" dirty="0" smtClean="0">
                <a:solidFill>
                  <a:schemeClr val="bg2">
                    <a:lumMod val="75000"/>
                  </a:schemeClr>
                </a:solidFill>
              </a:rPr>
              <a:t>w,n-1</a:t>
            </a:r>
            <a:r>
              <a:rPr lang="fr-FR" sz="900" dirty="0" smtClean="0"/>
              <a:t> + </a:t>
            </a:r>
            <a:r>
              <a:rPr lang="fr-FR" sz="1200" dirty="0" smtClean="0">
                <a:solidFill>
                  <a:srgbClr val="FF0000"/>
                </a:solidFill>
              </a:rPr>
              <a:t>t</a:t>
            </a:r>
            <a:r>
              <a:rPr lang="fr-FR" sz="1200" dirty="0" smtClean="0"/>
              <a:t> * [C</a:t>
            </a:r>
            <a:r>
              <a:rPr lang="fr-FR" sz="900" dirty="0" smtClean="0"/>
              <a:t>s </a:t>
            </a:r>
            <a:r>
              <a:rPr lang="fr-FR" sz="1200" dirty="0" smtClean="0"/>
              <a:t>*</a:t>
            </a:r>
            <a:r>
              <a:rPr lang="fr-FR" sz="900" dirty="0" smtClean="0"/>
              <a:t> </a:t>
            </a:r>
            <a:r>
              <a:rPr lang="fr-FR" sz="1200" dirty="0" err="1" smtClean="0">
                <a:solidFill>
                  <a:srgbClr val="FF0000"/>
                </a:solidFill>
              </a:rPr>
              <a:t>A</a:t>
            </a:r>
            <a:r>
              <a:rPr lang="fr-FR" sz="900" dirty="0" err="1" smtClean="0">
                <a:solidFill>
                  <a:srgbClr val="FF0000"/>
                </a:solidFill>
              </a:rPr>
              <a:t>f</a:t>
            </a:r>
            <a:r>
              <a:rPr lang="fr-FR" sz="900" dirty="0" smtClean="0"/>
              <a:t> </a:t>
            </a:r>
            <a:r>
              <a:rPr lang="fr-FR" sz="1200" dirty="0" smtClean="0"/>
              <a:t>- </a:t>
            </a:r>
            <a:r>
              <a:rPr lang="fr-FR" sz="1200" dirty="0" smtClean="0">
                <a:solidFill>
                  <a:schemeClr val="bg2">
                    <a:lumMod val="75000"/>
                  </a:schemeClr>
                </a:solidFill>
              </a:rPr>
              <a:t>C</a:t>
            </a:r>
            <a:r>
              <a:rPr lang="fr-FR" sz="900" dirty="0" smtClean="0">
                <a:solidFill>
                  <a:schemeClr val="bg2">
                    <a:lumMod val="75000"/>
                  </a:schemeClr>
                </a:solidFill>
              </a:rPr>
              <a:t>w,n-1</a:t>
            </a:r>
            <a:r>
              <a:rPr lang="fr-FR" sz="1200" dirty="0" smtClean="0"/>
              <a:t>] </a:t>
            </a:r>
            <a:endParaRPr lang="fr-FR" sz="1200" dirty="0"/>
          </a:p>
        </p:txBody>
      </p:sp>
      <p:grpSp>
        <p:nvGrpSpPr>
          <p:cNvPr id="51" name="Groupe 50"/>
          <p:cNvGrpSpPr/>
          <p:nvPr/>
        </p:nvGrpSpPr>
        <p:grpSpPr>
          <a:xfrm>
            <a:off x="297303" y="1366003"/>
            <a:ext cx="8426470" cy="824856"/>
            <a:chOff x="297303" y="1366003"/>
            <a:chExt cx="8426470" cy="824856"/>
          </a:xfrm>
        </p:grpSpPr>
        <p:grpSp>
          <p:nvGrpSpPr>
            <p:cNvPr id="56" name="Groupe 55"/>
            <p:cNvGrpSpPr/>
            <p:nvPr/>
          </p:nvGrpSpPr>
          <p:grpSpPr>
            <a:xfrm>
              <a:off x="441318" y="1366003"/>
              <a:ext cx="8138438" cy="267457"/>
              <a:chOff x="441318" y="1366003"/>
              <a:chExt cx="8138438" cy="267457"/>
            </a:xfrm>
          </p:grpSpPr>
          <p:sp>
            <p:nvSpPr>
              <p:cNvPr id="65" name="ZoneTexte 64"/>
              <p:cNvSpPr txBox="1"/>
              <p:nvPr/>
            </p:nvSpPr>
            <p:spPr>
              <a:xfrm>
                <a:off x="441318"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66" name="ZoneTexte 65"/>
              <p:cNvSpPr txBox="1"/>
              <p:nvPr/>
            </p:nvSpPr>
            <p:spPr>
              <a:xfrm>
                <a:off x="1599549"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sp>
            <p:nvSpPr>
              <p:cNvPr id="68" name="ZoneTexte 67"/>
              <p:cNvSpPr txBox="1"/>
              <p:nvPr/>
            </p:nvSpPr>
            <p:spPr>
              <a:xfrm>
                <a:off x="8075701" y="136893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7</a:t>
                </a:r>
              </a:p>
            </p:txBody>
          </p:sp>
          <p:sp>
            <p:nvSpPr>
              <p:cNvPr id="69" name="ZoneTexte 68"/>
              <p:cNvSpPr txBox="1"/>
              <p:nvPr/>
            </p:nvSpPr>
            <p:spPr>
              <a:xfrm>
                <a:off x="6914099"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p>
            </p:txBody>
          </p:sp>
          <p:sp>
            <p:nvSpPr>
              <p:cNvPr id="70" name="ZoneTexte 69"/>
              <p:cNvSpPr txBox="1"/>
              <p:nvPr/>
            </p:nvSpPr>
            <p:spPr>
              <a:xfrm>
                <a:off x="4844588"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p>
            </p:txBody>
          </p:sp>
          <p:sp>
            <p:nvSpPr>
              <p:cNvPr id="71" name="ZoneTexte 70"/>
              <p:cNvSpPr txBox="1"/>
              <p:nvPr/>
            </p:nvSpPr>
            <p:spPr>
              <a:xfrm>
                <a:off x="3716718" y="137185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grpSp>
        <p:grpSp>
          <p:nvGrpSpPr>
            <p:cNvPr id="57" name="Groupe 56"/>
            <p:cNvGrpSpPr/>
            <p:nvPr/>
          </p:nvGrpSpPr>
          <p:grpSpPr>
            <a:xfrm>
              <a:off x="297303" y="1752118"/>
              <a:ext cx="8426470" cy="438741"/>
              <a:chOff x="323528" y="2278055"/>
              <a:chExt cx="8426470" cy="438741"/>
            </a:xfrm>
          </p:grpSpPr>
          <p:sp>
            <p:nvSpPr>
              <p:cNvPr id="58" name="Rectangle 57"/>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59" name="Rectangle 58"/>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60" name="Rectangle 59"/>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61" name="Rectangle 60"/>
              <p:cNvSpPr/>
              <p:nvPr/>
            </p:nvSpPr>
            <p:spPr>
              <a:xfrm>
                <a:off x="4726797"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62" name="Rectangle 61"/>
              <p:cNvSpPr/>
              <p:nvPr/>
            </p:nvSpPr>
            <p:spPr>
              <a:xfrm>
                <a:off x="3598927" y="2279840"/>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tx1"/>
                    </a:solidFill>
                  </a:rPr>
                  <a:t>Cleaning</a:t>
                </a:r>
                <a:endParaRPr lang="fr-FR" sz="1100" dirty="0">
                  <a:solidFill>
                    <a:schemeClr val="tx1"/>
                  </a:solidFill>
                </a:endParaRPr>
              </a:p>
            </p:txBody>
          </p:sp>
          <p:sp>
            <p:nvSpPr>
              <p:cNvPr id="64" name="Rectangle 63"/>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grpSp>
      <p:grpSp>
        <p:nvGrpSpPr>
          <p:cNvPr id="72" name="Groupe 71"/>
          <p:cNvGrpSpPr/>
          <p:nvPr/>
        </p:nvGrpSpPr>
        <p:grpSpPr>
          <a:xfrm>
            <a:off x="3244499" y="2456618"/>
            <a:ext cx="1203798" cy="1137588"/>
            <a:chOff x="3244499" y="2456618"/>
            <a:chExt cx="1203798" cy="1137588"/>
          </a:xfrm>
        </p:grpSpPr>
        <p:sp>
          <p:nvSpPr>
            <p:cNvPr id="73" name="Rectangle 72"/>
            <p:cNvSpPr/>
            <p:nvPr/>
          </p:nvSpPr>
          <p:spPr>
            <a:xfrm>
              <a:off x="3485968" y="2456618"/>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solidFill>
                    <a:schemeClr val="tx1"/>
                  </a:solidFill>
                </a:rPr>
                <a:t>dust</a:t>
              </a:r>
              <a:endParaRPr lang="fr-FR" sz="1000" dirty="0">
                <a:solidFill>
                  <a:schemeClr val="tx1"/>
                </a:solidFill>
              </a:endParaRPr>
            </a:p>
          </p:txBody>
        </p:sp>
        <p:cxnSp>
          <p:nvCxnSpPr>
            <p:cNvPr id="74" name="Connecteur droit avec flèche 73"/>
            <p:cNvCxnSpPr>
              <a:stCxn id="73" idx="2"/>
              <a:endCxn id="75" idx="3"/>
            </p:cNvCxnSpPr>
            <p:nvPr/>
          </p:nvCxnSpPr>
          <p:spPr>
            <a:xfrm flipH="1">
              <a:off x="3424519" y="2888666"/>
              <a:ext cx="542614" cy="38258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75" name="Bouton d'action : Aide 74">
              <a:hlinkClick r:id="" action="ppaction://noaction" highlightClick="1"/>
            </p:cNvPr>
            <p:cNvSpPr/>
            <p:nvPr/>
          </p:nvSpPr>
          <p:spPr>
            <a:xfrm>
              <a:off x="3244499" y="3271251"/>
              <a:ext cx="360040" cy="322955"/>
            </a:xfrm>
            <a:prstGeom prst="actionButtonHelp">
              <a:avLst/>
            </a:prstGeom>
            <a:solidFill>
              <a:schemeClr val="bg1">
                <a:lumMod val="65000"/>
              </a:schemeClr>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883" y="3327954"/>
            <a:ext cx="1906368" cy="1656189"/>
          </a:xfrm>
          <a:prstGeom prst="rect">
            <a:avLst/>
          </a:prstGeom>
        </p:spPr>
      </p:pic>
    </p:spTree>
    <p:extLst>
      <p:ext uri="{BB962C8B-B14F-4D97-AF65-F5344CB8AC3E}">
        <p14:creationId xmlns:p14="http://schemas.microsoft.com/office/powerpoint/2010/main" val="65250433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12</a:t>
            </a:fld>
            <a:endParaRPr lang="fr-FR" dirty="0"/>
          </a:p>
        </p:txBody>
      </p:sp>
      <p:sp>
        <p:nvSpPr>
          <p:cNvPr id="6" name="Titre 5"/>
          <p:cNvSpPr>
            <a:spLocks noGrp="1"/>
          </p:cNvSpPr>
          <p:nvPr>
            <p:ph type="title"/>
          </p:nvPr>
        </p:nvSpPr>
        <p:spPr>
          <a:xfrm>
            <a:off x="275431" y="262220"/>
            <a:ext cx="8157703" cy="636937"/>
          </a:xfrm>
        </p:spPr>
        <p:txBody>
          <a:bodyPr/>
          <a:lstStyle/>
          <a:p>
            <a:r>
              <a:rPr lang="fr-FR" dirty="0"/>
              <a:t>H</a:t>
            </a:r>
            <a:r>
              <a:rPr lang="fr-FR" dirty="0" smtClean="0"/>
              <a:t>ygiene and biosecurity parameters</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3816424"/>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smtClean="0"/>
              <a:t>Assumptions are imposed using hygiene practice parameters </a:t>
            </a:r>
            <a:r>
              <a:rPr lang="fr-FR" sz="1200" b="0" i="1" dirty="0" smtClean="0">
                <a:solidFill>
                  <a:srgbClr val="00B050"/>
                </a:solidFill>
              </a:rPr>
              <a:t>H</a:t>
            </a:r>
          </a:p>
          <a:p>
            <a:endParaRPr lang="fr-FR" sz="1200" i="1" dirty="0">
              <a:solidFill>
                <a:srgbClr val="00B050"/>
              </a:solidFill>
            </a:endParaRPr>
          </a:p>
          <a:p>
            <a:pPr marL="171450" indent="-171450">
              <a:buFont typeface="Arial" panose="020B0604020202020204" pitchFamily="34" charset="0"/>
              <a:buChar char="•"/>
            </a:pPr>
            <a:r>
              <a:rPr lang="fr-FR" sz="1200" b="0" dirty="0" smtClean="0">
                <a:solidFill>
                  <a:srgbClr val="FF0000"/>
                </a:solidFill>
              </a:rPr>
              <a:t>p_air </a:t>
            </a:r>
            <a:r>
              <a:rPr lang="fr-FR" sz="1200" b="0" dirty="0" smtClean="0">
                <a:solidFill>
                  <a:schemeClr val="tx1"/>
                </a:solidFill>
              </a:rPr>
              <a:t>:=</a:t>
            </a:r>
            <a:r>
              <a:rPr lang="fr-FR" sz="1200" b="0" dirty="0" smtClean="0">
                <a:solidFill>
                  <a:srgbClr val="FF0000"/>
                </a:solidFill>
              </a:rPr>
              <a:t> P[</a:t>
            </a:r>
            <a:r>
              <a:rPr lang="fr-FR" sz="1200" b="0" dirty="0" smtClean="0">
                <a:solidFill>
                  <a:schemeClr val="tx1"/>
                </a:solidFill>
              </a:rPr>
              <a:t>Air-borne </a:t>
            </a:r>
            <a:r>
              <a:rPr lang="fr-FR" sz="1200" b="0" dirty="0">
                <a:solidFill>
                  <a:schemeClr val="tx1"/>
                </a:solidFill>
              </a:rPr>
              <a:t>transmission</a:t>
            </a:r>
            <a:r>
              <a:rPr lang="fr-FR" sz="1200" b="0" dirty="0">
                <a:solidFill>
                  <a:srgbClr val="FF0000"/>
                </a:solidFill>
              </a:rPr>
              <a:t>] </a:t>
            </a:r>
            <a:r>
              <a:rPr lang="fr-FR" sz="1200" b="0" dirty="0" smtClean="0">
                <a:solidFill>
                  <a:schemeClr val="tx1"/>
                </a:solidFill>
              </a:rPr>
              <a:t>= 0</a:t>
            </a:r>
            <a:endParaRPr lang="fr-FR" sz="1200" b="0" dirty="0" smtClean="0">
              <a:solidFill>
                <a:srgbClr val="FF0000"/>
              </a:solidFill>
            </a:endParaRPr>
          </a:p>
          <a:p>
            <a:pPr marL="171450" indent="-171450">
              <a:buFont typeface="Arial" panose="020B0604020202020204" pitchFamily="34" charset="0"/>
              <a:buChar char="•"/>
            </a:pPr>
            <a:r>
              <a:rPr lang="fr-FR" sz="1200" b="0" dirty="0" smtClean="0">
                <a:solidFill>
                  <a:srgbClr val="2082C8"/>
                </a:solidFill>
              </a:rPr>
              <a:t>E_mask</a:t>
            </a:r>
            <a:r>
              <a:rPr lang="fr-FR" sz="1200" b="0" dirty="0" smtClean="0">
                <a:solidFill>
                  <a:srgbClr val="FF0000"/>
                </a:solidFill>
              </a:rPr>
              <a:t> </a:t>
            </a:r>
            <a:r>
              <a:rPr lang="fr-FR" sz="1200" b="0" dirty="0" smtClean="0">
                <a:solidFill>
                  <a:schemeClr val="tx1"/>
                </a:solidFill>
              </a:rPr>
              <a:t>:=</a:t>
            </a:r>
            <a:r>
              <a:rPr lang="fr-FR" sz="1200" b="0" dirty="0" smtClean="0">
                <a:solidFill>
                  <a:srgbClr val="FF0000"/>
                </a:solidFill>
              </a:rPr>
              <a:t> </a:t>
            </a:r>
            <a:r>
              <a:rPr lang="fr-FR" sz="1200" b="0" dirty="0" smtClean="0">
                <a:solidFill>
                  <a:schemeClr val="tx1"/>
                </a:solidFill>
              </a:rPr>
              <a:t>Worker </a:t>
            </a:r>
            <a:r>
              <a:rPr lang="fr-FR" sz="1200" b="0" dirty="0">
                <a:solidFill>
                  <a:schemeClr val="tx1"/>
                </a:solidFill>
              </a:rPr>
              <a:t>wearing </a:t>
            </a:r>
            <a:r>
              <a:rPr lang="fr-FR" sz="1200" b="0" dirty="0" smtClean="0">
                <a:solidFill>
                  <a:schemeClr val="tx1"/>
                </a:solidFill>
              </a:rPr>
              <a:t>mask</a:t>
            </a:r>
            <a:endParaRPr lang="fr-FR" sz="1200" b="0" dirty="0" smtClean="0">
              <a:solidFill>
                <a:srgbClr val="FF0000"/>
              </a:solidFill>
            </a:endParaRPr>
          </a:p>
          <a:p>
            <a:pPr marL="171450" indent="-171450">
              <a:buFont typeface="Arial" panose="020B0604020202020204" pitchFamily="34" charset="0"/>
              <a:buChar char="•"/>
            </a:pPr>
            <a:r>
              <a:rPr lang="fr-FR" sz="1200" b="0" dirty="0" smtClean="0">
                <a:solidFill>
                  <a:srgbClr val="2082C8"/>
                </a:solidFill>
              </a:rPr>
              <a:t>E_glove</a:t>
            </a:r>
            <a:r>
              <a:rPr lang="fr-FR" sz="1200" b="0" dirty="0" smtClean="0">
                <a:solidFill>
                  <a:srgbClr val="FF0000"/>
                </a:solidFill>
              </a:rPr>
              <a:t> </a:t>
            </a:r>
            <a:r>
              <a:rPr lang="fr-FR" sz="1200" b="0" dirty="0" smtClean="0">
                <a:solidFill>
                  <a:schemeClr val="tx1"/>
                </a:solidFill>
              </a:rPr>
              <a:t>:=</a:t>
            </a:r>
            <a:r>
              <a:rPr lang="fr-FR" sz="1200" b="0" dirty="0" smtClean="0">
                <a:solidFill>
                  <a:srgbClr val="FF0000"/>
                </a:solidFill>
              </a:rPr>
              <a:t> </a:t>
            </a:r>
            <a:r>
              <a:rPr lang="fr-FR" sz="1200" b="0" dirty="0" smtClean="0">
                <a:solidFill>
                  <a:schemeClr val="tx1"/>
                </a:solidFill>
              </a:rPr>
              <a:t>Worker wearing gloves</a:t>
            </a:r>
            <a:endParaRPr lang="fr-FR" sz="1200" b="0" dirty="0" smtClean="0">
              <a:solidFill>
                <a:srgbClr val="FF0000"/>
              </a:solidFill>
            </a:endParaRPr>
          </a:p>
          <a:p>
            <a:pPr marL="171450" indent="-171450">
              <a:buFont typeface="Arial" panose="020B0604020202020204" pitchFamily="34" charset="0"/>
              <a:buChar char="•"/>
            </a:pPr>
            <a:r>
              <a:rPr lang="fr-FR" sz="1200" b="0" dirty="0" smtClean="0">
                <a:solidFill>
                  <a:srgbClr val="2082C8"/>
                </a:solidFill>
              </a:rPr>
              <a:t>E_handwash</a:t>
            </a:r>
            <a:r>
              <a:rPr lang="fr-FR" sz="1200" b="0" dirty="0" smtClean="0">
                <a:solidFill>
                  <a:srgbClr val="FF0000"/>
                </a:solidFill>
              </a:rPr>
              <a:t> </a:t>
            </a:r>
            <a:r>
              <a:rPr lang="fr-FR" sz="1200" b="0" dirty="0">
                <a:solidFill>
                  <a:schemeClr val="tx1"/>
                </a:solidFill>
              </a:rPr>
              <a:t>:=</a:t>
            </a:r>
            <a:r>
              <a:rPr lang="fr-FR" sz="1200" b="0" dirty="0">
                <a:solidFill>
                  <a:srgbClr val="FF0000"/>
                </a:solidFill>
              </a:rPr>
              <a:t> </a:t>
            </a:r>
            <a:r>
              <a:rPr lang="fr-FR" sz="1200" b="0" dirty="0" smtClean="0">
                <a:solidFill>
                  <a:schemeClr val="tx1"/>
                </a:solidFill>
              </a:rPr>
              <a:t>Worker washed hands </a:t>
            </a:r>
            <a:r>
              <a:rPr lang="fr-FR" sz="1200" b="0" dirty="0" err="1" smtClean="0">
                <a:solidFill>
                  <a:schemeClr val="tx1"/>
                </a:solidFill>
              </a:rPr>
              <a:t>afterwards</a:t>
            </a:r>
            <a:endParaRPr lang="fr-FR" sz="1200" b="0" dirty="0" smtClean="0">
              <a:solidFill>
                <a:schemeClr val="tx1"/>
              </a:solidFill>
            </a:endParaRPr>
          </a:p>
          <a:p>
            <a:pPr marL="171450" indent="-171450">
              <a:buFont typeface="Arial" panose="020B0604020202020204" pitchFamily="34" charset="0"/>
              <a:buChar char="•"/>
            </a:pPr>
            <a:r>
              <a:rPr lang="fr-FR" sz="1200" b="0" dirty="0" err="1">
                <a:solidFill>
                  <a:srgbClr val="2082C8"/>
                </a:solidFill>
              </a:rPr>
              <a:t>E_touch</a:t>
            </a:r>
            <a:r>
              <a:rPr lang="fr-FR" sz="1200" b="0" dirty="0">
                <a:solidFill>
                  <a:srgbClr val="FF0000"/>
                </a:solidFill>
              </a:rPr>
              <a:t> </a:t>
            </a:r>
            <a:r>
              <a:rPr lang="fr-FR" sz="1200" b="0" dirty="0">
                <a:solidFill>
                  <a:schemeClr val="tx1"/>
                </a:solidFill>
              </a:rPr>
              <a:t>:=</a:t>
            </a:r>
            <a:r>
              <a:rPr lang="fr-FR" sz="1200" b="0" dirty="0">
                <a:solidFill>
                  <a:srgbClr val="FF0000"/>
                </a:solidFill>
              </a:rPr>
              <a:t> </a:t>
            </a:r>
            <a:r>
              <a:rPr lang="fr-FR" sz="1200" b="0" dirty="0" err="1">
                <a:solidFill>
                  <a:schemeClr val="tx1"/>
                </a:solidFill>
              </a:rPr>
              <a:t>Worker</a:t>
            </a:r>
            <a:r>
              <a:rPr lang="fr-FR" sz="1200" b="0" dirty="0">
                <a:solidFill>
                  <a:schemeClr val="tx1"/>
                </a:solidFill>
              </a:rPr>
              <a:t> touches </a:t>
            </a:r>
            <a:r>
              <a:rPr lang="fr-FR" sz="1200" b="0" dirty="0" err="1">
                <a:solidFill>
                  <a:schemeClr val="tx1"/>
                </a:solidFill>
              </a:rPr>
              <a:t>their</a:t>
            </a:r>
            <a:r>
              <a:rPr lang="fr-FR" sz="1200" b="0" dirty="0">
                <a:solidFill>
                  <a:schemeClr val="tx1"/>
                </a:solidFill>
              </a:rPr>
              <a:t> </a:t>
            </a:r>
            <a:r>
              <a:rPr lang="fr-FR" sz="1200" b="0" dirty="0" err="1">
                <a:solidFill>
                  <a:schemeClr val="tx1"/>
                </a:solidFill>
              </a:rPr>
              <a:t>lips</a:t>
            </a:r>
            <a:r>
              <a:rPr lang="fr-FR" sz="1200" b="0" dirty="0">
                <a:solidFill>
                  <a:schemeClr val="tx1"/>
                </a:solidFill>
              </a:rPr>
              <a:t> </a:t>
            </a:r>
            <a:r>
              <a:rPr lang="fr-FR" sz="1200" b="0" dirty="0" err="1">
                <a:solidFill>
                  <a:schemeClr val="tx1"/>
                </a:solidFill>
              </a:rPr>
              <a:t>with</a:t>
            </a:r>
            <a:r>
              <a:rPr lang="fr-FR" sz="1200" b="0" dirty="0">
                <a:solidFill>
                  <a:schemeClr val="tx1"/>
                </a:solidFill>
              </a:rPr>
              <a:t> </a:t>
            </a:r>
            <a:r>
              <a:rPr lang="fr-FR" sz="1200" b="0" dirty="0" err="1" smtClean="0">
                <a:solidFill>
                  <a:schemeClr val="tx1"/>
                </a:solidFill>
              </a:rPr>
              <a:t>gloves</a:t>
            </a:r>
            <a:endParaRPr lang="fr-FR" sz="1200" b="0" dirty="0" smtClean="0">
              <a:solidFill>
                <a:schemeClr val="tx1"/>
              </a:solidFill>
            </a:endParaRPr>
          </a:p>
          <a:p>
            <a:pPr marL="171450" indent="-171450">
              <a:buFont typeface="Arial" panose="020B0604020202020204" pitchFamily="34" charset="0"/>
              <a:buChar char="•"/>
            </a:pPr>
            <a:r>
              <a:rPr lang="fr-FR" sz="1200" b="0" dirty="0">
                <a:solidFill>
                  <a:srgbClr val="FF0000"/>
                </a:solidFill>
              </a:rPr>
              <a:t>q_mask </a:t>
            </a:r>
            <a:r>
              <a:rPr lang="fr-FR" sz="1200" b="0" dirty="0">
                <a:solidFill>
                  <a:schemeClr val="tx1"/>
                </a:solidFill>
              </a:rPr>
              <a:t>:=</a:t>
            </a:r>
            <a:r>
              <a:rPr lang="fr-FR" sz="1200" b="0" dirty="0">
                <a:solidFill>
                  <a:srgbClr val="FF0000"/>
                </a:solidFill>
              </a:rPr>
              <a:t> </a:t>
            </a:r>
            <a:r>
              <a:rPr lang="fr-FR" sz="1200" b="0" dirty="0">
                <a:solidFill>
                  <a:schemeClr val="tx1"/>
                </a:solidFill>
              </a:rPr>
              <a:t>proportion of bacteria passing through </a:t>
            </a:r>
            <a:r>
              <a:rPr lang="fr-FR" sz="1200" b="0" dirty="0" smtClean="0">
                <a:solidFill>
                  <a:schemeClr val="tx1"/>
                </a:solidFill>
              </a:rPr>
              <a:t>mask</a:t>
            </a:r>
            <a:endParaRPr lang="fr-FR" sz="1200" b="0" dirty="0" smtClean="0">
              <a:solidFill>
                <a:srgbClr val="FF0000"/>
              </a:solidFill>
            </a:endParaRPr>
          </a:p>
          <a:p>
            <a:pPr marL="171450" indent="-171450">
              <a:buFont typeface="Arial" panose="020B0604020202020204" pitchFamily="34" charset="0"/>
              <a:buChar char="•"/>
            </a:pPr>
            <a:r>
              <a:rPr lang="fr-FR" sz="1200" b="0" dirty="0" smtClean="0">
                <a:solidFill>
                  <a:srgbClr val="FF0000"/>
                </a:solidFill>
              </a:rPr>
              <a:t>q_glove </a:t>
            </a:r>
            <a:r>
              <a:rPr lang="fr-FR" sz="1200" b="0" dirty="0">
                <a:solidFill>
                  <a:schemeClr val="tx1"/>
                </a:solidFill>
              </a:rPr>
              <a:t>:=</a:t>
            </a:r>
            <a:r>
              <a:rPr lang="fr-FR" sz="1200" b="0" dirty="0">
                <a:solidFill>
                  <a:srgbClr val="FF0000"/>
                </a:solidFill>
              </a:rPr>
              <a:t> </a:t>
            </a:r>
            <a:r>
              <a:rPr lang="fr-FR" sz="1200" b="0" dirty="0">
                <a:solidFill>
                  <a:schemeClr val="tx1"/>
                </a:solidFill>
              </a:rPr>
              <a:t>proportion of bacteria passing through </a:t>
            </a:r>
            <a:r>
              <a:rPr lang="fr-FR" sz="1200" b="0" dirty="0" smtClean="0">
                <a:solidFill>
                  <a:schemeClr val="tx1"/>
                </a:solidFill>
              </a:rPr>
              <a:t>gloves</a:t>
            </a:r>
            <a:endParaRPr lang="fr-FR" sz="1200" b="0" dirty="0" smtClean="0">
              <a:solidFill>
                <a:srgbClr val="FF0000"/>
              </a:solidFill>
            </a:endParaRPr>
          </a:p>
          <a:p>
            <a:pPr marL="171450" indent="-171450">
              <a:buFont typeface="Arial" panose="020B0604020202020204" pitchFamily="34" charset="0"/>
              <a:buChar char="•"/>
            </a:pPr>
            <a:r>
              <a:rPr lang="fr-FR" sz="1200" b="0" dirty="0" err="1" smtClean="0">
                <a:solidFill>
                  <a:srgbClr val="FF0000"/>
                </a:solidFill>
              </a:rPr>
              <a:t>q_wash</a:t>
            </a:r>
            <a:r>
              <a:rPr lang="fr-FR" sz="1200" b="0" dirty="0" smtClean="0">
                <a:solidFill>
                  <a:srgbClr val="FF0000"/>
                </a:solidFill>
              </a:rPr>
              <a:t> </a:t>
            </a:r>
            <a:r>
              <a:rPr lang="fr-FR" sz="1200" b="0" dirty="0" smtClean="0">
                <a:solidFill>
                  <a:schemeClr val="tx1"/>
                </a:solidFill>
              </a:rPr>
              <a:t>:=</a:t>
            </a:r>
            <a:r>
              <a:rPr lang="fr-FR" sz="1200" b="0" dirty="0" smtClean="0">
                <a:solidFill>
                  <a:srgbClr val="FF0000"/>
                </a:solidFill>
              </a:rPr>
              <a:t> </a:t>
            </a:r>
            <a:r>
              <a:rPr lang="fr-FR" sz="1200" b="0" dirty="0" smtClean="0">
                <a:solidFill>
                  <a:schemeClr val="tx1"/>
                </a:solidFill>
              </a:rPr>
              <a:t>proportion of </a:t>
            </a:r>
            <a:r>
              <a:rPr lang="fr-FR" sz="1200" b="0" dirty="0" err="1" smtClean="0">
                <a:solidFill>
                  <a:schemeClr val="tx1"/>
                </a:solidFill>
              </a:rPr>
              <a:t>bacteria</a:t>
            </a:r>
            <a:r>
              <a:rPr lang="fr-FR" sz="1200" b="0" dirty="0" smtClean="0">
                <a:solidFill>
                  <a:schemeClr val="tx1"/>
                </a:solidFill>
              </a:rPr>
              <a:t> passing </a:t>
            </a:r>
            <a:r>
              <a:rPr lang="fr-FR" sz="1200" b="0" dirty="0" err="1" smtClean="0">
                <a:solidFill>
                  <a:schemeClr val="tx1"/>
                </a:solidFill>
              </a:rPr>
              <a:t>through</a:t>
            </a:r>
            <a:r>
              <a:rPr lang="fr-FR" sz="1200" b="0" dirty="0" smtClean="0">
                <a:solidFill>
                  <a:schemeClr val="tx1"/>
                </a:solidFill>
              </a:rPr>
              <a:t> </a:t>
            </a:r>
            <a:r>
              <a:rPr lang="fr-FR" sz="1200" b="0" dirty="0" err="1" smtClean="0">
                <a:solidFill>
                  <a:schemeClr val="tx1"/>
                </a:solidFill>
              </a:rPr>
              <a:t>handwash</a:t>
            </a:r>
            <a:r>
              <a:rPr lang="fr-FR" sz="1200" b="0" dirty="0" smtClean="0">
                <a:solidFill>
                  <a:schemeClr val="tx1"/>
                </a:solidFill>
              </a:rPr>
              <a:t> </a:t>
            </a:r>
          </a:p>
          <a:p>
            <a:pPr marL="171450" indent="-171450">
              <a:buFont typeface="Arial" panose="020B0604020202020204" pitchFamily="34" charset="0"/>
              <a:buChar char="•"/>
            </a:pPr>
            <a:r>
              <a:rPr lang="fr-FR" sz="1200" b="0" dirty="0" err="1" smtClean="0">
                <a:solidFill>
                  <a:srgbClr val="FF0000"/>
                </a:solidFill>
              </a:rPr>
              <a:t>q_lips</a:t>
            </a:r>
            <a:r>
              <a:rPr lang="fr-FR" sz="1200" b="0" dirty="0" smtClean="0">
                <a:solidFill>
                  <a:schemeClr val="tx1"/>
                </a:solidFill>
              </a:rPr>
              <a:t> := Transmission rate </a:t>
            </a:r>
            <a:r>
              <a:rPr lang="fr-FR" sz="1200" b="0" dirty="0" err="1" smtClean="0">
                <a:solidFill>
                  <a:schemeClr val="tx1"/>
                </a:solidFill>
              </a:rPr>
              <a:t>from</a:t>
            </a:r>
            <a:r>
              <a:rPr lang="fr-FR" sz="1200" b="0" dirty="0" smtClean="0">
                <a:solidFill>
                  <a:schemeClr val="tx1"/>
                </a:solidFill>
              </a:rPr>
              <a:t> hand/</a:t>
            </a:r>
            <a:r>
              <a:rPr lang="fr-FR" sz="1200" b="0" dirty="0" err="1" smtClean="0">
                <a:solidFill>
                  <a:schemeClr val="tx1"/>
                </a:solidFill>
              </a:rPr>
              <a:t>gloves</a:t>
            </a:r>
            <a:r>
              <a:rPr lang="fr-FR" sz="1200" b="0" dirty="0" smtClean="0">
                <a:solidFill>
                  <a:schemeClr val="tx1"/>
                </a:solidFill>
              </a:rPr>
              <a:t>/</a:t>
            </a:r>
            <a:r>
              <a:rPr lang="fr-FR" sz="1200" b="0" dirty="0" err="1" smtClean="0">
                <a:solidFill>
                  <a:schemeClr val="tx1"/>
                </a:solidFill>
              </a:rPr>
              <a:t>mask</a:t>
            </a:r>
            <a:r>
              <a:rPr lang="fr-FR" sz="1200" b="0" dirty="0" smtClean="0">
                <a:solidFill>
                  <a:schemeClr val="tx1"/>
                </a:solidFill>
              </a:rPr>
              <a:t> to </a:t>
            </a:r>
            <a:r>
              <a:rPr lang="fr-FR" sz="1200" b="0" dirty="0" err="1" smtClean="0">
                <a:solidFill>
                  <a:schemeClr val="tx1"/>
                </a:solidFill>
              </a:rPr>
              <a:t>lips</a:t>
            </a:r>
            <a:endParaRPr lang="fr-FR" sz="1200" b="0" dirty="0">
              <a:solidFill>
                <a:srgbClr val="FF0000"/>
              </a:solidFill>
            </a:endParaRPr>
          </a:p>
          <a:p>
            <a:pPr marL="171450" indent="-171450">
              <a:buFont typeface="Arial" panose="020B0604020202020204" pitchFamily="34" charset="0"/>
              <a:buChar char="•"/>
            </a:pPr>
            <a:r>
              <a:rPr lang="fr-FR" sz="1200" b="0" dirty="0" err="1" smtClean="0">
                <a:solidFill>
                  <a:srgbClr val="00B050"/>
                </a:solidFill>
              </a:rPr>
              <a:t>C_lips_s</a:t>
            </a:r>
            <a:r>
              <a:rPr lang="fr-FR" sz="1200" b="0" dirty="0" smtClean="0">
                <a:solidFill>
                  <a:schemeClr val="tx1"/>
                </a:solidFill>
              </a:rPr>
              <a:t> := ESBL </a:t>
            </a:r>
            <a:r>
              <a:rPr lang="fr-FR" sz="1200" b="0" i="1" dirty="0" smtClean="0">
                <a:solidFill>
                  <a:schemeClr val="tx1"/>
                </a:solidFill>
              </a:rPr>
              <a:t>E. coli </a:t>
            </a:r>
            <a:r>
              <a:rPr lang="fr-FR" sz="1200" b="0" dirty="0" smtClean="0">
                <a:solidFill>
                  <a:schemeClr val="tx1"/>
                </a:solidFill>
              </a:rPr>
              <a:t>concentration on </a:t>
            </a:r>
            <a:r>
              <a:rPr lang="fr-FR" sz="1200" b="0" dirty="0" err="1">
                <a:solidFill>
                  <a:schemeClr val="tx1"/>
                </a:solidFill>
              </a:rPr>
              <a:t>worker’s</a:t>
            </a:r>
            <a:r>
              <a:rPr lang="fr-FR" sz="1200" b="0" dirty="0">
                <a:solidFill>
                  <a:schemeClr val="tx1"/>
                </a:solidFill>
              </a:rPr>
              <a:t> </a:t>
            </a:r>
            <a:r>
              <a:rPr lang="fr-FR" sz="1200" b="0" dirty="0" err="1">
                <a:solidFill>
                  <a:schemeClr val="tx1"/>
                </a:solidFill>
              </a:rPr>
              <a:t>lips</a:t>
            </a:r>
            <a:r>
              <a:rPr lang="fr-FR" sz="1200" b="0" dirty="0">
                <a:solidFill>
                  <a:schemeClr val="tx1"/>
                </a:solidFill>
              </a:rPr>
              <a:t> </a:t>
            </a:r>
            <a:r>
              <a:rPr lang="fr-FR" sz="1200" b="0" dirty="0" err="1" smtClean="0">
                <a:solidFill>
                  <a:schemeClr val="tx1"/>
                </a:solidFill>
              </a:rPr>
              <a:t>working</a:t>
            </a:r>
            <a:r>
              <a:rPr lang="fr-FR" sz="1200" b="0" dirty="0" smtClean="0">
                <a:solidFill>
                  <a:schemeClr val="tx1"/>
                </a:solidFill>
              </a:rPr>
              <a:t> in stage </a:t>
            </a:r>
            <a:r>
              <a:rPr lang="fr-FR" sz="1200" i="1" dirty="0" smtClean="0">
                <a:solidFill>
                  <a:srgbClr val="FF0000"/>
                </a:solidFill>
              </a:rPr>
              <a:t>s</a:t>
            </a:r>
            <a:endParaRPr lang="fr-FR" sz="1200" dirty="0" smtClean="0">
              <a:solidFill>
                <a:srgbClr val="FF0000"/>
              </a:solidFill>
            </a:endParaRPr>
          </a:p>
          <a:p>
            <a:pPr marL="171450" indent="-171450">
              <a:buFont typeface="Arial" panose="020B0604020202020204" pitchFamily="34" charset="0"/>
              <a:buChar char="•"/>
            </a:pPr>
            <a:r>
              <a:rPr lang="fr-FR" sz="1200" b="0" dirty="0" err="1" smtClean="0">
                <a:solidFill>
                  <a:srgbClr val="00B050"/>
                </a:solidFill>
              </a:rPr>
              <a:t>C_worker_s</a:t>
            </a:r>
            <a:r>
              <a:rPr lang="fr-FR" sz="1200" b="0" dirty="0" smtClean="0">
                <a:solidFill>
                  <a:srgbClr val="00B050"/>
                </a:solidFill>
              </a:rPr>
              <a:t> </a:t>
            </a:r>
            <a:r>
              <a:rPr lang="fr-FR" sz="1200" b="0" dirty="0" smtClean="0">
                <a:solidFill>
                  <a:schemeClr val="tx1"/>
                </a:solidFill>
              </a:rPr>
              <a:t>:= ESBL </a:t>
            </a:r>
            <a:r>
              <a:rPr lang="fr-FR" sz="1200" b="0" i="1" dirty="0" smtClean="0">
                <a:solidFill>
                  <a:schemeClr val="tx1"/>
                </a:solidFill>
              </a:rPr>
              <a:t>E. coli </a:t>
            </a:r>
            <a:r>
              <a:rPr lang="fr-FR" sz="1200" b="0" dirty="0">
                <a:solidFill>
                  <a:schemeClr val="tx1"/>
                </a:solidFill>
              </a:rPr>
              <a:t>concentration on </a:t>
            </a:r>
            <a:r>
              <a:rPr lang="fr-FR" sz="1200" b="0" dirty="0" err="1" smtClean="0">
                <a:solidFill>
                  <a:schemeClr val="tx1"/>
                </a:solidFill>
              </a:rPr>
              <a:t>worker’s</a:t>
            </a:r>
            <a:r>
              <a:rPr lang="fr-FR" sz="1200" b="0" dirty="0" smtClean="0">
                <a:solidFill>
                  <a:schemeClr val="tx1"/>
                </a:solidFill>
              </a:rPr>
              <a:t> hand </a:t>
            </a:r>
            <a:r>
              <a:rPr lang="fr-FR" sz="1200" b="0" dirty="0" err="1">
                <a:solidFill>
                  <a:schemeClr val="tx1"/>
                </a:solidFill>
              </a:rPr>
              <a:t>working</a:t>
            </a:r>
            <a:r>
              <a:rPr lang="fr-FR" sz="1200" b="0" dirty="0">
                <a:solidFill>
                  <a:schemeClr val="tx1"/>
                </a:solidFill>
              </a:rPr>
              <a:t> in </a:t>
            </a:r>
            <a:r>
              <a:rPr lang="fr-FR" sz="1200" b="0" dirty="0" smtClean="0">
                <a:solidFill>
                  <a:schemeClr val="tx1"/>
                </a:solidFill>
              </a:rPr>
              <a:t>stage</a:t>
            </a:r>
            <a:r>
              <a:rPr lang="fr-FR" sz="1200" dirty="0" smtClean="0">
                <a:solidFill>
                  <a:srgbClr val="FF0000"/>
                </a:solidFill>
              </a:rPr>
              <a:t> </a:t>
            </a:r>
            <a:r>
              <a:rPr lang="fr-FR" sz="1200" i="1" dirty="0">
                <a:solidFill>
                  <a:srgbClr val="FF0000"/>
                </a:solidFill>
              </a:rPr>
              <a:t>s</a:t>
            </a:r>
            <a:endParaRPr lang="fr-FR" sz="1200" i="1" dirty="0" smtClean="0">
              <a:solidFill>
                <a:srgbClr val="FF0000"/>
              </a:solidFill>
            </a:endParaRPr>
          </a:p>
          <a:p>
            <a:pPr marL="171450" indent="-171450">
              <a:buFont typeface="Arial" panose="020B0604020202020204" pitchFamily="34" charset="0"/>
              <a:buChar char="•"/>
            </a:pPr>
            <a:endParaRPr lang="fr-FR" sz="1200" b="0" dirty="0">
              <a:solidFill>
                <a:schemeClr val="tx1"/>
              </a:solidFill>
            </a:endParaRPr>
          </a:p>
          <a:p>
            <a:pPr marL="171450" indent="-171450">
              <a:buFont typeface="Arial" panose="020B0604020202020204" pitchFamily="34" charset="0"/>
              <a:buChar char="•"/>
            </a:pPr>
            <a:endParaRPr lang="fr-FR" sz="1200" b="0" dirty="0" smtClean="0">
              <a:solidFill>
                <a:srgbClr val="00B050"/>
              </a:solidFill>
            </a:endParaRPr>
          </a:p>
          <a:p>
            <a:pPr marL="171450" indent="-171450">
              <a:buFont typeface="Arial" panose="020B0604020202020204" pitchFamily="34" charset="0"/>
              <a:buChar char="•"/>
            </a:pPr>
            <a:r>
              <a:rPr lang="fr-FR" sz="1200" b="0" dirty="0" err="1" smtClean="0">
                <a:solidFill>
                  <a:srgbClr val="00B050"/>
                </a:solidFill>
              </a:rPr>
              <a:t>C_lips_s</a:t>
            </a:r>
            <a:r>
              <a:rPr lang="fr-FR" sz="1200" b="0" dirty="0" smtClean="0">
                <a:solidFill>
                  <a:schemeClr val="tx1"/>
                </a:solidFill>
              </a:rPr>
              <a:t> </a:t>
            </a:r>
            <a:r>
              <a:rPr lang="fr-FR" sz="1200" b="0" dirty="0" err="1" smtClean="0">
                <a:solidFill>
                  <a:schemeClr val="tx1"/>
                </a:solidFill>
              </a:rPr>
              <a:t>is</a:t>
            </a:r>
            <a:r>
              <a:rPr lang="fr-FR" sz="1200" b="0" dirty="0" smtClean="0">
                <a:solidFill>
                  <a:schemeClr val="tx1"/>
                </a:solidFill>
              </a:rPr>
              <a:t> a </a:t>
            </a:r>
            <a:r>
              <a:rPr lang="fr-FR" sz="1200" b="0" dirty="0" err="1" smtClean="0">
                <a:solidFill>
                  <a:schemeClr val="tx1"/>
                </a:solidFill>
              </a:rPr>
              <a:t>random</a:t>
            </a:r>
            <a:r>
              <a:rPr lang="fr-FR" sz="1200" b="0" dirty="0" smtClean="0">
                <a:solidFill>
                  <a:schemeClr val="tx1"/>
                </a:solidFill>
              </a:rPr>
              <a:t> variable </a:t>
            </a:r>
            <a:r>
              <a:rPr lang="fr-FR" sz="1200" b="0" dirty="0" err="1" smtClean="0">
                <a:solidFill>
                  <a:schemeClr val="tx1"/>
                </a:solidFill>
              </a:rPr>
              <a:t>depending</a:t>
            </a:r>
            <a:r>
              <a:rPr lang="fr-FR" sz="1200" b="0" dirty="0" smtClean="0">
                <a:solidFill>
                  <a:schemeClr val="tx1"/>
                </a:solidFill>
              </a:rPr>
              <a:t> on the </a:t>
            </a:r>
            <a:r>
              <a:rPr lang="fr-FR" sz="1200" b="0" dirty="0" err="1" smtClean="0">
                <a:solidFill>
                  <a:schemeClr val="tx1"/>
                </a:solidFill>
              </a:rPr>
              <a:t>events</a:t>
            </a:r>
            <a:r>
              <a:rPr lang="fr-FR" sz="1200" b="0" dirty="0" smtClean="0">
                <a:solidFill>
                  <a:schemeClr val="tx1"/>
                </a:solidFill>
              </a:rPr>
              <a:t> </a:t>
            </a:r>
            <a:r>
              <a:rPr lang="fr-FR" sz="1200" b="0" dirty="0" smtClean="0">
                <a:solidFill>
                  <a:srgbClr val="2082C8"/>
                </a:solidFill>
              </a:rPr>
              <a:t>E </a:t>
            </a:r>
            <a:r>
              <a:rPr lang="fr-FR" sz="1200" b="0" dirty="0" smtClean="0">
                <a:solidFill>
                  <a:schemeClr val="tx1"/>
                </a:solidFill>
              </a:rPr>
              <a:t>and the </a:t>
            </a:r>
            <a:r>
              <a:rPr lang="fr-FR" sz="1200" b="0" dirty="0" err="1" smtClean="0">
                <a:solidFill>
                  <a:schemeClr val="tx1"/>
                </a:solidFill>
              </a:rPr>
              <a:t>r.v</a:t>
            </a:r>
            <a:r>
              <a:rPr lang="fr-FR" sz="1200" b="0" dirty="0" smtClean="0">
                <a:solidFill>
                  <a:schemeClr val="tx1"/>
                </a:solidFill>
              </a:rPr>
              <a:t>. </a:t>
            </a:r>
            <a:r>
              <a:rPr lang="fr-FR" sz="1200" b="0" dirty="0" err="1" smtClean="0">
                <a:solidFill>
                  <a:srgbClr val="00B050"/>
                </a:solidFill>
              </a:rPr>
              <a:t>C_worker_s</a:t>
            </a:r>
            <a:endParaRPr lang="fr-FR" sz="1200" b="0" dirty="0" smtClean="0">
              <a:solidFill>
                <a:srgbClr val="2082C8"/>
              </a:solidFill>
            </a:endParaRPr>
          </a:p>
          <a:p>
            <a:pPr marL="171450" indent="-171450">
              <a:buFont typeface="Arial" panose="020B0604020202020204" pitchFamily="34" charset="0"/>
              <a:buChar char="•"/>
            </a:pPr>
            <a:endParaRPr lang="fr-FR" sz="1200" b="0" dirty="0" smtClean="0">
              <a:solidFill>
                <a:srgbClr val="2082C8"/>
              </a:solidFill>
            </a:endParaRPr>
          </a:p>
          <a:p>
            <a:pPr marL="171450" indent="-171450">
              <a:buFont typeface="Arial" panose="020B0604020202020204" pitchFamily="34" charset="0"/>
              <a:buChar char="•"/>
            </a:pPr>
            <a:endParaRPr lang="fr-FR" sz="1200" dirty="0" smtClean="0"/>
          </a:p>
          <a:p>
            <a:pPr marL="171450" indent="-171450">
              <a:buFont typeface="Arial" panose="020B0604020202020204" pitchFamily="34" charset="0"/>
              <a:buChar char="•"/>
            </a:pPr>
            <a:r>
              <a:rPr lang="fr-FR" sz="1200" dirty="0" err="1" smtClean="0"/>
              <a:t>Compute</a:t>
            </a:r>
            <a:r>
              <a:rPr lang="fr-FR" sz="1200" dirty="0" smtClean="0"/>
              <a:t> </a:t>
            </a:r>
            <a:r>
              <a:rPr lang="fr-FR" sz="1200" dirty="0" err="1"/>
              <a:t>average</a:t>
            </a:r>
            <a:r>
              <a:rPr lang="fr-FR" sz="1200" dirty="0"/>
              <a:t> </a:t>
            </a:r>
            <a:r>
              <a:rPr lang="fr-FR" sz="1200" dirty="0" err="1" smtClean="0"/>
              <a:t>concentraion</a:t>
            </a:r>
            <a:r>
              <a:rPr lang="fr-FR" sz="1200" dirty="0" smtClean="0"/>
              <a:t> </a:t>
            </a:r>
            <a:r>
              <a:rPr lang="fr-FR" sz="1200" dirty="0" err="1" smtClean="0">
                <a:solidFill>
                  <a:srgbClr val="00B050"/>
                </a:solidFill>
              </a:rPr>
              <a:t>C_lips_s_bar</a:t>
            </a:r>
            <a:r>
              <a:rPr lang="fr-FR" sz="1200" dirty="0" smtClean="0"/>
              <a:t> </a:t>
            </a:r>
            <a:r>
              <a:rPr lang="fr-FR" sz="1200" dirty="0"/>
              <a:t>on </a:t>
            </a:r>
            <a:r>
              <a:rPr lang="fr-FR" sz="1200" dirty="0" smtClean="0"/>
              <a:t>stage </a:t>
            </a:r>
            <a:r>
              <a:rPr lang="fr-FR" sz="1200" i="1" dirty="0" smtClean="0">
                <a:solidFill>
                  <a:srgbClr val="FF0000"/>
                </a:solidFill>
              </a:rPr>
              <a:t>s</a:t>
            </a:r>
            <a:r>
              <a:rPr lang="fr-FR" sz="1200" i="1" dirty="0" smtClean="0"/>
              <a:t> </a:t>
            </a:r>
            <a:r>
              <a:rPr lang="fr-FR" sz="1200" dirty="0" err="1" smtClean="0"/>
              <a:t>worker’s</a:t>
            </a:r>
            <a:r>
              <a:rPr lang="fr-FR" sz="1200" dirty="0" smtClean="0"/>
              <a:t> </a:t>
            </a:r>
            <a:r>
              <a:rPr lang="fr-FR" sz="1200" dirty="0"/>
              <a:t>lips given touch: </a:t>
            </a:r>
            <a:br>
              <a:rPr lang="fr-FR" sz="1200" dirty="0"/>
            </a:br>
            <a:r>
              <a:rPr lang="fr-FR" sz="1200" dirty="0" smtClean="0"/>
              <a:t/>
            </a:r>
            <a:br>
              <a:rPr lang="fr-FR" sz="1200" dirty="0" smtClean="0"/>
            </a:br>
            <a:r>
              <a:rPr lang="fr-FR" sz="1200" dirty="0" err="1" smtClean="0">
                <a:solidFill>
                  <a:srgbClr val="00B050"/>
                </a:solidFill>
              </a:rPr>
              <a:t>C_lips_s_bar</a:t>
            </a:r>
            <a:r>
              <a:rPr lang="fr-FR" sz="1200" b="0" dirty="0" smtClean="0">
                <a:solidFill>
                  <a:srgbClr val="00B050"/>
                </a:solidFill>
              </a:rPr>
              <a:t> </a:t>
            </a:r>
            <a:r>
              <a:rPr lang="fr-FR" sz="1200" b="0" dirty="0" smtClean="0">
                <a:solidFill>
                  <a:schemeClr val="tx1"/>
                </a:solidFill>
              </a:rPr>
              <a:t>=</a:t>
            </a:r>
            <a:r>
              <a:rPr lang="fr-FR" sz="1200" b="0" dirty="0" smtClean="0">
                <a:solidFill>
                  <a:srgbClr val="00B050"/>
                </a:solidFill>
              </a:rPr>
              <a:t> </a:t>
            </a:r>
            <a:r>
              <a:rPr lang="fr-FR" sz="1200" dirty="0" smtClean="0"/>
              <a:t>E[</a:t>
            </a:r>
            <a:r>
              <a:rPr lang="fr-FR" sz="1200" dirty="0" err="1" smtClean="0">
                <a:solidFill>
                  <a:srgbClr val="00B050"/>
                </a:solidFill>
              </a:rPr>
              <a:t>C_lips_s</a:t>
            </a:r>
            <a:r>
              <a:rPr lang="fr-FR" sz="1200" dirty="0" smtClean="0"/>
              <a:t> </a:t>
            </a:r>
            <a:r>
              <a:rPr lang="fr-FR" sz="1200" dirty="0"/>
              <a:t>| </a:t>
            </a:r>
            <a:r>
              <a:rPr lang="fr-FR" sz="1200" dirty="0" smtClean="0"/>
              <a:t>1_{</a:t>
            </a:r>
            <a:r>
              <a:rPr lang="fr-FR" sz="1200" dirty="0" err="1" smtClean="0">
                <a:solidFill>
                  <a:srgbClr val="2082C8"/>
                </a:solidFill>
              </a:rPr>
              <a:t>E_touch</a:t>
            </a:r>
            <a:r>
              <a:rPr lang="fr-FR" sz="1200" dirty="0" smtClean="0">
                <a:solidFill>
                  <a:schemeClr val="tx1"/>
                </a:solidFill>
              </a:rPr>
              <a:t>} = 1</a:t>
            </a:r>
            <a:r>
              <a:rPr lang="fr-FR" sz="1200" dirty="0" smtClean="0"/>
              <a:t>, </a:t>
            </a:r>
            <a:r>
              <a:rPr lang="fr-FR" sz="1200" dirty="0" err="1" smtClean="0">
                <a:solidFill>
                  <a:srgbClr val="00B050"/>
                </a:solidFill>
              </a:rPr>
              <a:t>c_worker_s</a:t>
            </a:r>
            <a:r>
              <a:rPr lang="fr-FR" sz="1200" dirty="0" smtClean="0"/>
              <a:t>] </a:t>
            </a:r>
          </a:p>
          <a:p>
            <a:r>
              <a:rPr lang="fr-FR" sz="1200" dirty="0" smtClean="0"/>
              <a:t>    = </a:t>
            </a:r>
            <a:r>
              <a:rPr lang="fr-FR" sz="1800" i="1" dirty="0" smtClean="0"/>
              <a:t>f</a:t>
            </a:r>
            <a:r>
              <a:rPr lang="fr-FR" sz="1200" dirty="0" smtClean="0"/>
              <a:t>(</a:t>
            </a:r>
            <a:r>
              <a:rPr lang="fr-FR" sz="1200" dirty="0" err="1" smtClean="0">
                <a:solidFill>
                  <a:srgbClr val="FF0000"/>
                </a:solidFill>
              </a:rPr>
              <a:t>q_mask</a:t>
            </a:r>
            <a:r>
              <a:rPr lang="fr-FR" sz="1200" dirty="0">
                <a:solidFill>
                  <a:schemeClr val="tx1"/>
                </a:solidFill>
              </a:rPr>
              <a:t>,</a:t>
            </a:r>
            <a:r>
              <a:rPr lang="fr-FR" sz="1200" dirty="0">
                <a:solidFill>
                  <a:srgbClr val="FF0000"/>
                </a:solidFill>
              </a:rPr>
              <a:t> q_glove</a:t>
            </a:r>
            <a:r>
              <a:rPr lang="fr-FR" sz="1200" dirty="0">
                <a:solidFill>
                  <a:schemeClr val="tx1"/>
                </a:solidFill>
              </a:rPr>
              <a:t>,</a:t>
            </a:r>
            <a:r>
              <a:rPr lang="fr-FR" sz="1200" dirty="0">
                <a:solidFill>
                  <a:srgbClr val="FF0000"/>
                </a:solidFill>
              </a:rPr>
              <a:t> q_wash</a:t>
            </a:r>
            <a:r>
              <a:rPr lang="fr-FR" sz="1200" dirty="0">
                <a:solidFill>
                  <a:schemeClr val="tx1"/>
                </a:solidFill>
              </a:rPr>
              <a:t>,</a:t>
            </a:r>
            <a:r>
              <a:rPr lang="fr-FR" sz="1200" dirty="0">
                <a:solidFill>
                  <a:srgbClr val="FF0000"/>
                </a:solidFill>
              </a:rPr>
              <a:t> </a:t>
            </a:r>
            <a:r>
              <a:rPr lang="fr-FR" sz="1200" dirty="0" err="1" smtClean="0">
                <a:solidFill>
                  <a:srgbClr val="FF0000"/>
                </a:solidFill>
              </a:rPr>
              <a:t>q_lips</a:t>
            </a:r>
            <a:r>
              <a:rPr lang="fr-FR" sz="1200" dirty="0" smtClean="0">
                <a:solidFill>
                  <a:schemeClr val="tx1"/>
                </a:solidFill>
              </a:rPr>
              <a:t>,</a:t>
            </a:r>
            <a:r>
              <a:rPr lang="fr-FR" sz="1200" b="0" dirty="0" smtClean="0">
                <a:solidFill>
                  <a:schemeClr val="tx1"/>
                </a:solidFill>
              </a:rPr>
              <a:t> </a:t>
            </a:r>
            <a:r>
              <a:rPr lang="fr-FR" sz="1200" dirty="0" smtClean="0">
                <a:solidFill>
                  <a:schemeClr val="tx1"/>
                </a:solidFill>
              </a:rPr>
              <a:t>P[</a:t>
            </a:r>
            <a:r>
              <a:rPr lang="fr-FR" sz="1200" dirty="0" err="1" smtClean="0">
                <a:solidFill>
                  <a:srgbClr val="2082C8"/>
                </a:solidFill>
              </a:rPr>
              <a:t>E_mask</a:t>
            </a:r>
            <a:r>
              <a:rPr lang="fr-FR" sz="1200" dirty="0" smtClean="0">
                <a:solidFill>
                  <a:schemeClr val="tx1"/>
                </a:solidFill>
              </a:rPr>
              <a:t>], P[</a:t>
            </a:r>
            <a:r>
              <a:rPr lang="fr-FR" sz="1200" dirty="0" smtClean="0">
                <a:solidFill>
                  <a:srgbClr val="2082C8"/>
                </a:solidFill>
              </a:rPr>
              <a:t>E_glove</a:t>
            </a:r>
            <a:r>
              <a:rPr lang="fr-FR" sz="1200" dirty="0" smtClean="0">
                <a:solidFill>
                  <a:schemeClr val="tx1"/>
                </a:solidFill>
              </a:rPr>
              <a:t>],</a:t>
            </a:r>
            <a:r>
              <a:rPr lang="fr-FR" sz="1200" dirty="0" smtClean="0">
                <a:solidFill>
                  <a:srgbClr val="2082C8"/>
                </a:solidFill>
              </a:rPr>
              <a:t> </a:t>
            </a:r>
            <a:r>
              <a:rPr lang="fr-FR" sz="1200" dirty="0" smtClean="0">
                <a:solidFill>
                  <a:schemeClr val="tx1"/>
                </a:solidFill>
              </a:rPr>
              <a:t>P[</a:t>
            </a:r>
            <a:r>
              <a:rPr lang="fr-FR" sz="1200" dirty="0" smtClean="0">
                <a:solidFill>
                  <a:srgbClr val="2082C8"/>
                </a:solidFill>
              </a:rPr>
              <a:t>E_handwash</a:t>
            </a:r>
            <a:r>
              <a:rPr lang="fr-FR" sz="1200" dirty="0" smtClean="0">
                <a:solidFill>
                  <a:schemeClr val="tx1"/>
                </a:solidFill>
              </a:rPr>
              <a:t>], </a:t>
            </a:r>
            <a:r>
              <a:rPr lang="fr-FR" sz="1200" dirty="0" err="1" smtClean="0">
                <a:solidFill>
                  <a:srgbClr val="00B050"/>
                </a:solidFill>
              </a:rPr>
              <a:t>c_worker_s</a:t>
            </a:r>
            <a:r>
              <a:rPr lang="fr-FR" sz="1200" dirty="0" smtClean="0"/>
              <a:t>)</a:t>
            </a:r>
            <a:endParaRPr lang="fr-FR" sz="1200" dirty="0"/>
          </a:p>
          <a:p>
            <a:pPr marL="171450" indent="-171450">
              <a:buFont typeface="Arial" panose="020B0604020202020204" pitchFamily="34" charset="0"/>
              <a:buChar char="•"/>
            </a:pPr>
            <a:endParaRPr lang="fr-FR" sz="1200" b="0" dirty="0">
              <a:solidFill>
                <a:srgbClr val="FF0000"/>
              </a:solidFill>
            </a:endParaRPr>
          </a:p>
          <a:p>
            <a:endParaRPr lang="fr-FR" sz="1200" b="0" dirty="0" smtClean="0">
              <a:solidFill>
                <a:srgbClr val="FF0000"/>
              </a:solidFill>
            </a:endParaRPr>
          </a:p>
          <a:p>
            <a:pPr marL="171450" indent="-171450">
              <a:buFont typeface="Arial" panose="020B0604020202020204" pitchFamily="34" charset="0"/>
              <a:buChar char="•"/>
            </a:pPr>
            <a:endParaRPr lang="fr-FR" sz="1200" dirty="0"/>
          </a:p>
          <a:p>
            <a:endParaRPr lang="fr-FR" sz="1200" i="1" dirty="0"/>
          </a:p>
        </p:txBody>
      </p:sp>
      <p:grpSp>
        <p:nvGrpSpPr>
          <p:cNvPr id="13" name="Groupe 12"/>
          <p:cNvGrpSpPr/>
          <p:nvPr/>
        </p:nvGrpSpPr>
        <p:grpSpPr>
          <a:xfrm>
            <a:off x="5865220" y="423320"/>
            <a:ext cx="2298692" cy="2776334"/>
            <a:chOff x="5801532" y="304684"/>
            <a:chExt cx="2298692" cy="2776334"/>
          </a:xfrm>
        </p:grpSpPr>
        <p:grpSp>
          <p:nvGrpSpPr>
            <p:cNvPr id="10" name="Groupe 9"/>
            <p:cNvGrpSpPr/>
            <p:nvPr/>
          </p:nvGrpSpPr>
          <p:grpSpPr>
            <a:xfrm>
              <a:off x="5801532" y="550634"/>
              <a:ext cx="2074640" cy="2301149"/>
              <a:chOff x="5801532" y="550634"/>
              <a:chExt cx="2074640" cy="2301149"/>
            </a:xfrm>
          </p:grpSpPr>
          <p:cxnSp>
            <p:nvCxnSpPr>
              <p:cNvPr id="131" name="Connecteur droit avec flèche 130"/>
              <p:cNvCxnSpPr>
                <a:stCxn id="130" idx="2"/>
                <a:endCxn id="102" idx="0"/>
              </p:cNvCxnSpPr>
              <p:nvPr/>
            </p:nvCxnSpPr>
            <p:spPr>
              <a:xfrm>
                <a:off x="6909205" y="1862386"/>
                <a:ext cx="2" cy="162900"/>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e 8"/>
              <p:cNvGrpSpPr/>
              <p:nvPr/>
            </p:nvGrpSpPr>
            <p:grpSpPr>
              <a:xfrm>
                <a:off x="5801532" y="550634"/>
                <a:ext cx="2074640" cy="2301149"/>
                <a:chOff x="5801532" y="550634"/>
                <a:chExt cx="2074640" cy="2301149"/>
              </a:xfrm>
            </p:grpSpPr>
            <p:sp>
              <p:nvSpPr>
                <p:cNvPr id="130" name="Rectangle à coins arrondis 129"/>
                <p:cNvSpPr/>
                <p:nvPr/>
              </p:nvSpPr>
              <p:spPr>
                <a:xfrm>
                  <a:off x="6533528" y="1534143"/>
                  <a:ext cx="751354" cy="32824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Wash</a:t>
                  </a:r>
                  <a:endParaRPr lang="fr-FR" sz="1100" dirty="0"/>
                </a:p>
              </p:txBody>
            </p:sp>
            <p:grpSp>
              <p:nvGrpSpPr>
                <p:cNvPr id="2" name="Groupe 1"/>
                <p:cNvGrpSpPr/>
                <p:nvPr/>
              </p:nvGrpSpPr>
              <p:grpSpPr>
                <a:xfrm>
                  <a:off x="5801532" y="550634"/>
                  <a:ext cx="2074640" cy="2301149"/>
                  <a:chOff x="5801532" y="550634"/>
                  <a:chExt cx="2074640" cy="2301149"/>
                </a:xfrm>
              </p:grpSpPr>
              <p:grpSp>
                <p:nvGrpSpPr>
                  <p:cNvPr id="74" name="Groupe 73"/>
                  <p:cNvGrpSpPr/>
                  <p:nvPr/>
                </p:nvGrpSpPr>
                <p:grpSpPr>
                  <a:xfrm>
                    <a:off x="5801532" y="550634"/>
                    <a:ext cx="2074640" cy="2301149"/>
                    <a:chOff x="1495312" y="2572342"/>
                    <a:chExt cx="2074640" cy="2301149"/>
                  </a:xfrm>
                </p:grpSpPr>
                <p:grpSp>
                  <p:nvGrpSpPr>
                    <p:cNvPr id="97" name="Groupe 96"/>
                    <p:cNvGrpSpPr/>
                    <p:nvPr/>
                  </p:nvGrpSpPr>
                  <p:grpSpPr>
                    <a:xfrm>
                      <a:off x="2216748" y="2572342"/>
                      <a:ext cx="761915" cy="2301149"/>
                      <a:chOff x="5924440" y="1629990"/>
                      <a:chExt cx="829149" cy="2818876"/>
                    </a:xfrm>
                  </p:grpSpPr>
                  <p:grpSp>
                    <p:nvGrpSpPr>
                      <p:cNvPr id="98" name="Groupe 97"/>
                      <p:cNvGrpSpPr/>
                      <p:nvPr/>
                    </p:nvGrpSpPr>
                    <p:grpSpPr>
                      <a:xfrm>
                        <a:off x="5924440" y="1629990"/>
                        <a:ext cx="829149" cy="2208522"/>
                        <a:chOff x="5789838" y="1349698"/>
                        <a:chExt cx="829149" cy="2208522"/>
                      </a:xfrm>
                    </p:grpSpPr>
                    <p:grpSp>
                      <p:nvGrpSpPr>
                        <p:cNvPr id="101" name="Groupe 100"/>
                        <p:cNvGrpSpPr/>
                        <p:nvPr/>
                      </p:nvGrpSpPr>
                      <p:grpSpPr>
                        <a:xfrm>
                          <a:off x="5789838" y="1349698"/>
                          <a:ext cx="823955" cy="1005234"/>
                          <a:chOff x="5571833" y="2529696"/>
                          <a:chExt cx="1523817" cy="1080121"/>
                        </a:xfrm>
                      </p:grpSpPr>
                      <p:sp>
                        <p:nvSpPr>
                          <p:cNvPr id="104" name="Rectangle à coins arrondis 103"/>
                          <p:cNvSpPr/>
                          <p:nvPr/>
                        </p:nvSpPr>
                        <p:spPr>
                          <a:xfrm>
                            <a:off x="5571833" y="2529696"/>
                            <a:ext cx="1512168" cy="432048"/>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Gloves</a:t>
                            </a:r>
                            <a:endParaRPr lang="fr-FR" sz="1100" dirty="0"/>
                          </a:p>
                        </p:txBody>
                      </p:sp>
                      <p:sp>
                        <p:nvSpPr>
                          <p:cNvPr id="105" name="Rectangle à coins arrondis 104"/>
                          <p:cNvSpPr/>
                          <p:nvPr/>
                        </p:nvSpPr>
                        <p:spPr>
                          <a:xfrm>
                            <a:off x="5583482" y="3177769"/>
                            <a:ext cx="1512168" cy="432048"/>
                          </a:xfrm>
                          <a:prstGeom prst="roundRect">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H</a:t>
                            </a:r>
                            <a:r>
                              <a:rPr lang="fr-FR" sz="1100" dirty="0" smtClean="0"/>
                              <a:t>ands</a:t>
                            </a:r>
                            <a:endParaRPr lang="fr-FR" sz="1100" dirty="0"/>
                          </a:p>
                        </p:txBody>
                      </p:sp>
                      <p:cxnSp>
                        <p:nvCxnSpPr>
                          <p:cNvPr id="106" name="Connecteur droit avec flèche 105"/>
                          <p:cNvCxnSpPr>
                            <a:stCxn id="104" idx="2"/>
                            <a:endCxn id="105" idx="0"/>
                          </p:cNvCxnSpPr>
                          <p:nvPr/>
                        </p:nvCxnSpPr>
                        <p:spPr>
                          <a:xfrm>
                            <a:off x="6327917" y="2961744"/>
                            <a:ext cx="11649" cy="21602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grpSp>
                    <p:sp>
                      <p:nvSpPr>
                        <p:cNvPr id="102" name="Rectangle à coins arrondis 101"/>
                        <p:cNvSpPr/>
                        <p:nvPr/>
                      </p:nvSpPr>
                      <p:spPr>
                        <a:xfrm>
                          <a:off x="5801331" y="3156127"/>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M</a:t>
                          </a:r>
                          <a:r>
                            <a:rPr lang="fr-FR" sz="1100" dirty="0" smtClean="0"/>
                            <a:t>ask</a:t>
                          </a:r>
                          <a:endParaRPr lang="fr-FR" sz="1100" dirty="0"/>
                        </a:p>
                      </p:txBody>
                    </p:sp>
                    <p:cxnSp>
                      <p:nvCxnSpPr>
                        <p:cNvPr id="103" name="Connecteur droit avec flèche 102"/>
                        <p:cNvCxnSpPr>
                          <a:stCxn id="105" idx="2"/>
                          <a:endCxn id="130" idx="0"/>
                        </p:cNvCxnSpPr>
                        <p:nvPr/>
                      </p:nvCxnSpPr>
                      <p:spPr>
                        <a:xfrm>
                          <a:off x="6204964" y="2354931"/>
                          <a:ext cx="0" cy="200049"/>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Rectangle à coins arrondis 98"/>
                      <p:cNvSpPr/>
                      <p:nvPr/>
                    </p:nvSpPr>
                    <p:spPr>
                      <a:xfrm>
                        <a:off x="5935931" y="4046773"/>
                        <a:ext cx="817656" cy="402093"/>
                      </a:xfrm>
                      <a:prstGeom prst="roundRect">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Lips</a:t>
                        </a:r>
                        <a:endParaRPr lang="fr-FR" sz="1100" dirty="0"/>
                      </a:p>
                    </p:txBody>
                  </p:sp>
                  <p:cxnSp>
                    <p:nvCxnSpPr>
                      <p:cNvPr id="100" name="Connecteur droit avec flèche 99"/>
                      <p:cNvCxnSpPr>
                        <a:stCxn id="102" idx="2"/>
                        <a:endCxn id="99" idx="0"/>
                      </p:cNvCxnSpPr>
                      <p:nvPr/>
                    </p:nvCxnSpPr>
                    <p:spPr>
                      <a:xfrm flipH="1">
                        <a:off x="6344759" y="3838512"/>
                        <a:ext cx="2" cy="208261"/>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1506537" y="2610534"/>
                      <a:ext cx="741809" cy="261610"/>
                    </a:xfrm>
                    <a:prstGeom prst="rect">
                      <a:avLst/>
                    </a:prstGeom>
                  </p:spPr>
                  <p:txBody>
                    <a:bodyPr wrap="square">
                      <a:spAutoFit/>
                    </a:bodyPr>
                    <a:lstStyle/>
                    <a:p>
                      <a:r>
                        <a:rPr lang="fr-FR" sz="1100" dirty="0" smtClean="0">
                          <a:solidFill>
                            <a:srgbClr val="2082C8"/>
                          </a:solidFill>
                        </a:rPr>
                        <a:t>E_glove</a:t>
                      </a:r>
                      <a:endParaRPr lang="fr-FR" sz="1100" dirty="0">
                        <a:solidFill>
                          <a:srgbClr val="2082C8"/>
                        </a:solidFill>
                      </a:endParaRPr>
                    </a:p>
                  </p:txBody>
                </p:sp>
                <p:sp>
                  <p:nvSpPr>
                    <p:cNvPr id="70" name="Rectangle 69"/>
                    <p:cNvSpPr/>
                    <p:nvPr/>
                  </p:nvSpPr>
                  <p:spPr>
                    <a:xfrm>
                      <a:off x="2853089" y="2816660"/>
                      <a:ext cx="716863" cy="261610"/>
                    </a:xfrm>
                    <a:prstGeom prst="rect">
                      <a:avLst/>
                    </a:prstGeom>
                  </p:spPr>
                  <p:txBody>
                    <a:bodyPr wrap="none">
                      <a:spAutoFit/>
                    </a:bodyPr>
                    <a:lstStyle/>
                    <a:p>
                      <a:r>
                        <a:rPr lang="fr-FR" sz="1100" dirty="0">
                          <a:solidFill>
                            <a:srgbClr val="FF0000"/>
                          </a:solidFill>
                        </a:rPr>
                        <a:t>q_glove</a:t>
                      </a:r>
                      <a:endParaRPr lang="fr-FR" sz="1100" dirty="0"/>
                    </a:p>
                  </p:txBody>
                </p:sp>
                <p:sp>
                  <p:nvSpPr>
                    <p:cNvPr id="72" name="Rectangle 71"/>
                    <p:cNvSpPr/>
                    <p:nvPr/>
                  </p:nvSpPr>
                  <p:spPr>
                    <a:xfrm>
                      <a:off x="1495312" y="3594355"/>
                      <a:ext cx="684803" cy="261610"/>
                    </a:xfrm>
                    <a:prstGeom prst="rect">
                      <a:avLst/>
                    </a:prstGeom>
                  </p:spPr>
                  <p:txBody>
                    <a:bodyPr wrap="none">
                      <a:spAutoFit/>
                    </a:bodyPr>
                    <a:lstStyle/>
                    <a:p>
                      <a:r>
                        <a:rPr lang="fr-FR" sz="1100" dirty="0" smtClean="0">
                          <a:solidFill>
                            <a:srgbClr val="2082C8"/>
                          </a:solidFill>
                        </a:rPr>
                        <a:t>E_wash</a:t>
                      </a:r>
                      <a:endParaRPr lang="fr-FR" sz="1100" dirty="0">
                        <a:solidFill>
                          <a:srgbClr val="2082C8"/>
                        </a:solidFill>
                      </a:endParaRPr>
                    </a:p>
                  </p:txBody>
                </p:sp>
                <p:sp>
                  <p:nvSpPr>
                    <p:cNvPr id="73" name="Rectangle 72"/>
                    <p:cNvSpPr/>
                    <p:nvPr/>
                  </p:nvSpPr>
                  <p:spPr>
                    <a:xfrm>
                      <a:off x="2853089" y="3809911"/>
                      <a:ext cx="697627" cy="261610"/>
                    </a:xfrm>
                    <a:prstGeom prst="rect">
                      <a:avLst/>
                    </a:prstGeom>
                  </p:spPr>
                  <p:txBody>
                    <a:bodyPr wrap="none">
                      <a:spAutoFit/>
                    </a:bodyPr>
                    <a:lstStyle/>
                    <a:p>
                      <a:r>
                        <a:rPr lang="fr-FR" sz="1100" dirty="0" smtClean="0">
                          <a:solidFill>
                            <a:srgbClr val="FF0000"/>
                          </a:solidFill>
                        </a:rPr>
                        <a:t>q_wash</a:t>
                      </a:r>
                      <a:endParaRPr lang="fr-FR" sz="1100" dirty="0"/>
                    </a:p>
                  </p:txBody>
                </p:sp>
              </p:grpSp>
              <p:sp>
                <p:nvSpPr>
                  <p:cNvPr id="149" name="Rectangle 148"/>
                  <p:cNvSpPr/>
                  <p:nvPr/>
                </p:nvSpPr>
                <p:spPr>
                  <a:xfrm>
                    <a:off x="7163821" y="2290161"/>
                    <a:ext cx="705642" cy="261610"/>
                  </a:xfrm>
                  <a:prstGeom prst="rect">
                    <a:avLst/>
                  </a:prstGeom>
                </p:spPr>
                <p:txBody>
                  <a:bodyPr wrap="none">
                    <a:spAutoFit/>
                  </a:bodyPr>
                  <a:lstStyle/>
                  <a:p>
                    <a:r>
                      <a:rPr lang="fr-FR" sz="1100" dirty="0" smtClean="0">
                        <a:solidFill>
                          <a:srgbClr val="FF0000"/>
                        </a:solidFill>
                      </a:rPr>
                      <a:t>q_mask</a:t>
                    </a:r>
                    <a:endParaRPr lang="fr-FR" sz="1100" dirty="0"/>
                  </a:p>
                </p:txBody>
              </p:sp>
              <p:sp>
                <p:nvSpPr>
                  <p:cNvPr id="150" name="Rectangle 149"/>
                  <p:cNvSpPr/>
                  <p:nvPr/>
                </p:nvSpPr>
                <p:spPr>
                  <a:xfrm>
                    <a:off x="5821905" y="2052250"/>
                    <a:ext cx="692818" cy="261610"/>
                  </a:xfrm>
                  <a:prstGeom prst="rect">
                    <a:avLst/>
                  </a:prstGeom>
                </p:spPr>
                <p:txBody>
                  <a:bodyPr wrap="none">
                    <a:spAutoFit/>
                  </a:bodyPr>
                  <a:lstStyle/>
                  <a:p>
                    <a:r>
                      <a:rPr lang="fr-FR" sz="1100" dirty="0" smtClean="0">
                        <a:solidFill>
                          <a:srgbClr val="2082C8"/>
                        </a:solidFill>
                      </a:rPr>
                      <a:t>E_mask</a:t>
                    </a:r>
                    <a:endParaRPr lang="fr-FR" sz="1100" dirty="0">
                      <a:solidFill>
                        <a:srgbClr val="2082C8"/>
                      </a:solidFill>
                    </a:endParaRPr>
                  </a:p>
                </p:txBody>
              </p:sp>
            </p:grpSp>
          </p:grpSp>
        </p:grpSp>
        <p:sp>
          <p:nvSpPr>
            <p:cNvPr id="11" name="Rectangle 10"/>
            <p:cNvSpPr/>
            <p:nvPr/>
          </p:nvSpPr>
          <p:spPr>
            <a:xfrm>
              <a:off x="6992263" y="2819408"/>
              <a:ext cx="1107961" cy="261610"/>
            </a:xfrm>
            <a:prstGeom prst="rect">
              <a:avLst/>
            </a:prstGeom>
          </p:spPr>
          <p:txBody>
            <a:bodyPr wrap="square">
              <a:spAutoFit/>
            </a:bodyPr>
            <a:lstStyle/>
            <a:p>
              <a:r>
                <a:rPr lang="fr-FR" sz="1100" dirty="0" err="1" smtClean="0">
                  <a:solidFill>
                    <a:srgbClr val="00B050"/>
                  </a:solidFill>
                </a:rPr>
                <a:t>C_lips_s_bar</a:t>
              </a:r>
              <a:endParaRPr lang="fr-FR" sz="1000" dirty="0"/>
            </a:p>
          </p:txBody>
        </p:sp>
        <p:sp>
          <p:nvSpPr>
            <p:cNvPr id="12" name="Rectangle 11"/>
            <p:cNvSpPr/>
            <p:nvPr/>
          </p:nvSpPr>
          <p:spPr>
            <a:xfrm>
              <a:off x="7029116" y="304684"/>
              <a:ext cx="982961" cy="261610"/>
            </a:xfrm>
            <a:prstGeom prst="rect">
              <a:avLst/>
            </a:prstGeom>
          </p:spPr>
          <p:txBody>
            <a:bodyPr wrap="none">
              <a:spAutoFit/>
            </a:bodyPr>
            <a:lstStyle/>
            <a:p>
              <a:r>
                <a:rPr lang="fr-FR" sz="1100" dirty="0" err="1" smtClean="0">
                  <a:solidFill>
                    <a:srgbClr val="00B050"/>
                  </a:solidFill>
                </a:rPr>
                <a:t>C_worker_s</a:t>
              </a:r>
              <a:endParaRPr lang="fr-FR" sz="1100" dirty="0"/>
            </a:p>
          </p:txBody>
        </p:sp>
      </p:grpSp>
    </p:spTree>
    <p:extLst>
      <p:ext uri="{BB962C8B-B14F-4D97-AF65-F5344CB8AC3E}">
        <p14:creationId xmlns:p14="http://schemas.microsoft.com/office/powerpoint/2010/main" val="402313375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5" end="1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8" end="1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13</a:t>
            </a:fld>
            <a:endParaRPr lang="fr-FR" dirty="0"/>
          </a:p>
        </p:txBody>
      </p:sp>
      <p:sp>
        <p:nvSpPr>
          <p:cNvPr id="6" name="Titre 5"/>
          <p:cNvSpPr>
            <a:spLocks noGrp="1"/>
          </p:cNvSpPr>
          <p:nvPr>
            <p:ph type="title"/>
          </p:nvPr>
        </p:nvSpPr>
        <p:spPr/>
        <p:txBody>
          <a:bodyPr/>
          <a:lstStyle/>
          <a:p>
            <a:r>
              <a:rPr lang="fr-FR" dirty="0" err="1"/>
              <a:t>Hygiene</a:t>
            </a:r>
            <a:r>
              <a:rPr lang="fr-FR" dirty="0"/>
              <a:t> and </a:t>
            </a:r>
            <a:r>
              <a:rPr lang="fr-FR" dirty="0" err="1"/>
              <a:t>biosecurity</a:t>
            </a:r>
            <a:r>
              <a:rPr lang="fr-FR" dirty="0"/>
              <a:t> </a:t>
            </a:r>
            <a:r>
              <a:rPr lang="fr-FR" dirty="0" err="1" smtClean="0"/>
              <a:t>parameters</a:t>
            </a:r>
            <a:r>
              <a:rPr lang="fr-FR" dirty="0" smtClean="0"/>
              <a:t> </a:t>
            </a:r>
            <a:r>
              <a:rPr lang="fr-FR" i="1" dirty="0" smtClean="0">
                <a:solidFill>
                  <a:srgbClr val="00B050"/>
                </a:solidFill>
              </a:rPr>
              <a:t>H</a:t>
            </a:r>
            <a:endParaRPr lang="fr-FR" dirty="0">
              <a:solidFill>
                <a:srgbClr val="00B050"/>
              </a:solidFill>
            </a:endParaRPr>
          </a:p>
        </p:txBody>
      </p:sp>
      <p:sp>
        <p:nvSpPr>
          <p:cNvPr id="7"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graphicFrame>
        <p:nvGraphicFramePr>
          <p:cNvPr id="11" name="Tableau 10"/>
          <p:cNvGraphicFramePr>
            <a:graphicFrameLocks noGrp="1"/>
          </p:cNvGraphicFramePr>
          <p:nvPr>
            <p:extLst>
              <p:ext uri="{D42A27DB-BD31-4B8C-83A1-F6EECF244321}">
                <p14:modId xmlns:p14="http://schemas.microsoft.com/office/powerpoint/2010/main" val="900651883"/>
              </p:ext>
            </p:extLst>
          </p:nvPr>
        </p:nvGraphicFramePr>
        <p:xfrm>
          <a:off x="275431" y="655026"/>
          <a:ext cx="8329016" cy="3938791"/>
        </p:xfrm>
        <a:graphic>
          <a:graphicData uri="http://schemas.openxmlformats.org/drawingml/2006/table">
            <a:tbl>
              <a:tblPr firstRow="1" bandRow="1">
                <a:tableStyleId>{5C22544A-7EE6-4342-B048-85BDC9FD1C3A}</a:tableStyleId>
              </a:tblPr>
              <a:tblGrid>
                <a:gridCol w="1138056">
                  <a:extLst>
                    <a:ext uri="{9D8B030D-6E8A-4147-A177-3AD203B41FA5}">
                      <a16:colId xmlns:a16="http://schemas.microsoft.com/office/drawing/2014/main" val="147255753"/>
                    </a:ext>
                  </a:extLst>
                </a:gridCol>
                <a:gridCol w="3461593">
                  <a:extLst>
                    <a:ext uri="{9D8B030D-6E8A-4147-A177-3AD203B41FA5}">
                      <a16:colId xmlns:a16="http://schemas.microsoft.com/office/drawing/2014/main" val="2436639363"/>
                    </a:ext>
                  </a:extLst>
                </a:gridCol>
                <a:gridCol w="1550289">
                  <a:extLst>
                    <a:ext uri="{9D8B030D-6E8A-4147-A177-3AD203B41FA5}">
                      <a16:colId xmlns:a16="http://schemas.microsoft.com/office/drawing/2014/main" val="2797599294"/>
                    </a:ext>
                  </a:extLst>
                </a:gridCol>
                <a:gridCol w="2179078">
                  <a:extLst>
                    <a:ext uri="{9D8B030D-6E8A-4147-A177-3AD203B41FA5}">
                      <a16:colId xmlns:a16="http://schemas.microsoft.com/office/drawing/2014/main" val="3740257809"/>
                    </a:ext>
                  </a:extLst>
                </a:gridCol>
              </a:tblGrid>
              <a:tr h="393317">
                <a:tc>
                  <a:txBody>
                    <a:bodyPr/>
                    <a:lstStyle/>
                    <a:p>
                      <a:r>
                        <a:rPr lang="fr-FR" sz="1100" dirty="0" smtClean="0">
                          <a:solidFill>
                            <a:schemeClr val="tx1"/>
                          </a:solidFill>
                        </a:rPr>
                        <a:t>Symbol</a:t>
                      </a:r>
                      <a:endParaRPr lang="fr-FR" sz="1100" dirty="0">
                        <a:solidFill>
                          <a:schemeClr val="tx1"/>
                        </a:solidFill>
                      </a:endParaRPr>
                    </a:p>
                  </a:txBody>
                  <a:tcPr/>
                </a:tc>
                <a:tc>
                  <a:txBody>
                    <a:bodyPr/>
                    <a:lstStyle/>
                    <a:p>
                      <a:r>
                        <a:rPr lang="fr-FR" sz="1100" dirty="0" smtClean="0">
                          <a:solidFill>
                            <a:schemeClr val="tx1"/>
                          </a:solidFill>
                        </a:rPr>
                        <a:t>Description</a:t>
                      </a:r>
                      <a:endParaRPr lang="fr-FR" sz="1100" dirty="0">
                        <a:solidFill>
                          <a:schemeClr val="tx1"/>
                        </a:solidFill>
                      </a:endParaRPr>
                    </a:p>
                  </a:txBody>
                  <a:tcPr/>
                </a:tc>
                <a:tc>
                  <a:txBody>
                    <a:bodyPr/>
                    <a:lstStyle/>
                    <a:p>
                      <a:r>
                        <a:rPr lang="fr-FR" sz="1100" dirty="0" smtClean="0">
                          <a:solidFill>
                            <a:schemeClr val="tx1"/>
                          </a:solidFill>
                        </a:rPr>
                        <a:t>Source</a:t>
                      </a:r>
                      <a:endParaRPr lang="fr-FR" sz="1100" dirty="0">
                        <a:solidFill>
                          <a:schemeClr val="tx1"/>
                        </a:solidFill>
                      </a:endParaRPr>
                    </a:p>
                  </a:txBody>
                  <a:tcPr/>
                </a:tc>
                <a:tc>
                  <a:txBody>
                    <a:bodyPr/>
                    <a:lstStyle/>
                    <a:p>
                      <a:r>
                        <a:rPr lang="fr-FR" sz="1100" dirty="0" smtClean="0">
                          <a:solidFill>
                            <a:schemeClr val="tx1"/>
                          </a:solidFill>
                        </a:rPr>
                        <a:t>Values (no log) &amp;</a:t>
                      </a:r>
                      <a:r>
                        <a:rPr lang="fr-FR" sz="1100" baseline="0" dirty="0" smtClean="0">
                          <a:solidFill>
                            <a:schemeClr val="tx1"/>
                          </a:solidFill>
                        </a:rPr>
                        <a:t> </a:t>
                      </a:r>
                      <a:r>
                        <a:rPr lang="fr-FR" sz="1100" baseline="0" dirty="0" err="1" smtClean="0">
                          <a:solidFill>
                            <a:schemeClr val="tx1"/>
                          </a:solidFill>
                        </a:rPr>
                        <a:t>r</a:t>
                      </a:r>
                      <a:r>
                        <a:rPr lang="fr-FR" sz="1100" dirty="0" err="1" smtClean="0">
                          <a:solidFill>
                            <a:schemeClr val="tx1"/>
                          </a:solidFill>
                        </a:rPr>
                        <a:t>emarks</a:t>
                      </a:r>
                      <a:endParaRPr lang="fr-FR" sz="1100" dirty="0">
                        <a:solidFill>
                          <a:schemeClr val="tx1"/>
                        </a:solidFill>
                      </a:endParaRPr>
                    </a:p>
                  </a:txBody>
                  <a:tcPr/>
                </a:tc>
                <a:extLst>
                  <a:ext uri="{0D108BD9-81ED-4DB2-BD59-A6C34878D82A}">
                    <a16:rowId xmlns:a16="http://schemas.microsoft.com/office/drawing/2014/main" val="575301240"/>
                  </a:ext>
                </a:extLst>
              </a:tr>
              <a:tr h="393317">
                <a:tc>
                  <a:txBody>
                    <a:bodyPr/>
                    <a:lstStyle/>
                    <a:p>
                      <a:r>
                        <a:rPr lang="fr-FR" sz="1000" b="0" dirty="0" err="1" smtClean="0">
                          <a:solidFill>
                            <a:srgbClr val="FF0000"/>
                          </a:solidFill>
                        </a:rPr>
                        <a:t>q_mask</a:t>
                      </a:r>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b="0" dirty="0" smtClean="0">
                          <a:solidFill>
                            <a:schemeClr val="tx1"/>
                          </a:solidFill>
                        </a:rPr>
                        <a:t>proportion of </a:t>
                      </a:r>
                      <a:r>
                        <a:rPr lang="fr-FR" sz="900" b="0" dirty="0" err="1" smtClean="0">
                          <a:solidFill>
                            <a:schemeClr val="tx1"/>
                          </a:solidFill>
                        </a:rPr>
                        <a:t>bacteria</a:t>
                      </a:r>
                      <a:r>
                        <a:rPr lang="fr-FR" sz="900" b="0" dirty="0" smtClean="0">
                          <a:solidFill>
                            <a:schemeClr val="tx1"/>
                          </a:solidFill>
                        </a:rPr>
                        <a:t> passing </a:t>
                      </a:r>
                      <a:r>
                        <a:rPr lang="fr-FR" sz="900" b="0" dirty="0" err="1" smtClean="0">
                          <a:solidFill>
                            <a:schemeClr val="tx1"/>
                          </a:solidFill>
                        </a:rPr>
                        <a:t>through</a:t>
                      </a:r>
                      <a:r>
                        <a:rPr lang="fr-FR" sz="900" b="0" dirty="0" smtClean="0">
                          <a:solidFill>
                            <a:schemeClr val="tx1"/>
                          </a:solidFill>
                        </a:rPr>
                        <a:t> </a:t>
                      </a:r>
                      <a:r>
                        <a:rPr lang="fr-FR" sz="900" b="0" dirty="0" err="1" smtClean="0">
                          <a:solidFill>
                            <a:schemeClr val="tx1"/>
                          </a:solidFill>
                        </a:rPr>
                        <a:t>mask</a:t>
                      </a:r>
                      <a:endParaRPr lang="fr-FR" sz="900" b="0" dirty="0" smtClean="0">
                        <a:solidFill>
                          <a:srgbClr val="FF0000"/>
                        </a:solidFill>
                      </a:endParaRPr>
                    </a:p>
                    <a:p>
                      <a:endParaRPr lang="fr-FR" sz="900" dirty="0"/>
                    </a:p>
                  </a:txBody>
                  <a:tcPr/>
                </a:tc>
                <a:tc>
                  <a:txBody>
                    <a:bodyPr/>
                    <a:lstStyle/>
                    <a:p>
                      <a:r>
                        <a:rPr lang="fr-FR" sz="900" dirty="0" err="1" smtClean="0"/>
                        <a:t>Leonas</a:t>
                      </a:r>
                      <a:r>
                        <a:rPr lang="fr-FR" sz="900" dirty="0" smtClean="0"/>
                        <a:t> et al. (2003)</a:t>
                      </a:r>
                      <a:endParaRPr lang="fr-FR" sz="900" dirty="0"/>
                    </a:p>
                  </a:txBody>
                  <a:tcPr/>
                </a:tc>
                <a:tc>
                  <a:txBody>
                    <a:bodyPr/>
                    <a:lstStyle/>
                    <a:p>
                      <a:r>
                        <a:rPr lang="fr-FR" sz="1000" dirty="0" smtClean="0">
                          <a:solidFill>
                            <a:srgbClr val="FF0000"/>
                          </a:solidFill>
                        </a:rPr>
                        <a:t>0,015</a:t>
                      </a:r>
                      <a:r>
                        <a:rPr lang="fr-FR" sz="1000" baseline="0" dirty="0" smtClean="0"/>
                        <a:t> </a:t>
                      </a:r>
                      <a:r>
                        <a:rPr lang="fr-FR" sz="1000" baseline="0" dirty="0" err="1" smtClean="0"/>
                        <a:t>average</a:t>
                      </a:r>
                      <a:r>
                        <a:rPr lang="fr-FR" sz="1000" baseline="0" dirty="0" smtClean="0"/>
                        <a:t> over 6 BFT of E. coli</a:t>
                      </a:r>
                      <a:endParaRPr lang="fr-FR" sz="1000" dirty="0"/>
                    </a:p>
                  </a:txBody>
                  <a:tcPr/>
                </a:tc>
                <a:extLst>
                  <a:ext uri="{0D108BD9-81ED-4DB2-BD59-A6C34878D82A}">
                    <a16:rowId xmlns:a16="http://schemas.microsoft.com/office/drawing/2014/main" val="2627835603"/>
                  </a:ext>
                </a:extLst>
              </a:tr>
              <a:tr h="393317">
                <a:tc>
                  <a:txBody>
                    <a:bodyPr/>
                    <a:lstStyle/>
                    <a:p>
                      <a:r>
                        <a:rPr lang="fr-FR" sz="1000" b="0" dirty="0" err="1" smtClean="0">
                          <a:solidFill>
                            <a:srgbClr val="FF0000"/>
                          </a:solidFill>
                        </a:rPr>
                        <a:t>q_wash</a:t>
                      </a:r>
                      <a:endParaRPr lang="fr-FR" sz="1000" dirty="0"/>
                    </a:p>
                  </a:txBody>
                  <a:tcPr/>
                </a:tc>
                <a:tc>
                  <a:txBody>
                    <a:bodyPr/>
                    <a:lstStyle/>
                    <a:p>
                      <a:r>
                        <a:rPr lang="fr-FR" sz="900" b="0" dirty="0" smtClean="0">
                          <a:solidFill>
                            <a:schemeClr val="tx1"/>
                          </a:solidFill>
                        </a:rPr>
                        <a:t>proportion of </a:t>
                      </a:r>
                      <a:r>
                        <a:rPr lang="fr-FR" sz="900" b="0" dirty="0" err="1" smtClean="0">
                          <a:solidFill>
                            <a:schemeClr val="tx1"/>
                          </a:solidFill>
                        </a:rPr>
                        <a:t>bacteria</a:t>
                      </a:r>
                      <a:r>
                        <a:rPr lang="fr-FR" sz="900" b="0" dirty="0" smtClean="0">
                          <a:solidFill>
                            <a:schemeClr val="tx1"/>
                          </a:solidFill>
                        </a:rPr>
                        <a:t> passing </a:t>
                      </a:r>
                      <a:r>
                        <a:rPr lang="fr-FR" sz="900" b="0" dirty="0" err="1" smtClean="0">
                          <a:solidFill>
                            <a:schemeClr val="tx1"/>
                          </a:solidFill>
                        </a:rPr>
                        <a:t>through</a:t>
                      </a:r>
                      <a:r>
                        <a:rPr lang="fr-FR" sz="900" b="0" dirty="0" smtClean="0">
                          <a:solidFill>
                            <a:schemeClr val="tx1"/>
                          </a:solidFill>
                        </a:rPr>
                        <a:t> </a:t>
                      </a:r>
                      <a:r>
                        <a:rPr lang="fr-FR" sz="900" b="0" dirty="0" err="1" smtClean="0">
                          <a:solidFill>
                            <a:schemeClr val="tx1"/>
                          </a:solidFill>
                        </a:rPr>
                        <a:t>handwash</a:t>
                      </a:r>
                      <a:r>
                        <a:rPr lang="fr-FR" sz="900" b="0" dirty="0" smtClean="0">
                          <a:solidFill>
                            <a:schemeClr val="tx1"/>
                          </a:solidFill>
                        </a:rPr>
                        <a:t> </a:t>
                      </a:r>
                      <a:endParaRPr lang="fr-FR" sz="900" dirty="0"/>
                    </a:p>
                  </a:txBody>
                  <a:tcPr/>
                </a:tc>
                <a:tc>
                  <a:txBody>
                    <a:bodyPr/>
                    <a:lstStyle/>
                    <a:p>
                      <a:r>
                        <a:rPr lang="en-US" sz="900" kern="1200" dirty="0" smtClean="0">
                          <a:solidFill>
                            <a:schemeClr val="dk1"/>
                          </a:solidFill>
                          <a:effectLst/>
                          <a:latin typeface="+mn-lt"/>
                          <a:ea typeface="+mn-ea"/>
                          <a:cs typeface="+mn-cs"/>
                        </a:rPr>
                        <a:t>Racicot et al. (2013) </a:t>
                      </a:r>
                      <a:endParaRPr lang="fr-FR" sz="900" dirty="0"/>
                    </a:p>
                  </a:txBody>
                  <a:tcPr/>
                </a:tc>
                <a:tc>
                  <a:txBody>
                    <a:bodyPr/>
                    <a:lstStyle/>
                    <a:p>
                      <a:r>
                        <a:rPr lang="fr-FR" sz="1000" dirty="0" smtClean="0">
                          <a:solidFill>
                            <a:srgbClr val="FF0000"/>
                          </a:solidFill>
                        </a:rPr>
                        <a:t>0,048</a:t>
                      </a:r>
                      <a:r>
                        <a:rPr lang="fr-FR" sz="1000" dirty="0" smtClean="0"/>
                        <a:t> </a:t>
                      </a:r>
                      <a:r>
                        <a:rPr lang="fr-FR" sz="1000" dirty="0" err="1" smtClean="0"/>
                        <a:t>protocol</a:t>
                      </a:r>
                      <a:r>
                        <a:rPr lang="fr-FR" sz="1000" dirty="0" smtClean="0"/>
                        <a:t> 2 for </a:t>
                      </a:r>
                      <a:r>
                        <a:rPr lang="fr-FR" sz="1000" dirty="0" err="1" smtClean="0"/>
                        <a:t>Coliforms</a:t>
                      </a:r>
                      <a:r>
                        <a:rPr lang="fr-FR" sz="1000" dirty="0" smtClean="0"/>
                        <a:t> (no log)</a:t>
                      </a:r>
                      <a:endParaRPr lang="fr-FR" sz="1000" dirty="0"/>
                    </a:p>
                  </a:txBody>
                  <a:tcPr/>
                </a:tc>
                <a:extLst>
                  <a:ext uri="{0D108BD9-81ED-4DB2-BD59-A6C34878D82A}">
                    <a16:rowId xmlns:a16="http://schemas.microsoft.com/office/drawing/2014/main" val="1305431402"/>
                  </a:ext>
                </a:extLst>
              </a:tr>
              <a:tr h="514264">
                <a:tc>
                  <a:txBody>
                    <a:bodyPr/>
                    <a:lstStyle/>
                    <a:p>
                      <a:r>
                        <a:rPr lang="fr-FR" sz="1000" b="0" dirty="0" err="1" smtClean="0">
                          <a:solidFill>
                            <a:srgbClr val="FF0000"/>
                          </a:solidFill>
                        </a:rPr>
                        <a:t>q_glove</a:t>
                      </a:r>
                      <a:endParaRPr lang="fr-FR" sz="1000" dirty="0"/>
                    </a:p>
                  </a:txBody>
                  <a:tcPr/>
                </a:tc>
                <a:tc>
                  <a:txBody>
                    <a:bodyPr/>
                    <a:lstStyle/>
                    <a:p>
                      <a:r>
                        <a:rPr lang="fr-FR" sz="900" b="0" dirty="0" smtClean="0">
                          <a:solidFill>
                            <a:schemeClr val="tx1"/>
                          </a:solidFill>
                        </a:rPr>
                        <a:t>proportion of </a:t>
                      </a:r>
                      <a:r>
                        <a:rPr lang="fr-FR" sz="900" b="0" dirty="0" err="1" smtClean="0">
                          <a:solidFill>
                            <a:schemeClr val="tx1"/>
                          </a:solidFill>
                        </a:rPr>
                        <a:t>bacteria</a:t>
                      </a:r>
                      <a:r>
                        <a:rPr lang="fr-FR" sz="900" b="0" dirty="0" smtClean="0">
                          <a:solidFill>
                            <a:schemeClr val="tx1"/>
                          </a:solidFill>
                        </a:rPr>
                        <a:t> passing </a:t>
                      </a:r>
                      <a:r>
                        <a:rPr lang="fr-FR" sz="900" b="0" dirty="0" err="1" smtClean="0">
                          <a:solidFill>
                            <a:schemeClr val="tx1"/>
                          </a:solidFill>
                        </a:rPr>
                        <a:t>through</a:t>
                      </a:r>
                      <a:r>
                        <a:rPr lang="fr-FR" sz="900" b="0" dirty="0" smtClean="0">
                          <a:solidFill>
                            <a:schemeClr val="tx1"/>
                          </a:solidFill>
                        </a:rPr>
                        <a:t> </a:t>
                      </a:r>
                      <a:r>
                        <a:rPr lang="fr-FR" sz="900" b="0" dirty="0" err="1" smtClean="0">
                          <a:solidFill>
                            <a:schemeClr val="tx1"/>
                          </a:solidFill>
                        </a:rPr>
                        <a:t>gloves</a:t>
                      </a:r>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smtClean="0"/>
                        <a:t>Montville et al. (2000) </a:t>
                      </a:r>
                    </a:p>
                    <a:p>
                      <a:endParaRPr lang="fr-FR" sz="900" dirty="0"/>
                    </a:p>
                  </a:txBody>
                  <a:tcPr/>
                </a:tc>
                <a:tc>
                  <a:txBody>
                    <a:bodyPr/>
                    <a:lstStyle/>
                    <a:p>
                      <a:r>
                        <a:rPr lang="en-US" sz="1000" kern="1200" dirty="0" smtClean="0">
                          <a:solidFill>
                            <a:srgbClr val="FF0000"/>
                          </a:solidFill>
                          <a:effectLst/>
                          <a:latin typeface="+mn-lt"/>
                          <a:ea typeface="+mn-ea"/>
                          <a:cs typeface="+mn-cs"/>
                        </a:rPr>
                        <a:t>0,095 </a:t>
                      </a:r>
                      <a:r>
                        <a:rPr lang="en-US" sz="1000" kern="1200" dirty="0" smtClean="0">
                          <a:solidFill>
                            <a:schemeClr val="tx1"/>
                          </a:solidFill>
                          <a:effectLst/>
                          <a:latin typeface="+mn-lt"/>
                          <a:ea typeface="+mn-ea"/>
                          <a:cs typeface="+mn-cs"/>
                        </a:rPr>
                        <a:t>adj.</a:t>
                      </a:r>
                      <a:r>
                        <a:rPr lang="en-US" sz="1000" kern="1200" dirty="0" smtClean="0">
                          <a:solidFill>
                            <a:srgbClr val="FF0000"/>
                          </a:solidFill>
                          <a:effectLst/>
                          <a:latin typeface="+mn-lt"/>
                          <a:ea typeface="+mn-ea"/>
                          <a:cs typeface="+mn-cs"/>
                        </a:rPr>
                        <a:t> </a:t>
                      </a:r>
                      <a:r>
                        <a:rPr lang="en-US" sz="1000" kern="1200" dirty="0" smtClean="0">
                          <a:solidFill>
                            <a:schemeClr val="tx1"/>
                          </a:solidFill>
                          <a:effectLst/>
                          <a:latin typeface="+mn-lt"/>
                          <a:ea typeface="+mn-ea"/>
                          <a:cs typeface="+mn-cs"/>
                        </a:rPr>
                        <a:t>mean from</a:t>
                      </a:r>
                      <a:r>
                        <a:rPr lang="en-US" sz="1000" kern="1200" baseline="0" dirty="0" smtClean="0">
                          <a:solidFill>
                            <a:schemeClr val="tx1"/>
                          </a:solidFill>
                          <a:effectLst/>
                          <a:latin typeface="+mn-lt"/>
                          <a:ea typeface="+mn-ea"/>
                          <a:cs typeface="+mn-cs"/>
                        </a:rPr>
                        <a:t> a</a:t>
                      </a:r>
                      <a:r>
                        <a:rPr lang="en-US" sz="1000" kern="1200" dirty="0" smtClean="0">
                          <a:solidFill>
                            <a:schemeClr val="tx1"/>
                          </a:solidFill>
                          <a:effectLst/>
                          <a:latin typeface="+mn-lt"/>
                          <a:ea typeface="+mn-ea"/>
                          <a:cs typeface="+mn-cs"/>
                        </a:rPr>
                        <a:t> </a:t>
                      </a:r>
                      <a:r>
                        <a:rPr lang="en-US" sz="1000" kern="1200" dirty="0" smtClean="0">
                          <a:solidFill>
                            <a:srgbClr val="2082C8"/>
                          </a:solidFill>
                          <a:effectLst/>
                          <a:latin typeface="+mn-lt"/>
                          <a:ea typeface="+mn-ea"/>
                          <a:cs typeface="+mn-cs"/>
                        </a:rPr>
                        <a:t>gamma (5.91, 0.40, -5)</a:t>
                      </a:r>
                      <a:r>
                        <a:rPr lang="en-US" sz="1000" kern="1200" dirty="0" smtClean="0">
                          <a:solidFill>
                            <a:srgbClr val="FF0000"/>
                          </a:solidFill>
                          <a:effectLst/>
                          <a:latin typeface="+mn-lt"/>
                          <a:ea typeface="+mn-ea"/>
                          <a:cs typeface="+mn-cs"/>
                        </a:rPr>
                        <a:t> </a:t>
                      </a:r>
                      <a:r>
                        <a:rPr lang="en-US" sz="1000" kern="1200" dirty="0" smtClean="0">
                          <a:solidFill>
                            <a:schemeClr val="tx1"/>
                          </a:solidFill>
                          <a:effectLst/>
                          <a:latin typeface="+mn-lt"/>
                          <a:ea typeface="+mn-ea"/>
                          <a:cs typeface="+mn-cs"/>
                        </a:rPr>
                        <a:t>log10</a:t>
                      </a:r>
                      <a:r>
                        <a:rPr lang="en-US" sz="1000" kern="1200" baseline="0" dirty="0" smtClean="0">
                          <a:solidFill>
                            <a:schemeClr val="tx1"/>
                          </a:solidFill>
                          <a:effectLst/>
                          <a:latin typeface="+mn-lt"/>
                          <a:ea typeface="+mn-ea"/>
                          <a:cs typeface="+mn-cs"/>
                        </a:rPr>
                        <a:t> % transfer</a:t>
                      </a:r>
                      <a:endParaRPr lang="fr-FR" sz="1000" dirty="0">
                        <a:solidFill>
                          <a:schemeClr val="tx1"/>
                        </a:solidFill>
                      </a:endParaRPr>
                    </a:p>
                  </a:txBody>
                  <a:tcPr/>
                </a:tc>
                <a:extLst>
                  <a:ext uri="{0D108BD9-81ED-4DB2-BD59-A6C34878D82A}">
                    <a16:rowId xmlns:a16="http://schemas.microsoft.com/office/drawing/2014/main" val="3116356705"/>
                  </a:ext>
                </a:extLst>
              </a:tr>
              <a:tr h="514264">
                <a:tc>
                  <a:txBody>
                    <a:bodyPr/>
                    <a:lstStyle/>
                    <a:p>
                      <a:r>
                        <a:rPr lang="fr-FR" sz="1000" b="0" dirty="0" err="1" smtClean="0">
                          <a:solidFill>
                            <a:srgbClr val="FF0000"/>
                          </a:solidFill>
                        </a:rPr>
                        <a:t>q_lips</a:t>
                      </a:r>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b="0" dirty="0" smtClean="0">
                          <a:solidFill>
                            <a:schemeClr val="tx1"/>
                          </a:solidFill>
                        </a:rPr>
                        <a:t>Transmission rate </a:t>
                      </a:r>
                      <a:r>
                        <a:rPr lang="fr-FR" sz="900" b="0" dirty="0" err="1" smtClean="0">
                          <a:solidFill>
                            <a:schemeClr val="tx1"/>
                          </a:solidFill>
                        </a:rPr>
                        <a:t>from</a:t>
                      </a:r>
                      <a:r>
                        <a:rPr lang="fr-FR" sz="900" b="0" dirty="0" smtClean="0">
                          <a:solidFill>
                            <a:schemeClr val="tx1"/>
                          </a:solidFill>
                        </a:rPr>
                        <a:t> hand/</a:t>
                      </a:r>
                      <a:r>
                        <a:rPr lang="fr-FR" sz="900" b="0" dirty="0" err="1" smtClean="0">
                          <a:solidFill>
                            <a:schemeClr val="tx1"/>
                          </a:solidFill>
                        </a:rPr>
                        <a:t>gloves</a:t>
                      </a:r>
                      <a:r>
                        <a:rPr lang="fr-FR" sz="900" b="0" dirty="0" smtClean="0">
                          <a:solidFill>
                            <a:schemeClr val="tx1"/>
                          </a:solidFill>
                        </a:rPr>
                        <a:t>/</a:t>
                      </a:r>
                      <a:r>
                        <a:rPr lang="fr-FR" sz="900" b="0" dirty="0" err="1" smtClean="0">
                          <a:solidFill>
                            <a:schemeClr val="tx1"/>
                          </a:solidFill>
                        </a:rPr>
                        <a:t>mask</a:t>
                      </a:r>
                      <a:r>
                        <a:rPr lang="fr-FR" sz="900" b="0" dirty="0" smtClean="0">
                          <a:solidFill>
                            <a:schemeClr val="tx1"/>
                          </a:solidFill>
                        </a:rPr>
                        <a:t> to </a:t>
                      </a:r>
                      <a:r>
                        <a:rPr lang="fr-FR" sz="900" b="0" dirty="0" err="1" smtClean="0">
                          <a:solidFill>
                            <a:schemeClr val="tx1"/>
                          </a:solidFill>
                        </a:rPr>
                        <a:t>lips</a:t>
                      </a:r>
                      <a:endParaRPr lang="fr-FR" sz="900" b="0" dirty="0" smtClean="0">
                        <a:solidFill>
                          <a:srgbClr val="FF0000"/>
                        </a:solidFill>
                      </a:endParaRPr>
                    </a:p>
                    <a:p>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smtClean="0"/>
                        <a:t>Gibson et al. (2002) </a:t>
                      </a:r>
                    </a:p>
                    <a:p>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smtClean="0">
                          <a:solidFill>
                            <a:srgbClr val="FF0000"/>
                          </a:solidFill>
                        </a:rPr>
                        <a:t>0,246</a:t>
                      </a:r>
                      <a:r>
                        <a:rPr lang="en-US" sz="1000" b="0" dirty="0" smtClean="0">
                          <a:solidFill>
                            <a:schemeClr val="tx1"/>
                          </a:solidFill>
                        </a:rPr>
                        <a:t> rate of </a:t>
                      </a:r>
                      <a:r>
                        <a:rPr lang="en-US" sz="1000" b="0" dirty="0" smtClean="0">
                          <a:solidFill>
                            <a:srgbClr val="2082C8"/>
                          </a:solidFill>
                        </a:rPr>
                        <a:t>finger tips -&gt; lips </a:t>
                      </a:r>
                      <a:r>
                        <a:rPr lang="en-US" sz="1000" b="0" dirty="0" smtClean="0">
                          <a:solidFill>
                            <a:schemeClr val="tx1"/>
                          </a:solidFill>
                        </a:rPr>
                        <a:t>will</a:t>
                      </a:r>
                      <a:r>
                        <a:rPr lang="en-US" sz="1000" b="0" baseline="0" dirty="0" smtClean="0">
                          <a:solidFill>
                            <a:schemeClr val="tx1"/>
                          </a:solidFill>
                        </a:rPr>
                        <a:t> be used as a substitute</a:t>
                      </a:r>
                      <a:endParaRPr lang="en-US" sz="1000" b="0" dirty="0" smtClean="0">
                        <a:solidFill>
                          <a:schemeClr val="tx1"/>
                        </a:solidFill>
                      </a:endParaRPr>
                    </a:p>
                  </a:txBody>
                  <a:tcPr/>
                </a:tc>
                <a:extLst>
                  <a:ext uri="{0D108BD9-81ED-4DB2-BD59-A6C34878D82A}">
                    <a16:rowId xmlns:a16="http://schemas.microsoft.com/office/drawing/2014/main" val="3325290417"/>
                  </a:ext>
                </a:extLst>
              </a:tr>
              <a:tr h="393317">
                <a:tc>
                  <a:txBody>
                    <a:bodyPr/>
                    <a:lstStyle/>
                    <a:p>
                      <a:r>
                        <a:rPr lang="fr-FR" sz="1000" b="0" dirty="0" smtClean="0">
                          <a:solidFill>
                            <a:schemeClr val="tx1"/>
                          </a:solidFill>
                        </a:rPr>
                        <a:t>P[</a:t>
                      </a:r>
                      <a:r>
                        <a:rPr lang="fr-FR" sz="1000" b="0" dirty="0" err="1" smtClean="0">
                          <a:solidFill>
                            <a:srgbClr val="2082C8"/>
                          </a:solidFill>
                        </a:rPr>
                        <a:t>E_mask</a:t>
                      </a:r>
                      <a:r>
                        <a:rPr lang="fr-FR" sz="1000" b="0" dirty="0" smtClean="0">
                          <a:solidFill>
                            <a:schemeClr val="tx1"/>
                          </a:solidFill>
                        </a:rPr>
                        <a:t>]</a:t>
                      </a:r>
                      <a:r>
                        <a:rPr lang="fr-FR" sz="1000" b="0" dirty="0" smtClean="0">
                          <a:solidFill>
                            <a:srgbClr val="FF0000"/>
                          </a:solidFill>
                        </a:rPr>
                        <a:t> </a:t>
                      </a:r>
                      <a:endParaRPr lang="fr-FR" sz="1000" dirty="0"/>
                    </a:p>
                  </a:txBody>
                  <a:tcPr/>
                </a:tc>
                <a:tc>
                  <a:txBody>
                    <a:bodyPr/>
                    <a:lstStyle/>
                    <a:p>
                      <a:r>
                        <a:rPr lang="fr-FR" sz="900" b="0" dirty="0" err="1" smtClean="0">
                          <a:solidFill>
                            <a:schemeClr val="tx1"/>
                          </a:solidFill>
                        </a:rPr>
                        <a:t>Probability</a:t>
                      </a:r>
                      <a:r>
                        <a:rPr lang="fr-FR" sz="900" b="0" dirty="0" smtClean="0">
                          <a:solidFill>
                            <a:schemeClr val="tx1"/>
                          </a:solidFill>
                        </a:rPr>
                        <a:t> of a </a:t>
                      </a:r>
                      <a:r>
                        <a:rPr lang="fr-FR" sz="900" b="0" dirty="0" err="1" smtClean="0">
                          <a:solidFill>
                            <a:schemeClr val="tx1"/>
                          </a:solidFill>
                        </a:rPr>
                        <a:t>worker</a:t>
                      </a:r>
                      <a:r>
                        <a:rPr lang="fr-FR" sz="900" b="0" dirty="0" smtClean="0">
                          <a:solidFill>
                            <a:schemeClr val="tx1"/>
                          </a:solidFill>
                        </a:rPr>
                        <a:t> </a:t>
                      </a:r>
                      <a:r>
                        <a:rPr lang="fr-FR" sz="900" b="0" dirty="0" err="1" smtClean="0">
                          <a:solidFill>
                            <a:schemeClr val="tx1"/>
                          </a:solidFill>
                        </a:rPr>
                        <a:t>wearing</a:t>
                      </a:r>
                      <a:r>
                        <a:rPr lang="fr-FR" sz="900" b="0" dirty="0" smtClean="0">
                          <a:solidFill>
                            <a:schemeClr val="tx1"/>
                          </a:solidFill>
                        </a:rPr>
                        <a:t> </a:t>
                      </a:r>
                      <a:r>
                        <a:rPr lang="fr-FR" sz="900" b="0" dirty="0" err="1" smtClean="0">
                          <a:solidFill>
                            <a:schemeClr val="tx1"/>
                          </a:solidFill>
                        </a:rPr>
                        <a:t>mask</a:t>
                      </a:r>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smtClean="0"/>
                        <a:t>User input</a:t>
                      </a:r>
                    </a:p>
                    <a:p>
                      <a:endParaRPr lang="fr-FR" sz="900" dirty="0"/>
                    </a:p>
                  </a:txBody>
                  <a:tcPr/>
                </a:tc>
                <a:tc>
                  <a:txBody>
                    <a:bodyPr/>
                    <a:lstStyle/>
                    <a:p>
                      <a:r>
                        <a:rPr lang="fr-FR" sz="1000" dirty="0" smtClean="0">
                          <a:solidFill>
                            <a:srgbClr val="FF0000"/>
                          </a:solidFill>
                        </a:rPr>
                        <a:t>0,9</a:t>
                      </a:r>
                      <a:endParaRPr lang="fr-FR" sz="1000" dirty="0">
                        <a:solidFill>
                          <a:srgbClr val="FF0000"/>
                        </a:solidFill>
                      </a:endParaRPr>
                    </a:p>
                  </a:txBody>
                  <a:tcPr/>
                </a:tc>
                <a:extLst>
                  <a:ext uri="{0D108BD9-81ED-4DB2-BD59-A6C34878D82A}">
                    <a16:rowId xmlns:a16="http://schemas.microsoft.com/office/drawing/2014/main" val="3360356197"/>
                  </a:ext>
                </a:extLst>
              </a:tr>
              <a:tr h="393317">
                <a:tc>
                  <a:txBody>
                    <a:bodyPr/>
                    <a:lstStyle/>
                    <a:p>
                      <a:r>
                        <a:rPr lang="fr-FR" sz="1000" b="0" dirty="0" smtClean="0">
                          <a:solidFill>
                            <a:schemeClr val="tx1"/>
                          </a:solidFill>
                        </a:rPr>
                        <a:t>P[</a:t>
                      </a:r>
                      <a:r>
                        <a:rPr lang="fr-FR" sz="1000" b="0" dirty="0" err="1" smtClean="0">
                          <a:solidFill>
                            <a:srgbClr val="2082C8"/>
                          </a:solidFill>
                        </a:rPr>
                        <a:t>E_glove</a:t>
                      </a:r>
                      <a:r>
                        <a:rPr lang="fr-FR" sz="1000" b="0" dirty="0" smtClean="0">
                          <a:solidFill>
                            <a:schemeClr val="tx1"/>
                          </a:solidFill>
                        </a:rPr>
                        <a:t>]</a:t>
                      </a:r>
                      <a:r>
                        <a:rPr lang="fr-FR" sz="1000" b="0" dirty="0" smtClean="0">
                          <a:solidFill>
                            <a:srgbClr val="FF0000"/>
                          </a:solidFill>
                        </a:rPr>
                        <a:t> </a:t>
                      </a:r>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b="0" dirty="0" err="1" smtClean="0">
                          <a:solidFill>
                            <a:schemeClr val="tx1"/>
                          </a:solidFill>
                        </a:rPr>
                        <a:t>Probability</a:t>
                      </a:r>
                      <a:r>
                        <a:rPr lang="fr-FR" sz="900" b="0" dirty="0" smtClean="0">
                          <a:solidFill>
                            <a:schemeClr val="tx1"/>
                          </a:solidFill>
                        </a:rPr>
                        <a:t> of a </a:t>
                      </a:r>
                      <a:r>
                        <a:rPr lang="fr-FR" sz="900" b="0" dirty="0" err="1" smtClean="0">
                          <a:solidFill>
                            <a:schemeClr val="tx1"/>
                          </a:solidFill>
                        </a:rPr>
                        <a:t>worker</a:t>
                      </a:r>
                      <a:r>
                        <a:rPr lang="fr-FR" sz="900" b="0" dirty="0" smtClean="0">
                          <a:solidFill>
                            <a:schemeClr val="tx1"/>
                          </a:solidFill>
                        </a:rPr>
                        <a:t> </a:t>
                      </a:r>
                      <a:r>
                        <a:rPr lang="fr-FR" sz="900" b="0" dirty="0" err="1" smtClean="0">
                          <a:solidFill>
                            <a:schemeClr val="tx1"/>
                          </a:solidFill>
                        </a:rPr>
                        <a:t>wearing</a:t>
                      </a:r>
                      <a:r>
                        <a:rPr lang="fr-FR" sz="900" b="0" dirty="0" smtClean="0">
                          <a:solidFill>
                            <a:schemeClr val="tx1"/>
                          </a:solidFill>
                        </a:rPr>
                        <a:t> </a:t>
                      </a:r>
                      <a:r>
                        <a:rPr lang="fr-FR" sz="900" b="0" dirty="0" err="1" smtClean="0">
                          <a:solidFill>
                            <a:schemeClr val="tx1"/>
                          </a:solidFill>
                        </a:rPr>
                        <a:t>gloves</a:t>
                      </a:r>
                      <a:endParaRPr lang="fr-FR" sz="900" b="0" dirty="0" smtClean="0">
                        <a:solidFill>
                          <a:srgbClr val="FF0000"/>
                        </a:solidFill>
                      </a:endParaRPr>
                    </a:p>
                    <a:p>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smtClean="0"/>
                        <a:t>User input</a:t>
                      </a:r>
                    </a:p>
                    <a:p>
                      <a:endParaRPr lang="fr-FR" sz="900" dirty="0"/>
                    </a:p>
                  </a:txBody>
                  <a:tcPr/>
                </a:tc>
                <a:tc>
                  <a:txBody>
                    <a:bodyPr/>
                    <a:lstStyle/>
                    <a:p>
                      <a:r>
                        <a:rPr lang="fr-FR" sz="1000" dirty="0" smtClean="0">
                          <a:solidFill>
                            <a:srgbClr val="FF0000"/>
                          </a:solidFill>
                        </a:rPr>
                        <a:t>0,9</a:t>
                      </a:r>
                      <a:endParaRPr lang="fr-FR" sz="1000" dirty="0">
                        <a:solidFill>
                          <a:srgbClr val="FF0000"/>
                        </a:solidFill>
                      </a:endParaRPr>
                    </a:p>
                  </a:txBody>
                  <a:tcPr/>
                </a:tc>
                <a:extLst>
                  <a:ext uri="{0D108BD9-81ED-4DB2-BD59-A6C34878D82A}">
                    <a16:rowId xmlns:a16="http://schemas.microsoft.com/office/drawing/2014/main" val="119914836"/>
                  </a:ext>
                </a:extLst>
              </a:tr>
              <a:tr h="393317">
                <a:tc>
                  <a:txBody>
                    <a:bodyPr/>
                    <a:lstStyle/>
                    <a:p>
                      <a:r>
                        <a:rPr lang="fr-FR" sz="1000" b="0" dirty="0" smtClean="0">
                          <a:solidFill>
                            <a:schemeClr val="tx1"/>
                          </a:solidFill>
                        </a:rPr>
                        <a:t>P[</a:t>
                      </a:r>
                      <a:r>
                        <a:rPr lang="fr-FR" sz="1000" b="0" dirty="0" err="1" smtClean="0">
                          <a:solidFill>
                            <a:srgbClr val="2082C8"/>
                          </a:solidFill>
                        </a:rPr>
                        <a:t>E_handwash</a:t>
                      </a:r>
                      <a:r>
                        <a:rPr lang="fr-FR" sz="1000" b="0" dirty="0" smtClean="0">
                          <a:solidFill>
                            <a:schemeClr val="tx1"/>
                          </a:solidFill>
                        </a:rPr>
                        <a:t>]</a:t>
                      </a:r>
                      <a:r>
                        <a:rPr lang="fr-FR" sz="1000" b="0" dirty="0" smtClean="0">
                          <a:solidFill>
                            <a:srgbClr val="FF0000"/>
                          </a:solidFill>
                        </a:rPr>
                        <a:t> </a:t>
                      </a:r>
                      <a:endParaRPr lang="fr-FR" sz="1000" dirty="0"/>
                    </a:p>
                  </a:txBody>
                  <a:tcPr/>
                </a:tc>
                <a:tc>
                  <a:txBody>
                    <a:bodyPr/>
                    <a:lstStyle/>
                    <a:p>
                      <a:r>
                        <a:rPr lang="fr-FR" sz="900" b="0" dirty="0" err="1" smtClean="0">
                          <a:solidFill>
                            <a:schemeClr val="tx1"/>
                          </a:solidFill>
                        </a:rPr>
                        <a:t>Probability</a:t>
                      </a:r>
                      <a:r>
                        <a:rPr lang="fr-FR" sz="900" b="0" dirty="0" smtClean="0">
                          <a:solidFill>
                            <a:schemeClr val="tx1"/>
                          </a:solidFill>
                        </a:rPr>
                        <a:t> of a </a:t>
                      </a:r>
                      <a:r>
                        <a:rPr lang="fr-FR" sz="900" b="0" dirty="0" err="1" smtClean="0">
                          <a:solidFill>
                            <a:schemeClr val="tx1"/>
                          </a:solidFill>
                        </a:rPr>
                        <a:t>worker</a:t>
                      </a:r>
                      <a:r>
                        <a:rPr lang="fr-FR" sz="900" b="0" dirty="0" smtClean="0">
                          <a:solidFill>
                            <a:schemeClr val="tx1"/>
                          </a:solidFill>
                        </a:rPr>
                        <a:t> </a:t>
                      </a:r>
                      <a:r>
                        <a:rPr lang="fr-FR" sz="900" b="0" dirty="0" err="1" smtClean="0">
                          <a:solidFill>
                            <a:schemeClr val="tx1"/>
                          </a:solidFill>
                        </a:rPr>
                        <a:t>washed</a:t>
                      </a:r>
                      <a:r>
                        <a:rPr lang="fr-FR" sz="900" b="0" dirty="0" smtClean="0">
                          <a:solidFill>
                            <a:schemeClr val="tx1"/>
                          </a:solidFill>
                        </a:rPr>
                        <a:t> hands </a:t>
                      </a:r>
                      <a:r>
                        <a:rPr lang="fr-FR" sz="900" b="0" dirty="0" err="1" smtClean="0">
                          <a:solidFill>
                            <a:schemeClr val="tx1"/>
                          </a:solidFill>
                        </a:rPr>
                        <a:t>afterwards</a:t>
                      </a:r>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smtClean="0"/>
                        <a:t>User input</a:t>
                      </a:r>
                    </a:p>
                    <a:p>
                      <a:endParaRPr lang="fr-FR" sz="900" dirty="0"/>
                    </a:p>
                  </a:txBody>
                  <a:tcPr/>
                </a:tc>
                <a:tc>
                  <a:txBody>
                    <a:bodyPr/>
                    <a:lstStyle/>
                    <a:p>
                      <a:r>
                        <a:rPr lang="fr-FR" sz="1000" dirty="0" smtClean="0">
                          <a:solidFill>
                            <a:srgbClr val="FF0000"/>
                          </a:solidFill>
                        </a:rPr>
                        <a:t>0,9</a:t>
                      </a:r>
                      <a:endParaRPr lang="fr-FR" sz="1000" dirty="0">
                        <a:solidFill>
                          <a:srgbClr val="FF0000"/>
                        </a:solidFill>
                      </a:endParaRPr>
                    </a:p>
                  </a:txBody>
                  <a:tcPr/>
                </a:tc>
                <a:extLst>
                  <a:ext uri="{0D108BD9-81ED-4DB2-BD59-A6C34878D82A}">
                    <a16:rowId xmlns:a16="http://schemas.microsoft.com/office/drawing/2014/main" val="157834211"/>
                  </a:ext>
                </a:extLst>
              </a:tr>
              <a:tr h="544515">
                <a:tc>
                  <a:txBody>
                    <a:bodyPr/>
                    <a:lstStyle/>
                    <a:p>
                      <a:r>
                        <a:rPr lang="fr-FR" sz="1000" b="0" dirty="0" smtClean="0">
                          <a:solidFill>
                            <a:schemeClr val="tx1"/>
                          </a:solidFill>
                        </a:rPr>
                        <a:t>P[</a:t>
                      </a:r>
                      <a:r>
                        <a:rPr lang="fr-FR" sz="1000" b="0" dirty="0" err="1" smtClean="0">
                          <a:solidFill>
                            <a:srgbClr val="2082C8"/>
                          </a:solidFill>
                        </a:rPr>
                        <a:t>E_touch</a:t>
                      </a:r>
                      <a:r>
                        <a:rPr lang="fr-FR" sz="1000" b="0" dirty="0" smtClean="0">
                          <a:solidFill>
                            <a:schemeClr val="tx1"/>
                          </a:solidFill>
                        </a:rPr>
                        <a:t>]</a:t>
                      </a:r>
                      <a:r>
                        <a:rPr lang="fr-FR" sz="1000" b="0" dirty="0" smtClean="0">
                          <a:solidFill>
                            <a:srgbClr val="FF0000"/>
                          </a:solidFill>
                        </a:rPr>
                        <a:t> </a:t>
                      </a:r>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b="0" dirty="0" err="1" smtClean="0">
                          <a:solidFill>
                            <a:schemeClr val="tx1"/>
                          </a:solidFill>
                        </a:rPr>
                        <a:t>Probability</a:t>
                      </a:r>
                      <a:r>
                        <a:rPr lang="fr-FR" sz="900" b="0" dirty="0" smtClean="0">
                          <a:solidFill>
                            <a:schemeClr val="tx1"/>
                          </a:solidFill>
                        </a:rPr>
                        <a:t> of a </a:t>
                      </a:r>
                      <a:r>
                        <a:rPr lang="fr-FR" sz="900" b="0" dirty="0" err="1" smtClean="0">
                          <a:solidFill>
                            <a:schemeClr val="tx1"/>
                          </a:solidFill>
                        </a:rPr>
                        <a:t>worker</a:t>
                      </a:r>
                      <a:r>
                        <a:rPr lang="fr-FR" sz="900" b="0" dirty="0" smtClean="0">
                          <a:solidFill>
                            <a:schemeClr val="tx1"/>
                          </a:solidFill>
                        </a:rPr>
                        <a:t> touches </a:t>
                      </a:r>
                      <a:r>
                        <a:rPr lang="fr-FR" sz="900" b="0" dirty="0" err="1" smtClean="0">
                          <a:solidFill>
                            <a:schemeClr val="tx1"/>
                          </a:solidFill>
                        </a:rPr>
                        <a:t>their</a:t>
                      </a:r>
                      <a:r>
                        <a:rPr lang="fr-FR" sz="900" b="0" dirty="0" smtClean="0">
                          <a:solidFill>
                            <a:schemeClr val="tx1"/>
                          </a:solidFill>
                        </a:rPr>
                        <a:t> </a:t>
                      </a:r>
                      <a:r>
                        <a:rPr lang="fr-FR" sz="900" b="0" dirty="0" err="1" smtClean="0">
                          <a:solidFill>
                            <a:schemeClr val="tx1"/>
                          </a:solidFill>
                        </a:rPr>
                        <a:t>lips</a:t>
                      </a:r>
                      <a:r>
                        <a:rPr lang="fr-FR" sz="900" b="0" dirty="0" smtClean="0">
                          <a:solidFill>
                            <a:schemeClr val="tx1"/>
                          </a:solidFill>
                        </a:rPr>
                        <a:t> </a:t>
                      </a:r>
                      <a:r>
                        <a:rPr lang="fr-FR" sz="900" b="0" dirty="0" err="1" smtClean="0">
                          <a:solidFill>
                            <a:schemeClr val="tx1"/>
                          </a:solidFill>
                        </a:rPr>
                        <a:t>with</a:t>
                      </a:r>
                      <a:r>
                        <a:rPr lang="fr-FR" sz="900" b="0" dirty="0" smtClean="0">
                          <a:solidFill>
                            <a:schemeClr val="tx1"/>
                          </a:solidFill>
                        </a:rPr>
                        <a:t> </a:t>
                      </a:r>
                      <a:r>
                        <a:rPr lang="fr-FR" sz="900" b="0" dirty="0" err="1" smtClean="0">
                          <a:solidFill>
                            <a:schemeClr val="tx1"/>
                          </a:solidFill>
                        </a:rPr>
                        <a:t>gloves</a:t>
                      </a:r>
                      <a:endParaRPr lang="fr-FR" sz="900" b="0" dirty="0" smtClean="0">
                        <a:solidFill>
                          <a:schemeClr val="tx1"/>
                        </a:solidFill>
                      </a:endParaRPr>
                    </a:p>
                    <a:p>
                      <a:endParaRPr lang="fr-FR" sz="900" dirty="0"/>
                    </a:p>
                  </a:txBody>
                  <a:tcPr/>
                </a:tc>
                <a:tc>
                  <a:txBody>
                    <a:bodyPr/>
                    <a:lstStyle/>
                    <a:p>
                      <a:r>
                        <a:rPr lang="fr-FR" sz="900" dirty="0" smtClean="0"/>
                        <a:t>User input</a:t>
                      </a:r>
                      <a:endParaRPr lang="fr-FR" sz="900" dirty="0"/>
                    </a:p>
                  </a:txBody>
                  <a:tcPr/>
                </a:tc>
                <a:tc>
                  <a:txBody>
                    <a:bodyPr/>
                    <a:lstStyle/>
                    <a:p>
                      <a:r>
                        <a:rPr lang="fr-FR" sz="1000" baseline="0" dirty="0" smtClean="0">
                          <a:solidFill>
                            <a:srgbClr val="FF0000"/>
                          </a:solidFill>
                        </a:rPr>
                        <a:t>1,0</a:t>
                      </a:r>
                      <a:r>
                        <a:rPr lang="fr-FR" sz="1000" baseline="0" dirty="0" smtClean="0"/>
                        <a:t> </a:t>
                      </a:r>
                      <a:r>
                        <a:rPr lang="fr-FR" sz="1000" baseline="0" dirty="0" err="1" smtClean="0"/>
                        <a:t>since</a:t>
                      </a:r>
                      <a:r>
                        <a:rPr lang="fr-FR" sz="1000" baseline="0" dirty="0" smtClean="0"/>
                        <a:t> the </a:t>
                      </a:r>
                      <a:r>
                        <a:rPr lang="fr-FR" sz="1000" baseline="0" dirty="0" err="1" smtClean="0"/>
                        <a:t>risk</a:t>
                      </a:r>
                      <a:r>
                        <a:rPr lang="fr-FR" sz="1000" baseline="0" dirty="0" smtClean="0"/>
                        <a:t> </a:t>
                      </a:r>
                      <a:r>
                        <a:rPr lang="fr-FR" sz="1000" baseline="0" dirty="0" err="1" smtClean="0"/>
                        <a:t>is</a:t>
                      </a:r>
                      <a:r>
                        <a:rPr lang="fr-FR" sz="1000" baseline="0" dirty="0" smtClean="0"/>
                        <a:t> </a:t>
                      </a:r>
                      <a:r>
                        <a:rPr lang="fr-FR" sz="1000" baseline="0" dirty="0" err="1" smtClean="0"/>
                        <a:t>computed</a:t>
                      </a:r>
                      <a:r>
                        <a:rPr lang="fr-FR" sz="1000" baseline="0" dirty="0" smtClean="0"/>
                        <a:t> </a:t>
                      </a:r>
                      <a:r>
                        <a:rPr lang="fr-FR" sz="1000" baseline="0" dirty="0" err="1" smtClean="0"/>
                        <a:t>given</a:t>
                      </a:r>
                      <a:r>
                        <a:rPr lang="fr-FR" sz="1000" baseline="0" dirty="0" smtClean="0"/>
                        <a:t> the </a:t>
                      </a:r>
                      <a:r>
                        <a:rPr lang="fr-FR" sz="1000" baseline="0" dirty="0" err="1" smtClean="0"/>
                        <a:t>event</a:t>
                      </a:r>
                      <a:r>
                        <a:rPr lang="fr-FR" sz="1000" baseline="0" dirty="0" smtClean="0"/>
                        <a:t> </a:t>
                      </a:r>
                      <a:r>
                        <a:rPr lang="fr-FR" sz="1000" baseline="0" dirty="0" err="1" smtClean="0">
                          <a:solidFill>
                            <a:srgbClr val="2082C8"/>
                          </a:solidFill>
                        </a:rPr>
                        <a:t>E_touch</a:t>
                      </a:r>
                      <a:r>
                        <a:rPr lang="fr-FR" sz="1000" baseline="0" dirty="0" smtClean="0"/>
                        <a:t> </a:t>
                      </a:r>
                      <a:r>
                        <a:rPr lang="fr-FR" sz="1000" baseline="0" dirty="0" err="1" smtClean="0"/>
                        <a:t>occurs</a:t>
                      </a:r>
                      <a:endParaRPr lang="fr-FR" sz="1000" dirty="0"/>
                    </a:p>
                  </a:txBody>
                  <a:tcPr/>
                </a:tc>
                <a:extLst>
                  <a:ext uri="{0D108BD9-81ED-4DB2-BD59-A6C34878D82A}">
                    <a16:rowId xmlns:a16="http://schemas.microsoft.com/office/drawing/2014/main" val="4272510046"/>
                  </a:ext>
                </a:extLst>
              </a:tr>
            </a:tbl>
          </a:graphicData>
        </a:graphic>
      </p:graphicFrame>
      <p:sp>
        <p:nvSpPr>
          <p:cNvPr id="12" name="ZoneTexte 11"/>
          <p:cNvSpPr txBox="1"/>
          <p:nvPr/>
        </p:nvSpPr>
        <p:spPr>
          <a:xfrm>
            <a:off x="2627784" y="4705761"/>
            <a:ext cx="3960440" cy="261610"/>
          </a:xfrm>
          <a:prstGeom prst="rect">
            <a:avLst/>
          </a:prstGeom>
          <a:noFill/>
        </p:spPr>
        <p:txBody>
          <a:bodyPr wrap="square" rtlCol="0">
            <a:spAutoFit/>
          </a:bodyPr>
          <a:lstStyle/>
          <a:p>
            <a:r>
              <a:rPr lang="fr-FR" sz="1100" b="1" dirty="0" err="1" smtClean="0"/>
              <a:t>Uncertainty</a:t>
            </a:r>
            <a:r>
              <a:rPr lang="fr-FR" sz="1100" b="1" dirty="0" smtClean="0"/>
              <a:t> on </a:t>
            </a:r>
            <a:r>
              <a:rPr lang="fr-FR" sz="1100" b="1" dirty="0" err="1" smtClean="0"/>
              <a:t>parameter</a:t>
            </a:r>
            <a:r>
              <a:rPr lang="fr-FR" sz="1100" b="1" dirty="0" smtClean="0"/>
              <a:t> values are </a:t>
            </a:r>
            <a:r>
              <a:rPr lang="fr-FR" sz="1100" b="1" dirty="0" err="1" smtClean="0"/>
              <a:t>ignored</a:t>
            </a:r>
            <a:r>
              <a:rPr lang="fr-FR" sz="1100" b="1" dirty="0" smtClean="0"/>
              <a:t> for </a:t>
            </a:r>
            <a:r>
              <a:rPr lang="fr-FR" sz="1100" b="1" dirty="0" err="1" smtClean="0"/>
              <a:t>now</a:t>
            </a:r>
            <a:r>
              <a:rPr lang="fr-FR" sz="1100" b="1" dirty="0" smtClean="0"/>
              <a:t>!</a:t>
            </a:r>
            <a:endParaRPr lang="fr-FR" sz="1100" b="1" dirty="0"/>
          </a:p>
        </p:txBody>
      </p:sp>
    </p:spTree>
    <p:extLst>
      <p:ext uri="{BB962C8B-B14F-4D97-AF65-F5344CB8AC3E}">
        <p14:creationId xmlns:p14="http://schemas.microsoft.com/office/powerpoint/2010/main" val="355147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14</a:t>
            </a:fld>
            <a:endParaRPr lang="fr-FR" dirty="0"/>
          </a:p>
        </p:txBody>
      </p:sp>
      <p:sp>
        <p:nvSpPr>
          <p:cNvPr id="5" name="Espace réservé du texte 4"/>
          <p:cNvSpPr>
            <a:spLocks noGrp="1"/>
          </p:cNvSpPr>
          <p:nvPr>
            <p:ph type="body" sz="quarter" idx="13"/>
          </p:nvPr>
        </p:nvSpPr>
        <p:spPr>
          <a:xfrm>
            <a:off x="275431" y="1336478"/>
            <a:ext cx="8594295" cy="3086289"/>
          </a:xfrm>
        </p:spPr>
        <p:txBody>
          <a:bodyPr/>
          <a:lstStyle/>
          <a:p>
            <a:r>
              <a:rPr lang="fr-FR" sz="1200" dirty="0" err="1" smtClean="0">
                <a:solidFill>
                  <a:srgbClr val="00B050"/>
                </a:solidFill>
              </a:rPr>
              <a:t>C_lips_s_bar</a:t>
            </a:r>
            <a:r>
              <a:rPr lang="fr-FR" sz="1200" dirty="0" smtClean="0">
                <a:solidFill>
                  <a:srgbClr val="00B050"/>
                </a:solidFill>
              </a:rPr>
              <a:t>: </a:t>
            </a:r>
            <a:r>
              <a:rPr lang="fr-FR" sz="1200" b="0" dirty="0" err="1" smtClean="0">
                <a:solidFill>
                  <a:schemeClr val="tx1"/>
                </a:solidFill>
              </a:rPr>
              <a:t>Expected</a:t>
            </a:r>
            <a:r>
              <a:rPr lang="fr-FR" sz="1200" b="0" dirty="0" smtClean="0">
                <a:solidFill>
                  <a:schemeClr val="tx1"/>
                </a:solidFill>
              </a:rPr>
              <a:t> concentration of ESBL </a:t>
            </a:r>
            <a:r>
              <a:rPr lang="fr-FR" sz="1200" b="0" i="1" dirty="0" smtClean="0">
                <a:solidFill>
                  <a:schemeClr val="tx1"/>
                </a:solidFill>
              </a:rPr>
              <a:t>E</a:t>
            </a:r>
            <a:r>
              <a:rPr lang="fr-FR" sz="1200" b="0" i="1" dirty="0">
                <a:solidFill>
                  <a:schemeClr val="tx1"/>
                </a:solidFill>
              </a:rPr>
              <a:t>.</a:t>
            </a:r>
            <a:r>
              <a:rPr lang="fr-FR" sz="1200" b="0" i="1" dirty="0" smtClean="0">
                <a:solidFill>
                  <a:schemeClr val="tx1"/>
                </a:solidFill>
              </a:rPr>
              <a:t> coli</a:t>
            </a:r>
            <a:r>
              <a:rPr lang="fr-FR" sz="1200" b="0" dirty="0" smtClean="0">
                <a:solidFill>
                  <a:schemeClr val="tx1"/>
                </a:solidFill>
              </a:rPr>
              <a:t> on a stage </a:t>
            </a:r>
            <a:r>
              <a:rPr lang="fr-FR" sz="1200" i="1" dirty="0" smtClean="0">
                <a:solidFill>
                  <a:srgbClr val="FF0000"/>
                </a:solidFill>
              </a:rPr>
              <a:t>s</a:t>
            </a:r>
            <a:r>
              <a:rPr lang="fr-FR" sz="1200" i="1" dirty="0" smtClean="0">
                <a:solidFill>
                  <a:schemeClr val="tx1"/>
                </a:solidFill>
              </a:rPr>
              <a:t> </a:t>
            </a:r>
            <a:r>
              <a:rPr lang="fr-FR" sz="1200" b="0" dirty="0" err="1" smtClean="0">
                <a:solidFill>
                  <a:schemeClr val="tx1"/>
                </a:solidFill>
              </a:rPr>
              <a:t>worker</a:t>
            </a:r>
            <a:r>
              <a:rPr lang="fr-FR" sz="1200" b="0" dirty="0" smtClean="0">
                <a:solidFill>
                  <a:schemeClr val="tx1"/>
                </a:solidFill>
              </a:rPr>
              <a:t> </a:t>
            </a:r>
            <a:r>
              <a:rPr lang="fr-FR" sz="1200" b="0" dirty="0" err="1" smtClean="0">
                <a:solidFill>
                  <a:schemeClr val="tx1"/>
                </a:solidFill>
              </a:rPr>
              <a:t>lips</a:t>
            </a:r>
            <a:r>
              <a:rPr lang="fr-FR" sz="1200" b="0" dirty="0" smtClean="0">
                <a:solidFill>
                  <a:schemeClr val="tx1"/>
                </a:solidFill>
              </a:rPr>
              <a:t> </a:t>
            </a:r>
            <a:r>
              <a:rPr lang="fr-FR" sz="1200" b="0" dirty="0" err="1" smtClean="0">
                <a:solidFill>
                  <a:schemeClr val="tx1"/>
                </a:solidFill>
              </a:rPr>
              <a:t>given</a:t>
            </a:r>
            <a:r>
              <a:rPr lang="fr-FR" sz="1200" b="0" dirty="0" smtClean="0">
                <a:solidFill>
                  <a:schemeClr val="tx1"/>
                </a:solidFill>
              </a:rPr>
              <a:t> </a:t>
            </a:r>
            <a:r>
              <a:rPr lang="fr-FR" sz="1200" b="0" i="1" dirty="0" smtClean="0">
                <a:solidFill>
                  <a:srgbClr val="00B050"/>
                </a:solidFill>
              </a:rPr>
              <a:t>H</a:t>
            </a:r>
            <a:endParaRPr lang="fr-FR" sz="1200" dirty="0" smtClean="0">
              <a:solidFill>
                <a:srgbClr val="00B050"/>
              </a:solidFill>
            </a:endParaRPr>
          </a:p>
          <a:p>
            <a:r>
              <a:rPr lang="fr-FR" sz="1200" dirty="0"/>
              <a:t>P</a:t>
            </a:r>
            <a:r>
              <a:rPr lang="fr-FR" sz="900" dirty="0"/>
              <a:t>DR</a:t>
            </a:r>
            <a:r>
              <a:rPr lang="fr-FR" sz="1200" dirty="0"/>
              <a:t> </a:t>
            </a:r>
            <a:r>
              <a:rPr lang="fr-FR" sz="1200" dirty="0" smtClean="0"/>
              <a:t>: </a:t>
            </a:r>
            <a:r>
              <a:rPr lang="fr-FR" sz="1200" b="0" dirty="0" smtClean="0"/>
              <a:t>Beta Poisson dose-</a:t>
            </a:r>
            <a:r>
              <a:rPr lang="fr-FR" sz="1200" b="0" dirty="0" err="1" smtClean="0"/>
              <a:t>response</a:t>
            </a:r>
            <a:r>
              <a:rPr lang="fr-FR" sz="1200" b="0" dirty="0" smtClean="0"/>
              <a:t> for ESBL E. coli </a:t>
            </a:r>
            <a:r>
              <a:rPr lang="fr-FR" sz="1200" b="0" dirty="0" err="1" smtClean="0"/>
              <a:t>carriership</a:t>
            </a:r>
            <a:r>
              <a:rPr lang="fr-FR" sz="1200" b="0" dirty="0" smtClean="0"/>
              <a:t> </a:t>
            </a:r>
            <a:r>
              <a:rPr lang="fr-FR" sz="1200" b="0" dirty="0" smtClean="0">
                <a:solidFill>
                  <a:srgbClr val="2082C8"/>
                </a:solidFill>
              </a:rPr>
              <a:t>Fisher et al. (2024)</a:t>
            </a:r>
          </a:p>
          <a:p>
            <a:pPr marL="171450" indent="-171450">
              <a:buFont typeface="Arial" panose="020B0604020202020204" pitchFamily="34" charset="0"/>
              <a:buChar char="•"/>
            </a:pPr>
            <a:r>
              <a:rPr lang="fr-FR" sz="1200" b="0" dirty="0" err="1" smtClean="0">
                <a:solidFill>
                  <a:schemeClr val="tx1"/>
                </a:solidFill>
              </a:rPr>
              <a:t>Flock</a:t>
            </a:r>
            <a:r>
              <a:rPr lang="fr-FR" sz="1200" b="0" dirty="0" smtClean="0">
                <a:solidFill>
                  <a:schemeClr val="tx1"/>
                </a:solidFill>
              </a:rPr>
              <a:t> </a:t>
            </a:r>
            <a:r>
              <a:rPr lang="fr-FR" sz="1200" b="0" dirty="0" err="1" smtClean="0">
                <a:solidFill>
                  <a:schemeClr val="tx1"/>
                </a:solidFill>
              </a:rPr>
              <a:t>risk</a:t>
            </a:r>
            <a:r>
              <a:rPr lang="fr-FR" sz="1200" b="0" dirty="0" smtClean="0">
                <a:solidFill>
                  <a:schemeClr val="tx1"/>
                </a:solidFill>
              </a:rPr>
              <a:t> </a:t>
            </a:r>
            <a:r>
              <a:rPr lang="fr-FR" sz="1200" b="0" dirty="0" err="1" smtClean="0">
                <a:solidFill>
                  <a:schemeClr val="tx1"/>
                </a:solidFill>
              </a:rPr>
              <a:t>conditional</a:t>
            </a:r>
            <a:r>
              <a:rPr lang="fr-FR" sz="1200" b="0" dirty="0" smtClean="0">
                <a:solidFill>
                  <a:schemeClr val="tx1"/>
                </a:solidFill>
              </a:rPr>
              <a:t> on </a:t>
            </a:r>
            <a:r>
              <a:rPr lang="fr-FR" sz="1200" b="0" dirty="0" err="1" smtClean="0">
                <a:solidFill>
                  <a:schemeClr val="tx1"/>
                </a:solidFill>
              </a:rPr>
              <a:t>average</a:t>
            </a:r>
            <a:r>
              <a:rPr lang="fr-FR" sz="1200" b="0" dirty="0" smtClean="0">
                <a:solidFill>
                  <a:schemeClr val="tx1"/>
                </a:solidFill>
              </a:rPr>
              <a:t> concentration on </a:t>
            </a:r>
            <a:r>
              <a:rPr lang="fr-FR" sz="1200" b="0" dirty="0" err="1" smtClean="0">
                <a:solidFill>
                  <a:schemeClr val="tx1"/>
                </a:solidFill>
              </a:rPr>
              <a:t>lips</a:t>
            </a:r>
            <a:r>
              <a:rPr lang="fr-FR" sz="1200" b="0" dirty="0" smtClean="0">
                <a:solidFill>
                  <a:schemeClr val="tx1"/>
                </a:solidFill>
              </a:rPr>
              <a:t> of </a:t>
            </a:r>
            <a:r>
              <a:rPr lang="fr-FR" sz="1200" b="0" dirty="0" err="1" smtClean="0">
                <a:solidFill>
                  <a:schemeClr val="tx1"/>
                </a:solidFill>
              </a:rPr>
              <a:t>worker</a:t>
            </a:r>
            <a:r>
              <a:rPr lang="fr-FR" sz="1200" b="0" dirty="0" smtClean="0">
                <a:solidFill>
                  <a:schemeClr val="tx1"/>
                </a:solidFill>
              </a:rPr>
              <a:t> and </a:t>
            </a:r>
            <a:r>
              <a:rPr lang="fr-FR" sz="1200" b="0" dirty="0" err="1" smtClean="0">
                <a:solidFill>
                  <a:schemeClr val="tx1"/>
                </a:solidFill>
              </a:rPr>
              <a:t>prevalence</a:t>
            </a:r>
            <a:r>
              <a:rPr lang="fr-FR" sz="1200" b="0" dirty="0" smtClean="0">
                <a:solidFill>
                  <a:schemeClr val="tx1"/>
                </a:solidFill>
              </a:rPr>
              <a:t> of </a:t>
            </a:r>
            <a:r>
              <a:rPr lang="fr-FR" sz="1200" b="0" dirty="0" err="1" smtClean="0">
                <a:solidFill>
                  <a:schemeClr val="tx1"/>
                </a:solidFill>
              </a:rPr>
              <a:t>contaminated</a:t>
            </a:r>
            <a:r>
              <a:rPr lang="fr-FR" sz="1200" b="0" dirty="0" smtClean="0">
                <a:solidFill>
                  <a:schemeClr val="tx1"/>
                </a:solidFill>
              </a:rPr>
              <a:t> </a:t>
            </a:r>
            <a:r>
              <a:rPr lang="fr-FR" sz="1200" b="0" dirty="0" err="1" smtClean="0">
                <a:solidFill>
                  <a:schemeClr val="tx1"/>
                </a:solidFill>
              </a:rPr>
              <a:t>elemnets</a:t>
            </a:r>
            <a:r>
              <a:rPr lang="fr-FR" sz="1200" b="0" dirty="0" smtClean="0">
                <a:solidFill>
                  <a:schemeClr val="tx1"/>
                </a:solidFill>
              </a:rPr>
              <a:t>:</a:t>
            </a:r>
          </a:p>
          <a:p>
            <a:r>
              <a:rPr lang="fr-FR" sz="1200" dirty="0" smtClean="0">
                <a:solidFill>
                  <a:schemeClr val="tx1"/>
                </a:solidFill>
              </a:rPr>
              <a:t>		</a:t>
            </a:r>
            <a:r>
              <a:rPr lang="fr-FR" sz="1600" dirty="0" err="1" smtClean="0">
                <a:solidFill>
                  <a:schemeClr val="tx1"/>
                </a:solidFill>
              </a:rPr>
              <a:t>R</a:t>
            </a:r>
            <a:r>
              <a:rPr lang="fr-FR" dirty="0" err="1" smtClean="0">
                <a:solidFill>
                  <a:schemeClr val="tx1"/>
                </a:solidFill>
              </a:rPr>
              <a:t>touch,</a:t>
            </a:r>
            <a:r>
              <a:rPr lang="fr-FR" dirty="0" err="1" smtClean="0">
                <a:solidFill>
                  <a:srgbClr val="FF0000"/>
                </a:solidFill>
              </a:rPr>
              <a:t>s</a:t>
            </a:r>
            <a:r>
              <a:rPr lang="fr-FR" sz="1600" dirty="0" smtClean="0">
                <a:solidFill>
                  <a:schemeClr val="tx1"/>
                </a:solidFill>
              </a:rPr>
              <a:t>(</a:t>
            </a:r>
            <a:r>
              <a:rPr lang="fr-FR" sz="1600" dirty="0" err="1" smtClean="0">
                <a:solidFill>
                  <a:srgbClr val="00B050"/>
                </a:solidFill>
              </a:rPr>
              <a:t>C_lips_s_bar</a:t>
            </a:r>
            <a:r>
              <a:rPr lang="fr-FR" sz="1600" dirty="0" smtClean="0">
                <a:solidFill>
                  <a:srgbClr val="00B050"/>
                </a:solidFill>
              </a:rPr>
              <a:t>, </a:t>
            </a:r>
            <a:r>
              <a:rPr lang="fr-FR" sz="1600" dirty="0" err="1">
                <a:solidFill>
                  <a:srgbClr val="FF0000"/>
                </a:solidFill>
              </a:rPr>
              <a:t>Prev</a:t>
            </a:r>
            <a:r>
              <a:rPr lang="fr-FR" sz="1600" dirty="0">
                <a:solidFill>
                  <a:schemeClr val="tx1"/>
                </a:solidFill>
              </a:rPr>
              <a:t>) </a:t>
            </a:r>
            <a:r>
              <a:rPr lang="fr-FR" sz="1600" dirty="0" smtClean="0">
                <a:solidFill>
                  <a:schemeClr val="tx1"/>
                </a:solidFill>
              </a:rPr>
              <a:t>=</a:t>
            </a:r>
            <a:r>
              <a:rPr lang="fr-FR" dirty="0" smtClean="0">
                <a:solidFill>
                  <a:schemeClr val="tx1"/>
                </a:solidFill>
              </a:rPr>
              <a:t> </a:t>
            </a:r>
            <a:r>
              <a:rPr lang="fr-FR" sz="1600" dirty="0" smtClean="0">
                <a:solidFill>
                  <a:schemeClr val="tx1"/>
                </a:solidFill>
              </a:rPr>
              <a:t>P</a:t>
            </a:r>
            <a:r>
              <a:rPr lang="fr-FR" dirty="0" smtClean="0">
                <a:solidFill>
                  <a:schemeClr val="tx1"/>
                </a:solidFill>
              </a:rPr>
              <a:t>DR</a:t>
            </a:r>
            <a:r>
              <a:rPr lang="fr-FR" sz="1600" dirty="0" smtClean="0">
                <a:solidFill>
                  <a:schemeClr val="tx1"/>
                </a:solidFill>
              </a:rPr>
              <a:t>(</a:t>
            </a:r>
            <a:r>
              <a:rPr lang="fr-FR" sz="1600" dirty="0" err="1">
                <a:solidFill>
                  <a:srgbClr val="00B050"/>
                </a:solidFill>
              </a:rPr>
              <a:t>C_lips_s_bar</a:t>
            </a:r>
            <a:r>
              <a:rPr lang="fr-FR" sz="1600" dirty="0" smtClean="0">
                <a:solidFill>
                  <a:schemeClr val="tx1"/>
                </a:solidFill>
              </a:rPr>
              <a:t>) * </a:t>
            </a:r>
            <a:r>
              <a:rPr lang="fr-FR" sz="1600" dirty="0" err="1" smtClean="0">
                <a:solidFill>
                  <a:srgbClr val="FF0000"/>
                </a:solidFill>
              </a:rPr>
              <a:t>Prev</a:t>
            </a:r>
            <a:endParaRPr lang="fr-FR" sz="1400" dirty="0" smtClean="0">
              <a:solidFill>
                <a:srgbClr val="FF0000"/>
              </a:solidFill>
            </a:endParaRPr>
          </a:p>
          <a:p>
            <a:pPr marL="171450" indent="-171450">
              <a:buFont typeface="Arial" panose="020B0604020202020204" pitchFamily="34" charset="0"/>
              <a:buChar char="•"/>
            </a:pPr>
            <a:r>
              <a:rPr lang="fr-FR" sz="1200" b="0" dirty="0" err="1" smtClean="0">
                <a:solidFill>
                  <a:schemeClr val="tx1"/>
                </a:solidFill>
              </a:rPr>
              <a:t>Average</a:t>
            </a:r>
            <a:r>
              <a:rPr lang="fr-FR" sz="1200" b="0" dirty="0" smtClean="0">
                <a:solidFill>
                  <a:schemeClr val="tx1"/>
                </a:solidFill>
              </a:rPr>
              <a:t> </a:t>
            </a:r>
            <a:r>
              <a:rPr lang="fr-FR" sz="1200" b="0" dirty="0" err="1" smtClean="0">
                <a:solidFill>
                  <a:schemeClr val="tx1"/>
                </a:solidFill>
              </a:rPr>
              <a:t>risk</a:t>
            </a:r>
            <a:r>
              <a:rPr lang="fr-FR" sz="1200" b="0" dirty="0" smtClean="0">
                <a:solidFill>
                  <a:schemeClr val="tx1"/>
                </a:solidFill>
              </a:rPr>
              <a:t> </a:t>
            </a:r>
            <a:r>
              <a:rPr lang="fr-FR" sz="1200" b="0" dirty="0" err="1" smtClean="0">
                <a:solidFill>
                  <a:schemeClr val="tx1"/>
                </a:solidFill>
              </a:rPr>
              <a:t>given</a:t>
            </a:r>
            <a:r>
              <a:rPr lang="fr-FR" sz="1200" b="0" dirty="0" smtClean="0">
                <a:solidFill>
                  <a:schemeClr val="tx1"/>
                </a:solidFill>
              </a:rPr>
              <a:t> input </a:t>
            </a:r>
            <a:r>
              <a:rPr lang="fr-FR" sz="1200" b="0" dirty="0" err="1" smtClean="0">
                <a:solidFill>
                  <a:schemeClr val="tx1"/>
                </a:solidFill>
              </a:rPr>
              <a:t>parameters</a:t>
            </a:r>
            <a:r>
              <a:rPr lang="fr-FR" sz="1200" b="0" dirty="0" smtClean="0">
                <a:solidFill>
                  <a:schemeClr val="tx1"/>
                </a:solidFill>
              </a:rPr>
              <a:t> </a:t>
            </a:r>
            <a:r>
              <a:rPr lang="fr-FR" sz="1200" b="0" dirty="0" smtClean="0">
                <a:solidFill>
                  <a:srgbClr val="2082C8"/>
                </a:solidFill>
                <a:latin typeface="Calibri" panose="020F0502020204030204" pitchFamily="34" charset="0"/>
                <a:cs typeface="Calibri" panose="020F0502020204030204" pitchFamily="34" charset="0"/>
              </a:rPr>
              <a:t>Ɵ:</a:t>
            </a:r>
          </a:p>
          <a:p>
            <a:r>
              <a:rPr lang="fr-FR" sz="1200" b="0" dirty="0">
                <a:solidFill>
                  <a:srgbClr val="2082C8"/>
                </a:solidFill>
                <a:latin typeface="Calibri" panose="020F0502020204030204" pitchFamily="34" charset="0"/>
                <a:cs typeface="Calibri" panose="020F0502020204030204" pitchFamily="34" charset="0"/>
              </a:rPr>
              <a:t>	</a:t>
            </a:r>
            <a:r>
              <a:rPr lang="fr-FR" sz="1200" b="0" dirty="0" smtClean="0">
                <a:solidFill>
                  <a:srgbClr val="2082C8"/>
                </a:solidFill>
                <a:latin typeface="Calibri" panose="020F0502020204030204" pitchFamily="34" charset="0"/>
                <a:cs typeface="Calibri" panose="020F0502020204030204" pitchFamily="34" charset="0"/>
              </a:rPr>
              <a:t>			</a:t>
            </a:r>
            <a:r>
              <a:rPr lang="fr-FR" sz="1600" dirty="0" err="1" smtClean="0">
                <a:solidFill>
                  <a:schemeClr val="tx1"/>
                </a:solidFill>
                <a:latin typeface="Calibri" panose="020F0502020204030204" pitchFamily="34" charset="0"/>
                <a:cs typeface="Calibri" panose="020F0502020204030204" pitchFamily="34" charset="0"/>
              </a:rPr>
              <a:t>R</a:t>
            </a:r>
            <a:r>
              <a:rPr lang="fr-FR" b="0" dirty="0" err="1" smtClean="0">
                <a:solidFill>
                  <a:srgbClr val="2082C8"/>
                </a:solidFill>
                <a:latin typeface="Calibri" panose="020F0502020204030204" pitchFamily="34" charset="0"/>
                <a:cs typeface="Calibri" panose="020F0502020204030204" pitchFamily="34" charset="0"/>
              </a:rPr>
              <a:t>Ɵ,</a:t>
            </a:r>
            <a:r>
              <a:rPr lang="fr-FR" b="0" dirty="0" err="1" smtClean="0">
                <a:solidFill>
                  <a:srgbClr val="FF0000"/>
                </a:solidFill>
                <a:latin typeface="Calibri" panose="020F0502020204030204" pitchFamily="34" charset="0"/>
                <a:cs typeface="Calibri" panose="020F0502020204030204" pitchFamily="34" charset="0"/>
              </a:rPr>
              <a:t>s</a:t>
            </a:r>
            <a:r>
              <a:rPr lang="fr-FR" sz="1600" dirty="0" smtClean="0">
                <a:solidFill>
                  <a:schemeClr val="tx1"/>
                </a:solidFill>
                <a:latin typeface="Calibri" panose="020F0502020204030204" pitchFamily="34" charset="0"/>
                <a:cs typeface="Calibri" panose="020F0502020204030204" pitchFamily="34" charset="0"/>
              </a:rPr>
              <a:t> = E[</a:t>
            </a:r>
            <a:r>
              <a:rPr lang="fr-FR" sz="1600" dirty="0" err="1" smtClean="0">
                <a:solidFill>
                  <a:schemeClr val="tx1"/>
                </a:solidFill>
                <a:latin typeface="Calibri" panose="020F0502020204030204" pitchFamily="34" charset="0"/>
                <a:cs typeface="Calibri" panose="020F0502020204030204" pitchFamily="34" charset="0"/>
              </a:rPr>
              <a:t>R</a:t>
            </a:r>
            <a:r>
              <a:rPr lang="fr-FR" dirty="0" err="1" smtClean="0">
                <a:solidFill>
                  <a:schemeClr val="tx1"/>
                </a:solidFill>
                <a:latin typeface="Calibri" panose="020F0502020204030204" pitchFamily="34" charset="0"/>
                <a:cs typeface="Calibri" panose="020F0502020204030204" pitchFamily="34" charset="0"/>
              </a:rPr>
              <a:t>touch</a:t>
            </a:r>
            <a:r>
              <a:rPr lang="fr-FR" b="0" dirty="0" err="1" smtClean="0">
                <a:solidFill>
                  <a:schemeClr val="tx1"/>
                </a:solidFill>
                <a:latin typeface="Calibri" panose="020F0502020204030204" pitchFamily="34" charset="0"/>
                <a:cs typeface="Calibri" panose="020F0502020204030204" pitchFamily="34" charset="0"/>
              </a:rPr>
              <a:t>,</a:t>
            </a:r>
            <a:r>
              <a:rPr lang="fr-FR" b="0" dirty="0" err="1" smtClean="0">
                <a:solidFill>
                  <a:srgbClr val="FF0000"/>
                </a:solidFill>
                <a:latin typeface="Calibri" panose="020F0502020204030204" pitchFamily="34" charset="0"/>
                <a:cs typeface="Calibri" panose="020F0502020204030204" pitchFamily="34" charset="0"/>
              </a:rPr>
              <a:t>s</a:t>
            </a:r>
            <a:r>
              <a:rPr lang="fr-FR" sz="1600" dirty="0" smtClean="0">
                <a:solidFill>
                  <a:schemeClr val="tx1"/>
                </a:solidFill>
                <a:latin typeface="Calibri" panose="020F0502020204030204" pitchFamily="34" charset="0"/>
                <a:cs typeface="Calibri" panose="020F0502020204030204" pitchFamily="34" charset="0"/>
              </a:rPr>
              <a:t>]</a:t>
            </a:r>
            <a:endParaRPr lang="fr-FR" sz="3600" dirty="0" smtClean="0">
              <a:solidFill>
                <a:schemeClr val="tx1"/>
              </a:solidFill>
            </a:endParaRPr>
          </a:p>
          <a:p>
            <a:endParaRPr lang="fr-FR" sz="1200" b="0" dirty="0">
              <a:solidFill>
                <a:srgbClr val="2082C8"/>
              </a:solidFill>
            </a:endParaRPr>
          </a:p>
        </p:txBody>
      </p:sp>
      <p:sp>
        <p:nvSpPr>
          <p:cNvPr id="6" name="Titre 5"/>
          <p:cNvSpPr>
            <a:spLocks noGrp="1"/>
          </p:cNvSpPr>
          <p:nvPr>
            <p:ph type="title"/>
          </p:nvPr>
        </p:nvSpPr>
        <p:spPr/>
        <p:txBody>
          <a:bodyPr/>
          <a:lstStyle/>
          <a:p>
            <a:r>
              <a:rPr lang="fr-FR" dirty="0" smtClean="0"/>
              <a:t>Computation of </a:t>
            </a:r>
            <a:r>
              <a:rPr lang="fr-FR" dirty="0" err="1" smtClean="0"/>
              <a:t>risk</a:t>
            </a:r>
            <a:endParaRPr lang="fr-FR" dirty="0"/>
          </a:p>
        </p:txBody>
      </p:sp>
      <p:sp>
        <p:nvSpPr>
          <p:cNvPr id="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dirty="0" smtClean="0"/>
              <a:t>Quantity of interest : </a:t>
            </a:r>
            <a:r>
              <a:rPr lang="fr-FR" sz="1200" b="0" dirty="0" smtClean="0"/>
              <a:t>For a particular broiler flock characterized by production parameters</a:t>
            </a:r>
            <a:r>
              <a:rPr lang="fr-FR" sz="1200" b="0" dirty="0" smtClean="0">
                <a:latin typeface="Calibri" panose="020F0502020204030204" pitchFamily="34" charset="0"/>
                <a:cs typeface="Calibri" panose="020F0502020204030204" pitchFamily="34" charset="0"/>
              </a:rPr>
              <a:t> </a:t>
            </a:r>
            <a:r>
              <a:rPr lang="fr-FR" sz="1200" b="0" dirty="0" smtClean="0">
                <a:solidFill>
                  <a:srgbClr val="2082C8"/>
                </a:solidFill>
                <a:latin typeface="Calibri" panose="020F0502020204030204" pitchFamily="34" charset="0"/>
                <a:cs typeface="Calibri" panose="020F0502020204030204" pitchFamily="34" charset="0"/>
              </a:rPr>
              <a:t>Ɵ = {Ɵ</a:t>
            </a:r>
            <a:r>
              <a:rPr lang="fr-FR" sz="900" b="0" dirty="0" smtClean="0">
                <a:solidFill>
                  <a:srgbClr val="2082C8"/>
                </a:solidFill>
                <a:latin typeface="Calibri" panose="020F0502020204030204" pitchFamily="34" charset="0"/>
                <a:cs typeface="Calibri" panose="020F0502020204030204" pitchFamily="34" charset="0"/>
              </a:rPr>
              <a:t>farm</a:t>
            </a:r>
            <a:r>
              <a:rPr lang="fr-FR" sz="1200" b="0" dirty="0" smtClean="0">
                <a:solidFill>
                  <a:srgbClr val="2082C8"/>
                </a:solidFill>
                <a:latin typeface="Calibri" panose="020F0502020204030204" pitchFamily="34" charset="0"/>
                <a:cs typeface="Calibri" panose="020F0502020204030204" pitchFamily="34" charset="0"/>
              </a:rPr>
              <a:t>, Ɵ</a:t>
            </a:r>
            <a:r>
              <a:rPr lang="fr-FR" sz="900" b="0" dirty="0" smtClean="0">
                <a:solidFill>
                  <a:srgbClr val="2082C8"/>
                </a:solidFill>
                <a:latin typeface="Calibri" panose="020F0502020204030204" pitchFamily="34" charset="0"/>
                <a:cs typeface="Calibri" panose="020F0502020204030204" pitchFamily="34" charset="0"/>
              </a:rPr>
              <a:t>foodborne</a:t>
            </a:r>
            <a:r>
              <a:rPr lang="fr-FR" sz="1200" b="0" dirty="0" smtClean="0">
                <a:solidFill>
                  <a:srgbClr val="2082C8"/>
                </a:solidFill>
                <a:latin typeface="Calibri" panose="020F0502020204030204" pitchFamily="34" charset="0"/>
                <a:cs typeface="Calibri" panose="020F0502020204030204" pitchFamily="34" charset="0"/>
              </a:rPr>
              <a:t>}</a:t>
            </a:r>
            <a:r>
              <a:rPr lang="fr-FR" sz="1200" b="0" dirty="0" smtClean="0"/>
              <a:t>, we want to estimate the </a:t>
            </a:r>
            <a:r>
              <a:rPr lang="fr-FR" sz="1200" b="0" dirty="0" err="1" smtClean="0">
                <a:solidFill>
                  <a:srgbClr val="FF0000"/>
                </a:solidFill>
              </a:rPr>
              <a:t>risk</a:t>
            </a:r>
            <a:r>
              <a:rPr lang="fr-FR" sz="1200" b="0" dirty="0" smtClean="0"/>
              <a:t> or the </a:t>
            </a:r>
            <a:r>
              <a:rPr lang="fr-FR" sz="1200" b="0" dirty="0" err="1" smtClean="0"/>
              <a:t>probability</a:t>
            </a:r>
            <a:r>
              <a:rPr lang="fr-FR" sz="1200" b="0" dirty="0" smtClean="0"/>
              <a:t> of getting ESBL </a:t>
            </a:r>
            <a:r>
              <a:rPr lang="fr-FR" sz="1200" b="0" i="1" dirty="0" smtClean="0"/>
              <a:t>E. coli </a:t>
            </a:r>
            <a:r>
              <a:rPr lang="fr-FR" sz="1200" b="0" dirty="0" smtClean="0"/>
              <a:t>carriership for a </a:t>
            </a:r>
            <a:r>
              <a:rPr lang="fr-FR" sz="1200" b="0" dirty="0" err="1" smtClean="0"/>
              <a:t>worker</a:t>
            </a:r>
            <a:r>
              <a:rPr lang="fr-FR" sz="1200" b="0" dirty="0" smtClean="0"/>
              <a:t> </a:t>
            </a:r>
            <a:r>
              <a:rPr lang="fr-FR" sz="1200" b="0" dirty="0" err="1"/>
              <a:t>worker</a:t>
            </a:r>
            <a:r>
              <a:rPr lang="fr-FR" sz="1200" b="0" dirty="0"/>
              <a:t> </a:t>
            </a:r>
            <a:r>
              <a:rPr lang="fr-FR" sz="1200" b="0" dirty="0" err="1"/>
              <a:t>working</a:t>
            </a:r>
            <a:r>
              <a:rPr lang="fr-FR" sz="1200" b="0" dirty="0"/>
              <a:t> at </a:t>
            </a:r>
            <a:r>
              <a:rPr lang="fr-FR" sz="1200" b="0" dirty="0" err="1"/>
              <a:t>processing</a:t>
            </a:r>
            <a:r>
              <a:rPr lang="fr-FR" sz="1200" b="0" dirty="0"/>
              <a:t> stage </a:t>
            </a:r>
            <a:r>
              <a:rPr lang="fr-FR" sz="1200" i="1" dirty="0">
                <a:solidFill>
                  <a:srgbClr val="FF0000"/>
                </a:solidFill>
              </a:rPr>
              <a:t>s </a:t>
            </a:r>
            <a:r>
              <a:rPr lang="fr-FR" sz="1200" b="0" dirty="0" err="1" smtClean="0"/>
              <a:t>given</a:t>
            </a:r>
            <a:r>
              <a:rPr lang="fr-FR" sz="1200" b="0" dirty="0" smtClean="0"/>
              <a:t> the hygiene practice parameters </a:t>
            </a:r>
            <a:r>
              <a:rPr lang="fr-FR" sz="1200" b="0" i="1" dirty="0">
                <a:solidFill>
                  <a:srgbClr val="00B050"/>
                </a:solidFill>
              </a:rPr>
              <a:t>H</a:t>
            </a:r>
            <a:r>
              <a:rPr lang="fr-FR" sz="1200" b="0" i="1" dirty="0" smtClean="0"/>
              <a:t>.</a:t>
            </a:r>
            <a:r>
              <a:rPr lang="fr-FR" sz="1200" b="0" dirty="0" smtClean="0"/>
              <a:t>   </a:t>
            </a:r>
            <a:endParaRPr lang="fr-FR" sz="1200" i="1"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Tree>
    <p:extLst>
      <p:ext uri="{BB962C8B-B14F-4D97-AF65-F5344CB8AC3E}">
        <p14:creationId xmlns:p14="http://schemas.microsoft.com/office/powerpoint/2010/main" val="3233161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smtClean="0"/>
              <a:t>General framework</a:t>
            </a: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2</a:t>
            </a:fld>
            <a:endParaRPr lang="fr-FR" dirty="0"/>
          </a:p>
        </p:txBody>
      </p:sp>
      <p:sp>
        <p:nvSpPr>
          <p:cNvPr id="7"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p:txBody>
          <a:bodyPr/>
          <a:lstStyle/>
          <a:p>
            <a:r>
              <a:rPr lang="fr-FR" dirty="0" smtClean="0"/>
              <a:t>Occupational </a:t>
            </a:r>
            <a:r>
              <a:rPr lang="fr-FR" dirty="0"/>
              <a:t>module</a:t>
            </a:r>
          </a:p>
        </p:txBody>
      </p:sp>
    </p:spTree>
    <p:extLst>
      <p:ext uri="{BB962C8B-B14F-4D97-AF65-F5344CB8AC3E}">
        <p14:creationId xmlns:p14="http://schemas.microsoft.com/office/powerpoint/2010/main" val="3773241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3</a:t>
            </a:fld>
            <a:endParaRPr lang="fr-FR" dirty="0"/>
          </a:p>
        </p:txBody>
      </p:sp>
      <p:sp>
        <p:nvSpPr>
          <p:cNvPr id="6" name="Titre 5"/>
          <p:cNvSpPr>
            <a:spLocks noGrp="1"/>
          </p:cNvSpPr>
          <p:nvPr>
            <p:ph type="title"/>
          </p:nvPr>
        </p:nvSpPr>
        <p:spPr>
          <a:xfrm>
            <a:off x="275431" y="262220"/>
            <a:ext cx="8157703" cy="636937"/>
          </a:xfrm>
        </p:spPr>
        <p:txBody>
          <a:bodyPr/>
          <a:lstStyle/>
          <a:p>
            <a:r>
              <a:rPr lang="fr-FR" dirty="0" smtClean="0"/>
              <a:t>Occupational module</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dirty="0" smtClean="0"/>
              <a:t>Quantity of interest : </a:t>
            </a:r>
            <a:r>
              <a:rPr lang="fr-FR" sz="1200" b="0" dirty="0" smtClean="0"/>
              <a:t>For a particular broiler flock characterized by production parameters</a:t>
            </a:r>
            <a:r>
              <a:rPr lang="fr-FR" sz="1200" b="0" dirty="0" smtClean="0">
                <a:latin typeface="Calibri" panose="020F0502020204030204" pitchFamily="34" charset="0"/>
                <a:cs typeface="Calibri" panose="020F0502020204030204" pitchFamily="34" charset="0"/>
              </a:rPr>
              <a:t> </a:t>
            </a:r>
            <a:r>
              <a:rPr lang="fr-FR" sz="1200" b="0" dirty="0" smtClean="0">
                <a:solidFill>
                  <a:srgbClr val="2082C8"/>
                </a:solidFill>
                <a:latin typeface="Calibri" panose="020F0502020204030204" pitchFamily="34" charset="0"/>
                <a:cs typeface="Calibri" panose="020F0502020204030204" pitchFamily="34" charset="0"/>
              </a:rPr>
              <a:t>Ɵ = {Ɵ</a:t>
            </a:r>
            <a:r>
              <a:rPr lang="fr-FR" sz="900" b="0" dirty="0" smtClean="0">
                <a:solidFill>
                  <a:srgbClr val="2082C8"/>
                </a:solidFill>
                <a:latin typeface="Calibri" panose="020F0502020204030204" pitchFamily="34" charset="0"/>
                <a:cs typeface="Calibri" panose="020F0502020204030204" pitchFamily="34" charset="0"/>
              </a:rPr>
              <a:t>farm</a:t>
            </a:r>
            <a:r>
              <a:rPr lang="fr-FR" sz="1200" b="0" dirty="0" smtClean="0">
                <a:solidFill>
                  <a:srgbClr val="2082C8"/>
                </a:solidFill>
                <a:latin typeface="Calibri" panose="020F0502020204030204" pitchFamily="34" charset="0"/>
                <a:cs typeface="Calibri" panose="020F0502020204030204" pitchFamily="34" charset="0"/>
              </a:rPr>
              <a:t>, Ɵ</a:t>
            </a:r>
            <a:r>
              <a:rPr lang="fr-FR" sz="900" b="0" dirty="0" smtClean="0">
                <a:solidFill>
                  <a:srgbClr val="2082C8"/>
                </a:solidFill>
                <a:latin typeface="Calibri" panose="020F0502020204030204" pitchFamily="34" charset="0"/>
                <a:cs typeface="Calibri" panose="020F0502020204030204" pitchFamily="34" charset="0"/>
              </a:rPr>
              <a:t>foodborne</a:t>
            </a:r>
            <a:r>
              <a:rPr lang="fr-FR" sz="1200" b="0" dirty="0" smtClean="0">
                <a:solidFill>
                  <a:srgbClr val="2082C8"/>
                </a:solidFill>
                <a:latin typeface="Calibri" panose="020F0502020204030204" pitchFamily="34" charset="0"/>
                <a:cs typeface="Calibri" panose="020F0502020204030204" pitchFamily="34" charset="0"/>
              </a:rPr>
              <a:t>}</a:t>
            </a:r>
            <a:r>
              <a:rPr lang="fr-FR" sz="1200" b="0" dirty="0" smtClean="0"/>
              <a:t>, we want to estimate the risk of getting ESBL </a:t>
            </a:r>
            <a:r>
              <a:rPr lang="fr-FR" sz="1200" b="0" i="1" dirty="0" smtClean="0"/>
              <a:t>E. coli </a:t>
            </a:r>
            <a:r>
              <a:rPr lang="fr-FR" sz="1200" b="0" dirty="0" smtClean="0"/>
              <a:t>carriership for a </a:t>
            </a:r>
            <a:r>
              <a:rPr lang="fr-FR" sz="1200" b="0" dirty="0" err="1" smtClean="0"/>
              <a:t>worker</a:t>
            </a:r>
            <a:r>
              <a:rPr lang="fr-FR" sz="1200" b="0" dirty="0" smtClean="0"/>
              <a:t> </a:t>
            </a:r>
            <a:r>
              <a:rPr lang="fr-FR" sz="1200" b="0" dirty="0" err="1" smtClean="0"/>
              <a:t>working</a:t>
            </a:r>
            <a:r>
              <a:rPr lang="fr-FR" sz="1200" b="0" dirty="0" smtClean="0"/>
              <a:t> at </a:t>
            </a:r>
            <a:r>
              <a:rPr lang="fr-FR" sz="1200" b="0" dirty="0" err="1" smtClean="0"/>
              <a:t>processing</a:t>
            </a:r>
            <a:r>
              <a:rPr lang="fr-FR" sz="1200" b="0" dirty="0" smtClean="0"/>
              <a:t> stage </a:t>
            </a:r>
            <a:r>
              <a:rPr lang="fr-FR" sz="1200" i="1" dirty="0" smtClean="0">
                <a:solidFill>
                  <a:srgbClr val="FF0000"/>
                </a:solidFill>
              </a:rPr>
              <a:t>s</a:t>
            </a:r>
            <a:r>
              <a:rPr lang="fr-FR" sz="1200" b="0" dirty="0" smtClean="0"/>
              <a:t> </a:t>
            </a:r>
            <a:r>
              <a:rPr lang="fr-FR" sz="1200" b="0" dirty="0" err="1" smtClean="0"/>
              <a:t>given</a:t>
            </a:r>
            <a:r>
              <a:rPr lang="fr-FR" sz="1200" b="0" dirty="0" smtClean="0"/>
              <a:t> the hygiene practice parameters </a:t>
            </a:r>
            <a:r>
              <a:rPr lang="fr-FR" sz="1200" b="0" i="1" dirty="0">
                <a:solidFill>
                  <a:srgbClr val="00B050"/>
                </a:solidFill>
              </a:rPr>
              <a:t>H</a:t>
            </a:r>
            <a:r>
              <a:rPr lang="fr-FR" sz="1200" b="0" i="1" dirty="0" smtClean="0"/>
              <a:t>.</a:t>
            </a:r>
            <a:r>
              <a:rPr lang="fr-FR" sz="1200" b="0" dirty="0" smtClean="0"/>
              <a:t>   </a:t>
            </a:r>
            <a:endParaRPr lang="fr-FR" sz="1200" i="1" dirty="0"/>
          </a:p>
        </p:txBody>
      </p:sp>
      <p:sp>
        <p:nvSpPr>
          <p:cNvPr id="23" name="ZoneTexte 22"/>
          <p:cNvSpPr txBox="1"/>
          <p:nvPr/>
        </p:nvSpPr>
        <p:spPr>
          <a:xfrm>
            <a:off x="2954902" y="2420311"/>
            <a:ext cx="2546044" cy="553998"/>
          </a:xfrm>
          <a:prstGeom prst="rect">
            <a:avLst/>
          </a:prstGeom>
          <a:noFill/>
        </p:spPr>
        <p:txBody>
          <a:bodyPr wrap="square" rtlCol="0">
            <a:spAutoFit/>
          </a:bodyPr>
          <a:lstStyle/>
          <a:p>
            <a:pPr marL="228600" indent="-228600">
              <a:buFont typeface="+mj-lt"/>
              <a:buAutoNum type="arabicPeriod"/>
            </a:pPr>
            <a:r>
              <a:rPr lang="fr-FR" sz="1000" dirty="0"/>
              <a:t>Concentration on an infected bird</a:t>
            </a:r>
          </a:p>
          <a:p>
            <a:pPr marL="228600" indent="-228600">
              <a:buFont typeface="+mj-lt"/>
              <a:buAutoNum type="arabicPeriod"/>
            </a:pPr>
            <a:r>
              <a:rPr lang="fr-FR" sz="1000" dirty="0"/>
              <a:t>Within flock prevalence</a:t>
            </a:r>
          </a:p>
          <a:p>
            <a:endParaRPr lang="fr-FR" sz="1000" dirty="0"/>
          </a:p>
        </p:txBody>
      </p:sp>
      <p:sp>
        <p:nvSpPr>
          <p:cNvPr id="31" name="ZoneTexte 30"/>
          <p:cNvSpPr txBox="1"/>
          <p:nvPr/>
        </p:nvSpPr>
        <p:spPr>
          <a:xfrm>
            <a:off x="6886815" y="2987225"/>
            <a:ext cx="1112754" cy="861774"/>
          </a:xfrm>
          <a:prstGeom prst="rect">
            <a:avLst/>
          </a:prstGeom>
          <a:noFill/>
        </p:spPr>
        <p:txBody>
          <a:bodyPr wrap="square" rtlCol="0">
            <a:spAutoFit/>
          </a:bodyPr>
          <a:lstStyle/>
          <a:p>
            <a:pPr marL="171450" indent="-171450">
              <a:buFont typeface="Arial" panose="020B0604020202020204" pitchFamily="34" charset="0"/>
              <a:buChar char="•"/>
            </a:pPr>
            <a:r>
              <a:rPr lang="fr-FR" sz="1000" dirty="0" smtClean="0">
                <a:solidFill>
                  <a:srgbClr val="FF0000"/>
                </a:solidFill>
              </a:rPr>
              <a:t>C_ev_p</a:t>
            </a:r>
          </a:p>
          <a:p>
            <a:pPr marL="171450" indent="-171450">
              <a:buFont typeface="Arial" panose="020B0604020202020204" pitchFamily="34" charset="0"/>
              <a:buChar char="•"/>
            </a:pPr>
            <a:r>
              <a:rPr lang="fr-FR" sz="1000" dirty="0" smtClean="0">
                <a:solidFill>
                  <a:srgbClr val="FF0000"/>
                </a:solidFill>
              </a:rPr>
              <a:t>Prev_ev_p</a:t>
            </a:r>
            <a:endParaRPr lang="fr-FR" sz="1000" dirty="0">
              <a:solidFill>
                <a:srgbClr val="FF0000"/>
              </a:solidFill>
            </a:endParaRPr>
          </a:p>
          <a:p>
            <a:pPr marL="171450" indent="-171450">
              <a:buFont typeface="Arial" panose="020B0604020202020204" pitchFamily="34" charset="0"/>
              <a:buChar char="•"/>
            </a:pPr>
            <a:r>
              <a:rPr lang="fr-FR" sz="1000" dirty="0" smtClean="0">
                <a:solidFill>
                  <a:srgbClr val="00B050"/>
                </a:solidFill>
              </a:rPr>
              <a:t>C_ev_n</a:t>
            </a:r>
            <a:endParaRPr lang="fr-FR" sz="1000" dirty="0">
              <a:solidFill>
                <a:srgbClr val="00B050"/>
              </a:solidFill>
            </a:endParaRPr>
          </a:p>
          <a:p>
            <a:pPr marL="171450" indent="-171450">
              <a:buFont typeface="Arial" panose="020B0604020202020204" pitchFamily="34" charset="0"/>
              <a:buChar char="•"/>
            </a:pPr>
            <a:r>
              <a:rPr lang="fr-FR" sz="1000" dirty="0" smtClean="0">
                <a:solidFill>
                  <a:srgbClr val="00B050"/>
                </a:solidFill>
              </a:rPr>
              <a:t>Prev_ev_n</a:t>
            </a:r>
          </a:p>
          <a:p>
            <a:pPr marL="171450" indent="-171450">
              <a:buFont typeface="Arial" panose="020B0604020202020204" pitchFamily="34" charset="0"/>
              <a:buChar char="•"/>
            </a:pPr>
            <a:endParaRPr lang="fr-FR" sz="1000" dirty="0">
              <a:solidFill>
                <a:srgbClr val="00B050"/>
              </a:solidFill>
            </a:endParaRPr>
          </a:p>
        </p:txBody>
      </p:sp>
      <p:grpSp>
        <p:nvGrpSpPr>
          <p:cNvPr id="50" name="Groupe 49"/>
          <p:cNvGrpSpPr/>
          <p:nvPr/>
        </p:nvGrpSpPr>
        <p:grpSpPr>
          <a:xfrm>
            <a:off x="208070" y="2969754"/>
            <a:ext cx="8923607" cy="1508105"/>
            <a:chOff x="208070" y="2969754"/>
            <a:chExt cx="8923607" cy="1508105"/>
          </a:xfrm>
        </p:grpSpPr>
        <p:sp>
          <p:nvSpPr>
            <p:cNvPr id="21" name="ZoneTexte 20"/>
            <p:cNvSpPr txBox="1"/>
            <p:nvPr/>
          </p:nvSpPr>
          <p:spPr>
            <a:xfrm>
              <a:off x="208070" y="2969754"/>
              <a:ext cx="2232248" cy="1508105"/>
            </a:xfrm>
            <a:prstGeom prst="rect">
              <a:avLst/>
            </a:prstGeom>
            <a:noFill/>
          </p:spPr>
          <p:txBody>
            <a:bodyPr wrap="square" rtlCol="0">
              <a:spAutoFit/>
            </a:bodyPr>
            <a:lstStyle/>
            <a:p>
              <a:pPr marL="171450" indent="-171450">
                <a:buFont typeface="Arial" panose="020B0604020202020204" pitchFamily="34" charset="0"/>
                <a:buChar char="•"/>
              </a:pPr>
              <a:r>
                <a:rPr lang="fr-FR" sz="1000" dirty="0" smtClean="0">
                  <a:solidFill>
                    <a:srgbClr val="FF0000"/>
                  </a:solidFill>
                </a:rPr>
                <a:t>C_&lt;step&gt;_p</a:t>
              </a:r>
            </a:p>
            <a:p>
              <a:pPr marL="171450" indent="-171450">
                <a:buFont typeface="Arial" panose="020B0604020202020204" pitchFamily="34" charset="0"/>
                <a:buChar char="•"/>
              </a:pPr>
              <a:r>
                <a:rPr lang="fr-FR" sz="1000" dirty="0" smtClean="0">
                  <a:solidFill>
                    <a:srgbClr val="FF0000"/>
                  </a:solidFill>
                </a:rPr>
                <a:t>Prev_</a:t>
              </a:r>
              <a:r>
                <a:rPr lang="fr-FR" sz="1000" dirty="0">
                  <a:solidFill>
                    <a:srgbClr val="FF0000"/>
                  </a:solidFill>
                </a:rPr>
                <a:t>&lt;step&gt;</a:t>
              </a:r>
              <a:r>
                <a:rPr lang="fr-FR" sz="1000" dirty="0" smtClean="0">
                  <a:solidFill>
                    <a:srgbClr val="FF0000"/>
                  </a:solidFill>
                </a:rPr>
                <a:t>_p</a:t>
              </a:r>
              <a:endParaRPr lang="fr-FR" sz="1000" dirty="0"/>
            </a:p>
            <a:p>
              <a:pPr marL="171450" indent="-171450">
                <a:buFont typeface="Arial" panose="020B0604020202020204" pitchFamily="34" charset="0"/>
                <a:buChar char="•"/>
              </a:pPr>
              <a:r>
                <a:rPr lang="fr-FR" sz="1000" dirty="0" smtClean="0">
                  <a:solidFill>
                    <a:srgbClr val="00B050"/>
                  </a:solidFill>
                </a:rPr>
                <a:t>C</a:t>
              </a:r>
              <a:r>
                <a:rPr lang="fr-FR" sz="1000" dirty="0">
                  <a:solidFill>
                    <a:srgbClr val="00B050"/>
                  </a:solidFill>
                </a:rPr>
                <a:t>_&lt;step</a:t>
              </a:r>
              <a:r>
                <a:rPr lang="fr-FR" sz="1000" dirty="0" smtClean="0">
                  <a:solidFill>
                    <a:srgbClr val="00B050"/>
                  </a:solidFill>
                </a:rPr>
                <a:t>&gt;_n </a:t>
              </a:r>
              <a:r>
                <a:rPr lang="fr-FR" sz="1000" dirty="0"/>
                <a:t>= </a:t>
              </a:r>
              <a:r>
                <a:rPr lang="fr-FR" sz="1000" dirty="0" smtClean="0"/>
                <a:t>0</a:t>
              </a:r>
              <a:endParaRPr lang="fr-FR" sz="1000" dirty="0"/>
            </a:p>
            <a:p>
              <a:pPr marL="171450" indent="-171450">
                <a:buFont typeface="Arial" panose="020B0604020202020204" pitchFamily="34" charset="0"/>
                <a:buChar char="•"/>
              </a:pPr>
              <a:r>
                <a:rPr lang="fr-FR" sz="1000" dirty="0">
                  <a:solidFill>
                    <a:srgbClr val="00B050"/>
                  </a:solidFill>
                </a:rPr>
                <a:t>Prev_&lt;step</a:t>
              </a:r>
              <a:r>
                <a:rPr lang="fr-FR" sz="1000" dirty="0" smtClean="0">
                  <a:solidFill>
                    <a:srgbClr val="00B050"/>
                  </a:solidFill>
                </a:rPr>
                <a:t>&gt;_</a:t>
              </a:r>
              <a:r>
                <a:rPr lang="fr-FR" sz="1000" dirty="0">
                  <a:solidFill>
                    <a:srgbClr val="00B050"/>
                  </a:solidFill>
                </a:rPr>
                <a:t>n</a:t>
              </a:r>
              <a:r>
                <a:rPr lang="fr-FR" sz="1000" dirty="0" smtClean="0">
                  <a:solidFill>
                    <a:srgbClr val="00B050"/>
                  </a:solidFill>
                </a:rPr>
                <a:t> </a:t>
              </a:r>
              <a:r>
                <a:rPr lang="fr-FR" sz="1000" dirty="0" smtClean="0"/>
                <a:t>= 0</a:t>
              </a:r>
            </a:p>
            <a:p>
              <a:pPr marL="171450" indent="-171450">
                <a:buFont typeface="Arial" panose="020B0604020202020204" pitchFamily="34" charset="0"/>
                <a:buChar char="•"/>
              </a:pPr>
              <a:endParaRPr lang="fr-FR" sz="1000" dirty="0"/>
            </a:p>
            <a:p>
              <a:pPr marL="171450" indent="-171450">
                <a:buFont typeface="Arial" panose="020B0604020202020204" pitchFamily="34" charset="0"/>
                <a:buChar char="•"/>
              </a:pPr>
              <a:r>
                <a:rPr lang="fr-FR" sz="1000" dirty="0" smtClean="0">
                  <a:solidFill>
                    <a:srgbClr val="0070C0"/>
                  </a:solidFill>
                </a:rPr>
                <a:t>Farm module (</a:t>
              </a:r>
              <a:r>
                <a:rPr lang="fr-FR" sz="1000" dirty="0" smtClean="0">
                  <a:solidFill>
                    <a:srgbClr val="2082C8"/>
                  </a:solidFill>
                  <a:latin typeface="Calibri" panose="020F0502020204030204" pitchFamily="34" charset="0"/>
                  <a:cs typeface="Calibri" panose="020F0502020204030204" pitchFamily="34" charset="0"/>
                </a:rPr>
                <a:t>Ɵ</a:t>
              </a:r>
              <a:r>
                <a:rPr lang="fr-FR" sz="900" dirty="0" smtClean="0">
                  <a:solidFill>
                    <a:srgbClr val="2082C8"/>
                  </a:solidFill>
                  <a:latin typeface="Calibri" panose="020F0502020204030204" pitchFamily="34" charset="0"/>
                  <a:cs typeface="Calibri" panose="020F0502020204030204" pitchFamily="34" charset="0"/>
                </a:rPr>
                <a:t>farm</a:t>
              </a:r>
              <a:r>
                <a:rPr lang="fr-FR" sz="1000" dirty="0" smtClean="0">
                  <a:solidFill>
                    <a:srgbClr val="0070C0"/>
                  </a:solidFill>
                </a:rPr>
                <a:t>) </a:t>
              </a:r>
              <a:r>
                <a:rPr lang="fr-FR" sz="1000" dirty="0">
                  <a:solidFill>
                    <a:srgbClr val="0070C0"/>
                  </a:solidFill>
                </a:rPr>
                <a:t>outputs</a:t>
              </a:r>
            </a:p>
            <a:p>
              <a:pPr marL="171450" indent="-171450">
                <a:buFont typeface="Arial" panose="020B0604020202020204" pitchFamily="34" charset="0"/>
                <a:buChar char="•"/>
              </a:pPr>
              <a:endParaRPr lang="fr-FR" sz="1000" dirty="0" smtClean="0"/>
            </a:p>
            <a:p>
              <a:endParaRPr lang="fr-FR" sz="1000" dirty="0"/>
            </a:p>
            <a:p>
              <a:endParaRPr lang="fr-FR" sz="1000" dirty="0"/>
            </a:p>
          </p:txBody>
        </p:sp>
        <p:sp>
          <p:nvSpPr>
            <p:cNvPr id="22" name="ZoneTexte 21"/>
            <p:cNvSpPr txBox="1"/>
            <p:nvPr/>
          </p:nvSpPr>
          <p:spPr>
            <a:xfrm>
              <a:off x="3439953" y="3012629"/>
              <a:ext cx="1216305" cy="707886"/>
            </a:xfrm>
            <a:prstGeom prst="rect">
              <a:avLst/>
            </a:prstGeom>
            <a:noFill/>
          </p:spPr>
          <p:txBody>
            <a:bodyPr wrap="square" rtlCol="0">
              <a:spAutoFit/>
            </a:bodyPr>
            <a:lstStyle/>
            <a:p>
              <a:pPr marL="171450" indent="-171450">
                <a:buFont typeface="Arial" panose="020B0604020202020204" pitchFamily="34" charset="0"/>
                <a:buChar char="•"/>
              </a:pPr>
              <a:r>
                <a:rPr lang="fr-FR" sz="1000" dirty="0" smtClean="0">
                  <a:solidFill>
                    <a:srgbClr val="FF0000"/>
                  </a:solidFill>
                </a:rPr>
                <a:t>C_prod_p</a:t>
              </a:r>
            </a:p>
            <a:p>
              <a:pPr marL="171450" indent="-171450">
                <a:buFont typeface="Arial" panose="020B0604020202020204" pitchFamily="34" charset="0"/>
                <a:buChar char="•"/>
              </a:pPr>
              <a:r>
                <a:rPr lang="fr-FR" sz="1000" dirty="0" smtClean="0">
                  <a:solidFill>
                    <a:srgbClr val="FF0000"/>
                  </a:solidFill>
                </a:rPr>
                <a:t>Prev_prod_p</a:t>
              </a:r>
              <a:endParaRPr lang="fr-FR" sz="1000" dirty="0">
                <a:solidFill>
                  <a:srgbClr val="FF0000"/>
                </a:solidFill>
              </a:endParaRPr>
            </a:p>
            <a:p>
              <a:pPr marL="171450" indent="-171450">
                <a:buFont typeface="Arial" panose="020B0604020202020204" pitchFamily="34" charset="0"/>
                <a:buChar char="•"/>
              </a:pPr>
              <a:r>
                <a:rPr lang="fr-FR" sz="1000" dirty="0" smtClean="0">
                  <a:solidFill>
                    <a:srgbClr val="00B050"/>
                  </a:solidFill>
                </a:rPr>
                <a:t>C_prod_n</a:t>
              </a:r>
              <a:endParaRPr lang="fr-FR" sz="1000" dirty="0">
                <a:solidFill>
                  <a:srgbClr val="00B050"/>
                </a:solidFill>
              </a:endParaRPr>
            </a:p>
            <a:p>
              <a:pPr marL="171450" indent="-171450">
                <a:buFont typeface="Arial" panose="020B0604020202020204" pitchFamily="34" charset="0"/>
                <a:buChar char="•"/>
              </a:pPr>
              <a:r>
                <a:rPr lang="fr-FR" sz="1000" dirty="0" err="1" smtClean="0">
                  <a:solidFill>
                    <a:srgbClr val="00B050"/>
                  </a:solidFill>
                </a:rPr>
                <a:t>Prev_prod_n</a:t>
              </a:r>
              <a:endParaRPr lang="fr-FR" sz="1000" dirty="0" smtClean="0">
                <a:solidFill>
                  <a:srgbClr val="00B050"/>
                </a:solidFill>
              </a:endParaRPr>
            </a:p>
          </p:txBody>
        </p:sp>
        <p:sp>
          <p:nvSpPr>
            <p:cNvPr id="32" name="ZoneTexte 31"/>
            <p:cNvSpPr txBox="1"/>
            <p:nvPr/>
          </p:nvSpPr>
          <p:spPr>
            <a:xfrm>
              <a:off x="7876980" y="2969754"/>
              <a:ext cx="1254697" cy="707886"/>
            </a:xfrm>
            <a:prstGeom prst="rect">
              <a:avLst/>
            </a:prstGeom>
            <a:noFill/>
          </p:spPr>
          <p:txBody>
            <a:bodyPr wrap="square" rtlCol="0">
              <a:spAutoFit/>
            </a:bodyPr>
            <a:lstStyle/>
            <a:p>
              <a:pPr marL="171450" indent="-171450">
                <a:buFont typeface="Arial" panose="020B0604020202020204" pitchFamily="34" charset="0"/>
                <a:buChar char="•"/>
              </a:pPr>
              <a:r>
                <a:rPr lang="fr-FR" sz="1000" dirty="0" smtClean="0">
                  <a:solidFill>
                    <a:srgbClr val="FF0000"/>
                  </a:solidFill>
                </a:rPr>
                <a:t>C_por_p</a:t>
              </a:r>
            </a:p>
            <a:p>
              <a:pPr marL="171450" indent="-171450">
                <a:buFont typeface="Arial" panose="020B0604020202020204" pitchFamily="34" charset="0"/>
                <a:buChar char="•"/>
              </a:pPr>
              <a:r>
                <a:rPr lang="fr-FR" sz="1000" dirty="0" smtClean="0">
                  <a:solidFill>
                    <a:srgbClr val="FF0000"/>
                  </a:solidFill>
                </a:rPr>
                <a:t>Prev_por_p</a:t>
              </a:r>
              <a:endParaRPr lang="fr-FR" sz="1000" dirty="0">
                <a:solidFill>
                  <a:srgbClr val="FF0000"/>
                </a:solidFill>
              </a:endParaRPr>
            </a:p>
            <a:p>
              <a:pPr marL="171450" indent="-171450">
                <a:buFont typeface="Arial" panose="020B0604020202020204" pitchFamily="34" charset="0"/>
                <a:buChar char="•"/>
              </a:pPr>
              <a:r>
                <a:rPr lang="fr-FR" sz="1000" dirty="0" smtClean="0">
                  <a:solidFill>
                    <a:srgbClr val="00B050"/>
                  </a:solidFill>
                </a:rPr>
                <a:t>C_por_n</a:t>
              </a:r>
              <a:endParaRPr lang="fr-FR" sz="1000" dirty="0">
                <a:solidFill>
                  <a:srgbClr val="00B050"/>
                </a:solidFill>
              </a:endParaRPr>
            </a:p>
            <a:p>
              <a:pPr marL="171450" indent="-171450">
                <a:buFont typeface="Arial" panose="020B0604020202020204" pitchFamily="34" charset="0"/>
                <a:buChar char="•"/>
              </a:pPr>
              <a:r>
                <a:rPr lang="fr-FR" sz="1000" dirty="0" smtClean="0">
                  <a:solidFill>
                    <a:srgbClr val="00B050"/>
                  </a:solidFill>
                </a:rPr>
                <a:t>Prev_por_n</a:t>
              </a:r>
            </a:p>
          </p:txBody>
        </p:sp>
      </p:grpSp>
      <p:grpSp>
        <p:nvGrpSpPr>
          <p:cNvPr id="34" name="Groupe 33"/>
          <p:cNvGrpSpPr/>
          <p:nvPr/>
        </p:nvGrpSpPr>
        <p:grpSpPr>
          <a:xfrm>
            <a:off x="285162" y="1343902"/>
            <a:ext cx="8354149" cy="869839"/>
            <a:chOff x="285162" y="1343902"/>
            <a:chExt cx="8354149" cy="869839"/>
          </a:xfrm>
        </p:grpSpPr>
        <p:grpSp>
          <p:nvGrpSpPr>
            <p:cNvPr id="35" name="Groupe 34"/>
            <p:cNvGrpSpPr/>
            <p:nvPr/>
          </p:nvGrpSpPr>
          <p:grpSpPr>
            <a:xfrm>
              <a:off x="285162" y="1362790"/>
              <a:ext cx="1543632" cy="838567"/>
              <a:chOff x="101150" y="1351262"/>
              <a:chExt cx="1543632" cy="838567"/>
            </a:xfrm>
          </p:grpSpPr>
          <p:sp>
            <p:nvSpPr>
              <p:cNvPr id="70" name="ZoneTexte 69"/>
              <p:cNvSpPr txBox="1"/>
              <p:nvPr/>
            </p:nvSpPr>
            <p:spPr>
              <a:xfrm>
                <a:off x="208964" y="1353505"/>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71" name="ZoneTexte 70"/>
              <p:cNvSpPr txBox="1"/>
              <p:nvPr/>
            </p:nvSpPr>
            <p:spPr>
              <a:xfrm>
                <a:off x="1041793" y="1351262"/>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grpSp>
            <p:nvGrpSpPr>
              <p:cNvPr id="72" name="Groupe 71"/>
              <p:cNvGrpSpPr/>
              <p:nvPr/>
            </p:nvGrpSpPr>
            <p:grpSpPr>
              <a:xfrm>
                <a:off x="101150" y="1755125"/>
                <a:ext cx="1543632" cy="434704"/>
                <a:chOff x="297303" y="1755125"/>
                <a:chExt cx="1543632" cy="434704"/>
              </a:xfrm>
            </p:grpSpPr>
            <p:sp>
              <p:nvSpPr>
                <p:cNvPr id="73" name="Rectangle 72"/>
                <p:cNvSpPr/>
                <p:nvPr/>
              </p:nvSpPr>
              <p:spPr>
                <a:xfrm>
                  <a:off x="297303" y="1757781"/>
                  <a:ext cx="72643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Thinning</a:t>
                  </a:r>
                  <a:endParaRPr lang="fr-FR" sz="1100" dirty="0">
                    <a:solidFill>
                      <a:schemeClr val="tx1"/>
                    </a:solidFill>
                  </a:endParaRPr>
                </a:p>
              </p:txBody>
            </p:sp>
            <p:sp>
              <p:nvSpPr>
                <p:cNvPr id="74" name="Rectangle 73"/>
                <p:cNvSpPr/>
                <p:nvPr/>
              </p:nvSpPr>
              <p:spPr>
                <a:xfrm>
                  <a:off x="1145054" y="1755125"/>
                  <a:ext cx="695881"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Clearing</a:t>
                  </a:r>
                  <a:endParaRPr lang="fr-FR" sz="1100" dirty="0">
                    <a:solidFill>
                      <a:schemeClr val="tx1"/>
                    </a:solidFill>
                  </a:endParaRPr>
                </a:p>
              </p:txBody>
            </p:sp>
          </p:grpSp>
        </p:grpSp>
        <p:grpSp>
          <p:nvGrpSpPr>
            <p:cNvPr id="36" name="Groupe 35"/>
            <p:cNvGrpSpPr/>
            <p:nvPr/>
          </p:nvGrpSpPr>
          <p:grpSpPr>
            <a:xfrm>
              <a:off x="2214024" y="1378098"/>
              <a:ext cx="3312922" cy="835643"/>
              <a:chOff x="2134367" y="1356213"/>
              <a:chExt cx="3312922" cy="835643"/>
            </a:xfrm>
          </p:grpSpPr>
          <p:grpSp>
            <p:nvGrpSpPr>
              <p:cNvPr id="43" name="Groupe 42"/>
              <p:cNvGrpSpPr/>
              <p:nvPr/>
            </p:nvGrpSpPr>
            <p:grpSpPr>
              <a:xfrm>
                <a:off x="2134367" y="1751849"/>
                <a:ext cx="3312922" cy="440007"/>
                <a:chOff x="2331044" y="1757614"/>
                <a:chExt cx="3312922" cy="440007"/>
              </a:xfrm>
            </p:grpSpPr>
            <p:sp>
              <p:nvSpPr>
                <p:cNvPr id="49" name="Rectangle 48"/>
                <p:cNvSpPr/>
                <p:nvPr/>
              </p:nvSpPr>
              <p:spPr>
                <a:xfrm>
                  <a:off x="4090921" y="1765573"/>
                  <a:ext cx="696440"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51" name="Rectangle 50"/>
                <p:cNvSpPr/>
                <p:nvPr/>
              </p:nvSpPr>
              <p:spPr>
                <a:xfrm>
                  <a:off x="2331044" y="1757614"/>
                  <a:ext cx="747972"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err="1" smtClean="0">
                      <a:solidFill>
                        <a:schemeClr val="tx1"/>
                      </a:solidFill>
                    </a:rPr>
                    <a:t>Cleaning</a:t>
                  </a:r>
                  <a:endParaRPr lang="fr-FR" sz="1100" dirty="0">
                    <a:solidFill>
                      <a:schemeClr val="tx1"/>
                    </a:solidFill>
                  </a:endParaRPr>
                </a:p>
              </p:txBody>
            </p:sp>
            <p:sp>
              <p:nvSpPr>
                <p:cNvPr id="53" name="Rectangle 52"/>
                <p:cNvSpPr/>
                <p:nvPr/>
              </p:nvSpPr>
              <p:spPr>
                <a:xfrm>
                  <a:off x="4905751" y="1765573"/>
                  <a:ext cx="738215"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Post-</a:t>
                  </a:r>
                  <a:r>
                    <a:rPr lang="fr-FR" sz="1000" dirty="0" err="1" smtClean="0">
                      <a:solidFill>
                        <a:schemeClr val="tx1"/>
                      </a:solidFill>
                    </a:rPr>
                    <a:t>bleeding</a:t>
                  </a:r>
                  <a:endParaRPr lang="fr-FR" sz="1000" dirty="0">
                    <a:solidFill>
                      <a:schemeClr val="tx1"/>
                    </a:solidFill>
                  </a:endParaRPr>
                </a:p>
              </p:txBody>
            </p:sp>
            <p:sp>
              <p:nvSpPr>
                <p:cNvPr id="54" name="Rectangle 53"/>
                <p:cNvSpPr/>
                <p:nvPr/>
              </p:nvSpPr>
              <p:spPr>
                <a:xfrm>
                  <a:off x="3208077" y="1765573"/>
                  <a:ext cx="749861"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err="1" smtClean="0">
                      <a:solidFill>
                        <a:schemeClr val="tx1"/>
                      </a:solidFill>
                    </a:rPr>
                    <a:t>Unloading</a:t>
                  </a:r>
                  <a:endParaRPr lang="fr-FR" sz="900" dirty="0">
                    <a:solidFill>
                      <a:schemeClr val="tx1"/>
                    </a:solidFill>
                  </a:endParaRPr>
                </a:p>
              </p:txBody>
            </p:sp>
          </p:grpSp>
          <p:grpSp>
            <p:nvGrpSpPr>
              <p:cNvPr id="44" name="Groupe 43"/>
              <p:cNvGrpSpPr/>
              <p:nvPr/>
            </p:nvGrpSpPr>
            <p:grpSpPr>
              <a:xfrm>
                <a:off x="2258624" y="1356213"/>
                <a:ext cx="3071584" cy="266213"/>
                <a:chOff x="2468036" y="1344780"/>
                <a:chExt cx="3071584" cy="266213"/>
              </a:xfrm>
            </p:grpSpPr>
            <p:sp>
              <p:nvSpPr>
                <p:cNvPr id="45" name="ZoneTexte 44"/>
                <p:cNvSpPr txBox="1"/>
                <p:nvPr/>
              </p:nvSpPr>
              <p:spPr>
                <a:xfrm>
                  <a:off x="5035565" y="134478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p>
              </p:txBody>
            </p:sp>
            <p:sp>
              <p:nvSpPr>
                <p:cNvPr id="46" name="ZoneTexte 45"/>
                <p:cNvSpPr txBox="1"/>
                <p:nvPr/>
              </p:nvSpPr>
              <p:spPr>
                <a:xfrm>
                  <a:off x="2468036" y="134938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sp>
              <p:nvSpPr>
                <p:cNvPr id="47" name="ZoneTexte 46"/>
                <p:cNvSpPr txBox="1"/>
                <p:nvPr/>
              </p:nvSpPr>
              <p:spPr>
                <a:xfrm>
                  <a:off x="3339555" y="134478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4</a:t>
                  </a:r>
                </a:p>
              </p:txBody>
            </p:sp>
            <p:sp>
              <p:nvSpPr>
                <p:cNvPr id="48" name="ZoneTexte 47"/>
                <p:cNvSpPr txBox="1"/>
                <p:nvPr/>
              </p:nvSpPr>
              <p:spPr>
                <a:xfrm>
                  <a:off x="4194550" y="1345894"/>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p>
              </p:txBody>
            </p:sp>
          </p:grpSp>
        </p:grpSp>
        <p:sp>
          <p:nvSpPr>
            <p:cNvPr id="37" name="ZoneTexte 36"/>
            <p:cNvSpPr txBox="1"/>
            <p:nvPr/>
          </p:nvSpPr>
          <p:spPr>
            <a:xfrm>
              <a:off x="6032901" y="135321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7</a:t>
              </a:r>
            </a:p>
          </p:txBody>
        </p:sp>
        <p:sp>
          <p:nvSpPr>
            <p:cNvPr id="38" name="Rectangle 37"/>
            <p:cNvSpPr/>
            <p:nvPr/>
          </p:nvSpPr>
          <p:spPr>
            <a:xfrm>
              <a:off x="5888885" y="1777029"/>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Post-</a:t>
              </a:r>
              <a:r>
                <a:rPr lang="fr-FR" sz="1000" dirty="0" err="1" smtClean="0">
                  <a:solidFill>
                    <a:schemeClr val="tx1"/>
                  </a:solidFill>
                </a:rPr>
                <a:t>df</a:t>
              </a:r>
              <a:endParaRPr lang="fr-FR" sz="1000" dirty="0">
                <a:solidFill>
                  <a:schemeClr val="tx1"/>
                </a:solidFill>
              </a:endParaRPr>
            </a:p>
          </p:txBody>
        </p:sp>
        <p:sp>
          <p:nvSpPr>
            <p:cNvPr id="39" name="ZoneTexte 38"/>
            <p:cNvSpPr txBox="1"/>
            <p:nvPr/>
          </p:nvSpPr>
          <p:spPr>
            <a:xfrm>
              <a:off x="8001007" y="1343902"/>
              <a:ext cx="549951"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050" b="1" dirty="0">
                  <a:solidFill>
                    <a:schemeClr val="bg1"/>
                  </a:solidFill>
                </a:rPr>
                <a:t>9</a:t>
              </a:r>
            </a:p>
          </p:txBody>
        </p:sp>
        <p:sp>
          <p:nvSpPr>
            <p:cNvPr id="40" name="Rectangle 39"/>
            <p:cNvSpPr/>
            <p:nvPr/>
          </p:nvSpPr>
          <p:spPr>
            <a:xfrm>
              <a:off x="7847223" y="177116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41" name="Rectangle 40"/>
            <p:cNvSpPr/>
            <p:nvPr/>
          </p:nvSpPr>
          <p:spPr>
            <a:xfrm>
              <a:off x="7029768" y="1775897"/>
              <a:ext cx="69640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Post-</a:t>
              </a:r>
              <a:r>
                <a:rPr lang="fr-FR" sz="1000" dirty="0" err="1" smtClean="0">
                  <a:solidFill>
                    <a:schemeClr val="tx1"/>
                  </a:solidFill>
                </a:rPr>
                <a:t>ev</a:t>
              </a:r>
              <a:endParaRPr lang="fr-FR" sz="1000" dirty="0">
                <a:solidFill>
                  <a:schemeClr val="tx1"/>
                </a:solidFill>
              </a:endParaRPr>
            </a:p>
          </p:txBody>
        </p:sp>
        <p:sp>
          <p:nvSpPr>
            <p:cNvPr id="42" name="ZoneTexte 41"/>
            <p:cNvSpPr txBox="1"/>
            <p:nvPr/>
          </p:nvSpPr>
          <p:spPr>
            <a:xfrm>
              <a:off x="7125944" y="135344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8</a:t>
              </a:r>
            </a:p>
          </p:txBody>
        </p:sp>
      </p:grpSp>
      <p:sp>
        <p:nvSpPr>
          <p:cNvPr id="2" name="Rectangle 1"/>
          <p:cNvSpPr/>
          <p:nvPr/>
        </p:nvSpPr>
        <p:spPr>
          <a:xfrm>
            <a:off x="5812674" y="2973025"/>
            <a:ext cx="1250360" cy="738664"/>
          </a:xfrm>
          <a:prstGeom prst="rect">
            <a:avLst/>
          </a:prstGeom>
        </p:spPr>
        <p:txBody>
          <a:bodyPr wrap="square">
            <a:spAutoFit/>
          </a:bodyPr>
          <a:lstStyle/>
          <a:p>
            <a:pPr marL="171450" indent="-171450">
              <a:buFont typeface="Arial" panose="020B0604020202020204" pitchFamily="34" charset="0"/>
              <a:buChar char="•"/>
            </a:pPr>
            <a:r>
              <a:rPr lang="fr-FR" sz="1050" dirty="0" err="1" smtClean="0">
                <a:solidFill>
                  <a:srgbClr val="FF0000"/>
                </a:solidFill>
              </a:rPr>
              <a:t>C_df_p</a:t>
            </a:r>
            <a:endParaRPr lang="fr-FR" sz="1050" dirty="0">
              <a:solidFill>
                <a:srgbClr val="FF0000"/>
              </a:solidFill>
            </a:endParaRPr>
          </a:p>
          <a:p>
            <a:pPr marL="171450" indent="-171450">
              <a:buFont typeface="Arial" panose="020B0604020202020204" pitchFamily="34" charset="0"/>
              <a:buChar char="•"/>
            </a:pPr>
            <a:r>
              <a:rPr lang="fr-FR" sz="1050" dirty="0" err="1" smtClean="0">
                <a:solidFill>
                  <a:srgbClr val="FF0000"/>
                </a:solidFill>
              </a:rPr>
              <a:t>Prev_df_p</a:t>
            </a:r>
            <a:endParaRPr lang="fr-FR" sz="1050" dirty="0">
              <a:solidFill>
                <a:srgbClr val="FF0000"/>
              </a:solidFill>
            </a:endParaRPr>
          </a:p>
          <a:p>
            <a:pPr marL="171450" indent="-171450">
              <a:buFont typeface="Arial" panose="020B0604020202020204" pitchFamily="34" charset="0"/>
              <a:buChar char="•"/>
            </a:pPr>
            <a:r>
              <a:rPr lang="fr-FR" sz="1050" dirty="0" err="1" smtClean="0">
                <a:solidFill>
                  <a:srgbClr val="00B050"/>
                </a:solidFill>
              </a:rPr>
              <a:t>C_df_n</a:t>
            </a:r>
            <a:endParaRPr lang="fr-FR" sz="1050" dirty="0">
              <a:solidFill>
                <a:srgbClr val="00B050"/>
              </a:solidFill>
            </a:endParaRPr>
          </a:p>
          <a:p>
            <a:pPr marL="171450" indent="-171450">
              <a:buFont typeface="Arial" panose="020B0604020202020204" pitchFamily="34" charset="0"/>
              <a:buChar char="•"/>
            </a:pPr>
            <a:r>
              <a:rPr lang="fr-FR" sz="1050" dirty="0" err="1" smtClean="0">
                <a:solidFill>
                  <a:srgbClr val="00B050"/>
                </a:solidFill>
              </a:rPr>
              <a:t>Prev_df_n</a:t>
            </a:r>
            <a:endParaRPr lang="fr-FR" sz="1050" dirty="0">
              <a:solidFill>
                <a:srgbClr val="00B050"/>
              </a:solidFill>
            </a:endParaRPr>
          </a:p>
        </p:txBody>
      </p:sp>
      <p:sp>
        <p:nvSpPr>
          <p:cNvPr id="9" name="Rectangle 8"/>
          <p:cNvSpPr/>
          <p:nvPr/>
        </p:nvSpPr>
        <p:spPr>
          <a:xfrm>
            <a:off x="5940152" y="3725889"/>
            <a:ext cx="3006080" cy="246221"/>
          </a:xfrm>
          <a:prstGeom prst="rect">
            <a:avLst/>
          </a:prstGeom>
        </p:spPr>
        <p:txBody>
          <a:bodyPr wrap="square">
            <a:spAutoFit/>
          </a:bodyPr>
          <a:lstStyle/>
          <a:p>
            <a:pPr marL="171450" indent="-171450">
              <a:buFont typeface="Arial" panose="020B0604020202020204" pitchFamily="34" charset="0"/>
              <a:buChar char="•"/>
            </a:pPr>
            <a:r>
              <a:rPr lang="fr-FR" sz="1000" dirty="0" smtClean="0">
                <a:solidFill>
                  <a:srgbClr val="0070C0"/>
                </a:solidFill>
              </a:rPr>
              <a:t>Food-borne module (</a:t>
            </a:r>
            <a:r>
              <a:rPr lang="fr-FR" sz="1000" dirty="0" err="1" smtClean="0">
                <a:solidFill>
                  <a:srgbClr val="2082C8"/>
                </a:solidFill>
                <a:latin typeface="Calibri" panose="020F0502020204030204" pitchFamily="34" charset="0"/>
                <a:cs typeface="Calibri" panose="020F0502020204030204" pitchFamily="34" charset="0"/>
              </a:rPr>
              <a:t>Ɵfoodborne</a:t>
            </a:r>
            <a:r>
              <a:rPr lang="fr-FR" sz="1000" dirty="0" smtClean="0">
                <a:solidFill>
                  <a:srgbClr val="0070C0"/>
                </a:solidFill>
              </a:rPr>
              <a:t>) outputs</a:t>
            </a:r>
            <a:endParaRPr lang="fr-FR" sz="1000" dirty="0">
              <a:solidFill>
                <a:srgbClr val="0070C0"/>
              </a:solidFill>
            </a:endParaRPr>
          </a:p>
        </p:txBody>
      </p:sp>
      <p:sp>
        <p:nvSpPr>
          <p:cNvPr id="75" name="Rectangle 74"/>
          <p:cNvSpPr/>
          <p:nvPr/>
        </p:nvSpPr>
        <p:spPr>
          <a:xfrm>
            <a:off x="2547021" y="3726936"/>
            <a:ext cx="3006080" cy="246221"/>
          </a:xfrm>
          <a:prstGeom prst="rect">
            <a:avLst/>
          </a:prstGeom>
        </p:spPr>
        <p:txBody>
          <a:bodyPr wrap="square">
            <a:spAutoFit/>
          </a:bodyPr>
          <a:lstStyle/>
          <a:p>
            <a:pPr marL="171450" indent="-171450">
              <a:buFont typeface="Arial" panose="020B0604020202020204" pitchFamily="34" charset="0"/>
              <a:buChar char="•"/>
            </a:pPr>
            <a:r>
              <a:rPr lang="fr-FR" sz="1000" dirty="0" smtClean="0">
                <a:solidFill>
                  <a:srgbClr val="0070C0"/>
                </a:solidFill>
              </a:rPr>
              <a:t>Food-borne module (</a:t>
            </a:r>
            <a:r>
              <a:rPr lang="fr-FR" sz="1000" dirty="0" err="1" smtClean="0">
                <a:solidFill>
                  <a:srgbClr val="2082C8"/>
                </a:solidFill>
                <a:latin typeface="Calibri" panose="020F0502020204030204" pitchFamily="34" charset="0"/>
                <a:cs typeface="Calibri" panose="020F0502020204030204" pitchFamily="34" charset="0"/>
              </a:rPr>
              <a:t>Ɵfoodborne</a:t>
            </a:r>
            <a:r>
              <a:rPr lang="fr-FR" sz="1000" dirty="0" smtClean="0">
                <a:solidFill>
                  <a:srgbClr val="0070C0"/>
                </a:solidFill>
              </a:rPr>
              <a:t>) outputs</a:t>
            </a:r>
            <a:endParaRPr lang="fr-FR" sz="1000" dirty="0">
              <a:solidFill>
                <a:srgbClr val="0070C0"/>
              </a:solidFill>
            </a:endParaRPr>
          </a:p>
        </p:txBody>
      </p:sp>
    </p:spTree>
    <p:extLst>
      <p:ext uri="{BB962C8B-B14F-4D97-AF65-F5344CB8AC3E}">
        <p14:creationId xmlns:p14="http://schemas.microsoft.com/office/powerpoint/2010/main" val="21848952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4</a:t>
            </a:fld>
            <a:endParaRPr lang="fr-FR" dirty="0"/>
          </a:p>
        </p:txBody>
      </p:sp>
      <p:sp>
        <p:nvSpPr>
          <p:cNvPr id="6" name="Titre 5"/>
          <p:cNvSpPr>
            <a:spLocks noGrp="1"/>
          </p:cNvSpPr>
          <p:nvPr>
            <p:ph type="title"/>
          </p:nvPr>
        </p:nvSpPr>
        <p:spPr>
          <a:xfrm>
            <a:off x="275431" y="262220"/>
            <a:ext cx="8157703" cy="636937"/>
          </a:xfrm>
        </p:spPr>
        <p:txBody>
          <a:bodyPr/>
          <a:lstStyle/>
          <a:p>
            <a:r>
              <a:rPr lang="fr-FR" dirty="0" smtClean="0"/>
              <a:t>Contamination </a:t>
            </a:r>
            <a:r>
              <a:rPr lang="fr-FR" dirty="0" err="1" smtClean="0"/>
              <a:t>pathways</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smtClean="0"/>
              <a:t>The contamination </a:t>
            </a:r>
            <a:r>
              <a:rPr lang="fr-FR" sz="1200" b="0" dirty="0" err="1" smtClean="0"/>
              <a:t>pathway</a:t>
            </a:r>
            <a:r>
              <a:rPr lang="fr-FR" sz="1200" b="0" dirty="0" smtClean="0"/>
              <a:t> </a:t>
            </a:r>
            <a:r>
              <a:rPr lang="fr-FR" sz="1200" b="0" dirty="0" err="1" smtClean="0"/>
              <a:t>can</a:t>
            </a:r>
            <a:r>
              <a:rPr lang="fr-FR" sz="1200" b="0" dirty="0" smtClean="0"/>
              <a:t> </a:t>
            </a:r>
            <a:r>
              <a:rPr lang="fr-FR" sz="1200" b="0" dirty="0" err="1" smtClean="0"/>
              <a:t>be</a:t>
            </a:r>
            <a:r>
              <a:rPr lang="fr-FR" sz="1200" b="0" dirty="0" smtClean="0"/>
              <a:t> </a:t>
            </a:r>
            <a:r>
              <a:rPr lang="fr-FR" sz="1200" b="0" dirty="0" err="1" smtClean="0"/>
              <a:t>through</a:t>
            </a:r>
            <a:r>
              <a:rPr lang="fr-FR" sz="1200" b="0" dirty="0" smtClean="0"/>
              <a:t> direct contact of </a:t>
            </a:r>
            <a:r>
              <a:rPr lang="fr-FR" sz="1200" b="0" dirty="0" err="1" smtClean="0"/>
              <a:t>contaminated</a:t>
            </a:r>
            <a:r>
              <a:rPr lang="fr-FR" sz="1200" b="0" dirty="0" smtClean="0"/>
              <a:t> </a:t>
            </a:r>
            <a:r>
              <a:rPr lang="fr-FR" sz="1200" b="0" dirty="0" err="1" smtClean="0"/>
              <a:t>elemnts</a:t>
            </a:r>
            <a:r>
              <a:rPr lang="fr-FR" sz="1200" b="0" dirty="0" smtClean="0"/>
              <a:t> or </a:t>
            </a:r>
            <a:r>
              <a:rPr lang="fr-FR" sz="1200" b="0" dirty="0" err="1" smtClean="0"/>
              <a:t>through</a:t>
            </a:r>
            <a:r>
              <a:rPr lang="fr-FR" sz="1200" b="0" dirty="0" smtClean="0"/>
              <a:t> inhalation of air </a:t>
            </a:r>
            <a:r>
              <a:rPr lang="fr-FR" sz="1200" b="0" dirty="0" err="1" smtClean="0"/>
              <a:t>particles</a:t>
            </a:r>
            <a:r>
              <a:rPr lang="fr-FR" sz="1200" b="0" dirty="0" smtClean="0"/>
              <a:t>.</a:t>
            </a:r>
            <a:endParaRPr lang="fr-FR" sz="1200" b="0" i="1" dirty="0"/>
          </a:p>
        </p:txBody>
      </p:sp>
      <p:sp>
        <p:nvSpPr>
          <p:cNvPr id="44" name="ZoneTexte 43"/>
          <p:cNvSpPr txBox="1"/>
          <p:nvPr/>
        </p:nvSpPr>
        <p:spPr>
          <a:xfrm>
            <a:off x="7846490" y="3195805"/>
            <a:ext cx="962329" cy="646331"/>
          </a:xfrm>
          <a:prstGeom prst="rect">
            <a:avLst/>
          </a:prstGeom>
          <a:noFill/>
        </p:spPr>
        <p:txBody>
          <a:bodyPr wrap="square" rtlCol="0">
            <a:spAutoFit/>
          </a:bodyPr>
          <a:lstStyle/>
          <a:p>
            <a:pPr algn="ctr"/>
            <a:r>
              <a:rPr lang="fr-FR" sz="1200" dirty="0" smtClean="0"/>
              <a:t>80% </a:t>
            </a:r>
            <a:r>
              <a:rPr lang="fr-FR" sz="1200" dirty="0" err="1" smtClean="0"/>
              <a:t>automatic</a:t>
            </a:r>
            <a:r>
              <a:rPr lang="fr-FR" sz="1200" dirty="0"/>
              <a:t> </a:t>
            </a:r>
            <a:r>
              <a:rPr lang="fr-FR" sz="1200" dirty="0">
                <a:solidFill>
                  <a:srgbClr val="5770BE"/>
                </a:solidFill>
              </a:rPr>
              <a:t>(2)</a:t>
            </a:r>
          </a:p>
        </p:txBody>
      </p:sp>
      <p:sp>
        <p:nvSpPr>
          <p:cNvPr id="24" name="ZoneTexte 23"/>
          <p:cNvSpPr txBox="1"/>
          <p:nvPr/>
        </p:nvSpPr>
        <p:spPr>
          <a:xfrm>
            <a:off x="441318" y="4227934"/>
            <a:ext cx="8595178" cy="553998"/>
          </a:xfrm>
          <a:prstGeom prst="rect">
            <a:avLst/>
          </a:prstGeom>
          <a:noFill/>
        </p:spPr>
        <p:txBody>
          <a:bodyPr wrap="square" rtlCol="0">
            <a:spAutoFit/>
          </a:bodyPr>
          <a:lstStyle/>
          <a:p>
            <a:pPr marL="228600" indent="-228600">
              <a:buFont typeface="+mj-lt"/>
              <a:buAutoNum type="arabicPeriod"/>
            </a:pPr>
            <a:r>
              <a:rPr lang="fr-FR" sz="1000" dirty="0" smtClean="0"/>
              <a:t>Data </a:t>
            </a:r>
            <a:r>
              <a:rPr lang="fr-FR" sz="1000" dirty="0" err="1" smtClean="0"/>
              <a:t>collected</a:t>
            </a:r>
            <a:r>
              <a:rPr lang="fr-FR" sz="1000" dirty="0" smtClean="0"/>
              <a:t> </a:t>
            </a:r>
            <a:r>
              <a:rPr lang="fr-FR" sz="1000" dirty="0" err="1" smtClean="0"/>
              <a:t>from</a:t>
            </a:r>
            <a:r>
              <a:rPr lang="fr-FR" sz="1000" dirty="0" smtClean="0"/>
              <a:t> </a:t>
            </a:r>
            <a:r>
              <a:rPr lang="fr-FR" sz="1000" dirty="0"/>
              <a:t>Commission d’enquête sur les conditions d’abattage des animaux de boucherie dans les abattoirs </a:t>
            </a:r>
            <a:r>
              <a:rPr lang="fr-FR" sz="1000" dirty="0" smtClean="0"/>
              <a:t>français</a:t>
            </a:r>
          </a:p>
          <a:p>
            <a:pPr marL="228600" indent="-228600">
              <a:buFont typeface="+mj-lt"/>
              <a:buAutoNum type="arabicPeriod"/>
            </a:pPr>
            <a:r>
              <a:rPr lang="fr-FR" sz="1000" dirty="0" smtClean="0"/>
              <a:t>Expert opinion Claire Chauvin ANSES</a:t>
            </a:r>
            <a:endParaRPr lang="fr-FR" sz="1000" dirty="0"/>
          </a:p>
          <a:p>
            <a:pPr marL="342900" indent="-342900">
              <a:buFont typeface="+mj-lt"/>
              <a:buAutoNum type="arabicPeriod"/>
            </a:pPr>
            <a:endParaRPr lang="fr-FR" sz="1000" dirty="0"/>
          </a:p>
        </p:txBody>
      </p:sp>
      <p:sp>
        <p:nvSpPr>
          <p:cNvPr id="38" name="Rectangle 37"/>
          <p:cNvSpPr/>
          <p:nvPr/>
        </p:nvSpPr>
        <p:spPr>
          <a:xfrm>
            <a:off x="309289" y="2427018"/>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7" name="ZoneTexte 6"/>
          <p:cNvSpPr txBox="1"/>
          <p:nvPr/>
        </p:nvSpPr>
        <p:spPr>
          <a:xfrm>
            <a:off x="996524" y="3211711"/>
            <a:ext cx="962329" cy="646331"/>
          </a:xfrm>
          <a:prstGeom prst="rect">
            <a:avLst/>
          </a:prstGeom>
          <a:noFill/>
        </p:spPr>
        <p:txBody>
          <a:bodyPr wrap="square" rtlCol="0">
            <a:spAutoFit/>
          </a:bodyPr>
          <a:lstStyle/>
          <a:p>
            <a:pPr algn="ctr"/>
            <a:r>
              <a:rPr lang="fr-FR" sz="1200" dirty="0" smtClean="0"/>
              <a:t>60-70% </a:t>
            </a:r>
            <a:r>
              <a:rPr lang="fr-FR" sz="1200" dirty="0" err="1" smtClean="0"/>
              <a:t>automatic</a:t>
            </a:r>
            <a:r>
              <a:rPr lang="fr-FR" sz="1200" dirty="0" smtClean="0"/>
              <a:t> </a:t>
            </a:r>
            <a:r>
              <a:rPr lang="fr-FR" sz="1200" dirty="0" smtClean="0">
                <a:solidFill>
                  <a:srgbClr val="5770BE"/>
                </a:solidFill>
              </a:rPr>
              <a:t>(2)</a:t>
            </a:r>
            <a:endParaRPr lang="fr-FR" sz="1200" dirty="0">
              <a:solidFill>
                <a:srgbClr val="5770BE"/>
              </a:solidFill>
            </a:endParaRPr>
          </a:p>
        </p:txBody>
      </p:sp>
      <p:sp>
        <p:nvSpPr>
          <p:cNvPr id="35" name="ZoneTexte 34"/>
          <p:cNvSpPr txBox="1"/>
          <p:nvPr/>
        </p:nvSpPr>
        <p:spPr>
          <a:xfrm>
            <a:off x="281783" y="3211436"/>
            <a:ext cx="733191" cy="461665"/>
          </a:xfrm>
          <a:prstGeom prst="rect">
            <a:avLst/>
          </a:prstGeom>
          <a:noFill/>
        </p:spPr>
        <p:txBody>
          <a:bodyPr wrap="square" rtlCol="0">
            <a:spAutoFit/>
          </a:bodyPr>
          <a:lstStyle/>
          <a:p>
            <a:pPr algn="ctr"/>
            <a:r>
              <a:rPr lang="fr-FR" sz="1200" dirty="0" smtClean="0"/>
              <a:t>100%</a:t>
            </a:r>
          </a:p>
          <a:p>
            <a:pPr algn="ctr"/>
            <a:r>
              <a:rPr lang="fr-FR" sz="1200" dirty="0" err="1" smtClean="0"/>
              <a:t>manual</a:t>
            </a:r>
            <a:endParaRPr lang="fr-FR" sz="1200" dirty="0"/>
          </a:p>
        </p:txBody>
      </p:sp>
      <p:sp>
        <p:nvSpPr>
          <p:cNvPr id="50" name="Rectangle 49"/>
          <p:cNvSpPr/>
          <p:nvPr/>
        </p:nvSpPr>
        <p:spPr>
          <a:xfrm>
            <a:off x="1126585" y="2431382"/>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3" name="Rectangle 2"/>
          <p:cNvSpPr/>
          <p:nvPr/>
        </p:nvSpPr>
        <p:spPr>
          <a:xfrm>
            <a:off x="2261824" y="2418737"/>
            <a:ext cx="652372"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a:solidFill>
                  <a:schemeClr val="tx1"/>
                </a:solidFill>
              </a:rPr>
              <a:t>Airborne</a:t>
            </a:r>
            <a:endParaRPr lang="fr-FR" sz="800" dirty="0">
              <a:solidFill>
                <a:schemeClr val="tx1"/>
              </a:solidFill>
            </a:endParaRPr>
          </a:p>
        </p:txBody>
      </p:sp>
      <p:sp>
        <p:nvSpPr>
          <p:cNvPr id="19" name="ZoneTexte 18"/>
          <p:cNvSpPr txBox="1"/>
          <p:nvPr/>
        </p:nvSpPr>
        <p:spPr>
          <a:xfrm>
            <a:off x="4132868" y="3622485"/>
            <a:ext cx="2169228" cy="461665"/>
          </a:xfrm>
          <a:prstGeom prst="rect">
            <a:avLst/>
          </a:prstGeom>
          <a:noFill/>
        </p:spPr>
        <p:txBody>
          <a:bodyPr wrap="square" rtlCol="0">
            <a:spAutoFit/>
          </a:bodyPr>
          <a:lstStyle/>
          <a:p>
            <a:pPr algn="ctr"/>
            <a:r>
              <a:rPr lang="fr-FR" sz="1200" dirty="0"/>
              <a:t>8</a:t>
            </a:r>
            <a:r>
              <a:rPr lang="fr-FR" sz="1200" dirty="0" smtClean="0"/>
              <a:t>5% </a:t>
            </a:r>
          </a:p>
          <a:p>
            <a:pPr algn="ctr"/>
            <a:r>
              <a:rPr lang="fr-FR" sz="1200" dirty="0" err="1" smtClean="0"/>
              <a:t>electric</a:t>
            </a:r>
            <a:r>
              <a:rPr lang="fr-FR" sz="1200" dirty="0" smtClean="0"/>
              <a:t> </a:t>
            </a:r>
            <a:r>
              <a:rPr lang="fr-FR" sz="1200" dirty="0" err="1" smtClean="0"/>
              <a:t>stunning</a:t>
            </a:r>
            <a:r>
              <a:rPr lang="fr-FR" sz="1200" dirty="0" smtClean="0"/>
              <a:t> </a:t>
            </a:r>
            <a:r>
              <a:rPr lang="fr-FR" sz="1200" dirty="0" smtClean="0">
                <a:solidFill>
                  <a:srgbClr val="5770BE"/>
                </a:solidFill>
              </a:rPr>
              <a:t>(1)</a:t>
            </a:r>
            <a:endParaRPr lang="fr-FR" sz="1200" dirty="0">
              <a:solidFill>
                <a:srgbClr val="5770BE"/>
              </a:solidFill>
            </a:endParaRPr>
          </a:p>
        </p:txBody>
      </p:sp>
      <p:sp>
        <p:nvSpPr>
          <p:cNvPr id="2" name="ZoneTexte 1"/>
          <p:cNvSpPr txBox="1"/>
          <p:nvPr/>
        </p:nvSpPr>
        <p:spPr>
          <a:xfrm>
            <a:off x="2221414" y="3203562"/>
            <a:ext cx="733191" cy="461665"/>
          </a:xfrm>
          <a:prstGeom prst="rect">
            <a:avLst/>
          </a:prstGeom>
          <a:noFill/>
        </p:spPr>
        <p:txBody>
          <a:bodyPr wrap="square" rtlCol="0">
            <a:spAutoFit/>
          </a:bodyPr>
          <a:lstStyle/>
          <a:p>
            <a:pPr algn="ctr"/>
            <a:r>
              <a:rPr lang="fr-FR" sz="1200" dirty="0" smtClean="0"/>
              <a:t>100%</a:t>
            </a:r>
          </a:p>
          <a:p>
            <a:pPr algn="ctr"/>
            <a:r>
              <a:rPr lang="fr-FR" sz="1200" dirty="0" err="1" smtClean="0"/>
              <a:t>manual</a:t>
            </a:r>
            <a:endParaRPr lang="fr-FR" sz="1200" dirty="0"/>
          </a:p>
        </p:txBody>
      </p:sp>
      <p:sp>
        <p:nvSpPr>
          <p:cNvPr id="68" name="Rectangle 67"/>
          <p:cNvSpPr/>
          <p:nvPr/>
        </p:nvSpPr>
        <p:spPr>
          <a:xfrm>
            <a:off x="3109493" y="2421600"/>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69" name="Rectangle 68"/>
          <p:cNvSpPr/>
          <p:nvPr/>
        </p:nvSpPr>
        <p:spPr>
          <a:xfrm>
            <a:off x="3973901" y="2408758"/>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70" name="Rectangle 69"/>
          <p:cNvSpPr/>
          <p:nvPr/>
        </p:nvSpPr>
        <p:spPr>
          <a:xfrm>
            <a:off x="4852999" y="3155979"/>
            <a:ext cx="652372"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a:solidFill>
                  <a:schemeClr val="tx1"/>
                </a:solidFill>
              </a:rPr>
              <a:t>Airborne</a:t>
            </a:r>
            <a:endParaRPr lang="fr-FR" sz="800" dirty="0">
              <a:solidFill>
                <a:schemeClr val="tx1"/>
              </a:solidFill>
            </a:endParaRPr>
          </a:p>
        </p:txBody>
      </p:sp>
      <p:sp>
        <p:nvSpPr>
          <p:cNvPr id="71" name="Plus 70"/>
          <p:cNvSpPr/>
          <p:nvPr/>
        </p:nvSpPr>
        <p:spPr>
          <a:xfrm>
            <a:off x="5081347" y="2936572"/>
            <a:ext cx="188988" cy="154844"/>
          </a:xfrm>
          <a:prstGeom prst="mathPlus">
            <a:avLst>
              <a:gd name="adj1" fmla="val 10742"/>
            </a:avLst>
          </a:prstGeom>
          <a:solidFill>
            <a:schemeClr val="tx1"/>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Rectangle 71"/>
          <p:cNvSpPr/>
          <p:nvPr/>
        </p:nvSpPr>
        <p:spPr>
          <a:xfrm>
            <a:off x="4824737" y="2405587"/>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73" name="Rectangle 72"/>
          <p:cNvSpPr/>
          <p:nvPr/>
        </p:nvSpPr>
        <p:spPr>
          <a:xfrm>
            <a:off x="5933823" y="2402035"/>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grpSp>
        <p:nvGrpSpPr>
          <p:cNvPr id="18" name="Groupe 17"/>
          <p:cNvGrpSpPr/>
          <p:nvPr/>
        </p:nvGrpSpPr>
        <p:grpSpPr>
          <a:xfrm>
            <a:off x="285162" y="1342923"/>
            <a:ext cx="8354149" cy="870818"/>
            <a:chOff x="285162" y="1342923"/>
            <a:chExt cx="8354149" cy="870818"/>
          </a:xfrm>
        </p:grpSpPr>
        <p:grpSp>
          <p:nvGrpSpPr>
            <p:cNvPr id="10" name="Groupe 9"/>
            <p:cNvGrpSpPr/>
            <p:nvPr/>
          </p:nvGrpSpPr>
          <p:grpSpPr>
            <a:xfrm>
              <a:off x="285162" y="1362790"/>
              <a:ext cx="1543632" cy="838567"/>
              <a:chOff x="101150" y="1351262"/>
              <a:chExt cx="1543632" cy="838567"/>
            </a:xfrm>
          </p:grpSpPr>
          <p:sp>
            <p:nvSpPr>
              <p:cNvPr id="57" name="ZoneTexte 56"/>
              <p:cNvSpPr txBox="1"/>
              <p:nvPr/>
            </p:nvSpPr>
            <p:spPr>
              <a:xfrm>
                <a:off x="208964" y="1353505"/>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58" name="ZoneTexte 57"/>
              <p:cNvSpPr txBox="1"/>
              <p:nvPr/>
            </p:nvSpPr>
            <p:spPr>
              <a:xfrm>
                <a:off x="1041793" y="1351262"/>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grpSp>
            <p:nvGrpSpPr>
              <p:cNvPr id="9" name="Groupe 8"/>
              <p:cNvGrpSpPr/>
              <p:nvPr/>
            </p:nvGrpSpPr>
            <p:grpSpPr>
              <a:xfrm>
                <a:off x="101150" y="1755125"/>
                <a:ext cx="1543632" cy="434704"/>
                <a:chOff x="297303" y="1755125"/>
                <a:chExt cx="1543632" cy="434704"/>
              </a:xfrm>
            </p:grpSpPr>
            <p:sp>
              <p:nvSpPr>
                <p:cNvPr id="49" name="Rectangle 48"/>
                <p:cNvSpPr/>
                <p:nvPr/>
              </p:nvSpPr>
              <p:spPr>
                <a:xfrm>
                  <a:off x="297303" y="1757781"/>
                  <a:ext cx="72643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Thinning</a:t>
                  </a:r>
                  <a:endParaRPr lang="fr-FR" sz="1100" dirty="0">
                    <a:solidFill>
                      <a:schemeClr val="tx1"/>
                    </a:solidFill>
                  </a:endParaRPr>
                </a:p>
              </p:txBody>
            </p:sp>
            <p:sp>
              <p:nvSpPr>
                <p:cNvPr id="56" name="Rectangle 55"/>
                <p:cNvSpPr/>
                <p:nvPr/>
              </p:nvSpPr>
              <p:spPr>
                <a:xfrm>
                  <a:off x="1145054" y="1755125"/>
                  <a:ext cx="695881"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Clearing</a:t>
                  </a:r>
                  <a:endParaRPr lang="fr-FR" sz="1100" dirty="0">
                    <a:solidFill>
                      <a:schemeClr val="tx1"/>
                    </a:solidFill>
                  </a:endParaRPr>
                </a:p>
              </p:txBody>
            </p:sp>
          </p:grpSp>
        </p:grpSp>
        <p:grpSp>
          <p:nvGrpSpPr>
            <p:cNvPr id="12" name="Groupe 11"/>
            <p:cNvGrpSpPr/>
            <p:nvPr/>
          </p:nvGrpSpPr>
          <p:grpSpPr>
            <a:xfrm>
              <a:off x="2214024" y="1378098"/>
              <a:ext cx="3312922" cy="835643"/>
              <a:chOff x="2134367" y="1356213"/>
              <a:chExt cx="3312922" cy="835643"/>
            </a:xfrm>
          </p:grpSpPr>
          <p:grpSp>
            <p:nvGrpSpPr>
              <p:cNvPr id="5" name="Groupe 4"/>
              <p:cNvGrpSpPr/>
              <p:nvPr/>
            </p:nvGrpSpPr>
            <p:grpSpPr>
              <a:xfrm>
                <a:off x="2134367" y="1751849"/>
                <a:ext cx="3312922" cy="440007"/>
                <a:chOff x="2331044" y="1757614"/>
                <a:chExt cx="3312922" cy="440007"/>
              </a:xfrm>
            </p:grpSpPr>
            <p:sp>
              <p:nvSpPr>
                <p:cNvPr id="54" name="Rectangle 53"/>
                <p:cNvSpPr/>
                <p:nvPr/>
              </p:nvSpPr>
              <p:spPr>
                <a:xfrm>
                  <a:off x="4090921" y="1765573"/>
                  <a:ext cx="696440"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55" name="Rectangle 54"/>
                <p:cNvSpPr/>
                <p:nvPr/>
              </p:nvSpPr>
              <p:spPr>
                <a:xfrm>
                  <a:off x="2331044" y="1757614"/>
                  <a:ext cx="747972"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err="1" smtClean="0">
                      <a:solidFill>
                        <a:schemeClr val="tx1"/>
                      </a:solidFill>
                    </a:rPr>
                    <a:t>Cleaning</a:t>
                  </a:r>
                  <a:endParaRPr lang="fr-FR" sz="1100" dirty="0">
                    <a:solidFill>
                      <a:schemeClr val="tx1"/>
                    </a:solidFill>
                  </a:endParaRPr>
                </a:p>
              </p:txBody>
            </p:sp>
            <p:sp>
              <p:nvSpPr>
                <p:cNvPr id="36" name="Rectangle 35"/>
                <p:cNvSpPr/>
                <p:nvPr/>
              </p:nvSpPr>
              <p:spPr>
                <a:xfrm>
                  <a:off x="4905751" y="1765573"/>
                  <a:ext cx="738215"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Post-</a:t>
                  </a:r>
                  <a:r>
                    <a:rPr lang="fr-FR" sz="1000" dirty="0" err="1" smtClean="0">
                      <a:solidFill>
                        <a:schemeClr val="tx1"/>
                      </a:solidFill>
                    </a:rPr>
                    <a:t>bleeding</a:t>
                  </a:r>
                  <a:endParaRPr lang="fr-FR" sz="1000" dirty="0">
                    <a:solidFill>
                      <a:schemeClr val="tx1"/>
                    </a:solidFill>
                  </a:endParaRPr>
                </a:p>
              </p:txBody>
            </p:sp>
            <p:sp>
              <p:nvSpPr>
                <p:cNvPr id="37" name="Rectangle 36"/>
                <p:cNvSpPr/>
                <p:nvPr/>
              </p:nvSpPr>
              <p:spPr>
                <a:xfrm>
                  <a:off x="3208077" y="1765573"/>
                  <a:ext cx="749861"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err="1" smtClean="0">
                      <a:solidFill>
                        <a:schemeClr val="tx1"/>
                      </a:solidFill>
                    </a:rPr>
                    <a:t>Unloading</a:t>
                  </a:r>
                  <a:endParaRPr lang="fr-FR" sz="900" dirty="0">
                    <a:solidFill>
                      <a:schemeClr val="tx1"/>
                    </a:solidFill>
                  </a:endParaRPr>
                </a:p>
              </p:txBody>
            </p:sp>
          </p:grpSp>
          <p:grpSp>
            <p:nvGrpSpPr>
              <p:cNvPr id="11" name="Groupe 10"/>
              <p:cNvGrpSpPr/>
              <p:nvPr/>
            </p:nvGrpSpPr>
            <p:grpSpPr>
              <a:xfrm>
                <a:off x="2258624" y="1356213"/>
                <a:ext cx="3071584" cy="266213"/>
                <a:chOff x="2468036" y="1344780"/>
                <a:chExt cx="3071584" cy="266213"/>
              </a:xfrm>
            </p:grpSpPr>
            <p:sp>
              <p:nvSpPr>
                <p:cNvPr id="61" name="ZoneTexte 60"/>
                <p:cNvSpPr txBox="1"/>
                <p:nvPr/>
              </p:nvSpPr>
              <p:spPr>
                <a:xfrm>
                  <a:off x="5035565" y="134478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p>
              </p:txBody>
            </p:sp>
            <p:sp>
              <p:nvSpPr>
                <p:cNvPr id="62" name="ZoneTexte 61"/>
                <p:cNvSpPr txBox="1"/>
                <p:nvPr/>
              </p:nvSpPr>
              <p:spPr>
                <a:xfrm>
                  <a:off x="2468036" y="134938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sp>
              <p:nvSpPr>
                <p:cNvPr id="52" name="ZoneTexte 51"/>
                <p:cNvSpPr txBox="1"/>
                <p:nvPr/>
              </p:nvSpPr>
              <p:spPr>
                <a:xfrm>
                  <a:off x="3339555" y="134478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4</a:t>
                  </a:r>
                </a:p>
              </p:txBody>
            </p:sp>
            <p:sp>
              <p:nvSpPr>
                <p:cNvPr id="63" name="ZoneTexte 62"/>
                <p:cNvSpPr txBox="1"/>
                <p:nvPr/>
              </p:nvSpPr>
              <p:spPr>
                <a:xfrm>
                  <a:off x="4194550" y="1345894"/>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p>
              </p:txBody>
            </p:sp>
          </p:grpSp>
        </p:grpSp>
        <p:sp>
          <p:nvSpPr>
            <p:cNvPr id="60" name="ZoneTexte 59"/>
            <p:cNvSpPr txBox="1"/>
            <p:nvPr/>
          </p:nvSpPr>
          <p:spPr>
            <a:xfrm>
              <a:off x="6032901" y="135321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7</a:t>
              </a:r>
            </a:p>
          </p:txBody>
        </p:sp>
        <p:sp>
          <p:nvSpPr>
            <p:cNvPr id="64" name="Rectangle 63"/>
            <p:cNvSpPr/>
            <p:nvPr/>
          </p:nvSpPr>
          <p:spPr>
            <a:xfrm>
              <a:off x="5888885" y="1777029"/>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Post-</a:t>
              </a:r>
              <a:r>
                <a:rPr lang="fr-FR" sz="1000" dirty="0" err="1" smtClean="0">
                  <a:solidFill>
                    <a:schemeClr val="tx1"/>
                  </a:solidFill>
                </a:rPr>
                <a:t>df</a:t>
              </a:r>
              <a:endParaRPr lang="fr-FR" sz="1000" dirty="0">
                <a:solidFill>
                  <a:schemeClr val="tx1"/>
                </a:solidFill>
              </a:endParaRPr>
            </a:p>
          </p:txBody>
        </p:sp>
        <p:sp>
          <p:nvSpPr>
            <p:cNvPr id="59" name="ZoneTexte 58"/>
            <p:cNvSpPr txBox="1"/>
            <p:nvPr/>
          </p:nvSpPr>
          <p:spPr>
            <a:xfrm>
              <a:off x="7986006" y="1342923"/>
              <a:ext cx="549951"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9</a:t>
              </a:r>
            </a:p>
          </p:txBody>
        </p:sp>
        <p:sp>
          <p:nvSpPr>
            <p:cNvPr id="51" name="Rectangle 50"/>
            <p:cNvSpPr/>
            <p:nvPr/>
          </p:nvSpPr>
          <p:spPr>
            <a:xfrm>
              <a:off x="7847223" y="177116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65" name="Rectangle 64"/>
            <p:cNvSpPr/>
            <p:nvPr/>
          </p:nvSpPr>
          <p:spPr>
            <a:xfrm>
              <a:off x="7029768" y="1775897"/>
              <a:ext cx="69640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Post-</a:t>
              </a:r>
              <a:r>
                <a:rPr lang="fr-FR" sz="1000" dirty="0" err="1" smtClean="0">
                  <a:solidFill>
                    <a:schemeClr val="tx1"/>
                  </a:solidFill>
                </a:rPr>
                <a:t>ev</a:t>
              </a:r>
              <a:endParaRPr lang="fr-FR" sz="1000" dirty="0">
                <a:solidFill>
                  <a:schemeClr val="tx1"/>
                </a:solidFill>
              </a:endParaRPr>
            </a:p>
          </p:txBody>
        </p:sp>
        <p:sp>
          <p:nvSpPr>
            <p:cNvPr id="67" name="ZoneTexte 66"/>
            <p:cNvSpPr txBox="1"/>
            <p:nvPr/>
          </p:nvSpPr>
          <p:spPr>
            <a:xfrm>
              <a:off x="7125944" y="135344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9</a:t>
              </a:r>
            </a:p>
          </p:txBody>
        </p:sp>
      </p:grpSp>
      <p:sp>
        <p:nvSpPr>
          <p:cNvPr id="74" name="Rectangle 73"/>
          <p:cNvSpPr/>
          <p:nvPr/>
        </p:nvSpPr>
        <p:spPr>
          <a:xfrm>
            <a:off x="7042909" y="2398807"/>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75" name="Rectangle 74"/>
          <p:cNvSpPr/>
          <p:nvPr/>
        </p:nvSpPr>
        <p:spPr>
          <a:xfrm>
            <a:off x="7909878" y="2394920"/>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76" name="ZoneTexte 75"/>
          <p:cNvSpPr txBox="1"/>
          <p:nvPr/>
        </p:nvSpPr>
        <p:spPr>
          <a:xfrm>
            <a:off x="3115885" y="3209304"/>
            <a:ext cx="733191" cy="461665"/>
          </a:xfrm>
          <a:prstGeom prst="rect">
            <a:avLst/>
          </a:prstGeom>
          <a:noFill/>
        </p:spPr>
        <p:txBody>
          <a:bodyPr wrap="square" rtlCol="0">
            <a:spAutoFit/>
          </a:bodyPr>
          <a:lstStyle/>
          <a:p>
            <a:pPr algn="ctr"/>
            <a:r>
              <a:rPr lang="fr-FR" sz="1200" dirty="0" smtClean="0"/>
              <a:t>100%</a:t>
            </a:r>
          </a:p>
          <a:p>
            <a:pPr algn="ctr"/>
            <a:r>
              <a:rPr lang="fr-FR" sz="1200" dirty="0" err="1" smtClean="0"/>
              <a:t>manual</a:t>
            </a:r>
            <a:endParaRPr lang="fr-FR" sz="1200" dirty="0"/>
          </a:p>
        </p:txBody>
      </p:sp>
      <p:sp>
        <p:nvSpPr>
          <p:cNvPr id="77" name="ZoneTexte 76"/>
          <p:cNvSpPr txBox="1"/>
          <p:nvPr/>
        </p:nvSpPr>
        <p:spPr>
          <a:xfrm>
            <a:off x="3984442" y="3215932"/>
            <a:ext cx="733191" cy="461665"/>
          </a:xfrm>
          <a:prstGeom prst="rect">
            <a:avLst/>
          </a:prstGeom>
          <a:noFill/>
        </p:spPr>
        <p:txBody>
          <a:bodyPr wrap="square" rtlCol="0">
            <a:spAutoFit/>
          </a:bodyPr>
          <a:lstStyle/>
          <a:p>
            <a:pPr algn="ctr"/>
            <a:r>
              <a:rPr lang="fr-FR" sz="1200" dirty="0" smtClean="0"/>
              <a:t>100%</a:t>
            </a:r>
          </a:p>
          <a:p>
            <a:pPr algn="ctr"/>
            <a:r>
              <a:rPr lang="fr-FR" sz="1200" dirty="0" err="1" smtClean="0"/>
              <a:t>manual</a:t>
            </a:r>
            <a:endParaRPr lang="fr-FR" sz="1200" dirty="0"/>
          </a:p>
        </p:txBody>
      </p:sp>
      <p:sp>
        <p:nvSpPr>
          <p:cNvPr id="78" name="ZoneTexte 77"/>
          <p:cNvSpPr txBox="1"/>
          <p:nvPr/>
        </p:nvSpPr>
        <p:spPr>
          <a:xfrm>
            <a:off x="5988225" y="3203562"/>
            <a:ext cx="733191" cy="461665"/>
          </a:xfrm>
          <a:prstGeom prst="rect">
            <a:avLst/>
          </a:prstGeom>
          <a:noFill/>
        </p:spPr>
        <p:txBody>
          <a:bodyPr wrap="square" rtlCol="0">
            <a:spAutoFit/>
          </a:bodyPr>
          <a:lstStyle/>
          <a:p>
            <a:pPr algn="ctr"/>
            <a:r>
              <a:rPr lang="fr-FR" sz="1200" dirty="0" smtClean="0"/>
              <a:t>100%</a:t>
            </a:r>
          </a:p>
          <a:p>
            <a:pPr algn="ctr"/>
            <a:r>
              <a:rPr lang="fr-FR" sz="1200" dirty="0" err="1" smtClean="0"/>
              <a:t>manual</a:t>
            </a:r>
            <a:endParaRPr lang="fr-FR" sz="1200" dirty="0"/>
          </a:p>
        </p:txBody>
      </p:sp>
      <p:sp>
        <p:nvSpPr>
          <p:cNvPr id="79" name="ZoneTexte 78"/>
          <p:cNvSpPr txBox="1"/>
          <p:nvPr/>
        </p:nvSpPr>
        <p:spPr>
          <a:xfrm>
            <a:off x="7081620" y="3209304"/>
            <a:ext cx="733191" cy="461665"/>
          </a:xfrm>
          <a:prstGeom prst="rect">
            <a:avLst/>
          </a:prstGeom>
          <a:noFill/>
        </p:spPr>
        <p:txBody>
          <a:bodyPr wrap="square" rtlCol="0">
            <a:spAutoFit/>
          </a:bodyPr>
          <a:lstStyle/>
          <a:p>
            <a:pPr algn="ctr"/>
            <a:r>
              <a:rPr lang="fr-FR" sz="1200" dirty="0" smtClean="0"/>
              <a:t>100%</a:t>
            </a:r>
          </a:p>
          <a:p>
            <a:pPr algn="ctr"/>
            <a:r>
              <a:rPr lang="fr-FR" sz="1200" dirty="0" err="1" smtClean="0"/>
              <a:t>manual</a:t>
            </a:r>
            <a:endParaRPr lang="fr-FR" sz="1200" dirty="0"/>
          </a:p>
        </p:txBody>
      </p:sp>
    </p:spTree>
    <p:extLst>
      <p:ext uri="{BB962C8B-B14F-4D97-AF65-F5344CB8AC3E}">
        <p14:creationId xmlns:p14="http://schemas.microsoft.com/office/powerpoint/2010/main" val="20832713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5</a:t>
            </a:fld>
            <a:endParaRPr lang="fr-FR" dirty="0"/>
          </a:p>
        </p:txBody>
      </p:sp>
      <p:sp>
        <p:nvSpPr>
          <p:cNvPr id="6" name="Titre 5"/>
          <p:cNvSpPr>
            <a:spLocks noGrp="1"/>
          </p:cNvSpPr>
          <p:nvPr>
            <p:ph type="title"/>
          </p:nvPr>
        </p:nvSpPr>
        <p:spPr>
          <a:xfrm>
            <a:off x="275431" y="262220"/>
            <a:ext cx="8157703" cy="636937"/>
          </a:xfrm>
        </p:spPr>
        <p:txBody>
          <a:bodyPr/>
          <a:lstStyle/>
          <a:p>
            <a:r>
              <a:rPr lang="fr-FR" dirty="0" err="1"/>
              <a:t>Number</a:t>
            </a:r>
            <a:r>
              <a:rPr lang="fr-FR" dirty="0"/>
              <a:t> of </a:t>
            </a:r>
            <a:r>
              <a:rPr lang="fr-FR" dirty="0" err="1"/>
              <a:t>workers</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smtClean="0"/>
              <a:t>The </a:t>
            </a:r>
            <a:r>
              <a:rPr lang="fr-FR" sz="1200" b="0" dirty="0" err="1" smtClean="0"/>
              <a:t>number</a:t>
            </a:r>
            <a:r>
              <a:rPr lang="fr-FR" sz="1200" b="0" dirty="0" smtClean="0"/>
              <a:t> of </a:t>
            </a:r>
            <a:r>
              <a:rPr lang="fr-FR" sz="1200" b="0" dirty="0" err="1" smtClean="0"/>
              <a:t>workers</a:t>
            </a:r>
            <a:r>
              <a:rPr lang="fr-FR" sz="1200" b="0" dirty="0" smtClean="0"/>
              <a:t> </a:t>
            </a:r>
            <a:r>
              <a:rPr lang="fr-FR" sz="1200" b="0" dirty="0" err="1" smtClean="0"/>
              <a:t>according</a:t>
            </a:r>
            <a:r>
              <a:rPr lang="fr-FR" sz="1200" b="0" dirty="0" smtClean="0"/>
              <a:t> to the visite </a:t>
            </a:r>
            <a:r>
              <a:rPr lang="fr-FR" sz="1200" b="0" dirty="0" smtClean="0">
                <a:solidFill>
                  <a:srgbClr val="5770BE"/>
                </a:solidFill>
              </a:rPr>
              <a:t>(0)</a:t>
            </a:r>
            <a:r>
              <a:rPr lang="fr-FR" sz="1200" b="0" dirty="0" smtClean="0"/>
              <a:t> of the </a:t>
            </a:r>
            <a:r>
              <a:rPr lang="fr-FR" sz="1200" b="0" dirty="0" err="1" smtClean="0"/>
              <a:t>slaughterhouse</a:t>
            </a:r>
            <a:r>
              <a:rPr lang="fr-FR" sz="1200" b="0" dirty="0" smtClean="0"/>
              <a:t>  and </a:t>
            </a:r>
            <a:r>
              <a:rPr lang="fr-FR" sz="1200" b="0" dirty="0" err="1" smtClean="0"/>
              <a:t>literature</a:t>
            </a:r>
            <a:r>
              <a:rPr lang="fr-FR" sz="1200" b="0" dirty="0" smtClean="0"/>
              <a:t> </a:t>
            </a:r>
            <a:r>
              <a:rPr lang="fr-FR" sz="1200" b="0" dirty="0" err="1" smtClean="0"/>
              <a:t>review</a:t>
            </a:r>
            <a:r>
              <a:rPr lang="fr-FR" sz="1200" b="0" dirty="0" smtClean="0"/>
              <a:t>.</a:t>
            </a:r>
            <a:endParaRPr lang="fr-FR" sz="1200" b="0" i="1" dirty="0"/>
          </a:p>
        </p:txBody>
      </p:sp>
      <p:sp>
        <p:nvSpPr>
          <p:cNvPr id="44" name="ZoneTexte 43"/>
          <p:cNvSpPr txBox="1"/>
          <p:nvPr/>
        </p:nvSpPr>
        <p:spPr>
          <a:xfrm>
            <a:off x="7839634" y="3210440"/>
            <a:ext cx="962329" cy="430887"/>
          </a:xfrm>
          <a:prstGeom prst="rect">
            <a:avLst/>
          </a:prstGeom>
          <a:noFill/>
        </p:spPr>
        <p:txBody>
          <a:bodyPr wrap="square" rtlCol="0">
            <a:spAutoFit/>
          </a:bodyPr>
          <a:lstStyle/>
          <a:p>
            <a:pPr algn="ctr"/>
            <a:r>
              <a:rPr lang="fr-FR" sz="1100" dirty="0" err="1" smtClean="0"/>
              <a:t>Unif</a:t>
            </a:r>
            <a:r>
              <a:rPr lang="fr-FR" sz="1100" dirty="0" smtClean="0"/>
              <a:t>(10, 12)</a:t>
            </a:r>
            <a:r>
              <a:rPr lang="fr-FR" sz="1100" dirty="0" smtClean="0">
                <a:solidFill>
                  <a:srgbClr val="5770BE"/>
                </a:solidFill>
              </a:rPr>
              <a:t> </a:t>
            </a:r>
            <a:r>
              <a:rPr lang="fr-FR" sz="1100" dirty="0">
                <a:solidFill>
                  <a:srgbClr val="5770BE"/>
                </a:solidFill>
              </a:rPr>
              <a:t>(0)</a:t>
            </a:r>
            <a:r>
              <a:rPr lang="fr-FR" sz="1100" dirty="0"/>
              <a:t> </a:t>
            </a:r>
            <a:endParaRPr lang="fr-FR" sz="1100" dirty="0">
              <a:solidFill>
                <a:srgbClr val="5770BE"/>
              </a:solidFill>
            </a:endParaRPr>
          </a:p>
        </p:txBody>
      </p:sp>
      <p:sp>
        <p:nvSpPr>
          <p:cNvPr id="38" name="Rectangle 37"/>
          <p:cNvSpPr/>
          <p:nvPr/>
        </p:nvSpPr>
        <p:spPr>
          <a:xfrm>
            <a:off x="309289" y="2427018"/>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50" name="Rectangle 49"/>
          <p:cNvSpPr/>
          <p:nvPr/>
        </p:nvSpPr>
        <p:spPr>
          <a:xfrm>
            <a:off x="1126585" y="2431382"/>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3" name="Rectangle 2"/>
          <p:cNvSpPr/>
          <p:nvPr/>
        </p:nvSpPr>
        <p:spPr>
          <a:xfrm>
            <a:off x="2261824" y="2418737"/>
            <a:ext cx="652372"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a:solidFill>
                  <a:schemeClr val="tx1"/>
                </a:solidFill>
              </a:rPr>
              <a:t>Airborne</a:t>
            </a:r>
            <a:endParaRPr lang="fr-FR" sz="800" dirty="0">
              <a:solidFill>
                <a:schemeClr val="tx1"/>
              </a:solidFill>
            </a:endParaRPr>
          </a:p>
        </p:txBody>
      </p:sp>
      <p:sp>
        <p:nvSpPr>
          <p:cNvPr id="19" name="ZoneTexte 18"/>
          <p:cNvSpPr txBox="1"/>
          <p:nvPr/>
        </p:nvSpPr>
        <p:spPr>
          <a:xfrm>
            <a:off x="4132868" y="3622485"/>
            <a:ext cx="2169228" cy="276999"/>
          </a:xfrm>
          <a:prstGeom prst="rect">
            <a:avLst/>
          </a:prstGeom>
          <a:noFill/>
        </p:spPr>
        <p:txBody>
          <a:bodyPr wrap="square" rtlCol="0">
            <a:spAutoFit/>
          </a:bodyPr>
          <a:lstStyle/>
          <a:p>
            <a:pPr algn="ctr"/>
            <a:r>
              <a:rPr lang="fr-FR" sz="1200" dirty="0" smtClean="0"/>
              <a:t>1</a:t>
            </a:r>
            <a:r>
              <a:rPr lang="fr-FR" sz="1200" dirty="0">
                <a:solidFill>
                  <a:srgbClr val="5770BE"/>
                </a:solidFill>
              </a:rPr>
              <a:t> (0)</a:t>
            </a:r>
            <a:r>
              <a:rPr lang="fr-FR" sz="1200" dirty="0"/>
              <a:t> </a:t>
            </a:r>
            <a:endParaRPr lang="fr-FR" sz="1200" dirty="0">
              <a:solidFill>
                <a:srgbClr val="5770BE"/>
              </a:solidFill>
            </a:endParaRPr>
          </a:p>
        </p:txBody>
      </p:sp>
      <p:sp>
        <p:nvSpPr>
          <p:cNvPr id="2" name="ZoneTexte 1"/>
          <p:cNvSpPr txBox="1"/>
          <p:nvPr/>
        </p:nvSpPr>
        <p:spPr>
          <a:xfrm>
            <a:off x="2228805" y="3214857"/>
            <a:ext cx="733191" cy="276999"/>
          </a:xfrm>
          <a:prstGeom prst="rect">
            <a:avLst/>
          </a:prstGeom>
          <a:noFill/>
        </p:spPr>
        <p:txBody>
          <a:bodyPr wrap="square" rtlCol="0">
            <a:spAutoFit/>
          </a:bodyPr>
          <a:lstStyle/>
          <a:p>
            <a:pPr algn="ctr"/>
            <a:r>
              <a:rPr lang="fr-FR" sz="1200" dirty="0" smtClean="0"/>
              <a:t>1</a:t>
            </a:r>
            <a:r>
              <a:rPr lang="fr-FR" sz="1200" dirty="0">
                <a:solidFill>
                  <a:srgbClr val="5770BE"/>
                </a:solidFill>
              </a:rPr>
              <a:t> (0)</a:t>
            </a:r>
            <a:r>
              <a:rPr lang="fr-FR" sz="1200" dirty="0"/>
              <a:t> </a:t>
            </a:r>
          </a:p>
        </p:txBody>
      </p:sp>
      <p:sp>
        <p:nvSpPr>
          <p:cNvPr id="68" name="Rectangle 67"/>
          <p:cNvSpPr/>
          <p:nvPr/>
        </p:nvSpPr>
        <p:spPr>
          <a:xfrm>
            <a:off x="3109493" y="2421600"/>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69" name="Rectangle 68"/>
          <p:cNvSpPr/>
          <p:nvPr/>
        </p:nvSpPr>
        <p:spPr>
          <a:xfrm>
            <a:off x="3973901" y="2408758"/>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70" name="Rectangle 69"/>
          <p:cNvSpPr/>
          <p:nvPr/>
        </p:nvSpPr>
        <p:spPr>
          <a:xfrm>
            <a:off x="4852999" y="3155979"/>
            <a:ext cx="652372"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a:solidFill>
                  <a:schemeClr val="tx1"/>
                </a:solidFill>
              </a:rPr>
              <a:t>Airborne</a:t>
            </a:r>
            <a:endParaRPr lang="fr-FR" sz="800" dirty="0">
              <a:solidFill>
                <a:schemeClr val="tx1"/>
              </a:solidFill>
            </a:endParaRPr>
          </a:p>
        </p:txBody>
      </p:sp>
      <p:sp>
        <p:nvSpPr>
          <p:cNvPr id="71" name="Plus 70"/>
          <p:cNvSpPr/>
          <p:nvPr/>
        </p:nvSpPr>
        <p:spPr>
          <a:xfrm>
            <a:off x="5081347" y="2936572"/>
            <a:ext cx="188988" cy="154844"/>
          </a:xfrm>
          <a:prstGeom prst="mathPlus">
            <a:avLst>
              <a:gd name="adj1" fmla="val 10742"/>
            </a:avLst>
          </a:prstGeom>
          <a:solidFill>
            <a:schemeClr val="tx1"/>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Rectangle 71"/>
          <p:cNvSpPr/>
          <p:nvPr/>
        </p:nvSpPr>
        <p:spPr>
          <a:xfrm>
            <a:off x="4824737" y="2405587"/>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73" name="Rectangle 72"/>
          <p:cNvSpPr/>
          <p:nvPr/>
        </p:nvSpPr>
        <p:spPr>
          <a:xfrm>
            <a:off x="5933823" y="2402035"/>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grpSp>
        <p:nvGrpSpPr>
          <p:cNvPr id="18" name="Groupe 17"/>
          <p:cNvGrpSpPr/>
          <p:nvPr/>
        </p:nvGrpSpPr>
        <p:grpSpPr>
          <a:xfrm>
            <a:off x="285162" y="1342923"/>
            <a:ext cx="8354149" cy="870818"/>
            <a:chOff x="285162" y="1342923"/>
            <a:chExt cx="8354149" cy="870818"/>
          </a:xfrm>
        </p:grpSpPr>
        <p:grpSp>
          <p:nvGrpSpPr>
            <p:cNvPr id="10" name="Groupe 9"/>
            <p:cNvGrpSpPr/>
            <p:nvPr/>
          </p:nvGrpSpPr>
          <p:grpSpPr>
            <a:xfrm>
              <a:off x="285162" y="1362790"/>
              <a:ext cx="1543632" cy="838567"/>
              <a:chOff x="101150" y="1351262"/>
              <a:chExt cx="1543632" cy="838567"/>
            </a:xfrm>
          </p:grpSpPr>
          <p:sp>
            <p:nvSpPr>
              <p:cNvPr id="57" name="ZoneTexte 56"/>
              <p:cNvSpPr txBox="1"/>
              <p:nvPr/>
            </p:nvSpPr>
            <p:spPr>
              <a:xfrm>
                <a:off x="208964" y="1353505"/>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58" name="ZoneTexte 57"/>
              <p:cNvSpPr txBox="1"/>
              <p:nvPr/>
            </p:nvSpPr>
            <p:spPr>
              <a:xfrm>
                <a:off x="1041793" y="1351262"/>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grpSp>
            <p:nvGrpSpPr>
              <p:cNvPr id="9" name="Groupe 8"/>
              <p:cNvGrpSpPr/>
              <p:nvPr/>
            </p:nvGrpSpPr>
            <p:grpSpPr>
              <a:xfrm>
                <a:off x="101150" y="1755125"/>
                <a:ext cx="1543632" cy="434704"/>
                <a:chOff x="297303" y="1755125"/>
                <a:chExt cx="1543632" cy="434704"/>
              </a:xfrm>
            </p:grpSpPr>
            <p:sp>
              <p:nvSpPr>
                <p:cNvPr id="49" name="Rectangle 48"/>
                <p:cNvSpPr/>
                <p:nvPr/>
              </p:nvSpPr>
              <p:spPr>
                <a:xfrm>
                  <a:off x="297303" y="1757781"/>
                  <a:ext cx="72643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Thinning</a:t>
                  </a:r>
                  <a:endParaRPr lang="fr-FR" sz="1100" dirty="0">
                    <a:solidFill>
                      <a:schemeClr val="tx1"/>
                    </a:solidFill>
                  </a:endParaRPr>
                </a:p>
              </p:txBody>
            </p:sp>
            <p:sp>
              <p:nvSpPr>
                <p:cNvPr id="56" name="Rectangle 55"/>
                <p:cNvSpPr/>
                <p:nvPr/>
              </p:nvSpPr>
              <p:spPr>
                <a:xfrm>
                  <a:off x="1145054" y="1755125"/>
                  <a:ext cx="695881"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Clearing</a:t>
                  </a:r>
                  <a:endParaRPr lang="fr-FR" sz="1100" dirty="0">
                    <a:solidFill>
                      <a:schemeClr val="tx1"/>
                    </a:solidFill>
                  </a:endParaRPr>
                </a:p>
              </p:txBody>
            </p:sp>
          </p:grpSp>
        </p:grpSp>
        <p:grpSp>
          <p:nvGrpSpPr>
            <p:cNvPr id="12" name="Groupe 11"/>
            <p:cNvGrpSpPr/>
            <p:nvPr/>
          </p:nvGrpSpPr>
          <p:grpSpPr>
            <a:xfrm>
              <a:off x="2214024" y="1378098"/>
              <a:ext cx="3312922" cy="835643"/>
              <a:chOff x="2134367" y="1356213"/>
              <a:chExt cx="3312922" cy="835643"/>
            </a:xfrm>
          </p:grpSpPr>
          <p:grpSp>
            <p:nvGrpSpPr>
              <p:cNvPr id="5" name="Groupe 4"/>
              <p:cNvGrpSpPr/>
              <p:nvPr/>
            </p:nvGrpSpPr>
            <p:grpSpPr>
              <a:xfrm>
                <a:off x="2134367" y="1751849"/>
                <a:ext cx="3312922" cy="440007"/>
                <a:chOff x="2331044" y="1757614"/>
                <a:chExt cx="3312922" cy="440007"/>
              </a:xfrm>
            </p:grpSpPr>
            <p:sp>
              <p:nvSpPr>
                <p:cNvPr id="54" name="Rectangle 53"/>
                <p:cNvSpPr/>
                <p:nvPr/>
              </p:nvSpPr>
              <p:spPr>
                <a:xfrm>
                  <a:off x="4090921" y="1765573"/>
                  <a:ext cx="696440"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55" name="Rectangle 54"/>
                <p:cNvSpPr/>
                <p:nvPr/>
              </p:nvSpPr>
              <p:spPr>
                <a:xfrm>
                  <a:off x="2331044" y="1757614"/>
                  <a:ext cx="747972"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err="1" smtClean="0">
                      <a:solidFill>
                        <a:schemeClr val="tx1"/>
                      </a:solidFill>
                    </a:rPr>
                    <a:t>Cleaning</a:t>
                  </a:r>
                  <a:endParaRPr lang="fr-FR" sz="1100" dirty="0">
                    <a:solidFill>
                      <a:schemeClr val="tx1"/>
                    </a:solidFill>
                  </a:endParaRPr>
                </a:p>
              </p:txBody>
            </p:sp>
            <p:sp>
              <p:nvSpPr>
                <p:cNvPr id="36" name="Rectangle 35"/>
                <p:cNvSpPr/>
                <p:nvPr/>
              </p:nvSpPr>
              <p:spPr>
                <a:xfrm>
                  <a:off x="4905751" y="1765573"/>
                  <a:ext cx="738215"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Post-</a:t>
                  </a:r>
                  <a:r>
                    <a:rPr lang="fr-FR" sz="1000" dirty="0" err="1" smtClean="0">
                      <a:solidFill>
                        <a:schemeClr val="tx1"/>
                      </a:solidFill>
                    </a:rPr>
                    <a:t>bleeding</a:t>
                  </a:r>
                  <a:endParaRPr lang="fr-FR" sz="1000" dirty="0">
                    <a:solidFill>
                      <a:schemeClr val="tx1"/>
                    </a:solidFill>
                  </a:endParaRPr>
                </a:p>
              </p:txBody>
            </p:sp>
            <p:sp>
              <p:nvSpPr>
                <p:cNvPr id="37" name="Rectangle 36"/>
                <p:cNvSpPr/>
                <p:nvPr/>
              </p:nvSpPr>
              <p:spPr>
                <a:xfrm>
                  <a:off x="3208077" y="1765573"/>
                  <a:ext cx="749861"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err="1" smtClean="0">
                      <a:solidFill>
                        <a:schemeClr val="tx1"/>
                      </a:solidFill>
                    </a:rPr>
                    <a:t>Unloading</a:t>
                  </a:r>
                  <a:endParaRPr lang="fr-FR" sz="900" dirty="0">
                    <a:solidFill>
                      <a:schemeClr val="tx1"/>
                    </a:solidFill>
                  </a:endParaRPr>
                </a:p>
              </p:txBody>
            </p:sp>
          </p:grpSp>
          <p:grpSp>
            <p:nvGrpSpPr>
              <p:cNvPr id="11" name="Groupe 10"/>
              <p:cNvGrpSpPr/>
              <p:nvPr/>
            </p:nvGrpSpPr>
            <p:grpSpPr>
              <a:xfrm>
                <a:off x="2258624" y="1356213"/>
                <a:ext cx="3071584" cy="266213"/>
                <a:chOff x="2468036" y="1344780"/>
                <a:chExt cx="3071584" cy="266213"/>
              </a:xfrm>
            </p:grpSpPr>
            <p:sp>
              <p:nvSpPr>
                <p:cNvPr id="61" name="ZoneTexte 60"/>
                <p:cNvSpPr txBox="1"/>
                <p:nvPr/>
              </p:nvSpPr>
              <p:spPr>
                <a:xfrm>
                  <a:off x="5035565" y="134478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p>
              </p:txBody>
            </p:sp>
            <p:sp>
              <p:nvSpPr>
                <p:cNvPr id="62" name="ZoneTexte 61"/>
                <p:cNvSpPr txBox="1"/>
                <p:nvPr/>
              </p:nvSpPr>
              <p:spPr>
                <a:xfrm>
                  <a:off x="2468036" y="134938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sp>
              <p:nvSpPr>
                <p:cNvPr id="52" name="ZoneTexte 51"/>
                <p:cNvSpPr txBox="1"/>
                <p:nvPr/>
              </p:nvSpPr>
              <p:spPr>
                <a:xfrm>
                  <a:off x="3339555" y="134478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4</a:t>
                  </a:r>
                </a:p>
              </p:txBody>
            </p:sp>
            <p:sp>
              <p:nvSpPr>
                <p:cNvPr id="63" name="ZoneTexte 62"/>
                <p:cNvSpPr txBox="1"/>
                <p:nvPr/>
              </p:nvSpPr>
              <p:spPr>
                <a:xfrm>
                  <a:off x="4194550" y="1345894"/>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p>
              </p:txBody>
            </p:sp>
          </p:grpSp>
        </p:grpSp>
        <p:sp>
          <p:nvSpPr>
            <p:cNvPr id="60" name="ZoneTexte 59"/>
            <p:cNvSpPr txBox="1"/>
            <p:nvPr/>
          </p:nvSpPr>
          <p:spPr>
            <a:xfrm>
              <a:off x="6032901" y="135321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7</a:t>
              </a:r>
            </a:p>
          </p:txBody>
        </p:sp>
        <p:sp>
          <p:nvSpPr>
            <p:cNvPr id="64" name="Rectangle 63"/>
            <p:cNvSpPr/>
            <p:nvPr/>
          </p:nvSpPr>
          <p:spPr>
            <a:xfrm>
              <a:off x="5888885" y="1777029"/>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Post-</a:t>
              </a:r>
              <a:r>
                <a:rPr lang="fr-FR" sz="1000" dirty="0" err="1" smtClean="0">
                  <a:solidFill>
                    <a:schemeClr val="tx1"/>
                  </a:solidFill>
                </a:rPr>
                <a:t>df</a:t>
              </a:r>
              <a:endParaRPr lang="fr-FR" sz="1000" dirty="0">
                <a:solidFill>
                  <a:schemeClr val="tx1"/>
                </a:solidFill>
              </a:endParaRPr>
            </a:p>
          </p:txBody>
        </p:sp>
        <p:sp>
          <p:nvSpPr>
            <p:cNvPr id="59" name="ZoneTexte 58"/>
            <p:cNvSpPr txBox="1"/>
            <p:nvPr/>
          </p:nvSpPr>
          <p:spPr>
            <a:xfrm>
              <a:off x="7986006" y="1342923"/>
              <a:ext cx="549951"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9</a:t>
              </a:r>
            </a:p>
          </p:txBody>
        </p:sp>
        <p:sp>
          <p:nvSpPr>
            <p:cNvPr id="51" name="Rectangle 50"/>
            <p:cNvSpPr/>
            <p:nvPr/>
          </p:nvSpPr>
          <p:spPr>
            <a:xfrm>
              <a:off x="7847223" y="177116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65" name="Rectangle 64"/>
            <p:cNvSpPr/>
            <p:nvPr/>
          </p:nvSpPr>
          <p:spPr>
            <a:xfrm>
              <a:off x="7029768" y="1775897"/>
              <a:ext cx="69640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Post-</a:t>
              </a:r>
              <a:r>
                <a:rPr lang="fr-FR" sz="1000" dirty="0" err="1" smtClean="0">
                  <a:solidFill>
                    <a:schemeClr val="tx1"/>
                  </a:solidFill>
                </a:rPr>
                <a:t>ev</a:t>
              </a:r>
              <a:endParaRPr lang="fr-FR" sz="1000" dirty="0">
                <a:solidFill>
                  <a:schemeClr val="tx1"/>
                </a:solidFill>
              </a:endParaRPr>
            </a:p>
          </p:txBody>
        </p:sp>
        <p:sp>
          <p:nvSpPr>
            <p:cNvPr id="67" name="ZoneTexte 66"/>
            <p:cNvSpPr txBox="1"/>
            <p:nvPr/>
          </p:nvSpPr>
          <p:spPr>
            <a:xfrm>
              <a:off x="7125944" y="135344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9</a:t>
              </a:r>
            </a:p>
          </p:txBody>
        </p:sp>
      </p:grpSp>
      <p:sp>
        <p:nvSpPr>
          <p:cNvPr id="74" name="Rectangle 73"/>
          <p:cNvSpPr/>
          <p:nvPr/>
        </p:nvSpPr>
        <p:spPr>
          <a:xfrm>
            <a:off x="7042909" y="2398807"/>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75" name="Rectangle 74"/>
          <p:cNvSpPr/>
          <p:nvPr/>
        </p:nvSpPr>
        <p:spPr>
          <a:xfrm>
            <a:off x="7909878" y="2394920"/>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76" name="ZoneTexte 75"/>
          <p:cNvSpPr txBox="1"/>
          <p:nvPr/>
        </p:nvSpPr>
        <p:spPr>
          <a:xfrm>
            <a:off x="3115885" y="3209304"/>
            <a:ext cx="733191" cy="276999"/>
          </a:xfrm>
          <a:prstGeom prst="rect">
            <a:avLst/>
          </a:prstGeom>
          <a:noFill/>
        </p:spPr>
        <p:txBody>
          <a:bodyPr wrap="square" rtlCol="0">
            <a:spAutoFit/>
          </a:bodyPr>
          <a:lstStyle/>
          <a:p>
            <a:pPr algn="ctr"/>
            <a:r>
              <a:rPr lang="fr-FR" sz="1200" dirty="0" smtClean="0"/>
              <a:t>1</a:t>
            </a:r>
            <a:r>
              <a:rPr lang="fr-FR" sz="1200" dirty="0">
                <a:solidFill>
                  <a:srgbClr val="5770BE"/>
                </a:solidFill>
              </a:rPr>
              <a:t> (0)</a:t>
            </a:r>
            <a:r>
              <a:rPr lang="fr-FR" sz="1200" dirty="0"/>
              <a:t> </a:t>
            </a:r>
          </a:p>
        </p:txBody>
      </p:sp>
      <p:sp>
        <p:nvSpPr>
          <p:cNvPr id="77" name="ZoneTexte 76"/>
          <p:cNvSpPr txBox="1"/>
          <p:nvPr/>
        </p:nvSpPr>
        <p:spPr>
          <a:xfrm>
            <a:off x="3947817" y="3169764"/>
            <a:ext cx="806440" cy="553998"/>
          </a:xfrm>
          <a:prstGeom prst="rect">
            <a:avLst/>
          </a:prstGeom>
          <a:noFill/>
        </p:spPr>
        <p:txBody>
          <a:bodyPr wrap="square" rtlCol="0">
            <a:spAutoFit/>
          </a:bodyPr>
          <a:lstStyle/>
          <a:p>
            <a:pPr algn="ctr"/>
            <a:r>
              <a:rPr lang="fr-FR" sz="1000" dirty="0" err="1"/>
              <a:t>Triangular</a:t>
            </a:r>
            <a:r>
              <a:rPr lang="fr-FR" sz="1000" dirty="0"/>
              <a:t>(3, 6, 13) </a:t>
            </a:r>
            <a:r>
              <a:rPr lang="fr-FR" sz="1000" dirty="0">
                <a:solidFill>
                  <a:srgbClr val="5770BE"/>
                </a:solidFill>
              </a:rPr>
              <a:t>(2)</a:t>
            </a:r>
          </a:p>
        </p:txBody>
      </p:sp>
      <p:sp>
        <p:nvSpPr>
          <p:cNvPr id="78" name="ZoneTexte 77"/>
          <p:cNvSpPr txBox="1"/>
          <p:nvPr/>
        </p:nvSpPr>
        <p:spPr>
          <a:xfrm>
            <a:off x="5932055" y="3209304"/>
            <a:ext cx="733191" cy="276999"/>
          </a:xfrm>
          <a:prstGeom prst="rect">
            <a:avLst/>
          </a:prstGeom>
          <a:noFill/>
        </p:spPr>
        <p:txBody>
          <a:bodyPr wrap="square" rtlCol="0">
            <a:spAutoFit/>
          </a:bodyPr>
          <a:lstStyle/>
          <a:p>
            <a:pPr algn="ctr"/>
            <a:r>
              <a:rPr lang="fr-FR" sz="1200" dirty="0"/>
              <a:t>1</a:t>
            </a:r>
            <a:r>
              <a:rPr lang="fr-FR" sz="1200" dirty="0">
                <a:solidFill>
                  <a:srgbClr val="5770BE"/>
                </a:solidFill>
              </a:rPr>
              <a:t> (0)</a:t>
            </a:r>
            <a:r>
              <a:rPr lang="fr-FR" sz="1200" dirty="0"/>
              <a:t> </a:t>
            </a:r>
            <a:endParaRPr lang="fr-FR" sz="1200" dirty="0">
              <a:solidFill>
                <a:srgbClr val="5770BE"/>
              </a:solidFill>
            </a:endParaRPr>
          </a:p>
        </p:txBody>
      </p:sp>
      <p:sp>
        <p:nvSpPr>
          <p:cNvPr id="79" name="ZoneTexte 78"/>
          <p:cNvSpPr txBox="1"/>
          <p:nvPr/>
        </p:nvSpPr>
        <p:spPr>
          <a:xfrm>
            <a:off x="7042909" y="3209303"/>
            <a:ext cx="733191" cy="276999"/>
          </a:xfrm>
          <a:prstGeom prst="rect">
            <a:avLst/>
          </a:prstGeom>
          <a:noFill/>
        </p:spPr>
        <p:txBody>
          <a:bodyPr wrap="square" rtlCol="0">
            <a:spAutoFit/>
          </a:bodyPr>
          <a:lstStyle/>
          <a:p>
            <a:pPr algn="ctr"/>
            <a:r>
              <a:rPr lang="fr-FR" sz="1200" dirty="0"/>
              <a:t>3</a:t>
            </a:r>
            <a:r>
              <a:rPr lang="fr-FR" sz="1200" dirty="0" smtClean="0">
                <a:solidFill>
                  <a:srgbClr val="5770BE"/>
                </a:solidFill>
              </a:rPr>
              <a:t> (0</a:t>
            </a:r>
            <a:r>
              <a:rPr lang="fr-FR" sz="1200" dirty="0">
                <a:solidFill>
                  <a:srgbClr val="5770BE"/>
                </a:solidFill>
              </a:rPr>
              <a:t>)</a:t>
            </a:r>
            <a:r>
              <a:rPr lang="fr-FR" sz="1200" dirty="0"/>
              <a:t> </a:t>
            </a:r>
            <a:endParaRPr lang="fr-FR" sz="1200" dirty="0">
              <a:solidFill>
                <a:srgbClr val="5770BE"/>
              </a:solidFill>
            </a:endParaRPr>
          </a:p>
        </p:txBody>
      </p:sp>
      <p:sp>
        <p:nvSpPr>
          <p:cNvPr id="53" name="ZoneTexte 52"/>
          <p:cNvSpPr txBox="1"/>
          <p:nvPr/>
        </p:nvSpPr>
        <p:spPr>
          <a:xfrm>
            <a:off x="78456" y="3215931"/>
            <a:ext cx="2088232" cy="461665"/>
          </a:xfrm>
          <a:prstGeom prst="rect">
            <a:avLst/>
          </a:prstGeom>
          <a:noFill/>
        </p:spPr>
        <p:txBody>
          <a:bodyPr wrap="square" rtlCol="0">
            <a:spAutoFit/>
          </a:bodyPr>
          <a:lstStyle/>
          <a:p>
            <a:pPr algn="ctr"/>
            <a:r>
              <a:rPr lang="fr-FR" sz="1200" dirty="0" err="1" smtClean="0"/>
              <a:t>Unif</a:t>
            </a:r>
            <a:r>
              <a:rPr lang="fr-FR" sz="1200" dirty="0" smtClean="0"/>
              <a:t>(7, 9) </a:t>
            </a:r>
            <a:r>
              <a:rPr lang="fr-FR" sz="1200" dirty="0" smtClean="0">
                <a:solidFill>
                  <a:srgbClr val="5770BE"/>
                </a:solidFill>
              </a:rPr>
              <a:t>(1)</a:t>
            </a:r>
            <a:r>
              <a:rPr lang="fr-FR" sz="1200" dirty="0" smtClean="0"/>
              <a:t> </a:t>
            </a:r>
            <a:r>
              <a:rPr lang="fr-FR" sz="1200" dirty="0" err="1" smtClean="0"/>
              <a:t>manual</a:t>
            </a:r>
            <a:endParaRPr lang="fr-FR" sz="1200" dirty="0" smtClean="0"/>
          </a:p>
          <a:p>
            <a:pPr algn="ctr"/>
            <a:r>
              <a:rPr lang="fr-FR" sz="1200" dirty="0" err="1" smtClean="0"/>
              <a:t>Unif</a:t>
            </a:r>
            <a:r>
              <a:rPr lang="fr-FR" sz="1200" dirty="0" smtClean="0"/>
              <a:t>(4, 5) </a:t>
            </a:r>
            <a:r>
              <a:rPr lang="fr-FR" sz="1200" dirty="0" smtClean="0">
                <a:solidFill>
                  <a:srgbClr val="5770BE"/>
                </a:solidFill>
              </a:rPr>
              <a:t>(3)</a:t>
            </a:r>
            <a:r>
              <a:rPr lang="fr-FR" sz="1200" dirty="0" smtClean="0"/>
              <a:t> </a:t>
            </a:r>
            <a:r>
              <a:rPr lang="fr-FR" sz="1200" dirty="0" err="1" smtClean="0"/>
              <a:t>automatic</a:t>
            </a:r>
            <a:endParaRPr lang="fr-FR" sz="1200" dirty="0"/>
          </a:p>
        </p:txBody>
      </p:sp>
      <p:sp>
        <p:nvSpPr>
          <p:cNvPr id="13" name="Rectangle 12"/>
          <p:cNvSpPr/>
          <p:nvPr/>
        </p:nvSpPr>
        <p:spPr>
          <a:xfrm>
            <a:off x="284091" y="4195849"/>
            <a:ext cx="9180512" cy="507831"/>
          </a:xfrm>
          <a:prstGeom prst="rect">
            <a:avLst/>
          </a:prstGeom>
        </p:spPr>
        <p:txBody>
          <a:bodyPr wrap="square">
            <a:spAutoFit/>
          </a:bodyPr>
          <a:lstStyle/>
          <a:p>
            <a:pPr marL="228600" indent="-228600">
              <a:buAutoNum type="arabicPeriod"/>
            </a:pPr>
            <a:r>
              <a:rPr lang="fr-FR" sz="900" dirty="0">
                <a:solidFill>
                  <a:schemeClr val="bg1">
                    <a:lumMod val="50000"/>
                  </a:schemeClr>
                </a:solidFill>
              </a:rPr>
              <a:t>Data </a:t>
            </a:r>
            <a:r>
              <a:rPr lang="fr-FR" sz="900" dirty="0" err="1">
                <a:solidFill>
                  <a:schemeClr val="bg1">
                    <a:lumMod val="50000"/>
                  </a:schemeClr>
                </a:solidFill>
              </a:rPr>
              <a:t>collected</a:t>
            </a:r>
            <a:r>
              <a:rPr lang="fr-FR" sz="900" dirty="0">
                <a:solidFill>
                  <a:schemeClr val="bg1">
                    <a:lumMod val="50000"/>
                  </a:schemeClr>
                </a:solidFill>
              </a:rPr>
              <a:t> </a:t>
            </a:r>
            <a:r>
              <a:rPr lang="fr-FR" sz="900" dirty="0" err="1">
                <a:solidFill>
                  <a:schemeClr val="bg1">
                    <a:lumMod val="50000"/>
                  </a:schemeClr>
                </a:solidFill>
              </a:rPr>
              <a:t>form</a:t>
            </a:r>
            <a:r>
              <a:rPr lang="fr-FR" sz="900" dirty="0">
                <a:solidFill>
                  <a:schemeClr val="bg1">
                    <a:lumMod val="50000"/>
                  </a:schemeClr>
                </a:solidFill>
              </a:rPr>
              <a:t> Enquête sur le ramassage des volailles </a:t>
            </a:r>
            <a:r>
              <a:rPr lang="fr-FR" sz="900" dirty="0" err="1">
                <a:solidFill>
                  <a:schemeClr val="bg1">
                    <a:lumMod val="50000"/>
                  </a:schemeClr>
                </a:solidFill>
              </a:rPr>
              <a:t>conducted</a:t>
            </a:r>
            <a:r>
              <a:rPr lang="fr-FR" sz="900" dirty="0">
                <a:solidFill>
                  <a:schemeClr val="bg1">
                    <a:lumMod val="50000"/>
                  </a:schemeClr>
                </a:solidFill>
              </a:rPr>
              <a:t> by the Filière avicole</a:t>
            </a:r>
          </a:p>
          <a:p>
            <a:pPr marL="228600" indent="-228600">
              <a:buAutoNum type="arabicPeriod"/>
            </a:pPr>
            <a:r>
              <a:rPr lang="fr-FR" sz="900" dirty="0">
                <a:solidFill>
                  <a:schemeClr val="bg1">
                    <a:lumMod val="50000"/>
                  </a:schemeClr>
                </a:solidFill>
              </a:rPr>
              <a:t>Data </a:t>
            </a:r>
            <a:r>
              <a:rPr lang="fr-FR" sz="900" dirty="0" err="1">
                <a:solidFill>
                  <a:schemeClr val="bg1">
                    <a:lumMod val="50000"/>
                  </a:schemeClr>
                </a:solidFill>
              </a:rPr>
              <a:t>collected</a:t>
            </a:r>
            <a:r>
              <a:rPr lang="fr-FR" sz="900" dirty="0">
                <a:solidFill>
                  <a:schemeClr val="bg1">
                    <a:lumMod val="50000"/>
                  </a:schemeClr>
                </a:solidFill>
              </a:rPr>
              <a:t> </a:t>
            </a:r>
            <a:r>
              <a:rPr lang="fr-FR" sz="900" dirty="0" err="1">
                <a:solidFill>
                  <a:schemeClr val="bg1">
                    <a:lumMod val="50000"/>
                  </a:schemeClr>
                </a:solidFill>
              </a:rPr>
              <a:t>form</a:t>
            </a:r>
            <a:r>
              <a:rPr lang="fr-FR" sz="900" dirty="0">
                <a:solidFill>
                  <a:schemeClr val="bg1">
                    <a:lumMod val="50000"/>
                  </a:schemeClr>
                </a:solidFill>
              </a:rPr>
              <a:t> </a:t>
            </a:r>
            <a:r>
              <a:rPr lang="fr-FR" sz="900" dirty="0" err="1">
                <a:solidFill>
                  <a:schemeClr val="bg1">
                    <a:lumMod val="50000"/>
                  </a:schemeClr>
                </a:solidFill>
              </a:rPr>
              <a:t>Huneau</a:t>
            </a:r>
            <a:r>
              <a:rPr lang="fr-FR" sz="900" dirty="0">
                <a:solidFill>
                  <a:schemeClr val="bg1">
                    <a:lumMod val="50000"/>
                  </a:schemeClr>
                </a:solidFill>
              </a:rPr>
              <a:t> </a:t>
            </a:r>
            <a:r>
              <a:rPr lang="fr-FR" sz="900" dirty="0" err="1">
                <a:solidFill>
                  <a:schemeClr val="bg1">
                    <a:lumMod val="50000"/>
                  </a:schemeClr>
                </a:solidFill>
              </a:rPr>
              <a:t>Salaun</a:t>
            </a:r>
            <a:r>
              <a:rPr lang="fr-FR" sz="900" dirty="0">
                <a:solidFill>
                  <a:schemeClr val="bg1">
                    <a:lumMod val="50000"/>
                  </a:schemeClr>
                </a:solidFill>
              </a:rPr>
              <a:t> et al. (2019)</a:t>
            </a:r>
          </a:p>
          <a:p>
            <a:pPr marL="228600" indent="-228600">
              <a:buAutoNum type="arabicPeriod"/>
            </a:pPr>
            <a:r>
              <a:rPr lang="fr-FR" sz="900" dirty="0">
                <a:solidFill>
                  <a:schemeClr val="bg1">
                    <a:lumMod val="50000"/>
                  </a:schemeClr>
                </a:solidFill>
              </a:rPr>
              <a:t>Data </a:t>
            </a:r>
            <a:r>
              <a:rPr lang="fr-FR" sz="900" dirty="0" err="1">
                <a:solidFill>
                  <a:schemeClr val="bg1">
                    <a:lumMod val="50000"/>
                  </a:schemeClr>
                </a:solidFill>
              </a:rPr>
              <a:t>collected</a:t>
            </a:r>
            <a:r>
              <a:rPr lang="fr-FR" sz="900" dirty="0">
                <a:solidFill>
                  <a:schemeClr val="bg1">
                    <a:lumMod val="50000"/>
                  </a:schemeClr>
                </a:solidFill>
              </a:rPr>
              <a:t> </a:t>
            </a:r>
            <a:r>
              <a:rPr lang="fr-FR" sz="900" dirty="0" err="1">
                <a:solidFill>
                  <a:schemeClr val="bg1">
                    <a:lumMod val="50000"/>
                  </a:schemeClr>
                </a:solidFill>
              </a:rPr>
              <a:t>form</a:t>
            </a:r>
            <a:r>
              <a:rPr lang="fr-FR" sz="900" dirty="0">
                <a:solidFill>
                  <a:schemeClr val="bg1">
                    <a:lumMod val="50000"/>
                  </a:schemeClr>
                </a:solidFill>
              </a:rPr>
              <a:t> Résultats technico-économiques et analyse des conditions de travail by the MSA</a:t>
            </a:r>
          </a:p>
        </p:txBody>
      </p:sp>
    </p:spTree>
    <p:extLst>
      <p:ext uri="{BB962C8B-B14F-4D97-AF65-F5344CB8AC3E}">
        <p14:creationId xmlns:p14="http://schemas.microsoft.com/office/powerpoint/2010/main" val="189403169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6</a:t>
            </a:fld>
            <a:endParaRPr lang="fr-FR" dirty="0"/>
          </a:p>
        </p:txBody>
      </p:sp>
      <p:sp>
        <p:nvSpPr>
          <p:cNvPr id="6" name="Titre 5"/>
          <p:cNvSpPr>
            <a:spLocks noGrp="1"/>
          </p:cNvSpPr>
          <p:nvPr>
            <p:ph type="title"/>
          </p:nvPr>
        </p:nvSpPr>
        <p:spPr>
          <a:xfrm>
            <a:off x="275431" y="262220"/>
            <a:ext cx="8157703" cy="636937"/>
          </a:xfrm>
        </p:spPr>
        <p:txBody>
          <a:bodyPr/>
          <a:lstStyle/>
          <a:p>
            <a:r>
              <a:rPr lang="fr-FR" dirty="0" err="1" smtClean="0"/>
              <a:t>Number</a:t>
            </a:r>
            <a:r>
              <a:rPr lang="fr-FR" dirty="0" smtClean="0"/>
              <a:t> of </a:t>
            </a:r>
            <a:r>
              <a:rPr lang="fr-FR" dirty="0" err="1" smtClean="0"/>
              <a:t>workers</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13458" y="599991"/>
            <a:ext cx="890922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pPr marL="228600" indent="-228600">
              <a:buAutoNum type="arabicPeriod"/>
            </a:pPr>
            <a:r>
              <a:rPr lang="fr-FR" sz="1200" b="0" dirty="0" smtClean="0"/>
              <a:t>Data </a:t>
            </a:r>
            <a:r>
              <a:rPr lang="fr-FR" sz="1200" b="0" dirty="0" err="1" smtClean="0"/>
              <a:t>collected</a:t>
            </a:r>
            <a:r>
              <a:rPr lang="fr-FR" sz="1200" b="0" dirty="0" smtClean="0"/>
              <a:t> </a:t>
            </a:r>
            <a:r>
              <a:rPr lang="fr-FR" sz="1200" b="0" dirty="0" err="1" smtClean="0"/>
              <a:t>form</a:t>
            </a:r>
            <a:r>
              <a:rPr lang="fr-FR" sz="1200" b="0" dirty="0"/>
              <a:t> Enquête sur le ramassage des </a:t>
            </a:r>
            <a:r>
              <a:rPr lang="fr-FR" sz="1200" b="0" dirty="0" smtClean="0"/>
              <a:t>volailles </a:t>
            </a:r>
            <a:r>
              <a:rPr lang="fr-FR" sz="1200" b="0" dirty="0" err="1" smtClean="0"/>
              <a:t>conducted</a:t>
            </a:r>
            <a:r>
              <a:rPr lang="fr-FR" sz="1200" b="0" dirty="0" smtClean="0"/>
              <a:t> by the Filière avicole</a:t>
            </a:r>
          </a:p>
          <a:p>
            <a:pPr marL="228600" indent="-228600">
              <a:buAutoNum type="arabicPeriod"/>
            </a:pPr>
            <a:r>
              <a:rPr lang="fr-FR" sz="1200" b="0" dirty="0"/>
              <a:t>Data </a:t>
            </a:r>
            <a:r>
              <a:rPr lang="fr-FR" sz="1200" b="0" dirty="0" err="1"/>
              <a:t>collected</a:t>
            </a:r>
            <a:r>
              <a:rPr lang="fr-FR" sz="1200" b="0" dirty="0"/>
              <a:t> </a:t>
            </a:r>
            <a:r>
              <a:rPr lang="fr-FR" sz="1200" b="0" dirty="0" err="1" smtClean="0"/>
              <a:t>form</a:t>
            </a:r>
            <a:r>
              <a:rPr lang="fr-FR" sz="1200" b="0" dirty="0" smtClean="0"/>
              <a:t> </a:t>
            </a:r>
            <a:r>
              <a:rPr lang="fr-FR" sz="1200" b="0" dirty="0" err="1" smtClean="0"/>
              <a:t>Huneau</a:t>
            </a:r>
            <a:r>
              <a:rPr lang="fr-FR" sz="1200" b="0" dirty="0" smtClean="0"/>
              <a:t> </a:t>
            </a:r>
            <a:r>
              <a:rPr lang="fr-FR" sz="1200" b="0" dirty="0" err="1" smtClean="0"/>
              <a:t>Salaun</a:t>
            </a:r>
            <a:r>
              <a:rPr lang="fr-FR" sz="1200" b="0" dirty="0" smtClean="0"/>
              <a:t> et al. (2019)</a:t>
            </a:r>
          </a:p>
          <a:p>
            <a:pPr marL="228600" indent="-228600">
              <a:buAutoNum type="arabicPeriod"/>
            </a:pPr>
            <a:r>
              <a:rPr lang="fr-FR" sz="1200" b="0" dirty="0"/>
              <a:t>Data </a:t>
            </a:r>
            <a:r>
              <a:rPr lang="fr-FR" sz="1200" b="0" dirty="0" err="1"/>
              <a:t>collected</a:t>
            </a:r>
            <a:r>
              <a:rPr lang="fr-FR" sz="1200" b="0" dirty="0"/>
              <a:t> </a:t>
            </a:r>
            <a:r>
              <a:rPr lang="fr-FR" sz="1200" b="0" dirty="0" err="1" smtClean="0"/>
              <a:t>form</a:t>
            </a:r>
            <a:r>
              <a:rPr lang="fr-FR" sz="1200" b="0" dirty="0"/>
              <a:t> Résultats technico-économiques et </a:t>
            </a:r>
            <a:r>
              <a:rPr lang="fr-FR" sz="1200" b="0" dirty="0" smtClean="0"/>
              <a:t>analyse des </a:t>
            </a:r>
            <a:r>
              <a:rPr lang="fr-FR" sz="1200" b="0" dirty="0"/>
              <a:t>conditions de </a:t>
            </a:r>
            <a:r>
              <a:rPr lang="fr-FR" sz="1200" b="0" dirty="0" smtClean="0"/>
              <a:t>travail by the MSA</a:t>
            </a:r>
          </a:p>
          <a:p>
            <a:pPr marL="228600" indent="-228600">
              <a:buAutoNum type="arabicPeriod"/>
            </a:pPr>
            <a:r>
              <a:rPr lang="fr-FR" sz="1200" b="0" dirty="0" smtClean="0"/>
              <a:t>Expert opinion Alfredo </a:t>
            </a:r>
          </a:p>
          <a:p>
            <a:pPr marL="228600" indent="-228600">
              <a:buAutoNum type="arabicPeriod"/>
            </a:pPr>
            <a:endParaRPr lang="fr-FR" sz="1200" b="0" dirty="0" smtClean="0"/>
          </a:p>
          <a:p>
            <a:pPr marL="228600" indent="-228600">
              <a:buAutoNum type="arabicPeriod"/>
            </a:pPr>
            <a:endParaRPr lang="fr-FR" sz="1200" b="0" i="1" dirty="0"/>
          </a:p>
        </p:txBody>
      </p:sp>
      <p:sp>
        <p:nvSpPr>
          <p:cNvPr id="3" name="Rectangle 2"/>
          <p:cNvSpPr/>
          <p:nvPr/>
        </p:nvSpPr>
        <p:spPr>
          <a:xfrm>
            <a:off x="3487580" y="2499742"/>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a:solidFill>
                  <a:schemeClr val="tx1"/>
                </a:solidFill>
              </a:rPr>
              <a:t>Airborne</a:t>
            </a:r>
            <a:endParaRPr lang="fr-FR" sz="1000" dirty="0">
              <a:solidFill>
                <a:schemeClr val="tx1"/>
              </a:solidFill>
            </a:endParaRPr>
          </a:p>
        </p:txBody>
      </p:sp>
      <p:sp>
        <p:nvSpPr>
          <p:cNvPr id="38" name="Rectangle 37"/>
          <p:cNvSpPr/>
          <p:nvPr/>
        </p:nvSpPr>
        <p:spPr>
          <a:xfrm>
            <a:off x="212180" y="2505381"/>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39" name="Rectangle 38"/>
          <p:cNvSpPr/>
          <p:nvPr/>
        </p:nvSpPr>
        <p:spPr>
          <a:xfrm>
            <a:off x="1368715" y="2499742"/>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40" name="Rectangle 39"/>
          <p:cNvSpPr/>
          <p:nvPr/>
        </p:nvSpPr>
        <p:spPr>
          <a:xfrm>
            <a:off x="4615450" y="2499742"/>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41" name="Rectangle 40"/>
          <p:cNvSpPr/>
          <p:nvPr/>
        </p:nvSpPr>
        <p:spPr>
          <a:xfrm>
            <a:off x="4615450" y="3131405"/>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a:solidFill>
                  <a:schemeClr val="tx1"/>
                </a:solidFill>
              </a:rPr>
              <a:t>Airborne</a:t>
            </a:r>
            <a:endParaRPr lang="fr-FR" sz="1000" dirty="0">
              <a:solidFill>
                <a:schemeClr val="tx1"/>
              </a:solidFill>
            </a:endParaRPr>
          </a:p>
        </p:txBody>
      </p:sp>
      <p:sp>
        <p:nvSpPr>
          <p:cNvPr id="42" name="Rectangle 41"/>
          <p:cNvSpPr/>
          <p:nvPr/>
        </p:nvSpPr>
        <p:spPr>
          <a:xfrm>
            <a:off x="6684961" y="2499742"/>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43" name="Rectangle 42"/>
          <p:cNvSpPr/>
          <p:nvPr/>
        </p:nvSpPr>
        <p:spPr>
          <a:xfrm>
            <a:off x="7846563" y="2499742"/>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7" name="ZoneTexte 6"/>
          <p:cNvSpPr txBox="1"/>
          <p:nvPr/>
        </p:nvSpPr>
        <p:spPr>
          <a:xfrm>
            <a:off x="217533" y="3235096"/>
            <a:ext cx="2088232" cy="461665"/>
          </a:xfrm>
          <a:prstGeom prst="rect">
            <a:avLst/>
          </a:prstGeom>
          <a:noFill/>
        </p:spPr>
        <p:txBody>
          <a:bodyPr wrap="square" rtlCol="0">
            <a:spAutoFit/>
          </a:bodyPr>
          <a:lstStyle/>
          <a:p>
            <a:pPr algn="ctr"/>
            <a:r>
              <a:rPr lang="fr-FR" sz="1200" dirty="0" smtClean="0"/>
              <a:t>7-9 </a:t>
            </a:r>
            <a:r>
              <a:rPr lang="fr-FR" sz="1200" dirty="0" err="1" smtClean="0"/>
              <a:t>person</a:t>
            </a:r>
            <a:r>
              <a:rPr lang="fr-FR" sz="1200" dirty="0" smtClean="0"/>
              <a:t> </a:t>
            </a:r>
            <a:r>
              <a:rPr lang="fr-FR" sz="1200" dirty="0" smtClean="0">
                <a:solidFill>
                  <a:srgbClr val="5770BE"/>
                </a:solidFill>
              </a:rPr>
              <a:t>(1)</a:t>
            </a:r>
            <a:r>
              <a:rPr lang="fr-FR" sz="1200" dirty="0" smtClean="0"/>
              <a:t> </a:t>
            </a:r>
            <a:r>
              <a:rPr lang="fr-FR" sz="1200" dirty="0" err="1" smtClean="0"/>
              <a:t>manual</a:t>
            </a:r>
            <a:endParaRPr lang="fr-FR" sz="1200" dirty="0" smtClean="0"/>
          </a:p>
          <a:p>
            <a:pPr algn="ctr"/>
            <a:r>
              <a:rPr lang="fr-FR" sz="1200" dirty="0" smtClean="0"/>
              <a:t>4-5 </a:t>
            </a:r>
            <a:r>
              <a:rPr lang="fr-FR" sz="1200" dirty="0" err="1" smtClean="0"/>
              <a:t>person</a:t>
            </a:r>
            <a:r>
              <a:rPr lang="fr-FR" sz="1200" dirty="0" smtClean="0"/>
              <a:t> </a:t>
            </a:r>
            <a:r>
              <a:rPr lang="fr-FR" sz="1200" dirty="0" smtClean="0">
                <a:solidFill>
                  <a:srgbClr val="5770BE"/>
                </a:solidFill>
              </a:rPr>
              <a:t>(3)</a:t>
            </a:r>
            <a:r>
              <a:rPr lang="fr-FR" sz="1200" dirty="0" smtClean="0"/>
              <a:t> </a:t>
            </a:r>
            <a:r>
              <a:rPr lang="fr-FR" sz="1200" dirty="0" err="1" smtClean="0"/>
              <a:t>automatic</a:t>
            </a:r>
            <a:endParaRPr lang="fr-FR" sz="1200" dirty="0"/>
          </a:p>
        </p:txBody>
      </p:sp>
      <p:sp>
        <p:nvSpPr>
          <p:cNvPr id="19" name="ZoneTexte 18"/>
          <p:cNvSpPr txBox="1"/>
          <p:nvPr/>
        </p:nvSpPr>
        <p:spPr>
          <a:xfrm>
            <a:off x="3218855" y="3644971"/>
            <a:ext cx="4011394" cy="800219"/>
          </a:xfrm>
          <a:prstGeom prst="rect">
            <a:avLst/>
          </a:prstGeom>
          <a:noFill/>
        </p:spPr>
        <p:txBody>
          <a:bodyPr wrap="square" rtlCol="0">
            <a:spAutoFit/>
          </a:bodyPr>
          <a:lstStyle/>
          <a:p>
            <a:pPr algn="ctr"/>
            <a:r>
              <a:rPr lang="fr-FR" sz="1200" dirty="0" err="1" smtClean="0"/>
              <a:t>Triangular</a:t>
            </a:r>
            <a:r>
              <a:rPr lang="fr-FR" sz="1200" dirty="0" smtClean="0"/>
              <a:t>(3, 6, 13) </a:t>
            </a:r>
            <a:r>
              <a:rPr lang="fr-FR" sz="1200" dirty="0" smtClean="0">
                <a:solidFill>
                  <a:srgbClr val="5770BE"/>
                </a:solidFill>
              </a:rPr>
              <a:t>(2)</a:t>
            </a:r>
          </a:p>
          <a:p>
            <a:pPr algn="ctr"/>
            <a:r>
              <a:rPr lang="fr-FR" sz="1100" dirty="0" smtClean="0">
                <a:solidFill>
                  <a:srgbClr val="5770BE"/>
                </a:solidFill>
              </a:rPr>
              <a:t>Line speed </a:t>
            </a:r>
            <a:r>
              <a:rPr lang="fr-FR" sz="1100" dirty="0" err="1" smtClean="0">
                <a:solidFill>
                  <a:srgbClr val="5770BE"/>
                </a:solidFill>
              </a:rPr>
              <a:t>Trianguar</a:t>
            </a:r>
            <a:r>
              <a:rPr lang="fr-FR" sz="1100" dirty="0" smtClean="0">
                <a:solidFill>
                  <a:srgbClr val="5770BE"/>
                </a:solidFill>
              </a:rPr>
              <a:t>(1100, 6000, 13500) </a:t>
            </a:r>
            <a:r>
              <a:rPr lang="fr-FR" sz="1100" dirty="0" err="1" smtClean="0">
                <a:solidFill>
                  <a:srgbClr val="5770BE"/>
                </a:solidFill>
              </a:rPr>
              <a:t>broilers</a:t>
            </a:r>
            <a:r>
              <a:rPr lang="fr-FR" sz="1100" dirty="0" smtClean="0">
                <a:solidFill>
                  <a:srgbClr val="5770BE"/>
                </a:solidFill>
              </a:rPr>
              <a:t>/h (2)</a:t>
            </a:r>
          </a:p>
          <a:p>
            <a:pPr algn="ctr"/>
            <a:r>
              <a:rPr lang="fr-FR" sz="1100" dirty="0" smtClean="0"/>
              <a:t>6-22 </a:t>
            </a:r>
            <a:r>
              <a:rPr lang="fr-FR" sz="1100" dirty="0" err="1" smtClean="0"/>
              <a:t>birds</a:t>
            </a:r>
            <a:r>
              <a:rPr lang="fr-FR" sz="1100" dirty="0" smtClean="0"/>
              <a:t> per minute per </a:t>
            </a:r>
            <a:r>
              <a:rPr lang="fr-FR" sz="1100" dirty="0" err="1" smtClean="0"/>
              <a:t>worker</a:t>
            </a:r>
            <a:r>
              <a:rPr lang="fr-FR" sz="1100" dirty="0" smtClean="0">
                <a:solidFill>
                  <a:srgbClr val="5770BE"/>
                </a:solidFill>
              </a:rPr>
              <a:t> (2)</a:t>
            </a:r>
            <a:endParaRPr lang="fr-FR" sz="1100" dirty="0">
              <a:solidFill>
                <a:srgbClr val="5770BE"/>
              </a:solidFill>
            </a:endParaRPr>
          </a:p>
          <a:p>
            <a:endParaRPr lang="fr-FR" sz="1200" dirty="0">
              <a:solidFill>
                <a:srgbClr val="5770BE"/>
              </a:solidFill>
            </a:endParaRPr>
          </a:p>
        </p:txBody>
      </p:sp>
      <p:sp>
        <p:nvSpPr>
          <p:cNvPr id="31" name="Plus 30"/>
          <p:cNvSpPr/>
          <p:nvPr/>
        </p:nvSpPr>
        <p:spPr>
          <a:xfrm>
            <a:off x="5004048" y="2967146"/>
            <a:ext cx="188988" cy="154844"/>
          </a:xfrm>
          <a:prstGeom prst="mathPlus">
            <a:avLst>
              <a:gd name="adj1" fmla="val 10742"/>
            </a:avLst>
          </a:prstGeom>
          <a:solidFill>
            <a:schemeClr val="tx1"/>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2" name="Groupe 31"/>
          <p:cNvGrpSpPr/>
          <p:nvPr/>
        </p:nvGrpSpPr>
        <p:grpSpPr>
          <a:xfrm>
            <a:off x="297303" y="1366003"/>
            <a:ext cx="8426470" cy="824856"/>
            <a:chOff x="297303" y="1366003"/>
            <a:chExt cx="8426470" cy="824856"/>
          </a:xfrm>
        </p:grpSpPr>
        <p:grpSp>
          <p:nvGrpSpPr>
            <p:cNvPr id="33" name="Groupe 32"/>
            <p:cNvGrpSpPr/>
            <p:nvPr/>
          </p:nvGrpSpPr>
          <p:grpSpPr>
            <a:xfrm>
              <a:off x="441318" y="1366003"/>
              <a:ext cx="8138438" cy="267457"/>
              <a:chOff x="441318" y="1366003"/>
              <a:chExt cx="8138438" cy="267457"/>
            </a:xfrm>
          </p:grpSpPr>
          <p:sp>
            <p:nvSpPr>
              <p:cNvPr id="52" name="ZoneTexte 51"/>
              <p:cNvSpPr txBox="1"/>
              <p:nvPr/>
            </p:nvSpPr>
            <p:spPr>
              <a:xfrm>
                <a:off x="441318"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53" name="ZoneTexte 52"/>
              <p:cNvSpPr txBox="1"/>
              <p:nvPr/>
            </p:nvSpPr>
            <p:spPr>
              <a:xfrm>
                <a:off x="1599549"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sp>
            <p:nvSpPr>
              <p:cNvPr id="54" name="ZoneTexte 53"/>
              <p:cNvSpPr txBox="1"/>
              <p:nvPr/>
            </p:nvSpPr>
            <p:spPr>
              <a:xfrm>
                <a:off x="8075701" y="136893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p>
            </p:txBody>
          </p:sp>
          <p:sp>
            <p:nvSpPr>
              <p:cNvPr id="55" name="ZoneTexte 54"/>
              <p:cNvSpPr txBox="1"/>
              <p:nvPr/>
            </p:nvSpPr>
            <p:spPr>
              <a:xfrm>
                <a:off x="6914099"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p>
            </p:txBody>
          </p:sp>
          <p:sp>
            <p:nvSpPr>
              <p:cNvPr id="56" name="ZoneTexte 55"/>
              <p:cNvSpPr txBox="1"/>
              <p:nvPr/>
            </p:nvSpPr>
            <p:spPr>
              <a:xfrm>
                <a:off x="4844588"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4</a:t>
                </a:r>
              </a:p>
            </p:txBody>
          </p:sp>
          <p:sp>
            <p:nvSpPr>
              <p:cNvPr id="57" name="ZoneTexte 56"/>
              <p:cNvSpPr txBox="1"/>
              <p:nvPr/>
            </p:nvSpPr>
            <p:spPr>
              <a:xfrm>
                <a:off x="3716718" y="137185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grpSp>
        <p:grpSp>
          <p:nvGrpSpPr>
            <p:cNvPr id="36" name="Groupe 35"/>
            <p:cNvGrpSpPr/>
            <p:nvPr/>
          </p:nvGrpSpPr>
          <p:grpSpPr>
            <a:xfrm>
              <a:off x="297303" y="1752118"/>
              <a:ext cx="8426470" cy="438741"/>
              <a:chOff x="323528" y="2278055"/>
              <a:chExt cx="8426470" cy="438741"/>
            </a:xfrm>
          </p:grpSpPr>
          <p:sp>
            <p:nvSpPr>
              <p:cNvPr id="46" name="Rectangle 45"/>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47" name="Rectangle 46"/>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48" name="Rectangle 47"/>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49" name="Rectangle 48"/>
              <p:cNvSpPr/>
              <p:nvPr/>
            </p:nvSpPr>
            <p:spPr>
              <a:xfrm>
                <a:off x="4726797"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50" name="Rectangle 49"/>
              <p:cNvSpPr/>
              <p:nvPr/>
            </p:nvSpPr>
            <p:spPr>
              <a:xfrm>
                <a:off x="3598927" y="2279840"/>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tx1"/>
                    </a:solidFill>
                  </a:rPr>
                  <a:t>Cleaning</a:t>
                </a:r>
                <a:endParaRPr lang="fr-FR" sz="1100" dirty="0">
                  <a:solidFill>
                    <a:schemeClr val="tx1"/>
                  </a:solidFill>
                </a:endParaRPr>
              </a:p>
            </p:txBody>
          </p:sp>
          <p:sp>
            <p:nvSpPr>
              <p:cNvPr id="51" name="Rectangle 50"/>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grpSp>
      <p:sp>
        <p:nvSpPr>
          <p:cNvPr id="5" name="ZoneTexte 4"/>
          <p:cNvSpPr txBox="1"/>
          <p:nvPr/>
        </p:nvSpPr>
        <p:spPr>
          <a:xfrm>
            <a:off x="3438561" y="3213364"/>
            <a:ext cx="1210469" cy="276999"/>
          </a:xfrm>
          <a:prstGeom prst="rect">
            <a:avLst/>
          </a:prstGeom>
          <a:noFill/>
        </p:spPr>
        <p:txBody>
          <a:bodyPr wrap="square" rtlCol="0">
            <a:spAutoFit/>
          </a:bodyPr>
          <a:lstStyle/>
          <a:p>
            <a:r>
              <a:rPr lang="fr-FR" sz="1200" dirty="0" smtClean="0"/>
              <a:t>1 truck driver</a:t>
            </a:r>
            <a:endParaRPr lang="fr-FR" sz="1200" dirty="0"/>
          </a:p>
        </p:txBody>
      </p:sp>
      <p:sp>
        <p:nvSpPr>
          <p:cNvPr id="13" name="ZoneTexte 12"/>
          <p:cNvSpPr txBox="1"/>
          <p:nvPr/>
        </p:nvSpPr>
        <p:spPr>
          <a:xfrm>
            <a:off x="7689567" y="3213364"/>
            <a:ext cx="1454434" cy="276999"/>
          </a:xfrm>
          <a:prstGeom prst="rect">
            <a:avLst/>
          </a:prstGeom>
          <a:noFill/>
        </p:spPr>
        <p:txBody>
          <a:bodyPr wrap="square" rtlCol="0">
            <a:spAutoFit/>
          </a:bodyPr>
          <a:lstStyle/>
          <a:p>
            <a:r>
              <a:rPr lang="fr-FR" sz="1200" dirty="0" smtClean="0"/>
              <a:t>20-30 </a:t>
            </a:r>
            <a:r>
              <a:rPr lang="fr-FR" sz="1200" dirty="0" err="1" smtClean="0"/>
              <a:t>person</a:t>
            </a:r>
            <a:r>
              <a:rPr lang="fr-FR" sz="1200" dirty="0" smtClean="0"/>
              <a:t> </a:t>
            </a:r>
            <a:r>
              <a:rPr lang="fr-FR" sz="1200" dirty="0" smtClean="0">
                <a:solidFill>
                  <a:srgbClr val="5770BE"/>
                </a:solidFill>
              </a:rPr>
              <a:t>(4)</a:t>
            </a:r>
            <a:endParaRPr lang="fr-FR" sz="1200" dirty="0">
              <a:solidFill>
                <a:srgbClr val="5770BE"/>
              </a:solidFill>
            </a:endParaRPr>
          </a:p>
        </p:txBody>
      </p:sp>
      <p:sp>
        <p:nvSpPr>
          <p:cNvPr id="20" name="ZoneTexte 19"/>
          <p:cNvSpPr txBox="1"/>
          <p:nvPr/>
        </p:nvSpPr>
        <p:spPr>
          <a:xfrm>
            <a:off x="212179" y="4011910"/>
            <a:ext cx="3423717" cy="400110"/>
          </a:xfrm>
          <a:prstGeom prst="rect">
            <a:avLst/>
          </a:prstGeom>
          <a:noFill/>
        </p:spPr>
        <p:txBody>
          <a:bodyPr wrap="square" rtlCol="0">
            <a:spAutoFit/>
          </a:bodyPr>
          <a:lstStyle/>
          <a:p>
            <a:pPr marL="171450" indent="-171450">
              <a:buFont typeface="Arial" panose="020B0604020202020204" pitchFamily="34" charset="0"/>
              <a:buChar char="•"/>
            </a:pPr>
            <a:r>
              <a:rPr lang="fr-FR" sz="1000" dirty="0" smtClean="0"/>
              <a:t>Assume no contamination for </a:t>
            </a:r>
            <a:r>
              <a:rPr lang="fr-FR" sz="1000" dirty="0" err="1" smtClean="0"/>
              <a:t>automatic</a:t>
            </a:r>
            <a:endParaRPr lang="fr-FR" sz="1000" dirty="0" smtClean="0"/>
          </a:p>
          <a:p>
            <a:pPr marL="171450" indent="-171450">
              <a:buFont typeface="Arial" panose="020B0604020202020204" pitchFamily="34" charset="0"/>
              <a:buChar char="•"/>
            </a:pPr>
            <a:r>
              <a:rPr lang="fr-FR" sz="1000" dirty="0" smtClean="0"/>
              <a:t>Clearing and </a:t>
            </a:r>
            <a:r>
              <a:rPr lang="fr-FR" sz="1000" dirty="0" err="1" smtClean="0"/>
              <a:t>thinning</a:t>
            </a:r>
            <a:r>
              <a:rPr lang="fr-FR" sz="1000" dirty="0" smtClean="0"/>
              <a:t> w/ </a:t>
            </a:r>
            <a:r>
              <a:rPr lang="fr-FR" sz="1000" dirty="0" err="1" smtClean="0"/>
              <a:t>same</a:t>
            </a:r>
            <a:r>
              <a:rPr lang="fr-FR" sz="1000" dirty="0" smtClean="0"/>
              <a:t> </a:t>
            </a:r>
            <a:r>
              <a:rPr lang="fr-FR" sz="1000" dirty="0" err="1" smtClean="0"/>
              <a:t>persons</a:t>
            </a:r>
            <a:r>
              <a:rPr lang="fr-FR" sz="1000" dirty="0" smtClean="0"/>
              <a:t> </a:t>
            </a:r>
            <a:r>
              <a:rPr lang="fr-FR" sz="1000" dirty="0" smtClean="0">
                <a:solidFill>
                  <a:srgbClr val="5770BE"/>
                </a:solidFill>
              </a:rPr>
              <a:t>(4)</a:t>
            </a:r>
            <a:endParaRPr lang="fr-FR" sz="1000" dirty="0">
              <a:solidFill>
                <a:srgbClr val="5770BE"/>
              </a:solidFill>
            </a:endParaRPr>
          </a:p>
        </p:txBody>
      </p:sp>
      <p:sp>
        <p:nvSpPr>
          <p:cNvPr id="21" name="ZoneTexte 20"/>
          <p:cNvSpPr txBox="1"/>
          <p:nvPr/>
        </p:nvSpPr>
        <p:spPr>
          <a:xfrm>
            <a:off x="0" y="3022340"/>
            <a:ext cx="2990171" cy="246221"/>
          </a:xfrm>
          <a:prstGeom prst="rect">
            <a:avLst/>
          </a:prstGeom>
          <a:noFill/>
        </p:spPr>
        <p:txBody>
          <a:bodyPr wrap="square" rtlCol="0">
            <a:spAutoFit/>
          </a:bodyPr>
          <a:lstStyle/>
          <a:p>
            <a:r>
              <a:rPr lang="fr-FR" sz="1000" dirty="0" smtClean="0">
                <a:solidFill>
                  <a:srgbClr val="5770BE"/>
                </a:solidFill>
              </a:rPr>
              <a:t>Standard </a:t>
            </a:r>
            <a:r>
              <a:rPr lang="fr-FR" sz="1000" dirty="0" err="1" smtClean="0">
                <a:solidFill>
                  <a:srgbClr val="5770BE"/>
                </a:solidFill>
              </a:rPr>
              <a:t>harvest</a:t>
            </a:r>
            <a:r>
              <a:rPr lang="fr-FR" sz="1000" dirty="0" smtClean="0">
                <a:solidFill>
                  <a:srgbClr val="5770BE"/>
                </a:solidFill>
              </a:rPr>
              <a:t> 1000m2 24000 </a:t>
            </a:r>
            <a:r>
              <a:rPr lang="fr-FR" sz="1000" dirty="0" err="1" smtClean="0">
                <a:solidFill>
                  <a:srgbClr val="5770BE"/>
                </a:solidFill>
              </a:rPr>
              <a:t>broilers</a:t>
            </a:r>
            <a:r>
              <a:rPr lang="fr-FR" sz="1000" dirty="0" smtClean="0">
                <a:solidFill>
                  <a:srgbClr val="5770BE"/>
                </a:solidFill>
              </a:rPr>
              <a:t> (1)</a:t>
            </a:r>
            <a:endParaRPr lang="fr-FR" sz="1000" dirty="0">
              <a:solidFill>
                <a:srgbClr val="5770BE"/>
              </a:solidFill>
            </a:endParaRPr>
          </a:p>
        </p:txBody>
      </p:sp>
      <p:sp>
        <p:nvSpPr>
          <p:cNvPr id="22" name="Bouton d'action : Aide 21">
            <a:hlinkClick r:id="" action="ppaction://noaction" highlightClick="1"/>
          </p:cNvPr>
          <p:cNvSpPr/>
          <p:nvPr/>
        </p:nvSpPr>
        <p:spPr>
          <a:xfrm>
            <a:off x="7014566" y="3213364"/>
            <a:ext cx="293738" cy="276999"/>
          </a:xfrm>
          <a:prstGeom prst="actionButtonHelp">
            <a:avLst/>
          </a:prstGeom>
          <a:solidFill>
            <a:schemeClr val="bg1">
              <a:lumMod val="65000"/>
            </a:schemeClr>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3090581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7</a:t>
            </a:fld>
            <a:endParaRPr lang="fr-FR" dirty="0"/>
          </a:p>
        </p:txBody>
      </p:sp>
      <p:sp>
        <p:nvSpPr>
          <p:cNvPr id="6" name="Titre 5"/>
          <p:cNvSpPr>
            <a:spLocks noGrp="1"/>
          </p:cNvSpPr>
          <p:nvPr>
            <p:ph type="title"/>
          </p:nvPr>
        </p:nvSpPr>
        <p:spPr>
          <a:xfrm>
            <a:off x="275431" y="262220"/>
            <a:ext cx="8157703" cy="636937"/>
          </a:xfrm>
        </p:spPr>
        <p:txBody>
          <a:bodyPr/>
          <a:lstStyle/>
          <a:p>
            <a:r>
              <a:rPr lang="fr-FR" dirty="0"/>
              <a:t>Computation of concentation </a:t>
            </a:r>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pPr marL="171450" indent="-171450">
              <a:buFont typeface="Arial" panose="020B0604020202020204" pitchFamily="34" charset="0"/>
              <a:buChar char="•"/>
            </a:pPr>
            <a:r>
              <a:rPr lang="fr-FR" sz="1200" b="0" dirty="0" smtClean="0"/>
              <a:t>Under each step there are several contaminated items which comes to human contact</a:t>
            </a:r>
          </a:p>
          <a:p>
            <a:pPr marL="171450" indent="-171450">
              <a:buFont typeface="Arial" panose="020B0604020202020204" pitchFamily="34" charset="0"/>
              <a:buChar char="•"/>
            </a:pPr>
            <a:r>
              <a:rPr lang="fr-FR" sz="1200" b="0" dirty="0" smtClean="0"/>
              <a:t>We compute the average concentration on each such item during a production process of the flock</a:t>
            </a:r>
            <a:endParaRPr lang="fr-FR" sz="1200" b="0" dirty="0"/>
          </a:p>
        </p:txBody>
      </p:sp>
      <p:sp>
        <p:nvSpPr>
          <p:cNvPr id="40" name="Rectangle à coins arrondis 39"/>
          <p:cNvSpPr/>
          <p:nvPr/>
        </p:nvSpPr>
        <p:spPr>
          <a:xfrm>
            <a:off x="7931685" y="372216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knife</a:t>
            </a:r>
            <a:endParaRPr lang="fr-FR" sz="1100" dirty="0"/>
          </a:p>
        </p:txBody>
      </p:sp>
      <p:sp>
        <p:nvSpPr>
          <p:cNvPr id="41" name="Rectangle à coins arrondis 40"/>
          <p:cNvSpPr/>
          <p:nvPr/>
        </p:nvSpPr>
        <p:spPr>
          <a:xfrm>
            <a:off x="271289" y="248242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2" name="Rectangle à coins arrondis 41"/>
          <p:cNvSpPr/>
          <p:nvPr/>
        </p:nvSpPr>
        <p:spPr>
          <a:xfrm>
            <a:off x="1442749"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4" name="Rectangle à coins arrondis 43"/>
          <p:cNvSpPr/>
          <p:nvPr/>
        </p:nvSpPr>
        <p:spPr>
          <a:xfrm>
            <a:off x="4700572" y="2471596"/>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6" name="Rectangle à coins arrondis 45"/>
          <p:cNvSpPr/>
          <p:nvPr/>
        </p:nvSpPr>
        <p:spPr>
          <a:xfrm>
            <a:off x="6744515"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carcass</a:t>
            </a:r>
            <a:endParaRPr lang="fr-FR" sz="1100" dirty="0"/>
          </a:p>
        </p:txBody>
      </p:sp>
      <p:sp>
        <p:nvSpPr>
          <p:cNvPr id="48" name="Rectangle à coins arrondis 47"/>
          <p:cNvSpPr/>
          <p:nvPr/>
        </p:nvSpPr>
        <p:spPr>
          <a:xfrm>
            <a:off x="7931685"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carcass</a:t>
            </a:r>
            <a:endParaRPr lang="fr-FR" sz="1100" dirty="0"/>
          </a:p>
        </p:txBody>
      </p:sp>
      <p:pic>
        <p:nvPicPr>
          <p:cNvPr id="53" name="Image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904" y="2306548"/>
            <a:ext cx="260699" cy="260699"/>
          </a:xfrm>
          <a:prstGeom prst="rect">
            <a:avLst/>
          </a:prstGeom>
        </p:spPr>
      </p:pic>
      <p:pic>
        <p:nvPicPr>
          <p:cNvPr id="54" name="Image 5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134" y="2300055"/>
            <a:ext cx="260699" cy="260699"/>
          </a:xfrm>
          <a:prstGeom prst="rect">
            <a:avLst/>
          </a:prstGeom>
        </p:spPr>
      </p:pic>
      <p:pic>
        <p:nvPicPr>
          <p:cNvPr id="56" name="Image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6989" y="2300055"/>
            <a:ext cx="260699" cy="260699"/>
          </a:xfrm>
          <a:prstGeom prst="rect">
            <a:avLst/>
          </a:prstGeom>
        </p:spPr>
      </p:pic>
      <p:pic>
        <p:nvPicPr>
          <p:cNvPr id="57" name="Imag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8867" y="2309064"/>
            <a:ext cx="260699" cy="260699"/>
          </a:xfrm>
          <a:prstGeom prst="rect">
            <a:avLst/>
          </a:prstGeom>
        </p:spPr>
      </p:pic>
      <p:pic>
        <p:nvPicPr>
          <p:cNvPr id="58" name="Image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3423" y="2306547"/>
            <a:ext cx="260699" cy="260699"/>
          </a:xfrm>
          <a:prstGeom prst="rect">
            <a:avLst/>
          </a:prstGeom>
        </p:spPr>
      </p:pic>
      <p:sp>
        <p:nvSpPr>
          <p:cNvPr id="60" name="ZoneTexte 59"/>
          <p:cNvSpPr txBox="1"/>
          <p:nvPr/>
        </p:nvSpPr>
        <p:spPr>
          <a:xfrm>
            <a:off x="6744515" y="3105181"/>
            <a:ext cx="913349" cy="369332"/>
          </a:xfrm>
          <a:prstGeom prst="rect">
            <a:avLst/>
          </a:prstGeom>
          <a:noFill/>
        </p:spPr>
        <p:txBody>
          <a:bodyPr wrap="square" rtlCol="0">
            <a:spAutoFit/>
          </a:bodyPr>
          <a:lstStyle/>
          <a:p>
            <a:pPr algn="ctr"/>
            <a:r>
              <a:rPr lang="fr-FR" sz="900" dirty="0" smtClean="0"/>
              <a:t>Transmission rate</a:t>
            </a:r>
          </a:p>
        </p:txBody>
      </p:sp>
      <p:sp>
        <p:nvSpPr>
          <p:cNvPr id="64" name="Double flèche verticale 63"/>
          <p:cNvSpPr/>
          <p:nvPr/>
        </p:nvSpPr>
        <p:spPr>
          <a:xfrm>
            <a:off x="7681677" y="2924376"/>
            <a:ext cx="151975" cy="667756"/>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Rectangle à coins arrondis 66"/>
          <p:cNvSpPr/>
          <p:nvPr/>
        </p:nvSpPr>
        <p:spPr>
          <a:xfrm>
            <a:off x="6775602" y="372216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surface</a:t>
            </a:r>
            <a:endParaRPr lang="fr-FR" sz="1100" dirty="0"/>
          </a:p>
        </p:txBody>
      </p:sp>
      <p:pic>
        <p:nvPicPr>
          <p:cNvPr id="68" name="Image 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8867" y="3603704"/>
            <a:ext cx="260699" cy="260699"/>
          </a:xfrm>
          <a:prstGeom prst="rect">
            <a:avLst/>
          </a:prstGeom>
        </p:spPr>
      </p:pic>
      <p:pic>
        <p:nvPicPr>
          <p:cNvPr id="69" name="Imag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9190" y="3599751"/>
            <a:ext cx="260699" cy="260699"/>
          </a:xfrm>
          <a:prstGeom prst="rect">
            <a:avLst/>
          </a:prstGeom>
        </p:spPr>
      </p:pic>
      <p:sp>
        <p:nvSpPr>
          <p:cNvPr id="71" name="ZoneTexte 70"/>
          <p:cNvSpPr txBox="1"/>
          <p:nvPr/>
        </p:nvSpPr>
        <p:spPr>
          <a:xfrm>
            <a:off x="7857465" y="3105181"/>
            <a:ext cx="1091477" cy="369332"/>
          </a:xfrm>
          <a:prstGeom prst="rect">
            <a:avLst/>
          </a:prstGeom>
          <a:noFill/>
        </p:spPr>
        <p:txBody>
          <a:bodyPr wrap="square" rtlCol="0">
            <a:spAutoFit/>
          </a:bodyPr>
          <a:lstStyle/>
          <a:p>
            <a:pPr algn="ctr"/>
            <a:r>
              <a:rPr lang="en-US" sz="900" b="1" dirty="0" smtClean="0"/>
              <a:t>Adhikari et al. (2020) </a:t>
            </a:r>
            <a:endParaRPr lang="fr-FR" sz="900" dirty="0"/>
          </a:p>
        </p:txBody>
      </p:sp>
      <p:sp>
        <p:nvSpPr>
          <p:cNvPr id="51" name="Rectangle 50"/>
          <p:cNvSpPr/>
          <p:nvPr/>
        </p:nvSpPr>
        <p:spPr>
          <a:xfrm>
            <a:off x="3485968" y="2456618"/>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solidFill>
                  <a:schemeClr val="tx1"/>
                </a:solidFill>
              </a:rPr>
              <a:t>dust</a:t>
            </a:r>
            <a:endParaRPr lang="fr-FR" sz="1000" dirty="0">
              <a:solidFill>
                <a:schemeClr val="tx1"/>
              </a:solidFill>
            </a:endParaRPr>
          </a:p>
        </p:txBody>
      </p:sp>
      <p:sp>
        <p:nvSpPr>
          <p:cNvPr id="66" name="Rectangle 65"/>
          <p:cNvSpPr/>
          <p:nvPr/>
        </p:nvSpPr>
        <p:spPr>
          <a:xfrm>
            <a:off x="4628235" y="3073823"/>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solidFill>
                  <a:schemeClr val="tx1"/>
                </a:solidFill>
              </a:rPr>
              <a:t>dust</a:t>
            </a:r>
            <a:endParaRPr lang="fr-FR" sz="1000" dirty="0">
              <a:solidFill>
                <a:schemeClr val="tx1"/>
              </a:solidFill>
            </a:endParaRPr>
          </a:p>
        </p:txBody>
      </p:sp>
      <p:grpSp>
        <p:nvGrpSpPr>
          <p:cNvPr id="2" name="Groupe 1"/>
          <p:cNvGrpSpPr/>
          <p:nvPr/>
        </p:nvGrpSpPr>
        <p:grpSpPr>
          <a:xfrm>
            <a:off x="297303" y="1366003"/>
            <a:ext cx="8426470" cy="824856"/>
            <a:chOff x="297303" y="1366003"/>
            <a:chExt cx="8426470" cy="824856"/>
          </a:xfrm>
        </p:grpSpPr>
        <p:grpSp>
          <p:nvGrpSpPr>
            <p:cNvPr id="79" name="Groupe 78"/>
            <p:cNvGrpSpPr/>
            <p:nvPr/>
          </p:nvGrpSpPr>
          <p:grpSpPr>
            <a:xfrm>
              <a:off x="441318" y="1366003"/>
              <a:ext cx="8138438" cy="267457"/>
              <a:chOff x="441318" y="1366003"/>
              <a:chExt cx="8138438" cy="267457"/>
            </a:xfrm>
          </p:grpSpPr>
          <p:sp>
            <p:nvSpPr>
              <p:cNvPr id="80" name="ZoneTexte 79"/>
              <p:cNvSpPr txBox="1"/>
              <p:nvPr/>
            </p:nvSpPr>
            <p:spPr>
              <a:xfrm>
                <a:off x="441318"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81" name="ZoneTexte 80"/>
              <p:cNvSpPr txBox="1"/>
              <p:nvPr/>
            </p:nvSpPr>
            <p:spPr>
              <a:xfrm>
                <a:off x="1599549"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sp>
            <p:nvSpPr>
              <p:cNvPr id="82" name="ZoneTexte 81"/>
              <p:cNvSpPr txBox="1"/>
              <p:nvPr/>
            </p:nvSpPr>
            <p:spPr>
              <a:xfrm>
                <a:off x="8075701" y="136893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p>
            </p:txBody>
          </p:sp>
          <p:sp>
            <p:nvSpPr>
              <p:cNvPr id="83" name="ZoneTexte 82"/>
              <p:cNvSpPr txBox="1"/>
              <p:nvPr/>
            </p:nvSpPr>
            <p:spPr>
              <a:xfrm>
                <a:off x="6914099"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p>
            </p:txBody>
          </p:sp>
          <p:sp>
            <p:nvSpPr>
              <p:cNvPr id="84" name="ZoneTexte 83"/>
              <p:cNvSpPr txBox="1"/>
              <p:nvPr/>
            </p:nvSpPr>
            <p:spPr>
              <a:xfrm>
                <a:off x="4844588"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4</a:t>
                </a:r>
              </a:p>
            </p:txBody>
          </p:sp>
          <p:sp>
            <p:nvSpPr>
              <p:cNvPr id="85" name="ZoneTexte 84"/>
              <p:cNvSpPr txBox="1"/>
              <p:nvPr/>
            </p:nvSpPr>
            <p:spPr>
              <a:xfrm>
                <a:off x="3716718" y="137185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grpSp>
        <p:grpSp>
          <p:nvGrpSpPr>
            <p:cNvPr id="86" name="Groupe 85"/>
            <p:cNvGrpSpPr/>
            <p:nvPr/>
          </p:nvGrpSpPr>
          <p:grpSpPr>
            <a:xfrm>
              <a:off x="297303" y="1752118"/>
              <a:ext cx="8426470" cy="438741"/>
              <a:chOff x="323528" y="2278055"/>
              <a:chExt cx="8426470" cy="438741"/>
            </a:xfrm>
          </p:grpSpPr>
          <p:sp>
            <p:nvSpPr>
              <p:cNvPr id="87" name="Rectangle 86"/>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88" name="Rectangle 87"/>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89" name="Rectangle 88"/>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90" name="Rectangle 89"/>
              <p:cNvSpPr/>
              <p:nvPr/>
            </p:nvSpPr>
            <p:spPr>
              <a:xfrm>
                <a:off x="4726797"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91" name="Rectangle 90"/>
              <p:cNvSpPr/>
              <p:nvPr/>
            </p:nvSpPr>
            <p:spPr>
              <a:xfrm>
                <a:off x="3598927" y="2279840"/>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tx1"/>
                    </a:solidFill>
                  </a:rPr>
                  <a:t>Cleaning</a:t>
                </a:r>
                <a:endParaRPr lang="fr-FR" sz="1100" dirty="0">
                  <a:solidFill>
                    <a:schemeClr val="tx1"/>
                  </a:solidFill>
                </a:endParaRPr>
              </a:p>
            </p:txBody>
          </p:sp>
          <p:sp>
            <p:nvSpPr>
              <p:cNvPr id="92" name="Rectangle 91"/>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grpSp>
      <p:sp>
        <p:nvSpPr>
          <p:cNvPr id="93" name="Plus 92"/>
          <p:cNvSpPr/>
          <p:nvPr/>
        </p:nvSpPr>
        <p:spPr>
          <a:xfrm>
            <a:off x="5002121" y="2899457"/>
            <a:ext cx="188988" cy="154844"/>
          </a:xfrm>
          <a:prstGeom prst="mathPlus">
            <a:avLst>
              <a:gd name="adj1" fmla="val 10742"/>
            </a:avLst>
          </a:prstGeom>
          <a:solidFill>
            <a:schemeClr val="tx1"/>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737232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4" grpId="0" animBg="1"/>
      <p:bldP spid="46" grpId="0" animBg="1"/>
      <p:bldP spid="48" grpId="0" animBg="1"/>
      <p:bldP spid="60" grpId="0"/>
      <p:bldP spid="64" grpId="0" animBg="1"/>
      <p:bldP spid="67" grpId="0" animBg="1"/>
      <p:bldP spid="7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8</a:t>
            </a:fld>
            <a:endParaRPr lang="fr-FR" dirty="0"/>
          </a:p>
        </p:txBody>
      </p:sp>
      <p:sp>
        <p:nvSpPr>
          <p:cNvPr id="6" name="Titre 5"/>
          <p:cNvSpPr>
            <a:spLocks noGrp="1"/>
          </p:cNvSpPr>
          <p:nvPr>
            <p:ph type="title"/>
          </p:nvPr>
        </p:nvSpPr>
        <p:spPr>
          <a:xfrm>
            <a:off x="275431" y="262220"/>
            <a:ext cx="8157703" cy="636937"/>
          </a:xfrm>
        </p:spPr>
        <p:txBody>
          <a:bodyPr/>
          <a:lstStyle/>
          <a:p>
            <a:r>
              <a:rPr lang="fr-FR" dirty="0" err="1"/>
              <a:t>Exposure</a:t>
            </a:r>
            <a:r>
              <a:rPr lang="fr-FR" dirty="0"/>
              <a:t> </a:t>
            </a:r>
            <a:r>
              <a:rPr lang="fr-FR" dirty="0" err="1"/>
              <a:t>assessment</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smtClean="0"/>
              <a:t>The </a:t>
            </a:r>
            <a:r>
              <a:rPr lang="fr-FR" sz="1200" b="0" dirty="0" smtClean="0">
                <a:solidFill>
                  <a:srgbClr val="FF0000"/>
                </a:solidFill>
              </a:rPr>
              <a:t>cross contamination </a:t>
            </a:r>
            <a:r>
              <a:rPr lang="fr-FR" sz="1200" b="0" dirty="0" smtClean="0">
                <a:solidFill>
                  <a:schemeClr val="tx1"/>
                </a:solidFill>
              </a:rPr>
              <a:t>(+ve to –ve flock) </a:t>
            </a:r>
            <a:r>
              <a:rPr lang="fr-FR" sz="1200" b="0" dirty="0" smtClean="0"/>
              <a:t>is already taken into account in the food-borne module</a:t>
            </a:r>
            <a:endParaRPr lang="fr-FR" sz="1200" b="0" i="1" dirty="0"/>
          </a:p>
        </p:txBody>
      </p:sp>
      <p:sp>
        <p:nvSpPr>
          <p:cNvPr id="30" name="Rectangle à coins arrondis 29"/>
          <p:cNvSpPr/>
          <p:nvPr/>
        </p:nvSpPr>
        <p:spPr>
          <a:xfrm>
            <a:off x="755285" y="3251726"/>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t>Worker</a:t>
            </a:r>
            <a:endParaRPr lang="fr-FR" sz="1100" dirty="0"/>
          </a:p>
        </p:txBody>
      </p:sp>
      <p:sp>
        <p:nvSpPr>
          <p:cNvPr id="40" name="Rectangle à coins arrondis 39"/>
          <p:cNvSpPr/>
          <p:nvPr/>
        </p:nvSpPr>
        <p:spPr>
          <a:xfrm>
            <a:off x="8186191" y="280613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knife</a:t>
            </a:r>
            <a:endParaRPr lang="fr-FR" sz="1100" dirty="0"/>
          </a:p>
        </p:txBody>
      </p:sp>
      <p:sp>
        <p:nvSpPr>
          <p:cNvPr id="41" name="Rectangle à coins arrondis 40"/>
          <p:cNvSpPr/>
          <p:nvPr/>
        </p:nvSpPr>
        <p:spPr>
          <a:xfrm>
            <a:off x="271289" y="248242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2" name="Rectangle à coins arrondis 41"/>
          <p:cNvSpPr/>
          <p:nvPr/>
        </p:nvSpPr>
        <p:spPr>
          <a:xfrm>
            <a:off x="1442749"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4" name="Rectangle à coins arrondis 43"/>
          <p:cNvSpPr/>
          <p:nvPr/>
        </p:nvSpPr>
        <p:spPr>
          <a:xfrm>
            <a:off x="4694604" y="2456618"/>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8" name="Rectangle à coins arrondis 47"/>
          <p:cNvSpPr/>
          <p:nvPr/>
        </p:nvSpPr>
        <p:spPr>
          <a:xfrm>
            <a:off x="7318173" y="247119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carcass</a:t>
            </a:r>
            <a:endParaRPr lang="fr-FR" sz="1100" dirty="0"/>
          </a:p>
        </p:txBody>
      </p:sp>
      <p:sp>
        <p:nvSpPr>
          <p:cNvPr id="67" name="Rectangle à coins arrondis 66"/>
          <p:cNvSpPr/>
          <p:nvPr/>
        </p:nvSpPr>
        <p:spPr>
          <a:xfrm>
            <a:off x="6450155" y="280613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surface</a:t>
            </a:r>
            <a:endParaRPr lang="fr-FR" sz="1100" dirty="0"/>
          </a:p>
        </p:txBody>
      </p:sp>
      <p:sp>
        <p:nvSpPr>
          <p:cNvPr id="49" name="Rectangle à coins arrondis 48"/>
          <p:cNvSpPr/>
          <p:nvPr/>
        </p:nvSpPr>
        <p:spPr>
          <a:xfrm>
            <a:off x="4114494" y="3252453"/>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t>Worker</a:t>
            </a:r>
            <a:endParaRPr lang="fr-FR" sz="1100" dirty="0"/>
          </a:p>
        </p:txBody>
      </p:sp>
      <p:sp>
        <p:nvSpPr>
          <p:cNvPr id="63" name="Rectangle à coins arrondis 62"/>
          <p:cNvSpPr/>
          <p:nvPr/>
        </p:nvSpPr>
        <p:spPr>
          <a:xfrm>
            <a:off x="7318173" y="3252454"/>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t>Worker</a:t>
            </a:r>
            <a:endParaRPr lang="fr-FR" sz="1100" dirty="0"/>
          </a:p>
        </p:txBody>
      </p:sp>
      <p:cxnSp>
        <p:nvCxnSpPr>
          <p:cNvPr id="37" name="Connecteur droit avec flèche 36"/>
          <p:cNvCxnSpPr>
            <a:stCxn id="48" idx="2"/>
            <a:endCxn id="63" idx="0"/>
          </p:cNvCxnSpPr>
          <p:nvPr/>
        </p:nvCxnSpPr>
        <p:spPr>
          <a:xfrm>
            <a:off x="7727001" y="2873287"/>
            <a:ext cx="0" cy="379168"/>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p:cNvCxnSpPr>
            <a:stCxn id="67" idx="2"/>
            <a:endCxn id="63" idx="1"/>
          </p:cNvCxnSpPr>
          <p:nvPr/>
        </p:nvCxnSpPr>
        <p:spPr>
          <a:xfrm>
            <a:off x="6858983" y="3208228"/>
            <a:ext cx="459190" cy="245274"/>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p:cNvCxnSpPr>
            <a:stCxn id="40" idx="2"/>
            <a:endCxn id="63" idx="3"/>
          </p:cNvCxnSpPr>
          <p:nvPr/>
        </p:nvCxnSpPr>
        <p:spPr>
          <a:xfrm flipH="1">
            <a:off x="8135829" y="3208227"/>
            <a:ext cx="459190" cy="24527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necteur droit avec flèche 84"/>
          <p:cNvCxnSpPr>
            <a:stCxn id="44" idx="2"/>
            <a:endCxn id="49" idx="0"/>
          </p:cNvCxnSpPr>
          <p:nvPr/>
        </p:nvCxnSpPr>
        <p:spPr>
          <a:xfrm flipH="1">
            <a:off x="4523322" y="2858711"/>
            <a:ext cx="580110" cy="393742"/>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eur droit avec flèche 86"/>
          <p:cNvCxnSpPr>
            <a:stCxn id="41" idx="2"/>
            <a:endCxn id="30" idx="0"/>
          </p:cNvCxnSpPr>
          <p:nvPr/>
        </p:nvCxnSpPr>
        <p:spPr>
          <a:xfrm>
            <a:off x="680117" y="2884518"/>
            <a:ext cx="483996" cy="367209"/>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eur droit avec flèche 88"/>
          <p:cNvCxnSpPr>
            <a:stCxn id="42" idx="2"/>
            <a:endCxn id="30" idx="0"/>
          </p:cNvCxnSpPr>
          <p:nvPr/>
        </p:nvCxnSpPr>
        <p:spPr>
          <a:xfrm flipH="1">
            <a:off x="1164113" y="2875667"/>
            <a:ext cx="687464" cy="376060"/>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113" name="ZoneTexte 112"/>
          <p:cNvSpPr txBox="1"/>
          <p:nvPr/>
        </p:nvSpPr>
        <p:spPr>
          <a:xfrm>
            <a:off x="5276096" y="3579862"/>
            <a:ext cx="1582887" cy="461665"/>
          </a:xfrm>
          <a:prstGeom prst="rect">
            <a:avLst/>
          </a:prstGeom>
          <a:noFill/>
        </p:spPr>
        <p:txBody>
          <a:bodyPr wrap="square" rtlCol="0">
            <a:spAutoFit/>
          </a:bodyPr>
          <a:lstStyle/>
          <a:p>
            <a:pPr algn="ctr"/>
            <a:r>
              <a:rPr lang="fr-FR" sz="1200" b="1" dirty="0" smtClean="0">
                <a:solidFill>
                  <a:srgbClr val="FF0000"/>
                </a:solidFill>
              </a:rPr>
              <a:t>No Cross contamination</a:t>
            </a:r>
            <a:endParaRPr lang="fr-FR" sz="1200" b="1" dirty="0">
              <a:solidFill>
                <a:srgbClr val="FF0000"/>
              </a:solidFill>
            </a:endParaRPr>
          </a:p>
        </p:txBody>
      </p:sp>
      <p:sp>
        <p:nvSpPr>
          <p:cNvPr id="114" name="Flèche droite 113"/>
          <p:cNvSpPr/>
          <p:nvPr/>
        </p:nvSpPr>
        <p:spPr>
          <a:xfrm rot="19185055">
            <a:off x="6502454" y="3478995"/>
            <a:ext cx="253867" cy="144016"/>
          </a:xfrm>
          <a:prstGeom prs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0" name="Connecteur droit avec flèche 119"/>
          <p:cNvCxnSpPr>
            <a:stCxn id="48" idx="1"/>
            <a:endCxn id="67" idx="0"/>
          </p:cNvCxnSpPr>
          <p:nvPr/>
        </p:nvCxnSpPr>
        <p:spPr>
          <a:xfrm flipH="1">
            <a:off x="6858983" y="2672241"/>
            <a:ext cx="459190" cy="133894"/>
          </a:xfrm>
          <a:prstGeom prst="straightConnector1">
            <a:avLst/>
          </a:prstGeom>
          <a:ln>
            <a:solidFill>
              <a:srgbClr val="3C3C3C"/>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Connecteur droit avec flèche 123"/>
          <p:cNvCxnSpPr>
            <a:stCxn id="48" idx="3"/>
            <a:endCxn id="40" idx="0"/>
          </p:cNvCxnSpPr>
          <p:nvPr/>
        </p:nvCxnSpPr>
        <p:spPr>
          <a:xfrm>
            <a:off x="8135829" y="2672241"/>
            <a:ext cx="459190" cy="13389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2" name="Flèche courbée vers la droite 141"/>
          <p:cNvSpPr/>
          <p:nvPr/>
        </p:nvSpPr>
        <p:spPr>
          <a:xfrm rot="3734993">
            <a:off x="6907845" y="2340028"/>
            <a:ext cx="194664" cy="492459"/>
          </a:xfrm>
          <a:prstGeom prst="curvedRightArrow">
            <a:avLst/>
          </a:prstGeom>
          <a:solidFill>
            <a:schemeClr val="accent3">
              <a:lumMod val="20000"/>
              <a:lumOff val="80000"/>
            </a:schemeClr>
          </a:solidFill>
          <a:ln>
            <a:solidFill>
              <a:srgbClr val="E100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44" name="Flèche courbée vers la gauche 143"/>
          <p:cNvSpPr/>
          <p:nvPr/>
        </p:nvSpPr>
        <p:spPr>
          <a:xfrm rot="17483603">
            <a:off x="8349038" y="2361977"/>
            <a:ext cx="198089" cy="486221"/>
          </a:xfrm>
          <a:prstGeom prst="curvedLeftArrow">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nvGrpSpPr>
          <p:cNvPr id="19" name="Groupe 18"/>
          <p:cNvGrpSpPr/>
          <p:nvPr/>
        </p:nvGrpSpPr>
        <p:grpSpPr>
          <a:xfrm>
            <a:off x="3244499" y="2456618"/>
            <a:ext cx="1203798" cy="1137588"/>
            <a:chOff x="3244499" y="2456618"/>
            <a:chExt cx="1203798" cy="1137588"/>
          </a:xfrm>
        </p:grpSpPr>
        <p:sp>
          <p:nvSpPr>
            <p:cNvPr id="72" name="Rectangle 71"/>
            <p:cNvSpPr/>
            <p:nvPr/>
          </p:nvSpPr>
          <p:spPr>
            <a:xfrm>
              <a:off x="3485968" y="2456618"/>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solidFill>
                    <a:schemeClr val="tx1"/>
                  </a:solidFill>
                </a:rPr>
                <a:t>dust</a:t>
              </a:r>
              <a:endParaRPr lang="fr-FR" sz="1000" dirty="0">
                <a:solidFill>
                  <a:schemeClr val="tx1"/>
                </a:solidFill>
              </a:endParaRPr>
            </a:p>
          </p:txBody>
        </p:sp>
        <p:cxnSp>
          <p:nvCxnSpPr>
            <p:cNvPr id="73" name="Connecteur droit avec flèche 72"/>
            <p:cNvCxnSpPr>
              <a:stCxn id="72" idx="2"/>
              <a:endCxn id="7" idx="3"/>
            </p:cNvCxnSpPr>
            <p:nvPr/>
          </p:nvCxnSpPr>
          <p:spPr>
            <a:xfrm flipH="1">
              <a:off x="3424519" y="2888666"/>
              <a:ext cx="542614" cy="38258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7" name="Bouton d'action : Aide 6">
              <a:hlinkClick r:id="" action="ppaction://noaction" highlightClick="1"/>
            </p:cNvPr>
            <p:cNvSpPr/>
            <p:nvPr/>
          </p:nvSpPr>
          <p:spPr>
            <a:xfrm>
              <a:off x="3244499" y="3271251"/>
              <a:ext cx="360040" cy="322955"/>
            </a:xfrm>
            <a:prstGeom prst="actionButtonHelp">
              <a:avLst/>
            </a:prstGeom>
            <a:solidFill>
              <a:schemeClr val="bg1">
                <a:lumMod val="65000"/>
              </a:schemeClr>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74" name="Groupe 73"/>
          <p:cNvGrpSpPr/>
          <p:nvPr/>
        </p:nvGrpSpPr>
        <p:grpSpPr>
          <a:xfrm>
            <a:off x="297303" y="1366003"/>
            <a:ext cx="8426470" cy="824856"/>
            <a:chOff x="297303" y="1366003"/>
            <a:chExt cx="8426470" cy="824856"/>
          </a:xfrm>
        </p:grpSpPr>
        <p:grpSp>
          <p:nvGrpSpPr>
            <p:cNvPr id="75" name="Groupe 74"/>
            <p:cNvGrpSpPr/>
            <p:nvPr/>
          </p:nvGrpSpPr>
          <p:grpSpPr>
            <a:xfrm>
              <a:off x="441318" y="1366003"/>
              <a:ext cx="8138438" cy="267457"/>
              <a:chOff x="441318" y="1366003"/>
              <a:chExt cx="8138438" cy="267457"/>
            </a:xfrm>
          </p:grpSpPr>
          <p:sp>
            <p:nvSpPr>
              <p:cNvPr id="90" name="ZoneTexte 89"/>
              <p:cNvSpPr txBox="1"/>
              <p:nvPr/>
            </p:nvSpPr>
            <p:spPr>
              <a:xfrm>
                <a:off x="441318"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91" name="ZoneTexte 90"/>
              <p:cNvSpPr txBox="1"/>
              <p:nvPr/>
            </p:nvSpPr>
            <p:spPr>
              <a:xfrm>
                <a:off x="1599549"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sp>
            <p:nvSpPr>
              <p:cNvPr id="92" name="ZoneTexte 91"/>
              <p:cNvSpPr txBox="1"/>
              <p:nvPr/>
            </p:nvSpPr>
            <p:spPr>
              <a:xfrm>
                <a:off x="8075701" y="136893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p>
            </p:txBody>
          </p:sp>
          <p:sp>
            <p:nvSpPr>
              <p:cNvPr id="93" name="ZoneTexte 92"/>
              <p:cNvSpPr txBox="1"/>
              <p:nvPr/>
            </p:nvSpPr>
            <p:spPr>
              <a:xfrm>
                <a:off x="6914099"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p>
            </p:txBody>
          </p:sp>
          <p:sp>
            <p:nvSpPr>
              <p:cNvPr id="94" name="ZoneTexte 93"/>
              <p:cNvSpPr txBox="1"/>
              <p:nvPr/>
            </p:nvSpPr>
            <p:spPr>
              <a:xfrm>
                <a:off x="4844588"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4</a:t>
                </a:r>
              </a:p>
            </p:txBody>
          </p:sp>
          <p:sp>
            <p:nvSpPr>
              <p:cNvPr id="95" name="ZoneTexte 94"/>
              <p:cNvSpPr txBox="1"/>
              <p:nvPr/>
            </p:nvSpPr>
            <p:spPr>
              <a:xfrm>
                <a:off x="3716718" y="137185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grpSp>
        <p:grpSp>
          <p:nvGrpSpPr>
            <p:cNvPr id="76" name="Groupe 75"/>
            <p:cNvGrpSpPr/>
            <p:nvPr/>
          </p:nvGrpSpPr>
          <p:grpSpPr>
            <a:xfrm>
              <a:off x="297303" y="1752118"/>
              <a:ext cx="8426470" cy="438741"/>
              <a:chOff x="323528" y="2278055"/>
              <a:chExt cx="8426470" cy="438741"/>
            </a:xfrm>
          </p:grpSpPr>
          <p:sp>
            <p:nvSpPr>
              <p:cNvPr id="78" name="Rectangle 77"/>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80" name="Rectangle 79"/>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82" name="Rectangle 81"/>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84" name="Rectangle 83"/>
              <p:cNvSpPr/>
              <p:nvPr/>
            </p:nvSpPr>
            <p:spPr>
              <a:xfrm>
                <a:off x="4726797"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86" name="Rectangle 85"/>
              <p:cNvSpPr/>
              <p:nvPr/>
            </p:nvSpPr>
            <p:spPr>
              <a:xfrm>
                <a:off x="3598927" y="2279840"/>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tx1"/>
                    </a:solidFill>
                  </a:rPr>
                  <a:t>Cleaning</a:t>
                </a:r>
                <a:endParaRPr lang="fr-FR" sz="1100" dirty="0">
                  <a:solidFill>
                    <a:schemeClr val="tx1"/>
                  </a:solidFill>
                </a:endParaRPr>
              </a:p>
            </p:txBody>
          </p:sp>
          <p:sp>
            <p:nvSpPr>
              <p:cNvPr id="88" name="Rectangle 87"/>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grpSp>
    </p:spTree>
    <p:extLst>
      <p:ext uri="{BB962C8B-B14F-4D97-AF65-F5344CB8AC3E}">
        <p14:creationId xmlns:p14="http://schemas.microsoft.com/office/powerpoint/2010/main" val="18795225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2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114" grpId="0" animBg="1"/>
      <p:bldP spid="142" grpId="0" animBg="1"/>
      <p:bldP spid="1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9</a:t>
            </a:fld>
            <a:endParaRPr lang="fr-FR" dirty="0"/>
          </a:p>
        </p:txBody>
      </p:sp>
      <p:sp>
        <p:nvSpPr>
          <p:cNvPr id="6" name="Titre 5"/>
          <p:cNvSpPr>
            <a:spLocks noGrp="1"/>
          </p:cNvSpPr>
          <p:nvPr>
            <p:ph type="title"/>
          </p:nvPr>
        </p:nvSpPr>
        <p:spPr>
          <a:xfrm>
            <a:off x="275431" y="262220"/>
            <a:ext cx="8157703" cy="636937"/>
          </a:xfrm>
        </p:spPr>
        <p:txBody>
          <a:bodyPr/>
          <a:lstStyle/>
          <a:p>
            <a:r>
              <a:rPr lang="fr-FR" dirty="0" smtClean="0"/>
              <a:t>Exposure assessment</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smtClean="0"/>
              <a:t>The transmission rates </a:t>
            </a:r>
            <a:r>
              <a:rPr lang="fr-FR" sz="1200" b="0" dirty="0" smtClean="0">
                <a:solidFill>
                  <a:srgbClr val="2082C8"/>
                </a:solidFill>
              </a:rPr>
              <a:t>for single contact</a:t>
            </a:r>
            <a:r>
              <a:rPr lang="fr-FR" sz="1200" b="0" dirty="0" smtClean="0"/>
              <a:t> taken </a:t>
            </a:r>
            <a:r>
              <a:rPr lang="fr-FR" sz="1200" b="0" dirty="0" err="1" smtClean="0"/>
              <a:t>from</a:t>
            </a:r>
            <a:r>
              <a:rPr lang="fr-FR" sz="1200" b="0" dirty="0" smtClean="0"/>
              <a:t> </a:t>
            </a:r>
            <a:r>
              <a:rPr lang="fr-FR" sz="1200" b="0" dirty="0" err="1" smtClean="0"/>
              <a:t>literature</a:t>
            </a:r>
            <a:endParaRPr lang="fr-FR" sz="1200" b="0" i="1" dirty="0"/>
          </a:p>
        </p:txBody>
      </p:sp>
      <p:sp>
        <p:nvSpPr>
          <p:cNvPr id="30" name="Rectangle à coins arrondis 29"/>
          <p:cNvSpPr/>
          <p:nvPr/>
        </p:nvSpPr>
        <p:spPr>
          <a:xfrm>
            <a:off x="755285" y="3251726"/>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sp>
        <p:nvSpPr>
          <p:cNvPr id="40" name="Rectangle à coins arrondis 39"/>
          <p:cNvSpPr/>
          <p:nvPr/>
        </p:nvSpPr>
        <p:spPr>
          <a:xfrm>
            <a:off x="8186191" y="280613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knife</a:t>
            </a:r>
            <a:endParaRPr lang="fr-FR" sz="1100" dirty="0"/>
          </a:p>
        </p:txBody>
      </p:sp>
      <p:sp>
        <p:nvSpPr>
          <p:cNvPr id="41" name="Rectangle à coins arrondis 40"/>
          <p:cNvSpPr/>
          <p:nvPr/>
        </p:nvSpPr>
        <p:spPr>
          <a:xfrm>
            <a:off x="271289" y="248242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2" name="Rectangle à coins arrondis 41"/>
          <p:cNvSpPr/>
          <p:nvPr/>
        </p:nvSpPr>
        <p:spPr>
          <a:xfrm>
            <a:off x="1442749"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4" name="Rectangle à coins arrondis 43"/>
          <p:cNvSpPr/>
          <p:nvPr/>
        </p:nvSpPr>
        <p:spPr>
          <a:xfrm>
            <a:off x="4693495" y="2456618"/>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8" name="Rectangle à coins arrondis 47"/>
          <p:cNvSpPr/>
          <p:nvPr/>
        </p:nvSpPr>
        <p:spPr>
          <a:xfrm>
            <a:off x="7318173" y="247119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carcass</a:t>
            </a:r>
            <a:endParaRPr lang="fr-FR" sz="1100" dirty="0"/>
          </a:p>
        </p:txBody>
      </p:sp>
      <p:sp>
        <p:nvSpPr>
          <p:cNvPr id="67" name="Rectangle à coins arrondis 66"/>
          <p:cNvSpPr/>
          <p:nvPr/>
        </p:nvSpPr>
        <p:spPr>
          <a:xfrm>
            <a:off x="6450155" y="280613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surface</a:t>
            </a:r>
            <a:endParaRPr lang="fr-FR" sz="1100" dirty="0"/>
          </a:p>
        </p:txBody>
      </p:sp>
      <p:sp>
        <p:nvSpPr>
          <p:cNvPr id="49" name="Rectangle à coins arrondis 48"/>
          <p:cNvSpPr/>
          <p:nvPr/>
        </p:nvSpPr>
        <p:spPr>
          <a:xfrm>
            <a:off x="4114494" y="3252453"/>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sp>
        <p:nvSpPr>
          <p:cNvPr id="63" name="Rectangle à coins arrondis 62"/>
          <p:cNvSpPr/>
          <p:nvPr/>
        </p:nvSpPr>
        <p:spPr>
          <a:xfrm>
            <a:off x="7318173" y="3252454"/>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cxnSp>
        <p:nvCxnSpPr>
          <p:cNvPr id="37" name="Connecteur droit avec flèche 36"/>
          <p:cNvCxnSpPr>
            <a:stCxn id="48" idx="2"/>
            <a:endCxn id="63" idx="0"/>
          </p:cNvCxnSpPr>
          <p:nvPr/>
        </p:nvCxnSpPr>
        <p:spPr>
          <a:xfrm>
            <a:off x="7727001" y="2873287"/>
            <a:ext cx="0" cy="379168"/>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p:cNvCxnSpPr>
            <a:stCxn id="67" idx="2"/>
            <a:endCxn id="63" idx="1"/>
          </p:cNvCxnSpPr>
          <p:nvPr/>
        </p:nvCxnSpPr>
        <p:spPr>
          <a:xfrm>
            <a:off x="6858983" y="3208228"/>
            <a:ext cx="459190" cy="245274"/>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p:cNvCxnSpPr>
            <a:stCxn id="40" idx="2"/>
            <a:endCxn id="63" idx="3"/>
          </p:cNvCxnSpPr>
          <p:nvPr/>
        </p:nvCxnSpPr>
        <p:spPr>
          <a:xfrm flipH="1">
            <a:off x="8135829" y="3208227"/>
            <a:ext cx="459190" cy="24527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necteur droit avec flèche 84"/>
          <p:cNvCxnSpPr>
            <a:stCxn id="44" idx="2"/>
            <a:endCxn id="49" idx="0"/>
          </p:cNvCxnSpPr>
          <p:nvPr/>
        </p:nvCxnSpPr>
        <p:spPr>
          <a:xfrm flipH="1">
            <a:off x="4523322" y="2858711"/>
            <a:ext cx="579001" cy="393742"/>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eur droit avec flèche 86"/>
          <p:cNvCxnSpPr>
            <a:stCxn id="41" idx="2"/>
            <a:endCxn id="30" idx="0"/>
          </p:cNvCxnSpPr>
          <p:nvPr/>
        </p:nvCxnSpPr>
        <p:spPr>
          <a:xfrm>
            <a:off x="680117" y="2884518"/>
            <a:ext cx="483996" cy="367209"/>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eur droit avec flèche 88"/>
          <p:cNvCxnSpPr>
            <a:stCxn id="42" idx="2"/>
            <a:endCxn id="30" idx="0"/>
          </p:cNvCxnSpPr>
          <p:nvPr/>
        </p:nvCxnSpPr>
        <p:spPr>
          <a:xfrm flipH="1">
            <a:off x="1164113" y="2875667"/>
            <a:ext cx="687464" cy="376060"/>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3" name="Connecteur droit avec flèche 2"/>
          <p:cNvCxnSpPr>
            <a:stCxn id="48" idx="1"/>
            <a:endCxn id="67" idx="0"/>
          </p:cNvCxnSpPr>
          <p:nvPr/>
        </p:nvCxnSpPr>
        <p:spPr>
          <a:xfrm flipH="1">
            <a:off x="6858983" y="2672241"/>
            <a:ext cx="459190" cy="1338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48" idx="3"/>
            <a:endCxn id="40" idx="0"/>
          </p:cNvCxnSpPr>
          <p:nvPr/>
        </p:nvCxnSpPr>
        <p:spPr>
          <a:xfrm>
            <a:off x="8135829" y="2672241"/>
            <a:ext cx="459190" cy="1338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7512609" y="2884518"/>
            <a:ext cx="673582" cy="261610"/>
          </a:xfrm>
          <a:prstGeom prst="rect">
            <a:avLst/>
          </a:prstGeom>
        </p:spPr>
        <p:txBody>
          <a:bodyPr wrap="none">
            <a:spAutoFit/>
          </a:bodyPr>
          <a:lstStyle/>
          <a:p>
            <a:r>
              <a:rPr lang="fr-FR" sz="1100" dirty="0" err="1">
                <a:solidFill>
                  <a:srgbClr val="FF0000"/>
                </a:solidFill>
              </a:rPr>
              <a:t>t_meat</a:t>
            </a:r>
            <a:endParaRPr lang="fr-FR" sz="1100" dirty="0"/>
          </a:p>
        </p:txBody>
      </p:sp>
      <p:sp>
        <p:nvSpPr>
          <p:cNvPr id="5" name="Rectangle 4"/>
          <p:cNvSpPr/>
          <p:nvPr/>
        </p:nvSpPr>
        <p:spPr>
          <a:xfrm>
            <a:off x="1569154" y="2981137"/>
            <a:ext cx="599844" cy="261610"/>
          </a:xfrm>
          <a:prstGeom prst="rect">
            <a:avLst/>
          </a:prstGeom>
        </p:spPr>
        <p:txBody>
          <a:bodyPr wrap="none">
            <a:spAutoFit/>
          </a:bodyPr>
          <a:lstStyle/>
          <a:p>
            <a:r>
              <a:rPr lang="fr-FR" sz="1100" dirty="0" err="1">
                <a:solidFill>
                  <a:srgbClr val="FF0000"/>
                </a:solidFill>
              </a:rPr>
              <a:t>t_bird</a:t>
            </a:r>
            <a:endParaRPr lang="fr-FR" sz="1100" dirty="0"/>
          </a:p>
        </p:txBody>
      </p:sp>
      <p:sp>
        <p:nvSpPr>
          <p:cNvPr id="45" name="Rectangle 44"/>
          <p:cNvSpPr/>
          <p:nvPr/>
        </p:nvSpPr>
        <p:spPr>
          <a:xfrm>
            <a:off x="297303" y="2972288"/>
            <a:ext cx="599844" cy="261610"/>
          </a:xfrm>
          <a:prstGeom prst="rect">
            <a:avLst/>
          </a:prstGeom>
        </p:spPr>
        <p:txBody>
          <a:bodyPr wrap="none">
            <a:spAutoFit/>
          </a:bodyPr>
          <a:lstStyle/>
          <a:p>
            <a:r>
              <a:rPr lang="fr-FR" sz="1100" dirty="0" err="1">
                <a:solidFill>
                  <a:srgbClr val="FF0000"/>
                </a:solidFill>
              </a:rPr>
              <a:t>t_bird</a:t>
            </a:r>
            <a:endParaRPr lang="fr-FR" sz="1100" dirty="0"/>
          </a:p>
        </p:txBody>
      </p:sp>
      <p:sp>
        <p:nvSpPr>
          <p:cNvPr id="22" name="Rectangle 21"/>
          <p:cNvSpPr/>
          <p:nvPr/>
        </p:nvSpPr>
        <p:spPr>
          <a:xfrm>
            <a:off x="6399794" y="3251726"/>
            <a:ext cx="731290" cy="261610"/>
          </a:xfrm>
          <a:prstGeom prst="rect">
            <a:avLst/>
          </a:prstGeom>
        </p:spPr>
        <p:txBody>
          <a:bodyPr wrap="none">
            <a:spAutoFit/>
          </a:bodyPr>
          <a:lstStyle/>
          <a:p>
            <a:r>
              <a:rPr lang="fr-FR" sz="1100" dirty="0" err="1">
                <a:solidFill>
                  <a:srgbClr val="FF0000"/>
                </a:solidFill>
              </a:rPr>
              <a:t>t_board</a:t>
            </a:r>
            <a:endParaRPr lang="fr-FR" sz="1100" dirty="0"/>
          </a:p>
        </p:txBody>
      </p:sp>
      <p:sp>
        <p:nvSpPr>
          <p:cNvPr id="47" name="Rectangle 46"/>
          <p:cNvSpPr/>
          <p:nvPr/>
        </p:nvSpPr>
        <p:spPr>
          <a:xfrm>
            <a:off x="5188716" y="2988269"/>
            <a:ext cx="599844" cy="261610"/>
          </a:xfrm>
          <a:prstGeom prst="rect">
            <a:avLst/>
          </a:prstGeom>
        </p:spPr>
        <p:txBody>
          <a:bodyPr wrap="none">
            <a:spAutoFit/>
          </a:bodyPr>
          <a:lstStyle/>
          <a:p>
            <a:r>
              <a:rPr lang="fr-FR" sz="1100" dirty="0" err="1">
                <a:solidFill>
                  <a:srgbClr val="FF0000"/>
                </a:solidFill>
              </a:rPr>
              <a:t>t_bird</a:t>
            </a:r>
            <a:endParaRPr lang="fr-FR" sz="1100" dirty="0"/>
          </a:p>
        </p:txBody>
      </p:sp>
      <p:sp>
        <p:nvSpPr>
          <p:cNvPr id="24" name="Rectangle 23"/>
          <p:cNvSpPr/>
          <p:nvPr/>
        </p:nvSpPr>
        <p:spPr>
          <a:xfrm>
            <a:off x="8267116" y="3330864"/>
            <a:ext cx="659155" cy="261610"/>
          </a:xfrm>
          <a:prstGeom prst="rect">
            <a:avLst/>
          </a:prstGeom>
        </p:spPr>
        <p:txBody>
          <a:bodyPr wrap="none">
            <a:spAutoFit/>
          </a:bodyPr>
          <a:lstStyle/>
          <a:p>
            <a:r>
              <a:rPr lang="fr-FR" sz="1100" dirty="0" err="1">
                <a:solidFill>
                  <a:srgbClr val="FF0000"/>
                </a:solidFill>
              </a:rPr>
              <a:t>t_knife</a:t>
            </a:r>
            <a:endParaRPr lang="fr-FR" sz="1100" dirty="0"/>
          </a:p>
        </p:txBody>
      </p:sp>
      <p:sp>
        <p:nvSpPr>
          <p:cNvPr id="25" name="Rectangle à coins arrondis 24"/>
          <p:cNvSpPr/>
          <p:nvPr/>
        </p:nvSpPr>
        <p:spPr>
          <a:xfrm>
            <a:off x="3138650" y="4079811"/>
            <a:ext cx="917328" cy="432048"/>
          </a:xfrm>
          <a:prstGeom prst="roundRect">
            <a:avLst/>
          </a:prstGeom>
          <a:solidFill>
            <a:schemeClr val="accent3">
              <a:lumMod val="40000"/>
              <a:lumOff val="60000"/>
            </a:schemeClr>
          </a:solidFill>
          <a:ln>
            <a:solidFill>
              <a:srgbClr val="E100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a:t>
            </a:r>
            <a:r>
              <a:rPr lang="fr-FR" sz="1100" dirty="0" smtClean="0"/>
              <a:t>s</a:t>
            </a:r>
            <a:endParaRPr lang="fr-FR" dirty="0"/>
          </a:p>
        </p:txBody>
      </p:sp>
      <p:sp>
        <p:nvSpPr>
          <p:cNvPr id="59" name="Rectangle à coins arrondis 58"/>
          <p:cNvSpPr/>
          <p:nvPr/>
        </p:nvSpPr>
        <p:spPr>
          <a:xfrm>
            <a:off x="5102671" y="4079811"/>
            <a:ext cx="917328" cy="432048"/>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C</a:t>
            </a:r>
            <a:r>
              <a:rPr lang="fr-FR" sz="1100" dirty="0" err="1" smtClean="0"/>
              <a:t>w</a:t>
            </a:r>
            <a:endParaRPr lang="fr-FR" dirty="0"/>
          </a:p>
        </p:txBody>
      </p:sp>
      <p:cxnSp>
        <p:nvCxnSpPr>
          <p:cNvPr id="27" name="Connecteur droit avec flèche 26"/>
          <p:cNvCxnSpPr>
            <a:stCxn id="25" idx="3"/>
            <a:endCxn id="59" idx="1"/>
          </p:cNvCxnSpPr>
          <p:nvPr/>
        </p:nvCxnSpPr>
        <p:spPr>
          <a:xfrm>
            <a:off x="4055978" y="4295835"/>
            <a:ext cx="104669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8" name="ZoneTexte 27"/>
          <p:cNvSpPr txBox="1"/>
          <p:nvPr/>
        </p:nvSpPr>
        <p:spPr>
          <a:xfrm>
            <a:off x="4427984" y="3895145"/>
            <a:ext cx="599844" cy="369332"/>
          </a:xfrm>
          <a:prstGeom prst="rect">
            <a:avLst/>
          </a:prstGeom>
          <a:noFill/>
        </p:spPr>
        <p:txBody>
          <a:bodyPr wrap="square" rtlCol="0">
            <a:spAutoFit/>
          </a:bodyPr>
          <a:lstStyle/>
          <a:p>
            <a:r>
              <a:rPr lang="fr-FR" dirty="0" smtClean="0">
                <a:solidFill>
                  <a:srgbClr val="FF0000"/>
                </a:solidFill>
              </a:rPr>
              <a:t>t</a:t>
            </a:r>
            <a:endParaRPr lang="fr-FR" dirty="0">
              <a:solidFill>
                <a:srgbClr val="FF0000"/>
              </a:solidFill>
            </a:endParaRPr>
          </a:p>
        </p:txBody>
      </p:sp>
      <p:sp>
        <p:nvSpPr>
          <p:cNvPr id="62" name="ZoneTexte 61"/>
          <p:cNvSpPr txBox="1"/>
          <p:nvPr/>
        </p:nvSpPr>
        <p:spPr>
          <a:xfrm>
            <a:off x="3243922" y="4481371"/>
            <a:ext cx="812056" cy="276999"/>
          </a:xfrm>
          <a:prstGeom prst="rect">
            <a:avLst/>
          </a:prstGeom>
          <a:noFill/>
        </p:spPr>
        <p:txBody>
          <a:bodyPr wrap="square" rtlCol="0">
            <a:spAutoFit/>
          </a:bodyPr>
          <a:lstStyle/>
          <a:p>
            <a:r>
              <a:rPr lang="fr-FR" sz="1200" dirty="0" smtClean="0"/>
              <a:t>Per cm</a:t>
            </a:r>
            <a:r>
              <a:rPr lang="fr-FR" sz="900" dirty="0" smtClean="0"/>
              <a:t>2</a:t>
            </a:r>
            <a:endParaRPr lang="fr-FR" sz="900" dirty="0"/>
          </a:p>
        </p:txBody>
      </p:sp>
      <p:sp>
        <p:nvSpPr>
          <p:cNvPr id="64" name="ZoneTexte 63"/>
          <p:cNvSpPr txBox="1"/>
          <p:nvPr/>
        </p:nvSpPr>
        <p:spPr>
          <a:xfrm>
            <a:off x="5155307" y="4478286"/>
            <a:ext cx="864692" cy="276999"/>
          </a:xfrm>
          <a:prstGeom prst="rect">
            <a:avLst/>
          </a:prstGeom>
          <a:noFill/>
        </p:spPr>
        <p:txBody>
          <a:bodyPr wrap="square" rtlCol="0">
            <a:spAutoFit/>
          </a:bodyPr>
          <a:lstStyle/>
          <a:p>
            <a:r>
              <a:rPr lang="fr-FR" sz="1200" dirty="0" smtClean="0"/>
              <a:t>Per cm</a:t>
            </a:r>
            <a:r>
              <a:rPr lang="fr-FR" sz="900" dirty="0" smtClean="0"/>
              <a:t>2</a:t>
            </a:r>
            <a:endParaRPr lang="fr-FR" sz="800" dirty="0"/>
          </a:p>
        </p:txBody>
      </p:sp>
      <p:grpSp>
        <p:nvGrpSpPr>
          <p:cNvPr id="82" name="Groupe 81"/>
          <p:cNvGrpSpPr/>
          <p:nvPr/>
        </p:nvGrpSpPr>
        <p:grpSpPr>
          <a:xfrm>
            <a:off x="3244499" y="2456618"/>
            <a:ext cx="1203798" cy="1137588"/>
            <a:chOff x="3244499" y="2456618"/>
            <a:chExt cx="1203798" cy="1137588"/>
          </a:xfrm>
        </p:grpSpPr>
        <p:sp>
          <p:nvSpPr>
            <p:cNvPr id="84" name="Rectangle 83"/>
            <p:cNvSpPr/>
            <p:nvPr/>
          </p:nvSpPr>
          <p:spPr>
            <a:xfrm>
              <a:off x="3485968" y="2456618"/>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solidFill>
                    <a:schemeClr val="tx1"/>
                  </a:solidFill>
                </a:rPr>
                <a:t>dust</a:t>
              </a:r>
              <a:endParaRPr lang="fr-FR" sz="1000" dirty="0">
                <a:solidFill>
                  <a:schemeClr val="tx1"/>
                </a:solidFill>
              </a:endParaRPr>
            </a:p>
          </p:txBody>
        </p:sp>
        <p:cxnSp>
          <p:nvCxnSpPr>
            <p:cNvPr id="86" name="Connecteur droit avec flèche 85"/>
            <p:cNvCxnSpPr>
              <a:stCxn id="84" idx="2"/>
              <a:endCxn id="88" idx="3"/>
            </p:cNvCxnSpPr>
            <p:nvPr/>
          </p:nvCxnSpPr>
          <p:spPr>
            <a:xfrm flipH="1">
              <a:off x="3424519" y="2888666"/>
              <a:ext cx="542614" cy="38258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88" name="Bouton d'action : Aide 87">
              <a:hlinkClick r:id="" action="ppaction://noaction" highlightClick="1"/>
            </p:cNvPr>
            <p:cNvSpPr/>
            <p:nvPr/>
          </p:nvSpPr>
          <p:spPr>
            <a:xfrm>
              <a:off x="3244499" y="3271251"/>
              <a:ext cx="360040" cy="322955"/>
            </a:xfrm>
            <a:prstGeom prst="actionButtonHelp">
              <a:avLst/>
            </a:prstGeom>
            <a:solidFill>
              <a:schemeClr val="bg1">
                <a:lumMod val="65000"/>
              </a:schemeClr>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90" name="Groupe 89"/>
          <p:cNvGrpSpPr/>
          <p:nvPr/>
        </p:nvGrpSpPr>
        <p:grpSpPr>
          <a:xfrm>
            <a:off x="297303" y="1366003"/>
            <a:ext cx="8426470" cy="824856"/>
            <a:chOff x="297303" y="1366003"/>
            <a:chExt cx="8426470" cy="824856"/>
          </a:xfrm>
        </p:grpSpPr>
        <p:grpSp>
          <p:nvGrpSpPr>
            <p:cNvPr id="91" name="Groupe 90"/>
            <p:cNvGrpSpPr/>
            <p:nvPr/>
          </p:nvGrpSpPr>
          <p:grpSpPr>
            <a:xfrm>
              <a:off x="441318" y="1366003"/>
              <a:ext cx="8138438" cy="267457"/>
              <a:chOff x="441318" y="1366003"/>
              <a:chExt cx="8138438" cy="267457"/>
            </a:xfrm>
          </p:grpSpPr>
          <p:sp>
            <p:nvSpPr>
              <p:cNvPr id="99" name="ZoneTexte 98"/>
              <p:cNvSpPr txBox="1"/>
              <p:nvPr/>
            </p:nvSpPr>
            <p:spPr>
              <a:xfrm>
                <a:off x="441318"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100" name="ZoneTexte 99"/>
              <p:cNvSpPr txBox="1"/>
              <p:nvPr/>
            </p:nvSpPr>
            <p:spPr>
              <a:xfrm>
                <a:off x="1599549"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sp>
            <p:nvSpPr>
              <p:cNvPr id="101" name="ZoneTexte 100"/>
              <p:cNvSpPr txBox="1"/>
              <p:nvPr/>
            </p:nvSpPr>
            <p:spPr>
              <a:xfrm>
                <a:off x="8075701" y="136893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p>
            </p:txBody>
          </p:sp>
          <p:sp>
            <p:nvSpPr>
              <p:cNvPr id="102" name="ZoneTexte 101"/>
              <p:cNvSpPr txBox="1"/>
              <p:nvPr/>
            </p:nvSpPr>
            <p:spPr>
              <a:xfrm>
                <a:off x="6914099"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p>
            </p:txBody>
          </p:sp>
          <p:sp>
            <p:nvSpPr>
              <p:cNvPr id="103" name="ZoneTexte 102"/>
              <p:cNvSpPr txBox="1"/>
              <p:nvPr/>
            </p:nvSpPr>
            <p:spPr>
              <a:xfrm>
                <a:off x="4844588"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4</a:t>
                </a:r>
              </a:p>
            </p:txBody>
          </p:sp>
          <p:sp>
            <p:nvSpPr>
              <p:cNvPr id="104" name="ZoneTexte 103"/>
              <p:cNvSpPr txBox="1"/>
              <p:nvPr/>
            </p:nvSpPr>
            <p:spPr>
              <a:xfrm>
                <a:off x="3716718" y="137185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grpSp>
        <p:grpSp>
          <p:nvGrpSpPr>
            <p:cNvPr id="92" name="Groupe 91"/>
            <p:cNvGrpSpPr/>
            <p:nvPr/>
          </p:nvGrpSpPr>
          <p:grpSpPr>
            <a:xfrm>
              <a:off x="297303" y="1752118"/>
              <a:ext cx="8426470" cy="438741"/>
              <a:chOff x="323528" y="2278055"/>
              <a:chExt cx="8426470" cy="438741"/>
            </a:xfrm>
          </p:grpSpPr>
          <p:sp>
            <p:nvSpPr>
              <p:cNvPr id="93" name="Rectangle 92"/>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94" name="Rectangle 93"/>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95" name="Rectangle 94"/>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96" name="Rectangle 95"/>
              <p:cNvSpPr/>
              <p:nvPr/>
            </p:nvSpPr>
            <p:spPr>
              <a:xfrm>
                <a:off x="4726797"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97" name="Rectangle 96"/>
              <p:cNvSpPr/>
              <p:nvPr/>
            </p:nvSpPr>
            <p:spPr>
              <a:xfrm>
                <a:off x="3598927" y="2279840"/>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tx1"/>
                    </a:solidFill>
                  </a:rPr>
                  <a:t>Cleaning</a:t>
                </a:r>
                <a:endParaRPr lang="fr-FR" sz="1100" dirty="0">
                  <a:solidFill>
                    <a:schemeClr val="tx1"/>
                  </a:solidFill>
                </a:endParaRPr>
              </a:p>
            </p:txBody>
          </p:sp>
          <p:sp>
            <p:nvSpPr>
              <p:cNvPr id="98" name="Rectangle 97"/>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grpSp>
    </p:spTree>
    <p:extLst>
      <p:ext uri="{BB962C8B-B14F-4D97-AF65-F5344CB8AC3E}">
        <p14:creationId xmlns:p14="http://schemas.microsoft.com/office/powerpoint/2010/main" val="182619581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45" grpId="0"/>
      <p:bldP spid="22" grpId="0"/>
      <p:bldP spid="47" grpId="0"/>
      <p:bldP spid="24" grpId="0"/>
      <p:bldP spid="28" grpId="0"/>
    </p:bldLst>
  </p:timing>
</p:sld>
</file>

<file path=ppt/theme/theme1.xml><?xml version="1.0" encoding="utf-8"?>
<a:theme xmlns:a="http://schemas.openxmlformats.org/drawingml/2006/main" name="OPÉRATEURS">
  <a:themeElements>
    <a:clrScheme name="ANSES">
      <a:dk1>
        <a:srgbClr val="000000"/>
      </a:dk1>
      <a:lt1>
        <a:srgbClr val="FFFFFF"/>
      </a:lt1>
      <a:dk2>
        <a:srgbClr val="FF9940"/>
      </a:dk2>
      <a:lt2>
        <a:srgbClr val="5770BE"/>
      </a:lt2>
      <a:accent1>
        <a:srgbClr val="FFE800"/>
      </a:accent1>
      <a:accent2>
        <a:srgbClr val="00AC8C"/>
      </a:accent2>
      <a:accent3>
        <a:srgbClr val="E1000F"/>
      </a:accent3>
      <a:accent4>
        <a:srgbClr val="FF9940"/>
      </a:accent4>
      <a:accent5>
        <a:srgbClr val="5770BE"/>
      </a:accent5>
      <a:accent6>
        <a:srgbClr val="FFE800"/>
      </a:accent6>
      <a:hlink>
        <a:srgbClr val="000000"/>
      </a:hlink>
      <a:folHlink>
        <a:srgbClr val="000000"/>
      </a:folHlink>
    </a:clrScheme>
    <a:fontScheme name="GOUVERNEMENT PPT">
      <a:majorFont>
        <a:latin typeface="Marianne"/>
        <a:ea typeface=""/>
        <a:cs typeface=""/>
      </a:majorFont>
      <a:minorFont>
        <a:latin typeface="Mariann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D54A084C8F2B4CA8686A7FE6FEC766" ma:contentTypeVersion="3" ma:contentTypeDescription="Crée un document." ma:contentTypeScope="" ma:versionID="8b32da4b91c97cb35bdb20eea6372da2">
  <xsd:schema xmlns:xsd="http://www.w3.org/2001/XMLSchema" xmlns:xs="http://www.w3.org/2001/XMLSchema" xmlns:p="http://schemas.microsoft.com/office/2006/metadata/properties" xmlns:ns1="http://schemas.microsoft.com/sharepoint/v3" xmlns:ns2="764a75d7-b33f-4a9f-acbd-b0607662a84d" targetNamespace="http://schemas.microsoft.com/office/2006/metadata/properties" ma:root="true" ma:fieldsID="baa7a559f12054f6179d6fa0128cc081" ns1:_="" ns2:_="">
    <xsd:import namespace="http://schemas.microsoft.com/sharepoint/v3"/>
    <xsd:import namespace="764a75d7-b33f-4a9f-acbd-b0607662a84d"/>
    <xsd:element name="properties">
      <xsd:complexType>
        <xsd:sequence>
          <xsd:element name="documentManagement">
            <xsd:complexType>
              <xsd:all>
                <xsd:element ref="ns1:PublishingStartDate" minOccurs="0"/>
                <xsd:element ref="ns1:PublishingExpirationDate"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64a75d7-b33f-4a9f-acbd-b0607662a84d"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2335014B-76D7-404F-A34E-09D134117695}">
  <ds:schemaRefs>
    <ds:schemaRef ds:uri="http://schemas.microsoft.com/sharepoint/v3/contenttype/forms"/>
  </ds:schemaRefs>
</ds:datastoreItem>
</file>

<file path=customXml/itemProps2.xml><?xml version="1.0" encoding="utf-8"?>
<ds:datastoreItem xmlns:ds="http://schemas.openxmlformats.org/officeDocument/2006/customXml" ds:itemID="{45952003-BABE-423F-A734-CAABEB3702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64a75d7-b33f-4a9f-acbd-b0607662a8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C95FFB1-59D7-49A1-AFDD-C527B4A1D76C}">
  <ds:schemaRefs>
    <ds:schemaRef ds:uri="764a75d7-b33f-4a9f-acbd-b0607662a84d"/>
    <ds:schemaRef ds:uri="http://purl.org/dc/elements/1.1/"/>
    <ds:schemaRef ds:uri="http://purl.org/dc/dcmitype/"/>
    <ds:schemaRef ds:uri="http://schemas.openxmlformats.org/package/2006/metadata/core-properties"/>
    <ds:schemaRef ds:uri="http://schemas.microsoft.com/office/infopath/2007/PartnerControls"/>
    <ds:schemaRef ds:uri="http://schemas.microsoft.com/office/2006/documentManagement/types"/>
    <ds:schemaRef ds:uri="http://schemas.microsoft.com/sharepoint/v3"/>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TEMPLATE_OPÉRATEURS_ETAT</Template>
  <TotalTime>9688</TotalTime>
  <Words>1934</Words>
  <Application>Microsoft Office PowerPoint</Application>
  <PresentationFormat>Affichage à l'écran (16:9)</PresentationFormat>
  <Paragraphs>451</Paragraphs>
  <Slides>14</Slides>
  <Notes>7</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Arial</vt:lpstr>
      <vt:lpstr>Calibri</vt:lpstr>
      <vt:lpstr>Marianne</vt:lpstr>
      <vt:lpstr>OPÉRATEURS</vt:lpstr>
      <vt:lpstr>Présentation PowerPoint</vt:lpstr>
      <vt:lpstr>General framework</vt:lpstr>
      <vt:lpstr>Occupational module</vt:lpstr>
      <vt:lpstr>Contamination pathways</vt:lpstr>
      <vt:lpstr>Number of workers</vt:lpstr>
      <vt:lpstr>Number of workers</vt:lpstr>
      <vt:lpstr>Computation of concentation </vt:lpstr>
      <vt:lpstr>Exposure assessment</vt:lpstr>
      <vt:lpstr>Exposure assessment</vt:lpstr>
      <vt:lpstr>Transmission parameters</vt:lpstr>
      <vt:lpstr>Sequential surface contact</vt:lpstr>
      <vt:lpstr>Hygiene and biosecurity parameters</vt:lpstr>
      <vt:lpstr>Hygiene and biosecurity parameters H</vt:lpstr>
      <vt:lpstr>Computation of risk</vt:lpstr>
    </vt:vector>
  </TitlesOfParts>
  <Manager>Client</Manager>
  <Company>Client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Client</dc:subject>
  <dc:creator>Quentin Gaildry</dc:creator>
  <cp:lastModifiedBy>BASAK Subhasish</cp:lastModifiedBy>
  <cp:revision>463</cp:revision>
  <dcterms:created xsi:type="dcterms:W3CDTF">2020-11-30T09:05:25Z</dcterms:created>
  <dcterms:modified xsi:type="dcterms:W3CDTF">2024-10-22T09:57:27Z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0x010100A2D54A084C8F2B4CA8686A7FE6FEC766</vt:lpwstr>
  </property>
</Properties>
</file>