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Alfa Slab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7" Type="http://schemas.openxmlformats.org/officeDocument/2006/relationships/font" Target="fonts/AlfaSlab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c1c4852db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c1c4852db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c1ec28055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c1ec28055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c1c4852d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c1c4852d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c1c4852d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c1c4852d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c1ec28055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c1ec28055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c1ec28055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c1ec28055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4c1c4852db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4c1c4852db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4c1c4852db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4c1c4852db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4c1ec28055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4c1ec28055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c1c4852d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c1c4852d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c1ec2805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c1ec2805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c1c4852db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c1c4852db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c1c4852db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c1c4852db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c1c4852db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c1c4852db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c1c4852d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c1c4852d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c1c4852d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c1c4852d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c1c4852db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c1c4852db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147850"/>
            <a:ext cx="8520600" cy="108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BIG DATA CHALLENGE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SHAASTRA 2019</a:t>
            </a:r>
            <a:endParaRPr sz="24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2193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 PRICE PREDICTION</a:t>
            </a:r>
            <a:endParaRPr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1357326"/>
            <a:ext cx="8520600" cy="12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TEAM - DATA DRIVERS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E. Naveen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I. Hariharan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- TIME BASED</a:t>
            </a:r>
            <a:endParaRPr/>
          </a:p>
        </p:txBody>
      </p:sp>
      <p:sp>
        <p:nvSpPr>
          <p:cNvPr id="199" name="Google Shape;199;p22"/>
          <p:cNvSpPr txBox="1"/>
          <p:nvPr/>
        </p:nvSpPr>
        <p:spPr>
          <a:xfrm>
            <a:off x="1042125" y="2526125"/>
            <a:ext cx="14475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ED908"/>
              </a:solidFill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4019325" y="-163400"/>
            <a:ext cx="27720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 txBox="1"/>
          <p:nvPr/>
        </p:nvSpPr>
        <p:spPr>
          <a:xfrm>
            <a:off x="41000" y="5143500"/>
            <a:ext cx="27720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"/>
          <p:cNvSpPr txBox="1"/>
          <p:nvPr/>
        </p:nvSpPr>
        <p:spPr>
          <a:xfrm>
            <a:off x="5443825" y="4113250"/>
            <a:ext cx="27720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 rot="-2700000">
            <a:off x="2674704" y="1917682"/>
            <a:ext cx="713612" cy="295712"/>
          </a:xfrm>
          <a:prstGeom prst="stripedRightArrow">
            <a:avLst>
              <a:gd fmla="val 38522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 rot="2700000">
            <a:off x="2674694" y="3226962"/>
            <a:ext cx="713612" cy="295712"/>
          </a:xfrm>
          <a:prstGeom prst="stripedRightArrow">
            <a:avLst>
              <a:gd fmla="val 31105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 rot="1446">
            <a:off x="2834116" y="2572460"/>
            <a:ext cx="713400" cy="295500"/>
          </a:xfrm>
          <a:prstGeom prst="stripedRightArrow">
            <a:avLst>
              <a:gd fmla="val 38522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3694575" y="3362100"/>
            <a:ext cx="3421500" cy="420900"/>
          </a:xfrm>
          <a:prstGeom prst="roundRect">
            <a:avLst>
              <a:gd fmla="val 16667" name="adj"/>
            </a:avLst>
          </a:prstGeom>
          <a:solidFill>
            <a:srgbClr val="BAFF0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elapsed from last time step</a:t>
            </a:r>
            <a:endParaRPr>
              <a:solidFill>
                <a:srgbClr val="1155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7" name="Google Shape;207;p22"/>
          <p:cNvSpPr/>
          <p:nvPr/>
        </p:nvSpPr>
        <p:spPr>
          <a:xfrm>
            <a:off x="3547525" y="1362150"/>
            <a:ext cx="2264400" cy="420900"/>
          </a:xfrm>
          <a:prstGeom prst="roundRect">
            <a:avLst>
              <a:gd fmla="val 16667" name="adj"/>
            </a:avLst>
          </a:prstGeom>
          <a:solidFill>
            <a:srgbClr val="BAFF0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1155CC"/>
                </a:solidFill>
                <a:latin typeface="Comic Sans MS"/>
                <a:ea typeface="Comic Sans MS"/>
                <a:cs typeface="Comic Sans MS"/>
                <a:sym typeface="Comic Sans MS"/>
              </a:rPr>
              <a:t>Day of Week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3892025" y="2479925"/>
            <a:ext cx="3421500" cy="420900"/>
          </a:xfrm>
          <a:prstGeom prst="roundRect">
            <a:avLst>
              <a:gd fmla="val 16667" name="adj"/>
            </a:avLst>
          </a:prstGeom>
          <a:solidFill>
            <a:srgbClr val="BAFF0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latin typeface="Comic Sans MS"/>
                <a:ea typeface="Comic Sans MS"/>
                <a:cs typeface="Comic Sans MS"/>
                <a:sym typeface="Comic Sans MS"/>
              </a:rPr>
              <a:t>Seconds from market start</a:t>
            </a:r>
            <a:endParaRPr>
              <a:solidFill>
                <a:srgbClr val="1155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9" name="Google Shape;209;p22"/>
          <p:cNvSpPr/>
          <p:nvPr/>
        </p:nvSpPr>
        <p:spPr>
          <a:xfrm>
            <a:off x="479025" y="2445125"/>
            <a:ext cx="2064300" cy="490500"/>
          </a:xfrm>
          <a:prstGeom prst="flowChartAlternate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Date-</a:t>
            </a:r>
            <a:r>
              <a:rPr lang="en"/>
              <a:t>Time Features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5125"/>
            <a:ext cx="8839200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3"/>
          <p:cNvSpPr/>
          <p:nvPr/>
        </p:nvSpPr>
        <p:spPr>
          <a:xfrm>
            <a:off x="4120675" y="2108525"/>
            <a:ext cx="580200" cy="2853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3"/>
          <p:cNvSpPr txBox="1"/>
          <p:nvPr/>
        </p:nvSpPr>
        <p:spPr>
          <a:xfrm>
            <a:off x="3963325" y="2108525"/>
            <a:ext cx="8949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MID PRICE</a:t>
            </a:r>
            <a:endParaRPr b="1" sz="800"/>
          </a:p>
        </p:txBody>
      </p:sp>
      <p:sp>
        <p:nvSpPr>
          <p:cNvPr id="217" name="Google Shape;217;p23"/>
          <p:cNvSpPr/>
          <p:nvPr/>
        </p:nvSpPr>
        <p:spPr>
          <a:xfrm>
            <a:off x="3201250" y="1877375"/>
            <a:ext cx="668700" cy="2853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3"/>
          <p:cNvSpPr/>
          <p:nvPr/>
        </p:nvSpPr>
        <p:spPr>
          <a:xfrm>
            <a:off x="4976200" y="2221575"/>
            <a:ext cx="580200" cy="2853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3"/>
          <p:cNvSpPr/>
          <p:nvPr/>
        </p:nvSpPr>
        <p:spPr>
          <a:xfrm>
            <a:off x="2394575" y="2278100"/>
            <a:ext cx="580200" cy="3393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6766000" y="2162675"/>
            <a:ext cx="580200" cy="2853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3"/>
          <p:cNvSpPr/>
          <p:nvPr/>
        </p:nvSpPr>
        <p:spPr>
          <a:xfrm>
            <a:off x="1674013" y="2305100"/>
            <a:ext cx="580200" cy="2853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"/>
          <p:cNvSpPr txBox="1"/>
          <p:nvPr/>
        </p:nvSpPr>
        <p:spPr>
          <a:xfrm>
            <a:off x="6608650" y="2162675"/>
            <a:ext cx="8949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ASK SIZE</a:t>
            </a:r>
            <a:endParaRPr b="1" sz="800"/>
          </a:p>
        </p:txBody>
      </p:sp>
      <p:sp>
        <p:nvSpPr>
          <p:cNvPr id="223" name="Google Shape;223;p23"/>
          <p:cNvSpPr txBox="1"/>
          <p:nvPr/>
        </p:nvSpPr>
        <p:spPr>
          <a:xfrm>
            <a:off x="1617163" y="2338700"/>
            <a:ext cx="6939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BID SIZE</a:t>
            </a:r>
            <a:endParaRPr b="1" sz="800"/>
          </a:p>
        </p:txBody>
      </p:sp>
      <p:sp>
        <p:nvSpPr>
          <p:cNvPr id="224" name="Google Shape;224;p23"/>
          <p:cNvSpPr txBox="1"/>
          <p:nvPr/>
        </p:nvSpPr>
        <p:spPr>
          <a:xfrm>
            <a:off x="4818850" y="2221575"/>
            <a:ext cx="8949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SECONDS</a:t>
            </a:r>
            <a:endParaRPr b="1" sz="800"/>
          </a:p>
        </p:txBody>
      </p:sp>
      <p:sp>
        <p:nvSpPr>
          <p:cNvPr id="225" name="Google Shape;225;p23"/>
          <p:cNvSpPr txBox="1"/>
          <p:nvPr/>
        </p:nvSpPr>
        <p:spPr>
          <a:xfrm>
            <a:off x="2237225" y="2305100"/>
            <a:ext cx="8949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DAY OF 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WEEK</a:t>
            </a:r>
            <a:endParaRPr b="1" sz="800"/>
          </a:p>
        </p:txBody>
      </p:sp>
      <p:sp>
        <p:nvSpPr>
          <p:cNvPr id="226" name="Google Shape;226;p23"/>
          <p:cNvSpPr txBox="1"/>
          <p:nvPr/>
        </p:nvSpPr>
        <p:spPr>
          <a:xfrm>
            <a:off x="3068425" y="1877363"/>
            <a:ext cx="8949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MOVING AVERAGE</a:t>
            </a:r>
            <a:endParaRPr b="1" sz="800"/>
          </a:p>
        </p:txBody>
      </p:sp>
      <p:sp>
        <p:nvSpPr>
          <p:cNvPr id="227" name="Google Shape;227;p23"/>
          <p:cNvSpPr/>
          <p:nvPr/>
        </p:nvSpPr>
        <p:spPr>
          <a:xfrm>
            <a:off x="7459300" y="2393825"/>
            <a:ext cx="668700" cy="2853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1061625" y="2221575"/>
            <a:ext cx="580200" cy="2853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5797600" y="2019800"/>
            <a:ext cx="727200" cy="2853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"/>
          <p:cNvSpPr txBox="1"/>
          <p:nvPr/>
        </p:nvSpPr>
        <p:spPr>
          <a:xfrm>
            <a:off x="7346188" y="2393825"/>
            <a:ext cx="8949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ASK PRICE</a:t>
            </a:r>
            <a:endParaRPr b="1" sz="800"/>
          </a:p>
        </p:txBody>
      </p:sp>
      <p:sp>
        <p:nvSpPr>
          <p:cNvPr id="231" name="Google Shape;231;p23"/>
          <p:cNvSpPr txBox="1"/>
          <p:nvPr/>
        </p:nvSpPr>
        <p:spPr>
          <a:xfrm>
            <a:off x="5713750" y="2019800"/>
            <a:ext cx="8949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TRADE SIZE</a:t>
            </a:r>
            <a:endParaRPr b="1" sz="800"/>
          </a:p>
        </p:txBody>
      </p:sp>
      <p:sp>
        <p:nvSpPr>
          <p:cNvPr id="232" name="Google Shape;232;p23"/>
          <p:cNvSpPr txBox="1"/>
          <p:nvPr/>
        </p:nvSpPr>
        <p:spPr>
          <a:xfrm>
            <a:off x="904275" y="2221575"/>
            <a:ext cx="8949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BID PRICE</a:t>
            </a:r>
            <a:endParaRPr b="1" sz="800"/>
          </a:p>
        </p:txBody>
      </p:sp>
      <p:sp>
        <p:nvSpPr>
          <p:cNvPr id="233" name="Google Shape;233;p23"/>
          <p:cNvSpPr/>
          <p:nvPr/>
        </p:nvSpPr>
        <p:spPr>
          <a:xfrm>
            <a:off x="8187400" y="2221575"/>
            <a:ext cx="776100" cy="2853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"/>
          <p:cNvSpPr txBox="1"/>
          <p:nvPr/>
        </p:nvSpPr>
        <p:spPr>
          <a:xfrm>
            <a:off x="8128000" y="2221575"/>
            <a:ext cx="8949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TRADE PRICE</a:t>
            </a:r>
            <a:endParaRPr b="1" sz="800"/>
          </a:p>
        </p:txBody>
      </p:sp>
      <p:sp>
        <p:nvSpPr>
          <p:cNvPr id="235" name="Google Shape;235;p23"/>
          <p:cNvSpPr/>
          <p:nvPr/>
        </p:nvSpPr>
        <p:spPr>
          <a:xfrm>
            <a:off x="324750" y="2305100"/>
            <a:ext cx="727200" cy="2853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"/>
          <p:cNvSpPr txBox="1"/>
          <p:nvPr/>
        </p:nvSpPr>
        <p:spPr>
          <a:xfrm>
            <a:off x="240900" y="2305100"/>
            <a:ext cx="8949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IMBALANCE</a:t>
            </a:r>
            <a:endParaRPr b="1" sz="800"/>
          </a:p>
        </p:txBody>
      </p:sp>
      <p:sp>
        <p:nvSpPr>
          <p:cNvPr id="237" name="Google Shape;237;p23"/>
          <p:cNvSpPr txBox="1"/>
          <p:nvPr>
            <p:ph type="title"/>
          </p:nvPr>
        </p:nvSpPr>
        <p:spPr>
          <a:xfrm>
            <a:off x="3201000" y="0"/>
            <a:ext cx="274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CLASSICAL MODELS USED</a:t>
            </a:r>
            <a:endParaRPr/>
          </a:p>
        </p:txBody>
      </p:sp>
      <p:sp>
        <p:nvSpPr>
          <p:cNvPr id="243" name="Google Shape;243;p24"/>
          <p:cNvSpPr/>
          <p:nvPr/>
        </p:nvSpPr>
        <p:spPr>
          <a:xfrm>
            <a:off x="2931100" y="2385900"/>
            <a:ext cx="2368200" cy="8736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4"/>
          <p:cNvSpPr txBox="1"/>
          <p:nvPr/>
        </p:nvSpPr>
        <p:spPr>
          <a:xfrm>
            <a:off x="3494125" y="2607125"/>
            <a:ext cx="14475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249900" y="1537550"/>
            <a:ext cx="2638500" cy="328500"/>
          </a:xfrm>
          <a:prstGeom prst="round2DiagRect">
            <a:avLst>
              <a:gd fmla="val 50000" name="adj1"/>
              <a:gd fmla="val 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4"/>
          <p:cNvSpPr txBox="1"/>
          <p:nvPr/>
        </p:nvSpPr>
        <p:spPr>
          <a:xfrm>
            <a:off x="249900" y="1491350"/>
            <a:ext cx="27720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</a:t>
            </a:r>
            <a:endParaRPr/>
          </a:p>
        </p:txBody>
      </p:sp>
      <p:sp>
        <p:nvSpPr>
          <p:cNvPr id="247" name="Google Shape;247;p24"/>
          <p:cNvSpPr/>
          <p:nvPr/>
        </p:nvSpPr>
        <p:spPr>
          <a:xfrm>
            <a:off x="3812450" y="1157450"/>
            <a:ext cx="2638500" cy="328500"/>
          </a:xfrm>
          <a:prstGeom prst="round2DiagRect">
            <a:avLst>
              <a:gd fmla="val 50000" name="adj1"/>
              <a:gd fmla="val 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4"/>
          <p:cNvSpPr txBox="1"/>
          <p:nvPr/>
        </p:nvSpPr>
        <p:spPr>
          <a:xfrm>
            <a:off x="3812450" y="1111250"/>
            <a:ext cx="27720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Voting</a:t>
            </a:r>
            <a:r>
              <a:rPr lang="en"/>
              <a:t> Classifier</a:t>
            </a:r>
            <a:endParaRPr/>
          </a:p>
        </p:txBody>
      </p:sp>
      <p:sp>
        <p:nvSpPr>
          <p:cNvPr id="249" name="Google Shape;249;p24"/>
          <p:cNvSpPr/>
          <p:nvPr/>
        </p:nvSpPr>
        <p:spPr>
          <a:xfrm>
            <a:off x="6264250" y="2714138"/>
            <a:ext cx="2638500" cy="328500"/>
          </a:xfrm>
          <a:prstGeom prst="round2DiagRect">
            <a:avLst>
              <a:gd fmla="val 50000" name="adj1"/>
              <a:gd fmla="val 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4"/>
          <p:cNvSpPr txBox="1"/>
          <p:nvPr/>
        </p:nvSpPr>
        <p:spPr>
          <a:xfrm>
            <a:off x="6264250" y="2667938"/>
            <a:ext cx="27720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Trees </a:t>
            </a:r>
            <a:r>
              <a:rPr lang="en"/>
              <a:t>Classifier</a:t>
            </a: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107750" y="3897550"/>
            <a:ext cx="2638500" cy="328500"/>
          </a:xfrm>
          <a:prstGeom prst="round2DiagRect">
            <a:avLst>
              <a:gd fmla="val 50000" name="adj1"/>
              <a:gd fmla="val 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4"/>
          <p:cNvSpPr txBox="1"/>
          <p:nvPr/>
        </p:nvSpPr>
        <p:spPr>
          <a:xfrm>
            <a:off x="107750" y="3851350"/>
            <a:ext cx="27720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Bagging Classifier</a:t>
            </a:r>
            <a:endParaRPr/>
          </a:p>
        </p:txBody>
      </p:sp>
      <p:sp>
        <p:nvSpPr>
          <p:cNvPr id="253" name="Google Shape;253;p24"/>
          <p:cNvSpPr/>
          <p:nvPr/>
        </p:nvSpPr>
        <p:spPr>
          <a:xfrm>
            <a:off x="4448825" y="4270825"/>
            <a:ext cx="2638500" cy="328500"/>
          </a:xfrm>
          <a:prstGeom prst="round2DiagRect">
            <a:avLst>
              <a:gd fmla="val 50000" name="adj1"/>
              <a:gd fmla="val 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4"/>
          <p:cNvSpPr txBox="1"/>
          <p:nvPr/>
        </p:nvSpPr>
        <p:spPr>
          <a:xfrm>
            <a:off x="4448825" y="4224625"/>
            <a:ext cx="27720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</a:t>
            </a:r>
            <a:r>
              <a:rPr lang="en"/>
              <a:t> Classifier</a:t>
            </a:r>
            <a:endParaRPr/>
          </a:p>
        </p:txBody>
      </p:sp>
      <p:sp>
        <p:nvSpPr>
          <p:cNvPr id="255" name="Google Shape;255;p24"/>
          <p:cNvSpPr/>
          <p:nvPr/>
        </p:nvSpPr>
        <p:spPr>
          <a:xfrm rot="-4683703">
            <a:off x="4142157" y="1811231"/>
            <a:ext cx="713533" cy="295605"/>
          </a:xfrm>
          <a:prstGeom prst="stripedRightArrow">
            <a:avLst>
              <a:gd fmla="val 38522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4"/>
          <p:cNvSpPr/>
          <p:nvPr/>
        </p:nvSpPr>
        <p:spPr>
          <a:xfrm rot="-8602548">
            <a:off x="2815354" y="2034070"/>
            <a:ext cx="713587" cy="295683"/>
          </a:xfrm>
          <a:prstGeom prst="stripedRightArrow">
            <a:avLst>
              <a:gd fmla="val 38522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"/>
          <p:cNvSpPr/>
          <p:nvPr/>
        </p:nvSpPr>
        <p:spPr>
          <a:xfrm rot="7862726">
            <a:off x="2815337" y="3477868"/>
            <a:ext cx="713614" cy="295566"/>
          </a:xfrm>
          <a:prstGeom prst="stripedRightArrow">
            <a:avLst>
              <a:gd fmla="val 38522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4"/>
          <p:cNvSpPr/>
          <p:nvPr/>
        </p:nvSpPr>
        <p:spPr>
          <a:xfrm rot="3264715">
            <a:off x="4556458" y="3594343"/>
            <a:ext cx="713459" cy="295455"/>
          </a:xfrm>
          <a:prstGeom prst="stripedRightArrow">
            <a:avLst>
              <a:gd fmla="val 38522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4"/>
          <p:cNvSpPr/>
          <p:nvPr/>
        </p:nvSpPr>
        <p:spPr>
          <a:xfrm>
            <a:off x="5473832" y="2707545"/>
            <a:ext cx="713400" cy="295500"/>
          </a:xfrm>
          <a:prstGeom prst="stripedRightArrow">
            <a:avLst>
              <a:gd fmla="val 38522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CLASSICAL MODELS USED</a:t>
            </a:r>
            <a:endParaRPr/>
          </a:p>
        </p:txBody>
      </p:sp>
      <p:sp>
        <p:nvSpPr>
          <p:cNvPr id="265" name="Google Shape;265;p25"/>
          <p:cNvSpPr/>
          <p:nvPr/>
        </p:nvSpPr>
        <p:spPr>
          <a:xfrm>
            <a:off x="3021900" y="2468025"/>
            <a:ext cx="2368200" cy="8736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5"/>
          <p:cNvSpPr txBox="1"/>
          <p:nvPr/>
        </p:nvSpPr>
        <p:spPr>
          <a:xfrm>
            <a:off x="3584925" y="2689250"/>
            <a:ext cx="14475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/>
          </a:p>
        </p:txBody>
      </p:sp>
      <p:sp>
        <p:nvSpPr>
          <p:cNvPr id="267" name="Google Shape;267;p25"/>
          <p:cNvSpPr/>
          <p:nvPr/>
        </p:nvSpPr>
        <p:spPr>
          <a:xfrm>
            <a:off x="249900" y="1537550"/>
            <a:ext cx="2638500" cy="328500"/>
          </a:xfrm>
          <a:prstGeom prst="round2DiagRect">
            <a:avLst>
              <a:gd fmla="val 50000" name="adj1"/>
              <a:gd fmla="val 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5"/>
          <p:cNvSpPr txBox="1"/>
          <p:nvPr/>
        </p:nvSpPr>
        <p:spPr>
          <a:xfrm>
            <a:off x="249900" y="1491350"/>
            <a:ext cx="27720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Regressor</a:t>
            </a:r>
            <a:endParaRPr/>
          </a:p>
        </p:txBody>
      </p:sp>
      <p:sp>
        <p:nvSpPr>
          <p:cNvPr id="269" name="Google Shape;269;p25"/>
          <p:cNvSpPr/>
          <p:nvPr/>
        </p:nvSpPr>
        <p:spPr>
          <a:xfrm>
            <a:off x="5480575" y="1475688"/>
            <a:ext cx="2638500" cy="328500"/>
          </a:xfrm>
          <a:prstGeom prst="round2DiagRect">
            <a:avLst>
              <a:gd fmla="val 50000" name="adj1"/>
              <a:gd fmla="val 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5"/>
          <p:cNvSpPr txBox="1"/>
          <p:nvPr/>
        </p:nvSpPr>
        <p:spPr>
          <a:xfrm>
            <a:off x="5480575" y="1429488"/>
            <a:ext cx="27720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Trees </a:t>
            </a:r>
            <a:r>
              <a:rPr lang="en"/>
              <a:t>Regressor</a:t>
            </a:r>
            <a:endParaRPr/>
          </a:p>
        </p:txBody>
      </p:sp>
      <p:sp>
        <p:nvSpPr>
          <p:cNvPr id="271" name="Google Shape;271;p25"/>
          <p:cNvSpPr/>
          <p:nvPr/>
        </p:nvSpPr>
        <p:spPr>
          <a:xfrm>
            <a:off x="107750" y="3897550"/>
            <a:ext cx="2638500" cy="328500"/>
          </a:xfrm>
          <a:prstGeom prst="round2DiagRect">
            <a:avLst>
              <a:gd fmla="val 50000" name="adj1"/>
              <a:gd fmla="val 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5"/>
          <p:cNvSpPr txBox="1"/>
          <p:nvPr/>
        </p:nvSpPr>
        <p:spPr>
          <a:xfrm>
            <a:off x="107750" y="3851350"/>
            <a:ext cx="27720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Bagging </a:t>
            </a:r>
            <a:r>
              <a:rPr lang="en"/>
              <a:t>Regressor</a:t>
            </a:r>
            <a:endParaRPr/>
          </a:p>
        </p:txBody>
      </p:sp>
      <p:sp>
        <p:nvSpPr>
          <p:cNvPr id="273" name="Google Shape;273;p25"/>
          <p:cNvSpPr/>
          <p:nvPr/>
        </p:nvSpPr>
        <p:spPr>
          <a:xfrm>
            <a:off x="5547325" y="4038000"/>
            <a:ext cx="2638500" cy="328500"/>
          </a:xfrm>
          <a:prstGeom prst="round2DiagRect">
            <a:avLst>
              <a:gd fmla="val 50000" name="adj1"/>
              <a:gd fmla="val 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5"/>
          <p:cNvSpPr txBox="1"/>
          <p:nvPr/>
        </p:nvSpPr>
        <p:spPr>
          <a:xfrm>
            <a:off x="5547325" y="3991800"/>
            <a:ext cx="27720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 </a:t>
            </a:r>
            <a:r>
              <a:rPr lang="en"/>
              <a:t>Regressor</a:t>
            </a:r>
            <a:endParaRPr/>
          </a:p>
        </p:txBody>
      </p:sp>
      <p:sp>
        <p:nvSpPr>
          <p:cNvPr id="275" name="Google Shape;275;p25"/>
          <p:cNvSpPr/>
          <p:nvPr/>
        </p:nvSpPr>
        <p:spPr>
          <a:xfrm rot="-8602548">
            <a:off x="2815354" y="2034070"/>
            <a:ext cx="713587" cy="295683"/>
          </a:xfrm>
          <a:prstGeom prst="stripedRightArrow">
            <a:avLst>
              <a:gd fmla="val 38522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5"/>
          <p:cNvSpPr/>
          <p:nvPr/>
        </p:nvSpPr>
        <p:spPr>
          <a:xfrm rot="7862726">
            <a:off x="2815337" y="3477868"/>
            <a:ext cx="713614" cy="295566"/>
          </a:xfrm>
          <a:prstGeom prst="stripedRightArrow">
            <a:avLst>
              <a:gd fmla="val 38522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5"/>
          <p:cNvSpPr/>
          <p:nvPr/>
        </p:nvSpPr>
        <p:spPr>
          <a:xfrm rot="3264715">
            <a:off x="4912658" y="3501018"/>
            <a:ext cx="713459" cy="295455"/>
          </a:xfrm>
          <a:prstGeom prst="stripedRightArrow">
            <a:avLst>
              <a:gd fmla="val 38522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5"/>
          <p:cNvSpPr/>
          <p:nvPr/>
        </p:nvSpPr>
        <p:spPr>
          <a:xfrm rot="-2405181">
            <a:off x="5102564" y="2107230"/>
            <a:ext cx="713264" cy="295538"/>
          </a:xfrm>
          <a:prstGeom prst="stripedRightArrow">
            <a:avLst>
              <a:gd fmla="val 38522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 txBox="1"/>
          <p:nvPr>
            <p:ph type="title"/>
          </p:nvPr>
        </p:nvSpPr>
        <p:spPr>
          <a:xfrm>
            <a:off x="2488200" y="44650"/>
            <a:ext cx="375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PIPELINE</a:t>
            </a:r>
            <a:endParaRPr/>
          </a:p>
        </p:txBody>
      </p:sp>
      <p:sp>
        <p:nvSpPr>
          <p:cNvPr id="284" name="Google Shape;284;p26"/>
          <p:cNvSpPr/>
          <p:nvPr/>
        </p:nvSpPr>
        <p:spPr>
          <a:xfrm>
            <a:off x="387838" y="1253738"/>
            <a:ext cx="708300" cy="379800"/>
          </a:xfrm>
          <a:prstGeom prst="flowChartAlternateProcess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5" name="Google Shape;285;p26"/>
          <p:cNvSpPr/>
          <p:nvPr/>
        </p:nvSpPr>
        <p:spPr>
          <a:xfrm>
            <a:off x="387838" y="1888663"/>
            <a:ext cx="708300" cy="379800"/>
          </a:xfrm>
          <a:prstGeom prst="flowChartAlternateProcess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6" name="Google Shape;286;p26"/>
          <p:cNvSpPr txBox="1"/>
          <p:nvPr/>
        </p:nvSpPr>
        <p:spPr>
          <a:xfrm>
            <a:off x="346763" y="1253738"/>
            <a:ext cx="9855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Quote IN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87" name="Google Shape;287;p26"/>
          <p:cNvSpPr txBox="1"/>
          <p:nvPr/>
        </p:nvSpPr>
        <p:spPr>
          <a:xfrm>
            <a:off x="326224" y="1888675"/>
            <a:ext cx="9855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</a:rPr>
              <a:t>Trade IN</a:t>
            </a:r>
            <a:endParaRPr sz="1200">
              <a:solidFill>
                <a:srgbClr val="F3F3F3"/>
              </a:solidFill>
            </a:endParaRPr>
          </a:p>
        </p:txBody>
      </p:sp>
      <p:sp>
        <p:nvSpPr>
          <p:cNvPr id="288" name="Google Shape;288;p26"/>
          <p:cNvSpPr/>
          <p:nvPr/>
        </p:nvSpPr>
        <p:spPr>
          <a:xfrm>
            <a:off x="1475988" y="2268463"/>
            <a:ext cx="1601700" cy="3798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9" name="Google Shape;289;p26"/>
          <p:cNvSpPr txBox="1"/>
          <p:nvPr/>
        </p:nvSpPr>
        <p:spPr>
          <a:xfrm>
            <a:off x="1475988" y="2268463"/>
            <a:ext cx="1919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Features Engineering</a:t>
            </a:r>
            <a:endParaRPr sz="1200"/>
          </a:p>
        </p:txBody>
      </p:sp>
      <p:sp>
        <p:nvSpPr>
          <p:cNvPr id="290" name="Google Shape;290;p26"/>
          <p:cNvSpPr/>
          <p:nvPr/>
        </p:nvSpPr>
        <p:spPr>
          <a:xfrm>
            <a:off x="2920375" y="1440488"/>
            <a:ext cx="1437300" cy="379800"/>
          </a:xfrm>
          <a:prstGeom prst="flowChartAlternateProcess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1" name="Google Shape;291;p26"/>
          <p:cNvSpPr txBox="1"/>
          <p:nvPr/>
        </p:nvSpPr>
        <p:spPr>
          <a:xfrm>
            <a:off x="2920375" y="1440488"/>
            <a:ext cx="18582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Train Classification</a:t>
            </a:r>
            <a:endParaRPr sz="1200"/>
          </a:p>
        </p:txBody>
      </p:sp>
      <p:sp>
        <p:nvSpPr>
          <p:cNvPr id="292" name="Google Shape;292;p26"/>
          <p:cNvSpPr/>
          <p:nvPr/>
        </p:nvSpPr>
        <p:spPr>
          <a:xfrm>
            <a:off x="4904788" y="1778150"/>
            <a:ext cx="1326000" cy="379800"/>
          </a:xfrm>
          <a:prstGeom prst="flowChartAlternateProcess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3" name="Google Shape;293;p26"/>
          <p:cNvSpPr txBox="1"/>
          <p:nvPr/>
        </p:nvSpPr>
        <p:spPr>
          <a:xfrm>
            <a:off x="4904788" y="1778150"/>
            <a:ext cx="18582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Train Regression</a:t>
            </a:r>
            <a:endParaRPr sz="1200"/>
          </a:p>
        </p:txBody>
      </p:sp>
      <p:sp>
        <p:nvSpPr>
          <p:cNvPr id="294" name="Google Shape;294;p26"/>
          <p:cNvSpPr/>
          <p:nvPr/>
        </p:nvSpPr>
        <p:spPr>
          <a:xfrm>
            <a:off x="6762988" y="2268463"/>
            <a:ext cx="985500" cy="379800"/>
          </a:xfrm>
          <a:prstGeom prst="flowChartAlternateProcess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5" name="Google Shape;295;p26"/>
          <p:cNvSpPr txBox="1"/>
          <p:nvPr/>
        </p:nvSpPr>
        <p:spPr>
          <a:xfrm>
            <a:off x="6762988" y="2268463"/>
            <a:ext cx="9855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Fine Tuning	</a:t>
            </a:r>
            <a:endParaRPr sz="1200"/>
          </a:p>
        </p:txBody>
      </p:sp>
      <p:sp>
        <p:nvSpPr>
          <p:cNvPr id="296" name="Google Shape;296;p26"/>
          <p:cNvSpPr/>
          <p:nvPr/>
        </p:nvSpPr>
        <p:spPr>
          <a:xfrm>
            <a:off x="2920389" y="3214938"/>
            <a:ext cx="1601700" cy="379800"/>
          </a:xfrm>
          <a:prstGeom prst="flowChartAlternateProcess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7" name="Google Shape;297;p26"/>
          <p:cNvSpPr txBox="1"/>
          <p:nvPr/>
        </p:nvSpPr>
        <p:spPr>
          <a:xfrm>
            <a:off x="2920375" y="3214938"/>
            <a:ext cx="18582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Classification Model</a:t>
            </a:r>
            <a:endParaRPr sz="1200"/>
          </a:p>
        </p:txBody>
      </p:sp>
      <p:sp>
        <p:nvSpPr>
          <p:cNvPr id="298" name="Google Shape;298;p26"/>
          <p:cNvSpPr/>
          <p:nvPr/>
        </p:nvSpPr>
        <p:spPr>
          <a:xfrm>
            <a:off x="4904788" y="2823713"/>
            <a:ext cx="1517400" cy="379800"/>
          </a:xfrm>
          <a:prstGeom prst="flowChartAlternateProcess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9" name="Google Shape;299;p26"/>
          <p:cNvSpPr txBox="1"/>
          <p:nvPr/>
        </p:nvSpPr>
        <p:spPr>
          <a:xfrm>
            <a:off x="4904788" y="2823713"/>
            <a:ext cx="1601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Regression Model</a:t>
            </a:r>
            <a:endParaRPr sz="1200"/>
          </a:p>
        </p:txBody>
      </p:sp>
      <p:sp>
        <p:nvSpPr>
          <p:cNvPr id="300" name="Google Shape;300;p26"/>
          <p:cNvSpPr/>
          <p:nvPr/>
        </p:nvSpPr>
        <p:spPr>
          <a:xfrm>
            <a:off x="290313" y="2772438"/>
            <a:ext cx="841800" cy="379800"/>
          </a:xfrm>
          <a:prstGeom prst="flowChartAlternateProcess">
            <a:avLst/>
          </a:prstGeom>
          <a:solidFill>
            <a:srgbClr val="9ED90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1" name="Google Shape;301;p26"/>
          <p:cNvSpPr/>
          <p:nvPr/>
        </p:nvSpPr>
        <p:spPr>
          <a:xfrm>
            <a:off x="290313" y="3407363"/>
            <a:ext cx="841800" cy="379800"/>
          </a:xfrm>
          <a:prstGeom prst="flowChartAlternateProcess">
            <a:avLst/>
          </a:prstGeom>
          <a:solidFill>
            <a:srgbClr val="9ED90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2" name="Google Shape;302;p26"/>
          <p:cNvSpPr txBox="1"/>
          <p:nvPr/>
        </p:nvSpPr>
        <p:spPr>
          <a:xfrm>
            <a:off x="249238" y="2772425"/>
            <a:ext cx="9855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Quote OUT</a:t>
            </a:r>
            <a:endParaRPr sz="1200"/>
          </a:p>
        </p:txBody>
      </p:sp>
      <p:sp>
        <p:nvSpPr>
          <p:cNvPr id="303" name="Google Shape;303;p26"/>
          <p:cNvSpPr txBox="1"/>
          <p:nvPr/>
        </p:nvSpPr>
        <p:spPr>
          <a:xfrm>
            <a:off x="228688" y="3407350"/>
            <a:ext cx="10266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Trade OUT</a:t>
            </a:r>
            <a:endParaRPr sz="1200"/>
          </a:p>
        </p:txBody>
      </p:sp>
      <p:cxnSp>
        <p:nvCxnSpPr>
          <p:cNvPr id="304" name="Google Shape;304;p26"/>
          <p:cNvCxnSpPr/>
          <p:nvPr/>
        </p:nvCxnSpPr>
        <p:spPr>
          <a:xfrm>
            <a:off x="1147525" y="2958225"/>
            <a:ext cx="224400" cy="33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26"/>
          <p:cNvCxnSpPr/>
          <p:nvPr/>
        </p:nvCxnSpPr>
        <p:spPr>
          <a:xfrm flipH="1">
            <a:off x="1351638" y="2961438"/>
            <a:ext cx="20400" cy="6348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26"/>
          <p:cNvCxnSpPr/>
          <p:nvPr/>
        </p:nvCxnSpPr>
        <p:spPr>
          <a:xfrm>
            <a:off x="1132125" y="3594750"/>
            <a:ext cx="219300" cy="1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26"/>
          <p:cNvCxnSpPr/>
          <p:nvPr/>
        </p:nvCxnSpPr>
        <p:spPr>
          <a:xfrm>
            <a:off x="1111550" y="1437200"/>
            <a:ext cx="224400" cy="3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26"/>
          <p:cNvCxnSpPr/>
          <p:nvPr/>
        </p:nvCxnSpPr>
        <p:spPr>
          <a:xfrm flipH="1">
            <a:off x="1315663" y="1440413"/>
            <a:ext cx="20400" cy="63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26"/>
          <p:cNvCxnSpPr/>
          <p:nvPr/>
        </p:nvCxnSpPr>
        <p:spPr>
          <a:xfrm>
            <a:off x="1096150" y="2073725"/>
            <a:ext cx="219300" cy="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26"/>
          <p:cNvCxnSpPr/>
          <p:nvPr/>
        </p:nvCxnSpPr>
        <p:spPr>
          <a:xfrm>
            <a:off x="1334650" y="1778150"/>
            <a:ext cx="282300" cy="1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26"/>
          <p:cNvCxnSpPr/>
          <p:nvPr/>
        </p:nvCxnSpPr>
        <p:spPr>
          <a:xfrm>
            <a:off x="1371925" y="3273738"/>
            <a:ext cx="282300" cy="102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26"/>
          <p:cNvCxnSpPr/>
          <p:nvPr/>
        </p:nvCxnSpPr>
        <p:spPr>
          <a:xfrm flipH="1">
            <a:off x="1607325" y="1794575"/>
            <a:ext cx="4500" cy="459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26"/>
          <p:cNvCxnSpPr/>
          <p:nvPr/>
        </p:nvCxnSpPr>
        <p:spPr>
          <a:xfrm flipH="1" rot="10800000">
            <a:off x="1642625" y="2661950"/>
            <a:ext cx="5100" cy="6264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26"/>
          <p:cNvCxnSpPr/>
          <p:nvPr/>
        </p:nvCxnSpPr>
        <p:spPr>
          <a:xfrm rot="10800000">
            <a:off x="2663125" y="1625125"/>
            <a:ext cx="0" cy="641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26"/>
          <p:cNvCxnSpPr/>
          <p:nvPr/>
        </p:nvCxnSpPr>
        <p:spPr>
          <a:xfrm>
            <a:off x="2663125" y="2651825"/>
            <a:ext cx="0" cy="7596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26"/>
          <p:cNvCxnSpPr>
            <a:endCxn id="291" idx="1"/>
          </p:cNvCxnSpPr>
          <p:nvPr/>
        </p:nvCxnSpPr>
        <p:spPr>
          <a:xfrm>
            <a:off x="2665075" y="1630388"/>
            <a:ext cx="255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26"/>
          <p:cNvCxnSpPr>
            <a:endCxn id="297" idx="1"/>
          </p:cNvCxnSpPr>
          <p:nvPr/>
        </p:nvCxnSpPr>
        <p:spPr>
          <a:xfrm flipH="1" rot="10800000">
            <a:off x="2665075" y="3404838"/>
            <a:ext cx="255300" cy="1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26"/>
          <p:cNvCxnSpPr>
            <a:stCxn id="291" idx="2"/>
            <a:endCxn id="297" idx="0"/>
          </p:cNvCxnSpPr>
          <p:nvPr/>
        </p:nvCxnSpPr>
        <p:spPr>
          <a:xfrm>
            <a:off x="3849475" y="1820288"/>
            <a:ext cx="0" cy="13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26"/>
          <p:cNvCxnSpPr>
            <a:stCxn id="293" idx="2"/>
          </p:cNvCxnSpPr>
          <p:nvPr/>
        </p:nvCxnSpPr>
        <p:spPr>
          <a:xfrm>
            <a:off x="5833888" y="2157950"/>
            <a:ext cx="7200" cy="65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26"/>
          <p:cNvCxnSpPr/>
          <p:nvPr/>
        </p:nvCxnSpPr>
        <p:spPr>
          <a:xfrm>
            <a:off x="4361700" y="1635450"/>
            <a:ext cx="107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26"/>
          <p:cNvCxnSpPr/>
          <p:nvPr/>
        </p:nvCxnSpPr>
        <p:spPr>
          <a:xfrm>
            <a:off x="4472075" y="1626650"/>
            <a:ext cx="0" cy="34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26"/>
          <p:cNvCxnSpPr>
            <a:endCxn id="293" idx="1"/>
          </p:cNvCxnSpPr>
          <p:nvPr/>
        </p:nvCxnSpPr>
        <p:spPr>
          <a:xfrm flipH="1" rot="10800000">
            <a:off x="4477288" y="1968050"/>
            <a:ext cx="427500" cy="3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26"/>
          <p:cNvCxnSpPr/>
          <p:nvPr/>
        </p:nvCxnSpPr>
        <p:spPr>
          <a:xfrm>
            <a:off x="4523400" y="3413600"/>
            <a:ext cx="1026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26"/>
          <p:cNvCxnSpPr/>
          <p:nvPr/>
        </p:nvCxnSpPr>
        <p:spPr>
          <a:xfrm rot="10800000">
            <a:off x="4626075" y="3018200"/>
            <a:ext cx="0" cy="3954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26"/>
          <p:cNvCxnSpPr>
            <a:endCxn id="299" idx="1"/>
          </p:cNvCxnSpPr>
          <p:nvPr/>
        </p:nvCxnSpPr>
        <p:spPr>
          <a:xfrm flipH="1" rot="10800000">
            <a:off x="4626088" y="3013613"/>
            <a:ext cx="278700" cy="48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26"/>
          <p:cNvCxnSpPr/>
          <p:nvPr/>
        </p:nvCxnSpPr>
        <p:spPr>
          <a:xfrm>
            <a:off x="6427325" y="3022950"/>
            <a:ext cx="5055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26"/>
          <p:cNvCxnSpPr/>
          <p:nvPr/>
        </p:nvCxnSpPr>
        <p:spPr>
          <a:xfrm>
            <a:off x="6229700" y="1950125"/>
            <a:ext cx="675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26"/>
          <p:cNvCxnSpPr/>
          <p:nvPr/>
        </p:nvCxnSpPr>
        <p:spPr>
          <a:xfrm>
            <a:off x="6902150" y="1950125"/>
            <a:ext cx="0" cy="323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26"/>
          <p:cNvCxnSpPr/>
          <p:nvPr/>
        </p:nvCxnSpPr>
        <p:spPr>
          <a:xfrm rot="10800000">
            <a:off x="6927800" y="2648250"/>
            <a:ext cx="0" cy="3747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26"/>
          <p:cNvCxnSpPr/>
          <p:nvPr/>
        </p:nvCxnSpPr>
        <p:spPr>
          <a:xfrm rot="10800000">
            <a:off x="4117875" y="1142775"/>
            <a:ext cx="0" cy="297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26"/>
          <p:cNvCxnSpPr/>
          <p:nvPr/>
        </p:nvCxnSpPr>
        <p:spPr>
          <a:xfrm>
            <a:off x="4128150" y="1142650"/>
            <a:ext cx="395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32" name="Google Shape;332;p26"/>
          <p:cNvSpPr/>
          <p:nvPr/>
        </p:nvSpPr>
        <p:spPr>
          <a:xfrm>
            <a:off x="4522096" y="952750"/>
            <a:ext cx="675000" cy="379800"/>
          </a:xfrm>
          <a:prstGeom prst="flowChartAlternateProcess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33" name="Google Shape;333;p26"/>
          <p:cNvSpPr txBox="1"/>
          <p:nvPr/>
        </p:nvSpPr>
        <p:spPr>
          <a:xfrm>
            <a:off x="4522096" y="952750"/>
            <a:ext cx="6750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Metrics</a:t>
            </a:r>
            <a:endParaRPr sz="1200"/>
          </a:p>
        </p:txBody>
      </p:sp>
      <p:cxnSp>
        <p:nvCxnSpPr>
          <p:cNvPr id="334" name="Google Shape;334;p26"/>
          <p:cNvCxnSpPr/>
          <p:nvPr/>
        </p:nvCxnSpPr>
        <p:spPr>
          <a:xfrm rot="10800000">
            <a:off x="5833900" y="1480550"/>
            <a:ext cx="0" cy="297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26"/>
          <p:cNvCxnSpPr/>
          <p:nvPr/>
        </p:nvCxnSpPr>
        <p:spPr>
          <a:xfrm>
            <a:off x="5844175" y="1480425"/>
            <a:ext cx="395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36" name="Google Shape;336;p26"/>
          <p:cNvSpPr/>
          <p:nvPr/>
        </p:nvSpPr>
        <p:spPr>
          <a:xfrm>
            <a:off x="6238121" y="1290525"/>
            <a:ext cx="675000" cy="379800"/>
          </a:xfrm>
          <a:prstGeom prst="flowChartAlternateProcess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37" name="Google Shape;337;p26"/>
          <p:cNvSpPr txBox="1"/>
          <p:nvPr/>
        </p:nvSpPr>
        <p:spPr>
          <a:xfrm>
            <a:off x="6238121" y="1290525"/>
            <a:ext cx="6750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Metrics</a:t>
            </a:r>
            <a:endParaRPr sz="1200"/>
          </a:p>
        </p:txBody>
      </p:sp>
      <p:cxnSp>
        <p:nvCxnSpPr>
          <p:cNvPr id="338" name="Google Shape;338;p26"/>
          <p:cNvCxnSpPr/>
          <p:nvPr/>
        </p:nvCxnSpPr>
        <p:spPr>
          <a:xfrm rot="10800000">
            <a:off x="7568450" y="1792625"/>
            <a:ext cx="0" cy="47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26"/>
          <p:cNvCxnSpPr/>
          <p:nvPr/>
        </p:nvCxnSpPr>
        <p:spPr>
          <a:xfrm>
            <a:off x="7583850" y="2654900"/>
            <a:ext cx="0" cy="5697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0" name="Google Shape;340;p26"/>
          <p:cNvSpPr/>
          <p:nvPr/>
        </p:nvSpPr>
        <p:spPr>
          <a:xfrm>
            <a:off x="8045925" y="1581163"/>
            <a:ext cx="675000" cy="477300"/>
          </a:xfrm>
          <a:prstGeom prst="flowChartAlternateProcess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41" name="Google Shape;341;p26"/>
          <p:cNvSpPr txBox="1"/>
          <p:nvPr/>
        </p:nvSpPr>
        <p:spPr>
          <a:xfrm>
            <a:off x="8045926" y="1539838"/>
            <a:ext cx="8418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Training Score</a:t>
            </a:r>
            <a:endParaRPr sz="1200"/>
          </a:p>
        </p:txBody>
      </p:sp>
      <p:cxnSp>
        <p:nvCxnSpPr>
          <p:cNvPr id="342" name="Google Shape;342;p26"/>
          <p:cNvCxnSpPr>
            <a:endCxn id="343" idx="1"/>
          </p:cNvCxnSpPr>
          <p:nvPr/>
        </p:nvCxnSpPr>
        <p:spPr>
          <a:xfrm>
            <a:off x="7583846" y="3221600"/>
            <a:ext cx="389100" cy="21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p26"/>
          <p:cNvSpPr/>
          <p:nvPr/>
        </p:nvSpPr>
        <p:spPr>
          <a:xfrm>
            <a:off x="7996850" y="2997913"/>
            <a:ext cx="675000" cy="477300"/>
          </a:xfrm>
          <a:prstGeom prst="flowChartAlternateProcess">
            <a:avLst/>
          </a:prstGeom>
          <a:solidFill>
            <a:srgbClr val="9ED90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45" name="Google Shape;345;p26"/>
          <p:cNvSpPr txBox="1"/>
          <p:nvPr/>
        </p:nvSpPr>
        <p:spPr>
          <a:xfrm>
            <a:off x="7996851" y="2956588"/>
            <a:ext cx="8418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Test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Score</a:t>
            </a:r>
            <a:endParaRPr sz="1200"/>
          </a:p>
        </p:txBody>
      </p:sp>
      <p:cxnSp>
        <p:nvCxnSpPr>
          <p:cNvPr id="346" name="Google Shape;346;p26"/>
          <p:cNvCxnSpPr/>
          <p:nvPr/>
        </p:nvCxnSpPr>
        <p:spPr>
          <a:xfrm flipH="1" rot="10800000">
            <a:off x="7568950" y="1795300"/>
            <a:ext cx="389400" cy="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26"/>
          <p:cNvSpPr/>
          <p:nvPr/>
        </p:nvSpPr>
        <p:spPr>
          <a:xfrm>
            <a:off x="5833900" y="4463400"/>
            <a:ext cx="2037000" cy="345000"/>
          </a:xfrm>
          <a:prstGeom prst="roundRect">
            <a:avLst>
              <a:gd fmla="val 50000" name="adj"/>
            </a:avLst>
          </a:prstGeom>
          <a:solidFill>
            <a:srgbClr val="9900FF">
              <a:alpha val="621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6"/>
          <p:cNvSpPr txBox="1"/>
          <p:nvPr/>
        </p:nvSpPr>
        <p:spPr>
          <a:xfrm>
            <a:off x="5923300" y="4431400"/>
            <a:ext cx="18582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 Price Predictions</a:t>
            </a:r>
            <a:endParaRPr/>
          </a:p>
        </p:txBody>
      </p:sp>
      <p:cxnSp>
        <p:nvCxnSpPr>
          <p:cNvPr id="349" name="Google Shape;349;p26"/>
          <p:cNvCxnSpPr>
            <a:stCxn id="344" idx="2"/>
          </p:cNvCxnSpPr>
          <p:nvPr/>
        </p:nvCxnSpPr>
        <p:spPr>
          <a:xfrm>
            <a:off x="8334350" y="3475213"/>
            <a:ext cx="0" cy="11448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26"/>
          <p:cNvCxnSpPr/>
          <p:nvPr/>
        </p:nvCxnSpPr>
        <p:spPr>
          <a:xfrm rot="10800000">
            <a:off x="7868250" y="4619900"/>
            <a:ext cx="4671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00" y="416975"/>
            <a:ext cx="7963004" cy="4726523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7"/>
          <p:cNvSpPr/>
          <p:nvPr/>
        </p:nvSpPr>
        <p:spPr>
          <a:xfrm>
            <a:off x="2124250" y="1793825"/>
            <a:ext cx="472075" cy="737600"/>
          </a:xfrm>
          <a:custGeom>
            <a:rect b="b" l="l" r="r" t="t"/>
            <a:pathLst>
              <a:path extrusionOk="0" h="29504" w="18883">
                <a:moveTo>
                  <a:pt x="0" y="29504"/>
                </a:moveTo>
                <a:cubicBezTo>
                  <a:pt x="590" y="26423"/>
                  <a:pt x="394" y="15932"/>
                  <a:pt x="3541" y="11015"/>
                </a:cubicBezTo>
                <a:cubicBezTo>
                  <a:pt x="6688" y="6098"/>
                  <a:pt x="16326" y="1836"/>
                  <a:pt x="18883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357" name="Google Shape;357;p27"/>
          <p:cNvCxnSpPr/>
          <p:nvPr/>
        </p:nvCxnSpPr>
        <p:spPr>
          <a:xfrm flipH="1" rot="10800000">
            <a:off x="2596325" y="1390700"/>
            <a:ext cx="491700" cy="405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Google Shape;358;p27"/>
          <p:cNvSpPr/>
          <p:nvPr/>
        </p:nvSpPr>
        <p:spPr>
          <a:xfrm rot="-2267586">
            <a:off x="1376861" y="1527855"/>
            <a:ext cx="1325692" cy="358366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7"/>
          <p:cNvSpPr txBox="1"/>
          <p:nvPr/>
        </p:nvSpPr>
        <p:spPr>
          <a:xfrm rot="-2231384">
            <a:off x="1287278" y="1573009"/>
            <a:ext cx="1504823" cy="2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CLASSIFICATION</a:t>
            </a:r>
            <a:endParaRPr sz="1200"/>
          </a:p>
        </p:txBody>
      </p:sp>
      <p:sp>
        <p:nvSpPr>
          <p:cNvPr id="360" name="Google Shape;360;p27"/>
          <p:cNvSpPr txBox="1"/>
          <p:nvPr>
            <p:ph type="title"/>
          </p:nvPr>
        </p:nvSpPr>
        <p:spPr>
          <a:xfrm>
            <a:off x="3296475" y="-31725"/>
            <a:ext cx="2715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</a:t>
            </a:r>
            <a:endParaRPr/>
          </a:p>
        </p:txBody>
      </p:sp>
      <p:sp>
        <p:nvSpPr>
          <p:cNvPr id="361" name="Google Shape;361;p27"/>
          <p:cNvSpPr/>
          <p:nvPr/>
        </p:nvSpPr>
        <p:spPr>
          <a:xfrm>
            <a:off x="3166750" y="984725"/>
            <a:ext cx="1509249" cy="366550"/>
          </a:xfrm>
          <a:custGeom>
            <a:rect b="b" l="l" r="r" t="t"/>
            <a:pathLst>
              <a:path extrusionOk="0" h="14662" w="71989">
                <a:moveTo>
                  <a:pt x="0" y="14662"/>
                </a:moveTo>
                <a:cubicBezTo>
                  <a:pt x="5770" y="12236"/>
                  <a:pt x="22620" y="959"/>
                  <a:pt x="34618" y="107"/>
                </a:cubicBezTo>
                <a:cubicBezTo>
                  <a:pt x="46616" y="-745"/>
                  <a:pt x="65761" y="7975"/>
                  <a:pt x="71989" y="9548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362" name="Google Shape;362;p27"/>
          <p:cNvCxnSpPr/>
          <p:nvPr/>
        </p:nvCxnSpPr>
        <p:spPr>
          <a:xfrm>
            <a:off x="4676000" y="1217550"/>
            <a:ext cx="265500" cy="44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" name="Google Shape;363;p27"/>
          <p:cNvSpPr/>
          <p:nvPr/>
        </p:nvSpPr>
        <p:spPr>
          <a:xfrm rot="22560">
            <a:off x="3336386" y="545331"/>
            <a:ext cx="1325729" cy="358208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7"/>
          <p:cNvSpPr txBox="1"/>
          <p:nvPr/>
        </p:nvSpPr>
        <p:spPr>
          <a:xfrm rot="57565">
            <a:off x="3246799" y="590298"/>
            <a:ext cx="1505011" cy="268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BAGGING CLASSIFIER</a:t>
            </a:r>
            <a:endParaRPr sz="1000"/>
          </a:p>
        </p:txBody>
      </p:sp>
      <p:sp>
        <p:nvSpPr>
          <p:cNvPr id="365" name="Google Shape;365;p27"/>
          <p:cNvSpPr/>
          <p:nvPr/>
        </p:nvSpPr>
        <p:spPr>
          <a:xfrm>
            <a:off x="4127500" y="1313500"/>
            <a:ext cx="1053250" cy="1623525"/>
          </a:xfrm>
          <a:custGeom>
            <a:rect b="b" l="l" r="r" t="t"/>
            <a:pathLst>
              <a:path extrusionOk="0" h="64941" w="42130">
                <a:moveTo>
                  <a:pt x="35687" y="0"/>
                </a:moveTo>
                <a:cubicBezTo>
                  <a:pt x="36513" y="2159"/>
                  <a:pt x="45530" y="3486"/>
                  <a:pt x="40640" y="12954"/>
                </a:cubicBezTo>
                <a:cubicBezTo>
                  <a:pt x="35751" y="22422"/>
                  <a:pt x="12700" y="48673"/>
                  <a:pt x="6350" y="56807"/>
                </a:cubicBezTo>
                <a:cubicBezTo>
                  <a:pt x="0" y="64941"/>
                  <a:pt x="3175" y="60935"/>
                  <a:pt x="2540" y="6176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366" name="Google Shape;366;p27"/>
          <p:cNvCxnSpPr/>
          <p:nvPr/>
        </p:nvCxnSpPr>
        <p:spPr>
          <a:xfrm flipH="1">
            <a:off x="3974225" y="2876075"/>
            <a:ext cx="200100" cy="114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27"/>
          <p:cNvSpPr/>
          <p:nvPr/>
        </p:nvSpPr>
        <p:spPr>
          <a:xfrm rot="-3005690">
            <a:off x="3731191" y="1983506"/>
            <a:ext cx="1325760" cy="358452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7"/>
          <p:cNvSpPr txBox="1"/>
          <p:nvPr/>
        </p:nvSpPr>
        <p:spPr>
          <a:xfrm rot="-2992307">
            <a:off x="3684373" y="2028413"/>
            <a:ext cx="1418774" cy="268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RANDOM FOREST</a:t>
            </a:r>
            <a:endParaRPr sz="1000"/>
          </a:p>
        </p:txBody>
      </p:sp>
      <p:cxnSp>
        <p:nvCxnSpPr>
          <p:cNvPr id="369" name="Google Shape;369;p27"/>
          <p:cNvCxnSpPr/>
          <p:nvPr/>
        </p:nvCxnSpPr>
        <p:spPr>
          <a:xfrm flipH="1" rot="10800000">
            <a:off x="5582175" y="3634450"/>
            <a:ext cx="62400" cy="265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" name="Google Shape;370;p27"/>
          <p:cNvSpPr/>
          <p:nvPr/>
        </p:nvSpPr>
        <p:spPr>
          <a:xfrm>
            <a:off x="3944776" y="3074600"/>
            <a:ext cx="1637384" cy="814150"/>
          </a:xfrm>
          <a:custGeom>
            <a:rect b="b" l="l" r="r" t="t"/>
            <a:pathLst>
              <a:path extrusionOk="0" h="32566" w="65515">
                <a:moveTo>
                  <a:pt x="0" y="0"/>
                </a:moveTo>
                <a:cubicBezTo>
                  <a:pt x="4278" y="4406"/>
                  <a:pt x="14751" y="21008"/>
                  <a:pt x="25670" y="26436"/>
                </a:cubicBezTo>
                <a:cubicBezTo>
                  <a:pt x="36589" y="31864"/>
                  <a:pt x="58874" y="31544"/>
                  <a:pt x="65515" y="32566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1" name="Google Shape;371;p27"/>
          <p:cNvSpPr/>
          <p:nvPr/>
        </p:nvSpPr>
        <p:spPr>
          <a:xfrm rot="1702471">
            <a:off x="3730885" y="3762364"/>
            <a:ext cx="1325665" cy="3584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7"/>
          <p:cNvSpPr txBox="1"/>
          <p:nvPr/>
        </p:nvSpPr>
        <p:spPr>
          <a:xfrm rot="1772367">
            <a:off x="3641359" y="3807478"/>
            <a:ext cx="1504799" cy="268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REGRESSION</a:t>
            </a:r>
            <a:endParaRPr sz="1200"/>
          </a:p>
        </p:txBody>
      </p:sp>
      <p:sp>
        <p:nvSpPr>
          <p:cNvPr id="373" name="Google Shape;373;p27"/>
          <p:cNvSpPr/>
          <p:nvPr/>
        </p:nvSpPr>
        <p:spPr>
          <a:xfrm>
            <a:off x="5642066" y="1524375"/>
            <a:ext cx="871100" cy="2052125"/>
          </a:xfrm>
          <a:custGeom>
            <a:rect b="b" l="l" r="r" t="t"/>
            <a:pathLst>
              <a:path extrusionOk="0" h="82085" w="34844">
                <a:moveTo>
                  <a:pt x="746" y="82085"/>
                </a:moveTo>
                <a:cubicBezTo>
                  <a:pt x="810" y="74806"/>
                  <a:pt x="-1106" y="50669"/>
                  <a:pt x="1129" y="38409"/>
                </a:cubicBezTo>
                <a:cubicBezTo>
                  <a:pt x="3364" y="26149"/>
                  <a:pt x="9302" y="14783"/>
                  <a:pt x="14155" y="8525"/>
                </a:cubicBezTo>
                <a:cubicBezTo>
                  <a:pt x="19008" y="2267"/>
                  <a:pt x="26799" y="2267"/>
                  <a:pt x="30247" y="862"/>
                </a:cubicBezTo>
                <a:cubicBezTo>
                  <a:pt x="33695" y="-543"/>
                  <a:pt x="34078" y="224"/>
                  <a:pt x="34844" y="96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4" name="Google Shape;374;p27"/>
          <p:cNvSpPr/>
          <p:nvPr/>
        </p:nvSpPr>
        <p:spPr>
          <a:xfrm>
            <a:off x="3913551" y="3008525"/>
            <a:ext cx="31225" cy="64650"/>
          </a:xfrm>
          <a:custGeom>
            <a:rect b="b" l="l" r="r" t="t"/>
            <a:pathLst>
              <a:path extrusionOk="0" h="2586" w="1249">
                <a:moveTo>
                  <a:pt x="1154" y="2586"/>
                </a:moveTo>
                <a:cubicBezTo>
                  <a:pt x="962" y="2363"/>
                  <a:pt x="-12" y="1676"/>
                  <a:pt x="4" y="1245"/>
                </a:cubicBezTo>
                <a:cubicBezTo>
                  <a:pt x="20" y="814"/>
                  <a:pt x="1042" y="208"/>
                  <a:pt x="1249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375" name="Google Shape;375;p27"/>
          <p:cNvCxnSpPr/>
          <p:nvPr/>
        </p:nvCxnSpPr>
        <p:spPr>
          <a:xfrm flipH="1" rot="10800000">
            <a:off x="6430325" y="1518100"/>
            <a:ext cx="196500" cy="16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27"/>
          <p:cNvSpPr/>
          <p:nvPr/>
        </p:nvSpPr>
        <p:spPr>
          <a:xfrm rot="-3742423">
            <a:off x="4927814" y="1644507"/>
            <a:ext cx="1325634" cy="358281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7"/>
          <p:cNvSpPr txBox="1"/>
          <p:nvPr/>
        </p:nvSpPr>
        <p:spPr>
          <a:xfrm rot="-3741126">
            <a:off x="4838135" y="1689525"/>
            <a:ext cx="1505053" cy="2682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BAGGING REGRESSOR</a:t>
            </a:r>
            <a:endParaRPr sz="1000"/>
          </a:p>
        </p:txBody>
      </p:sp>
      <p:cxnSp>
        <p:nvCxnSpPr>
          <p:cNvPr id="378" name="Google Shape;378;p27"/>
          <p:cNvCxnSpPr/>
          <p:nvPr/>
        </p:nvCxnSpPr>
        <p:spPr>
          <a:xfrm>
            <a:off x="6716250" y="1526775"/>
            <a:ext cx="1379400" cy="11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9" name="Google Shape;379;p27"/>
          <p:cNvSpPr/>
          <p:nvPr/>
        </p:nvSpPr>
        <p:spPr>
          <a:xfrm rot="2372198">
            <a:off x="6482037" y="2174710"/>
            <a:ext cx="1325696" cy="358417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7"/>
          <p:cNvSpPr txBox="1"/>
          <p:nvPr/>
        </p:nvSpPr>
        <p:spPr>
          <a:xfrm rot="2376699">
            <a:off x="6435642" y="2219944"/>
            <a:ext cx="1418644" cy="26807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EXTRA TREES</a:t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NEURAL NETWORK</a:t>
            </a:r>
            <a:endParaRPr/>
          </a:p>
        </p:txBody>
      </p:sp>
      <p:pic>
        <p:nvPicPr>
          <p:cNvPr id="386" name="Google Shape;3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1150"/>
            <a:ext cx="8839200" cy="30088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28"/>
          <p:cNvSpPr txBox="1"/>
          <p:nvPr/>
        </p:nvSpPr>
        <p:spPr>
          <a:xfrm>
            <a:off x="7344925" y="1601150"/>
            <a:ext cx="750900" cy="1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dropout</a:t>
            </a:r>
            <a:endParaRPr sz="1200"/>
          </a:p>
        </p:txBody>
      </p:sp>
      <p:sp>
        <p:nvSpPr>
          <p:cNvPr id="388" name="Google Shape;388;p28"/>
          <p:cNvSpPr txBox="1"/>
          <p:nvPr/>
        </p:nvSpPr>
        <p:spPr>
          <a:xfrm>
            <a:off x="6635175" y="1601150"/>
            <a:ext cx="750900" cy="1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dropout</a:t>
            </a:r>
            <a:endParaRPr sz="1200"/>
          </a:p>
        </p:txBody>
      </p:sp>
      <p:sp>
        <p:nvSpPr>
          <p:cNvPr id="389" name="Google Shape;389;p28"/>
          <p:cNvSpPr txBox="1"/>
          <p:nvPr/>
        </p:nvSpPr>
        <p:spPr>
          <a:xfrm>
            <a:off x="6888500" y="3049050"/>
            <a:ext cx="750900" cy="1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dropout</a:t>
            </a:r>
            <a:endParaRPr sz="1200"/>
          </a:p>
        </p:txBody>
      </p:sp>
      <p:sp>
        <p:nvSpPr>
          <p:cNvPr id="390" name="Google Shape;390;p28"/>
          <p:cNvSpPr txBox="1"/>
          <p:nvPr/>
        </p:nvSpPr>
        <p:spPr>
          <a:xfrm>
            <a:off x="5827575" y="1304400"/>
            <a:ext cx="23661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NETWORK</a:t>
            </a:r>
            <a:endParaRPr/>
          </a:p>
        </p:txBody>
      </p:sp>
      <p:sp>
        <p:nvSpPr>
          <p:cNvPr id="391" name="Google Shape;391;p28"/>
          <p:cNvSpPr txBox="1"/>
          <p:nvPr/>
        </p:nvSpPr>
        <p:spPr>
          <a:xfrm>
            <a:off x="5945875" y="4709400"/>
            <a:ext cx="26439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NETWORK</a:t>
            </a:r>
            <a:endParaRPr/>
          </a:p>
        </p:txBody>
      </p:sp>
      <p:sp>
        <p:nvSpPr>
          <p:cNvPr id="392" name="Google Shape;392;p28"/>
          <p:cNvSpPr txBox="1"/>
          <p:nvPr/>
        </p:nvSpPr>
        <p:spPr>
          <a:xfrm>
            <a:off x="709800" y="2812350"/>
            <a:ext cx="2911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RNN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AND MANUAL TWEAKING</a:t>
            </a:r>
            <a:endParaRPr/>
          </a:p>
        </p:txBody>
      </p:sp>
      <p:pic>
        <p:nvPicPr>
          <p:cNvPr id="398" name="Google Shape;3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638" y="488125"/>
            <a:ext cx="8088726" cy="465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0"/>
          <p:cNvSpPr txBox="1"/>
          <p:nvPr>
            <p:ph type="title"/>
          </p:nvPr>
        </p:nvSpPr>
        <p:spPr>
          <a:xfrm>
            <a:off x="273375" y="-5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</a:t>
            </a:r>
            <a:endParaRPr/>
          </a:p>
        </p:txBody>
      </p:sp>
      <p:pic>
        <p:nvPicPr>
          <p:cNvPr id="404" name="Google Shape;4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913" y="462200"/>
            <a:ext cx="6248175" cy="36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0"/>
          <p:cNvSpPr txBox="1"/>
          <p:nvPr/>
        </p:nvSpPr>
        <p:spPr>
          <a:xfrm>
            <a:off x="2530575" y="2225475"/>
            <a:ext cx="21933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D9D9D9"/>
                </a:highlight>
              </a:rPr>
              <a:t>TRAIN</a:t>
            </a:r>
            <a:endParaRPr b="1" sz="2400">
              <a:highlight>
                <a:srgbClr val="D9D9D9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D9D9D9"/>
                </a:highlight>
              </a:rPr>
              <a:t>RMS : 1.202</a:t>
            </a:r>
            <a:endParaRPr b="1" sz="2400"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9D9D9"/>
              </a:highlight>
            </a:endParaRPr>
          </a:p>
        </p:txBody>
      </p:sp>
      <p:sp>
        <p:nvSpPr>
          <p:cNvPr id="406" name="Google Shape;406;p30"/>
          <p:cNvSpPr txBox="1"/>
          <p:nvPr/>
        </p:nvSpPr>
        <p:spPr>
          <a:xfrm>
            <a:off x="4618625" y="2197275"/>
            <a:ext cx="2107200" cy="11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D9D9D9"/>
                </a:highlight>
              </a:rPr>
              <a:t>TEST</a:t>
            </a:r>
            <a:endParaRPr b="1" sz="2400">
              <a:highlight>
                <a:srgbClr val="D9D9D9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D9D9D9"/>
                </a:highlight>
              </a:rPr>
              <a:t>RMS : 1.106</a:t>
            </a:r>
            <a:endParaRPr b="1" sz="2400"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125" y="4118300"/>
            <a:ext cx="783399" cy="77552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0"/>
          <p:cNvSpPr/>
          <p:nvPr/>
        </p:nvSpPr>
        <p:spPr>
          <a:xfrm>
            <a:off x="1346675" y="3204875"/>
            <a:ext cx="4003602" cy="1417641"/>
          </a:xfrm>
          <a:custGeom>
            <a:rect b="b" l="l" r="r" t="t"/>
            <a:pathLst>
              <a:path extrusionOk="0" h="73178" w="184668">
                <a:moveTo>
                  <a:pt x="0" y="73178"/>
                </a:moveTo>
                <a:cubicBezTo>
                  <a:pt x="18710" y="70305"/>
                  <a:pt x="84927" y="64111"/>
                  <a:pt x="112257" y="55937"/>
                </a:cubicBezTo>
                <a:cubicBezTo>
                  <a:pt x="139587" y="47764"/>
                  <a:pt x="152805" y="32183"/>
                  <a:pt x="163979" y="24137"/>
                </a:cubicBezTo>
                <a:cubicBezTo>
                  <a:pt x="175154" y="16091"/>
                  <a:pt x="175856" y="11686"/>
                  <a:pt x="179304" y="7663"/>
                </a:cubicBezTo>
                <a:cubicBezTo>
                  <a:pt x="182752" y="3640"/>
                  <a:pt x="183774" y="1277"/>
                  <a:pt x="184668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sp>
      <p:cxnSp>
        <p:nvCxnSpPr>
          <p:cNvPr id="409" name="Google Shape;409;p30"/>
          <p:cNvCxnSpPr/>
          <p:nvPr/>
        </p:nvCxnSpPr>
        <p:spPr>
          <a:xfrm flipH="1" rot="10800000">
            <a:off x="5348000" y="3029475"/>
            <a:ext cx="136500" cy="182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2488200" y="44650"/>
            <a:ext cx="375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PIPELINE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387838" y="1253738"/>
            <a:ext cx="708300" cy="379800"/>
          </a:xfrm>
          <a:prstGeom prst="flowChartAlternateProcess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5" name="Google Shape;65;p14"/>
          <p:cNvSpPr/>
          <p:nvPr/>
        </p:nvSpPr>
        <p:spPr>
          <a:xfrm>
            <a:off x="387838" y="1888663"/>
            <a:ext cx="708300" cy="379800"/>
          </a:xfrm>
          <a:prstGeom prst="flowChartAlternateProcess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6" name="Google Shape;66;p14"/>
          <p:cNvSpPr txBox="1"/>
          <p:nvPr/>
        </p:nvSpPr>
        <p:spPr>
          <a:xfrm>
            <a:off x="346763" y="1253738"/>
            <a:ext cx="9855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Quote IN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26224" y="1888675"/>
            <a:ext cx="9855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</a:rPr>
              <a:t>Trade IN</a:t>
            </a:r>
            <a:endParaRPr sz="1200">
              <a:solidFill>
                <a:srgbClr val="F3F3F3"/>
              </a:solidFill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1475988" y="2268463"/>
            <a:ext cx="1601700" cy="3798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9" name="Google Shape;69;p14"/>
          <p:cNvSpPr txBox="1"/>
          <p:nvPr/>
        </p:nvSpPr>
        <p:spPr>
          <a:xfrm>
            <a:off x="1475988" y="2268463"/>
            <a:ext cx="1919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Features Engineering</a:t>
            </a:r>
            <a:endParaRPr sz="1200"/>
          </a:p>
        </p:txBody>
      </p:sp>
      <p:sp>
        <p:nvSpPr>
          <p:cNvPr id="70" name="Google Shape;70;p14"/>
          <p:cNvSpPr/>
          <p:nvPr/>
        </p:nvSpPr>
        <p:spPr>
          <a:xfrm>
            <a:off x="2920375" y="1440488"/>
            <a:ext cx="1437300" cy="379800"/>
          </a:xfrm>
          <a:prstGeom prst="flowChartAlternateProcess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1" name="Google Shape;71;p14"/>
          <p:cNvSpPr txBox="1"/>
          <p:nvPr/>
        </p:nvSpPr>
        <p:spPr>
          <a:xfrm>
            <a:off x="2920375" y="1440488"/>
            <a:ext cx="18582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Train Classification</a:t>
            </a:r>
            <a:endParaRPr sz="1200"/>
          </a:p>
        </p:txBody>
      </p:sp>
      <p:sp>
        <p:nvSpPr>
          <p:cNvPr id="72" name="Google Shape;72;p14"/>
          <p:cNvSpPr/>
          <p:nvPr/>
        </p:nvSpPr>
        <p:spPr>
          <a:xfrm>
            <a:off x="4904788" y="1778150"/>
            <a:ext cx="1326000" cy="379800"/>
          </a:xfrm>
          <a:prstGeom prst="flowChartAlternateProcess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3" name="Google Shape;73;p14"/>
          <p:cNvSpPr txBox="1"/>
          <p:nvPr/>
        </p:nvSpPr>
        <p:spPr>
          <a:xfrm>
            <a:off x="4904788" y="1778150"/>
            <a:ext cx="18582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Train Regression</a:t>
            </a:r>
            <a:endParaRPr sz="1200"/>
          </a:p>
        </p:txBody>
      </p:sp>
      <p:sp>
        <p:nvSpPr>
          <p:cNvPr id="74" name="Google Shape;74;p14"/>
          <p:cNvSpPr/>
          <p:nvPr/>
        </p:nvSpPr>
        <p:spPr>
          <a:xfrm>
            <a:off x="6762988" y="2268463"/>
            <a:ext cx="985500" cy="379800"/>
          </a:xfrm>
          <a:prstGeom prst="flowChartAlternateProcess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5" name="Google Shape;75;p14"/>
          <p:cNvSpPr txBox="1"/>
          <p:nvPr/>
        </p:nvSpPr>
        <p:spPr>
          <a:xfrm>
            <a:off x="6762988" y="2268463"/>
            <a:ext cx="9855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Fine Tuning	</a:t>
            </a:r>
            <a:endParaRPr sz="1200"/>
          </a:p>
        </p:txBody>
      </p:sp>
      <p:sp>
        <p:nvSpPr>
          <p:cNvPr id="76" name="Google Shape;76;p14"/>
          <p:cNvSpPr/>
          <p:nvPr/>
        </p:nvSpPr>
        <p:spPr>
          <a:xfrm>
            <a:off x="2920389" y="3214938"/>
            <a:ext cx="1601700" cy="379800"/>
          </a:xfrm>
          <a:prstGeom prst="flowChartAlternateProcess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7" name="Google Shape;77;p14"/>
          <p:cNvSpPr txBox="1"/>
          <p:nvPr/>
        </p:nvSpPr>
        <p:spPr>
          <a:xfrm>
            <a:off x="2920375" y="3214938"/>
            <a:ext cx="18582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Classification Model</a:t>
            </a:r>
            <a:endParaRPr sz="1200"/>
          </a:p>
        </p:txBody>
      </p:sp>
      <p:sp>
        <p:nvSpPr>
          <p:cNvPr id="78" name="Google Shape;78;p14"/>
          <p:cNvSpPr/>
          <p:nvPr/>
        </p:nvSpPr>
        <p:spPr>
          <a:xfrm>
            <a:off x="4904788" y="2823713"/>
            <a:ext cx="1517400" cy="379800"/>
          </a:xfrm>
          <a:prstGeom prst="flowChartAlternateProcess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9" name="Google Shape;79;p14"/>
          <p:cNvSpPr txBox="1"/>
          <p:nvPr/>
        </p:nvSpPr>
        <p:spPr>
          <a:xfrm>
            <a:off x="4904788" y="2823713"/>
            <a:ext cx="1601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Regression </a:t>
            </a:r>
            <a:r>
              <a:rPr lang="en" sz="1200"/>
              <a:t>Model</a:t>
            </a:r>
            <a:endParaRPr sz="1200"/>
          </a:p>
        </p:txBody>
      </p:sp>
      <p:sp>
        <p:nvSpPr>
          <p:cNvPr id="80" name="Google Shape;80;p14"/>
          <p:cNvSpPr/>
          <p:nvPr/>
        </p:nvSpPr>
        <p:spPr>
          <a:xfrm>
            <a:off x="290313" y="2772438"/>
            <a:ext cx="841800" cy="379800"/>
          </a:xfrm>
          <a:prstGeom prst="flowChartAlternateProcess">
            <a:avLst/>
          </a:prstGeom>
          <a:solidFill>
            <a:srgbClr val="9ED90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1" name="Google Shape;81;p14"/>
          <p:cNvSpPr/>
          <p:nvPr/>
        </p:nvSpPr>
        <p:spPr>
          <a:xfrm>
            <a:off x="290313" y="3407363"/>
            <a:ext cx="841800" cy="379800"/>
          </a:xfrm>
          <a:prstGeom prst="flowChartAlternateProcess">
            <a:avLst/>
          </a:prstGeom>
          <a:solidFill>
            <a:srgbClr val="9ED90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2" name="Google Shape;82;p14"/>
          <p:cNvSpPr txBox="1"/>
          <p:nvPr/>
        </p:nvSpPr>
        <p:spPr>
          <a:xfrm>
            <a:off x="249238" y="2772425"/>
            <a:ext cx="9855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Quote OUT</a:t>
            </a:r>
            <a:endParaRPr sz="1200"/>
          </a:p>
        </p:txBody>
      </p:sp>
      <p:sp>
        <p:nvSpPr>
          <p:cNvPr id="83" name="Google Shape;83;p14"/>
          <p:cNvSpPr txBox="1"/>
          <p:nvPr/>
        </p:nvSpPr>
        <p:spPr>
          <a:xfrm>
            <a:off x="228688" y="3407350"/>
            <a:ext cx="10266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Trade OUT</a:t>
            </a:r>
            <a:endParaRPr sz="1200"/>
          </a:p>
        </p:txBody>
      </p:sp>
      <p:cxnSp>
        <p:nvCxnSpPr>
          <p:cNvPr id="84" name="Google Shape;84;p14"/>
          <p:cNvCxnSpPr/>
          <p:nvPr/>
        </p:nvCxnSpPr>
        <p:spPr>
          <a:xfrm>
            <a:off x="1147525" y="2958225"/>
            <a:ext cx="224400" cy="33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4"/>
          <p:cNvCxnSpPr/>
          <p:nvPr/>
        </p:nvCxnSpPr>
        <p:spPr>
          <a:xfrm flipH="1">
            <a:off x="1351638" y="2961438"/>
            <a:ext cx="20400" cy="6348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4"/>
          <p:cNvCxnSpPr/>
          <p:nvPr/>
        </p:nvCxnSpPr>
        <p:spPr>
          <a:xfrm>
            <a:off x="1132125" y="3594750"/>
            <a:ext cx="219300" cy="1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4"/>
          <p:cNvCxnSpPr/>
          <p:nvPr/>
        </p:nvCxnSpPr>
        <p:spPr>
          <a:xfrm>
            <a:off x="1111550" y="1437200"/>
            <a:ext cx="224400" cy="3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4"/>
          <p:cNvCxnSpPr/>
          <p:nvPr/>
        </p:nvCxnSpPr>
        <p:spPr>
          <a:xfrm flipH="1">
            <a:off x="1315663" y="1440413"/>
            <a:ext cx="20400" cy="63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4"/>
          <p:cNvCxnSpPr/>
          <p:nvPr/>
        </p:nvCxnSpPr>
        <p:spPr>
          <a:xfrm>
            <a:off x="1096150" y="2073725"/>
            <a:ext cx="219300" cy="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4"/>
          <p:cNvCxnSpPr/>
          <p:nvPr/>
        </p:nvCxnSpPr>
        <p:spPr>
          <a:xfrm>
            <a:off x="1334650" y="1778150"/>
            <a:ext cx="282300" cy="1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4"/>
          <p:cNvCxnSpPr/>
          <p:nvPr/>
        </p:nvCxnSpPr>
        <p:spPr>
          <a:xfrm>
            <a:off x="1371925" y="3273738"/>
            <a:ext cx="282300" cy="102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4"/>
          <p:cNvCxnSpPr/>
          <p:nvPr/>
        </p:nvCxnSpPr>
        <p:spPr>
          <a:xfrm flipH="1">
            <a:off x="1607325" y="1794575"/>
            <a:ext cx="4500" cy="459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4"/>
          <p:cNvCxnSpPr/>
          <p:nvPr/>
        </p:nvCxnSpPr>
        <p:spPr>
          <a:xfrm flipH="1" rot="10800000">
            <a:off x="1642625" y="2661950"/>
            <a:ext cx="5100" cy="6264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4"/>
          <p:cNvCxnSpPr/>
          <p:nvPr/>
        </p:nvCxnSpPr>
        <p:spPr>
          <a:xfrm rot="10800000">
            <a:off x="2663125" y="1625125"/>
            <a:ext cx="0" cy="641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4"/>
          <p:cNvCxnSpPr/>
          <p:nvPr/>
        </p:nvCxnSpPr>
        <p:spPr>
          <a:xfrm>
            <a:off x="2663125" y="2651825"/>
            <a:ext cx="0" cy="7596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4"/>
          <p:cNvCxnSpPr>
            <a:endCxn id="71" idx="1"/>
          </p:cNvCxnSpPr>
          <p:nvPr/>
        </p:nvCxnSpPr>
        <p:spPr>
          <a:xfrm>
            <a:off x="2665075" y="1630388"/>
            <a:ext cx="255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4"/>
          <p:cNvCxnSpPr>
            <a:endCxn id="77" idx="1"/>
          </p:cNvCxnSpPr>
          <p:nvPr/>
        </p:nvCxnSpPr>
        <p:spPr>
          <a:xfrm flipH="1" rot="10800000">
            <a:off x="2665075" y="3404838"/>
            <a:ext cx="255300" cy="1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4"/>
          <p:cNvCxnSpPr>
            <a:stCxn id="71" idx="2"/>
            <a:endCxn id="77" idx="0"/>
          </p:cNvCxnSpPr>
          <p:nvPr/>
        </p:nvCxnSpPr>
        <p:spPr>
          <a:xfrm>
            <a:off x="3849475" y="1820288"/>
            <a:ext cx="0" cy="13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4"/>
          <p:cNvCxnSpPr>
            <a:stCxn id="73" idx="2"/>
          </p:cNvCxnSpPr>
          <p:nvPr/>
        </p:nvCxnSpPr>
        <p:spPr>
          <a:xfrm>
            <a:off x="5833888" y="2157950"/>
            <a:ext cx="7200" cy="65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4"/>
          <p:cNvCxnSpPr/>
          <p:nvPr/>
        </p:nvCxnSpPr>
        <p:spPr>
          <a:xfrm>
            <a:off x="4361700" y="1635450"/>
            <a:ext cx="107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4"/>
          <p:cNvCxnSpPr/>
          <p:nvPr/>
        </p:nvCxnSpPr>
        <p:spPr>
          <a:xfrm>
            <a:off x="4472075" y="1626650"/>
            <a:ext cx="0" cy="34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4"/>
          <p:cNvCxnSpPr>
            <a:endCxn id="73" idx="1"/>
          </p:cNvCxnSpPr>
          <p:nvPr/>
        </p:nvCxnSpPr>
        <p:spPr>
          <a:xfrm flipH="1" rot="10800000">
            <a:off x="4477288" y="1968050"/>
            <a:ext cx="427500" cy="3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4"/>
          <p:cNvCxnSpPr/>
          <p:nvPr/>
        </p:nvCxnSpPr>
        <p:spPr>
          <a:xfrm>
            <a:off x="4523400" y="3413600"/>
            <a:ext cx="1026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4"/>
          <p:cNvCxnSpPr/>
          <p:nvPr/>
        </p:nvCxnSpPr>
        <p:spPr>
          <a:xfrm rot="10800000">
            <a:off x="4626075" y="3018200"/>
            <a:ext cx="0" cy="3954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4"/>
          <p:cNvCxnSpPr>
            <a:endCxn id="79" idx="1"/>
          </p:cNvCxnSpPr>
          <p:nvPr/>
        </p:nvCxnSpPr>
        <p:spPr>
          <a:xfrm flipH="1" rot="10800000">
            <a:off x="4626088" y="3013613"/>
            <a:ext cx="278700" cy="48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4"/>
          <p:cNvCxnSpPr/>
          <p:nvPr/>
        </p:nvCxnSpPr>
        <p:spPr>
          <a:xfrm>
            <a:off x="6427325" y="3022950"/>
            <a:ext cx="5055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4"/>
          <p:cNvCxnSpPr/>
          <p:nvPr/>
        </p:nvCxnSpPr>
        <p:spPr>
          <a:xfrm>
            <a:off x="6229700" y="1950125"/>
            <a:ext cx="675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6902150" y="1950125"/>
            <a:ext cx="0" cy="323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4"/>
          <p:cNvCxnSpPr/>
          <p:nvPr/>
        </p:nvCxnSpPr>
        <p:spPr>
          <a:xfrm rot="10800000">
            <a:off x="6927800" y="2648250"/>
            <a:ext cx="0" cy="3747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4"/>
          <p:cNvCxnSpPr/>
          <p:nvPr/>
        </p:nvCxnSpPr>
        <p:spPr>
          <a:xfrm rot="10800000">
            <a:off x="4117875" y="1142775"/>
            <a:ext cx="0" cy="297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4128150" y="1142650"/>
            <a:ext cx="395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2" name="Google Shape;112;p14"/>
          <p:cNvSpPr/>
          <p:nvPr/>
        </p:nvSpPr>
        <p:spPr>
          <a:xfrm>
            <a:off x="4522096" y="952750"/>
            <a:ext cx="675000" cy="379800"/>
          </a:xfrm>
          <a:prstGeom prst="flowChartAlternateProcess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3" name="Google Shape;113;p14"/>
          <p:cNvSpPr txBox="1"/>
          <p:nvPr/>
        </p:nvSpPr>
        <p:spPr>
          <a:xfrm>
            <a:off x="4522096" y="952750"/>
            <a:ext cx="6750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Metrics</a:t>
            </a:r>
            <a:endParaRPr sz="1200"/>
          </a:p>
        </p:txBody>
      </p:sp>
      <p:cxnSp>
        <p:nvCxnSpPr>
          <p:cNvPr id="114" name="Google Shape;114;p14"/>
          <p:cNvCxnSpPr/>
          <p:nvPr/>
        </p:nvCxnSpPr>
        <p:spPr>
          <a:xfrm rot="10800000">
            <a:off x="5833900" y="1480550"/>
            <a:ext cx="0" cy="297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4"/>
          <p:cNvCxnSpPr/>
          <p:nvPr/>
        </p:nvCxnSpPr>
        <p:spPr>
          <a:xfrm>
            <a:off x="5844175" y="1480425"/>
            <a:ext cx="395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6" name="Google Shape;116;p14"/>
          <p:cNvSpPr/>
          <p:nvPr/>
        </p:nvSpPr>
        <p:spPr>
          <a:xfrm>
            <a:off x="6238121" y="1290525"/>
            <a:ext cx="675000" cy="379800"/>
          </a:xfrm>
          <a:prstGeom prst="flowChartAlternateProcess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7" name="Google Shape;117;p14"/>
          <p:cNvSpPr txBox="1"/>
          <p:nvPr/>
        </p:nvSpPr>
        <p:spPr>
          <a:xfrm>
            <a:off x="6238121" y="1290525"/>
            <a:ext cx="6750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Metrics</a:t>
            </a:r>
            <a:endParaRPr sz="1200"/>
          </a:p>
        </p:txBody>
      </p:sp>
      <p:cxnSp>
        <p:nvCxnSpPr>
          <p:cNvPr id="118" name="Google Shape;118;p14"/>
          <p:cNvCxnSpPr/>
          <p:nvPr/>
        </p:nvCxnSpPr>
        <p:spPr>
          <a:xfrm rot="10800000">
            <a:off x="7568450" y="1792625"/>
            <a:ext cx="0" cy="47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4"/>
          <p:cNvCxnSpPr/>
          <p:nvPr/>
        </p:nvCxnSpPr>
        <p:spPr>
          <a:xfrm>
            <a:off x="7583850" y="2654900"/>
            <a:ext cx="0" cy="5697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4"/>
          <p:cNvSpPr/>
          <p:nvPr/>
        </p:nvSpPr>
        <p:spPr>
          <a:xfrm>
            <a:off x="8045925" y="1581163"/>
            <a:ext cx="675000" cy="477300"/>
          </a:xfrm>
          <a:prstGeom prst="flowChartAlternateProcess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1" name="Google Shape;121;p14"/>
          <p:cNvSpPr txBox="1"/>
          <p:nvPr/>
        </p:nvSpPr>
        <p:spPr>
          <a:xfrm>
            <a:off x="8045926" y="1539838"/>
            <a:ext cx="8418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Training Score</a:t>
            </a:r>
            <a:endParaRPr sz="1200"/>
          </a:p>
        </p:txBody>
      </p:sp>
      <p:cxnSp>
        <p:nvCxnSpPr>
          <p:cNvPr id="122" name="Google Shape;122;p14"/>
          <p:cNvCxnSpPr>
            <a:endCxn id="123" idx="1"/>
          </p:cNvCxnSpPr>
          <p:nvPr/>
        </p:nvCxnSpPr>
        <p:spPr>
          <a:xfrm>
            <a:off x="7583846" y="3221600"/>
            <a:ext cx="389100" cy="21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4"/>
          <p:cNvSpPr/>
          <p:nvPr/>
        </p:nvSpPr>
        <p:spPr>
          <a:xfrm>
            <a:off x="7996850" y="2997913"/>
            <a:ext cx="675000" cy="477300"/>
          </a:xfrm>
          <a:prstGeom prst="flowChartAlternateProcess">
            <a:avLst/>
          </a:prstGeom>
          <a:solidFill>
            <a:srgbClr val="9ED90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5" name="Google Shape;125;p14"/>
          <p:cNvSpPr txBox="1"/>
          <p:nvPr/>
        </p:nvSpPr>
        <p:spPr>
          <a:xfrm>
            <a:off x="7996851" y="2956588"/>
            <a:ext cx="8418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Test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Score</a:t>
            </a:r>
            <a:endParaRPr sz="1200"/>
          </a:p>
        </p:txBody>
      </p:sp>
      <p:cxnSp>
        <p:nvCxnSpPr>
          <p:cNvPr id="126" name="Google Shape;126;p14"/>
          <p:cNvCxnSpPr/>
          <p:nvPr/>
        </p:nvCxnSpPr>
        <p:spPr>
          <a:xfrm flipH="1" rot="10800000">
            <a:off x="7568950" y="1795300"/>
            <a:ext cx="389400" cy="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4"/>
          <p:cNvSpPr/>
          <p:nvPr/>
        </p:nvSpPr>
        <p:spPr>
          <a:xfrm>
            <a:off x="5833900" y="4463400"/>
            <a:ext cx="2037000" cy="345000"/>
          </a:xfrm>
          <a:prstGeom prst="roundRect">
            <a:avLst>
              <a:gd fmla="val 50000" name="adj"/>
            </a:avLst>
          </a:prstGeom>
          <a:solidFill>
            <a:srgbClr val="9900FF">
              <a:alpha val="621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"/>
          <p:cNvSpPr txBox="1"/>
          <p:nvPr/>
        </p:nvSpPr>
        <p:spPr>
          <a:xfrm>
            <a:off x="5923300" y="4431400"/>
            <a:ext cx="18582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 Price Predictions</a:t>
            </a:r>
            <a:endParaRPr/>
          </a:p>
        </p:txBody>
      </p:sp>
      <p:cxnSp>
        <p:nvCxnSpPr>
          <p:cNvPr id="129" name="Google Shape;129;p14"/>
          <p:cNvCxnSpPr>
            <a:stCxn id="124" idx="2"/>
          </p:cNvCxnSpPr>
          <p:nvPr/>
        </p:nvCxnSpPr>
        <p:spPr>
          <a:xfrm>
            <a:off x="8334350" y="3475213"/>
            <a:ext cx="0" cy="11448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4"/>
          <p:cNvCxnSpPr/>
          <p:nvPr/>
        </p:nvCxnSpPr>
        <p:spPr>
          <a:xfrm rot="10800000">
            <a:off x="7868250" y="4619900"/>
            <a:ext cx="4671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 SCORE 0.98 ?? </a:t>
            </a:r>
            <a:endParaRPr/>
          </a:p>
        </p:txBody>
      </p:sp>
      <p:pic>
        <p:nvPicPr>
          <p:cNvPr id="136" name="Google Shape;13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4521" y="1669225"/>
            <a:ext cx="257497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42" name="Google Shape;14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DATETIME                                 date and time of record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SYM                                          system used to record data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BSIZE                                        bid size of quote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BID                                            bid price of quote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ASIZE                                        ask size of quote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ASK                                           ask price of quote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MID                                           average of ASK and BID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1155CC"/>
                </a:solidFill>
              </a:rPr>
              <a:t>MID CHANGE GROUP            every change in mid price is specified by a group number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150000" y="1314675"/>
            <a:ext cx="504000" cy="12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2150000" y="1734925"/>
            <a:ext cx="504000" cy="12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2150000" y="2216125"/>
            <a:ext cx="504000" cy="12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2150000" y="2636000"/>
            <a:ext cx="504000" cy="12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2150000" y="3055875"/>
            <a:ext cx="504000" cy="12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2150000" y="3537075"/>
            <a:ext cx="504000" cy="12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2150000" y="3957325"/>
            <a:ext cx="504000" cy="12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2150000" y="4438150"/>
            <a:ext cx="504000" cy="12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FUT MID</a:t>
            </a:r>
            <a:r>
              <a:rPr lang="en">
                <a:solidFill>
                  <a:srgbClr val="1155CC"/>
                </a:solidFill>
              </a:rPr>
              <a:t>                                    future mid price to predict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TICK                                           FUT MIID - MID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TICK SIZE                                  absolute value of TICK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TICK DIR                                    direction of MID PRICE movement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IMBALANCE                              ( BSIZE - ASIZE ) / ( BSIZE + ASIZE)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1155CC"/>
                </a:solidFill>
              </a:rPr>
              <a:t>SHARE IMBALANCE                 BSIZE/( BSIZE + ASIZE)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2150000" y="1314675"/>
            <a:ext cx="504000" cy="12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2150000" y="1734925"/>
            <a:ext cx="504000" cy="12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2150000" y="2216125"/>
            <a:ext cx="504000" cy="12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2150000" y="2646275"/>
            <a:ext cx="504000" cy="12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2150000" y="3076425"/>
            <a:ext cx="504000" cy="12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>
            <a:off x="2150000" y="3506575"/>
            <a:ext cx="504000" cy="12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311700" y="112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825" y="1073425"/>
            <a:ext cx="4447975" cy="436690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/>
        </p:nvSpPr>
        <p:spPr>
          <a:xfrm>
            <a:off x="2255825" y="685525"/>
            <a:ext cx="43566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PROPORTION OF LABELS</a:t>
            </a:r>
            <a:endParaRPr sz="1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462" y="839625"/>
            <a:ext cx="7325075" cy="430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/>
        </p:nvSpPr>
        <p:spPr>
          <a:xfrm>
            <a:off x="1265925" y="522325"/>
            <a:ext cx="6659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TICK VS MID PRICE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463" y="1027425"/>
            <a:ext cx="5981076" cy="405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 txBox="1"/>
          <p:nvPr/>
        </p:nvSpPr>
        <p:spPr>
          <a:xfrm>
            <a:off x="1242150" y="572700"/>
            <a:ext cx="6659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TICK VS IMBALANCE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- EMA</a:t>
            </a:r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525725" y="1733550"/>
            <a:ext cx="3489900" cy="16764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731000" y="1938825"/>
            <a:ext cx="3124800" cy="12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EMA lines are used by Technical Analysts to predict stock movements</a:t>
            </a:r>
            <a:endParaRPr sz="1800"/>
          </a:p>
        </p:txBody>
      </p:sp>
      <p:sp>
        <p:nvSpPr>
          <p:cNvPr id="191" name="Google Shape;191;p21"/>
          <p:cNvSpPr/>
          <p:nvPr/>
        </p:nvSpPr>
        <p:spPr>
          <a:xfrm>
            <a:off x="4249350" y="2435025"/>
            <a:ext cx="615900" cy="29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5098975" y="1973050"/>
            <a:ext cx="2737200" cy="12888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 txBox="1"/>
          <p:nvPr/>
        </p:nvSpPr>
        <p:spPr>
          <a:xfrm>
            <a:off x="5258650" y="2144125"/>
            <a:ext cx="24177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Difference between EMAs were used as features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