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notesMasterIdLst>
    <p:notesMasterId r:id="rId22"/>
  </p:notesMasterIdLst>
  <p:sldIdLst>
    <p:sldId id="257" r:id="rId3"/>
    <p:sldId id="280" r:id="rId4"/>
    <p:sldId id="258" r:id="rId5"/>
    <p:sldId id="278" r:id="rId6"/>
    <p:sldId id="279" r:id="rId7"/>
    <p:sldId id="281" r:id="rId8"/>
    <p:sldId id="284" r:id="rId9"/>
    <p:sldId id="282" r:id="rId10"/>
    <p:sldId id="283" r:id="rId11"/>
    <p:sldId id="285" r:id="rId12"/>
    <p:sldId id="286" r:id="rId13"/>
    <p:sldId id="287" r:id="rId14"/>
    <p:sldId id="290" r:id="rId15"/>
    <p:sldId id="288" r:id="rId16"/>
    <p:sldId id="289" r:id="rId17"/>
    <p:sldId id="291" r:id="rId18"/>
    <p:sldId id="292" r:id="rId19"/>
    <p:sldId id="293" r:id="rId20"/>
    <p:sldId id="27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947F2B-E77C-4EED-84AA-AF9FF11D3F0C}" type="datetimeFigureOut">
              <a:rPr lang="en-US" altLang="en-US"/>
              <a:pPr/>
              <a:t>4/7/2015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2149B5-96B5-4FCD-B29F-F170C7A4A3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270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0" y="0"/>
            <a:ext cx="9144000" cy="6867525"/>
            <a:chOff x="0" y="0"/>
            <a:chExt cx="5760" cy="4326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5760" cy="4326"/>
              <a:chOff x="0" y="0"/>
              <a:chExt cx="5760" cy="4326"/>
            </a:xfrm>
          </p:grpSpPr>
          <p:pic>
            <p:nvPicPr>
              <p:cNvPr id="7" name="Picture 9" descr="electrode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5760" cy="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10" descr="redba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584" cy="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11" descr="blackba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504"/>
                <a:ext cx="5760" cy="8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>
                <a:off x="0" y="816"/>
                <a:ext cx="1584" cy="11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pic>
            <p:nvPicPr>
              <p:cNvPr id="11" name="Picture 13" descr="igniteimage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" y="912"/>
                <a:ext cx="1296" cy="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" name="Picture 14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3840"/>
              <a:ext cx="118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1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76650"/>
            <a:ext cx="25146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1295400"/>
            <a:ext cx="5943600" cy="1752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3124200"/>
            <a:ext cx="5943600" cy="192539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65391642"/>
      </p:ext>
    </p:extLst>
  </p:cSld>
  <p:clrMapOvr>
    <a:masterClrMapping/>
  </p:clrMapOvr>
  <p:transition advClick="0" advTm="1500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27364"/>
      </p:ext>
    </p:extLst>
  </p:cSld>
  <p:clrMapOvr>
    <a:masterClrMapping/>
  </p:clrMapOvr>
  <p:transition advClick="0" advTm="1500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152400"/>
            <a:ext cx="18478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52400"/>
            <a:ext cx="53911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21774"/>
      </p:ext>
    </p:extLst>
  </p:cSld>
  <p:clrMapOvr>
    <a:masterClrMapping/>
  </p:clrMapOvr>
  <p:transition advClick="0" advTm="1500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0" y="0"/>
            <a:ext cx="9144000" cy="6867525"/>
            <a:chOff x="0" y="0"/>
            <a:chExt cx="5760" cy="4326"/>
          </a:xfrm>
        </p:grpSpPr>
        <p:pic>
          <p:nvPicPr>
            <p:cNvPr id="5" name="Picture 13" descr="electrodesdark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4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2" descr="redbar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584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3" descr="blackbar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504"/>
              <a:ext cx="5760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0" y="816"/>
              <a:ext cx="1584" cy="1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pic>
          <p:nvPicPr>
            <p:cNvPr id="9" name="Picture 15" descr="igniteimage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912"/>
              <a:ext cx="1296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6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3840"/>
              <a:ext cx="118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2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819400" y="1295400"/>
            <a:ext cx="5943600" cy="1752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3124200"/>
            <a:ext cx="59436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3074525"/>
      </p:ext>
    </p:extLst>
  </p:cSld>
  <p:clrMapOvr>
    <a:masterClrMapping/>
  </p:clrMapOvr>
  <p:transition advClick="0" advTm="15000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62113"/>
      </p:ext>
    </p:extLst>
  </p:cSld>
  <p:clrMapOvr>
    <a:masterClrMapping/>
  </p:clrMapOvr>
  <p:transition advClick="0" advTm="15000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1234733"/>
      </p:ext>
    </p:extLst>
  </p:cSld>
  <p:clrMapOvr>
    <a:masterClrMapping/>
  </p:clrMapOvr>
  <p:transition advClick="0" advTm="15000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447800"/>
            <a:ext cx="3619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447800"/>
            <a:ext cx="3619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64728"/>
      </p:ext>
    </p:extLst>
  </p:cSld>
  <p:clrMapOvr>
    <a:masterClrMapping/>
  </p:clrMapOvr>
  <p:transition advClick="0" advTm="15000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22931"/>
      </p:ext>
    </p:extLst>
  </p:cSld>
  <p:clrMapOvr>
    <a:masterClrMapping/>
  </p:clrMapOvr>
  <p:transition advClick="0" advTm="15000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70613"/>
      </p:ext>
    </p:extLst>
  </p:cSld>
  <p:clrMapOvr>
    <a:masterClrMapping/>
  </p:clrMapOvr>
  <p:transition advClick="0" advTm="15000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450919"/>
      </p:ext>
    </p:extLst>
  </p:cSld>
  <p:clrMapOvr>
    <a:masterClrMapping/>
  </p:clrMapOvr>
  <p:transition advClick="0" advTm="15000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6574208"/>
      </p:ext>
    </p:extLst>
  </p:cSld>
  <p:clrMapOvr>
    <a:masterClrMapping/>
  </p:clrMapOvr>
  <p:transition advClick="0" advTm="1500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43894"/>
      </p:ext>
    </p:extLst>
  </p:cSld>
  <p:clrMapOvr>
    <a:masterClrMapping/>
  </p:clrMapOvr>
  <p:transition advClick="0" advTm="15000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855351"/>
      </p:ext>
    </p:extLst>
  </p:cSld>
  <p:clrMapOvr>
    <a:masterClrMapping/>
  </p:clrMapOvr>
  <p:transition advClick="0" advTm="15000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19348"/>
      </p:ext>
    </p:extLst>
  </p:cSld>
  <p:clrMapOvr>
    <a:masterClrMapping/>
  </p:clrMapOvr>
  <p:transition advClick="0" advTm="15000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152400"/>
            <a:ext cx="18478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52400"/>
            <a:ext cx="53911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87328"/>
      </p:ext>
    </p:extLst>
  </p:cSld>
  <p:clrMapOvr>
    <a:masterClrMapping/>
  </p:clrMapOvr>
  <p:transition advClick="0" advTm="1500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0910973"/>
      </p:ext>
    </p:extLst>
  </p:cSld>
  <p:clrMapOvr>
    <a:masterClrMapping/>
  </p:clrMapOvr>
  <p:transition advClick="0" advTm="1500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447800"/>
            <a:ext cx="3619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447800"/>
            <a:ext cx="3619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44200"/>
      </p:ext>
    </p:extLst>
  </p:cSld>
  <p:clrMapOvr>
    <a:masterClrMapping/>
  </p:clrMapOvr>
  <p:transition advClick="0" advTm="1500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3694"/>
      </p:ext>
    </p:extLst>
  </p:cSld>
  <p:clrMapOvr>
    <a:masterClrMapping/>
  </p:clrMapOvr>
  <p:transition advClick="0" advTm="1500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69465"/>
      </p:ext>
    </p:extLst>
  </p:cSld>
  <p:clrMapOvr>
    <a:masterClrMapping/>
  </p:clrMapOvr>
  <p:transition advClick="0" advTm="1500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152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177288"/>
      </p:ext>
    </p:extLst>
  </p:cSld>
  <p:clrMapOvr>
    <a:masterClrMapping/>
  </p:clrMapOvr>
  <p:transition advClick="0" advTm="1500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4078669"/>
      </p:ext>
    </p:extLst>
  </p:cSld>
  <p:clrMapOvr>
    <a:masterClrMapping/>
  </p:clrMapOvr>
  <p:transition advClick="0" advTm="1500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2158265"/>
      </p:ext>
    </p:extLst>
  </p:cSld>
  <p:clrMapOvr>
    <a:masterClrMapping/>
  </p:clrMapOvr>
  <p:transition advClick="0" advTm="1500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electrodes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" descr="redba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15"/>
          <p:cNvGrpSpPr>
            <a:grpSpLocks noChangeAspect="1"/>
          </p:cNvGrpSpPr>
          <p:nvPr userDrawn="1"/>
        </p:nvGrpSpPr>
        <p:grpSpPr bwMode="auto">
          <a:xfrm>
            <a:off x="0" y="1295400"/>
            <a:ext cx="1524000" cy="1062038"/>
            <a:chOff x="0" y="816"/>
            <a:chExt cx="1584" cy="1104"/>
          </a:xfrm>
        </p:grpSpPr>
        <p:sp>
          <p:nvSpPr>
            <p:cNvPr id="1036" name="Rectangle 12"/>
            <p:cNvSpPr>
              <a:spLocks noChangeAspect="1" noChangeArrowheads="1"/>
            </p:cNvSpPr>
            <p:nvPr userDrawn="1"/>
          </p:nvSpPr>
          <p:spPr bwMode="auto">
            <a:xfrm>
              <a:off x="0" y="816"/>
              <a:ext cx="1584" cy="1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pic>
          <p:nvPicPr>
            <p:cNvPr id="1034" name="Picture 13" descr="igniteimage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912"/>
              <a:ext cx="1296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9" name="Picture 11" descr="blackbar"/>
          <p:cNvPicPr>
            <a:picLocks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6638"/>
            <a:ext cx="91440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7391400" cy="115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447800"/>
            <a:ext cx="7391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2" name="Picture 4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152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43" r:id="rId7"/>
    <p:sldLayoutId id="2147483728" r:id="rId8"/>
    <p:sldLayoutId id="2147483729" r:id="rId9"/>
    <p:sldLayoutId id="2147483730" r:id="rId10"/>
    <p:sldLayoutId id="2147483731" r:id="rId11"/>
  </p:sldLayoutIdLst>
  <p:transition advClick="0" advTm="15000"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2" descr="electrodesdark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4" descr="redba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6" name="Group 5"/>
          <p:cNvGrpSpPr>
            <a:grpSpLocks noChangeAspect="1"/>
          </p:cNvGrpSpPr>
          <p:nvPr userDrawn="1"/>
        </p:nvGrpSpPr>
        <p:grpSpPr bwMode="auto">
          <a:xfrm>
            <a:off x="0" y="1295400"/>
            <a:ext cx="1524000" cy="1062038"/>
            <a:chOff x="0" y="816"/>
            <a:chExt cx="1584" cy="1104"/>
          </a:xfrm>
        </p:grpSpPr>
        <p:sp>
          <p:nvSpPr>
            <p:cNvPr id="12294" name="Rectangle 6"/>
            <p:cNvSpPr>
              <a:spLocks noChangeAspect="1" noChangeArrowheads="1"/>
            </p:cNvSpPr>
            <p:nvPr userDrawn="1"/>
          </p:nvSpPr>
          <p:spPr bwMode="auto">
            <a:xfrm>
              <a:off x="0" y="816"/>
              <a:ext cx="1584" cy="1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pic>
          <p:nvPicPr>
            <p:cNvPr id="3082" name="Picture 7" descr="igniteimage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912"/>
              <a:ext cx="1296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7" name="Picture 8" descr="blackbar"/>
          <p:cNvPicPr>
            <a:picLocks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6638"/>
            <a:ext cx="91440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9"/>
          <p:cNvPicPr>
            <a:picLocks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23025"/>
            <a:ext cx="10779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7391400" cy="115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447800"/>
            <a:ext cx="7391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ransition advClick="0" advTm="15000"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tutsplus.com/tutorials/8-regular-expressions-you-should-know--net-614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signshack.net/articles/css/7-awesome-emmet-html-time-saving-tip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19400" y="1066800"/>
            <a:ext cx="5943600" cy="1752600"/>
          </a:xfrm>
          <a:extLst/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/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Tools To Be Lazy-, </a:t>
            </a:r>
            <a:r>
              <a:rPr lang="en-US" dirty="0" err="1" smtClean="0">
                <a:ea typeface="+mj-ea"/>
                <a:cs typeface="+mj-cs"/>
              </a:rPr>
              <a:t>er</a:t>
            </a:r>
            <a:r>
              <a:rPr lang="en-US" dirty="0" smtClean="0">
                <a:ea typeface="+mj-ea"/>
                <a:cs typeface="+mj-cs"/>
              </a:rPr>
              <a:t>, uh, ‘Efficient’</a:t>
            </a:r>
            <a:r>
              <a:rPr lang="en-US" dirty="0" smtClean="0">
                <a:ea typeface="+mj-ea"/>
                <a:cs typeface="+mj-cs"/>
              </a:rPr>
              <a:t/>
            </a:r>
            <a:br>
              <a:rPr lang="en-US" dirty="0" smtClean="0">
                <a:ea typeface="+mj-ea"/>
                <a:cs typeface="+mj-cs"/>
              </a:rPr>
            </a:br>
            <a:r>
              <a:rPr lang="en-US" smtClean="0">
                <a:ea typeface="+mj-ea"/>
                <a:cs typeface="+mj-cs"/>
              </a:rPr>
              <a:t/>
            </a:r>
            <a:br>
              <a:rPr lang="en-US" smtClean="0">
                <a:ea typeface="+mj-ea"/>
                <a:cs typeface="+mj-cs"/>
              </a:rPr>
            </a:br>
            <a:r>
              <a:rPr lang="en-US" smtClean="0">
                <a:ea typeface="+mj-ea"/>
                <a:cs typeface="+mj-cs"/>
              </a:rPr>
              <a:t>by</a:t>
            </a:r>
            <a:r>
              <a:rPr lang="en-US" dirty="0" smtClean="0">
                <a:ea typeface="+mj-ea"/>
                <a:cs typeface="+mj-cs"/>
              </a:rPr>
              <a:t/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James Schroeder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6019800"/>
            <a:ext cx="2209800" cy="60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Guess The Output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447800"/>
            <a:ext cx="3581400" cy="45720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endParaRPr lang="en-US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r>
              <a:rPr lang="en-US" dirty="0" smtClean="0">
                <a:ea typeface="ＭＳ Ｐゴシック" charset="0"/>
              </a:rPr>
              <a:t>		</a:t>
            </a:r>
            <a:r>
              <a:rPr lang="en-US" dirty="0" err="1" smtClean="0">
                <a:ea typeface="ＭＳ Ｐゴシック" charset="0"/>
              </a:rPr>
              <a:t>ul</a:t>
            </a:r>
            <a:r>
              <a:rPr lang="en-US" dirty="0" smtClean="0">
                <a:ea typeface="ＭＳ Ｐゴシック" charset="0"/>
              </a:rPr>
              <a:t>&gt;li*3 = </a:t>
            </a:r>
            <a:endParaRPr lang="en-US" dirty="0">
              <a:ea typeface="ＭＳ Ｐゴシック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159829" y="1447800"/>
            <a:ext cx="3581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endParaRPr lang="en-US" kern="0" dirty="0" smtClean="0">
              <a:ea typeface="ＭＳ Ｐゴシック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kern="0" dirty="0" smtClean="0">
                <a:ea typeface="ＭＳ Ｐゴシック" charset="0"/>
              </a:rPr>
              <a:t>&lt;</a:t>
            </a:r>
            <a:r>
              <a:rPr lang="en-US" kern="0" dirty="0" err="1" smtClean="0">
                <a:ea typeface="ＭＳ Ｐゴシック" charset="0"/>
              </a:rPr>
              <a:t>ul</a:t>
            </a:r>
            <a:r>
              <a:rPr lang="en-US" kern="0" dirty="0" smtClean="0">
                <a:ea typeface="ＭＳ Ｐゴシック" charset="0"/>
              </a:rPr>
              <a:t>&gt;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kern="0" dirty="0">
                <a:ea typeface="ＭＳ Ｐゴシック" charset="0"/>
              </a:rPr>
              <a:t>	</a:t>
            </a:r>
            <a:r>
              <a:rPr lang="en-US" kern="0" dirty="0" smtClean="0">
                <a:ea typeface="ＭＳ Ｐゴシック" charset="0"/>
              </a:rPr>
              <a:t>&lt;li&gt;&lt;/li&gt;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kern="0" dirty="0">
                <a:ea typeface="ＭＳ Ｐゴシック" charset="0"/>
              </a:rPr>
              <a:t>	</a:t>
            </a:r>
            <a:r>
              <a:rPr lang="en-US" kern="0" dirty="0" smtClean="0">
                <a:ea typeface="ＭＳ Ｐゴシック" charset="0"/>
              </a:rPr>
              <a:t>&lt;li&gt;&lt;/li&gt;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kern="0" dirty="0">
                <a:ea typeface="ＭＳ Ｐゴシック" charset="0"/>
              </a:rPr>
              <a:t>	</a:t>
            </a:r>
            <a:r>
              <a:rPr lang="en-US" kern="0" dirty="0" smtClean="0">
                <a:ea typeface="ＭＳ Ｐゴシック" charset="0"/>
              </a:rPr>
              <a:t>&lt;li&gt;&lt;/li&gt;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kern="0" dirty="0" smtClean="0">
                <a:ea typeface="ＭＳ Ｐゴシック" charset="0"/>
              </a:rPr>
              <a:t>&lt;/</a:t>
            </a:r>
            <a:r>
              <a:rPr lang="en-US" kern="0" dirty="0" err="1" smtClean="0">
                <a:ea typeface="ＭＳ Ｐゴシック" charset="0"/>
              </a:rPr>
              <a:t>ul</a:t>
            </a:r>
            <a:r>
              <a:rPr lang="en-US" kern="0" dirty="0" smtClean="0">
                <a:ea typeface="ＭＳ Ｐゴシック" charset="0"/>
              </a:rPr>
              <a:t>&gt;</a:t>
            </a:r>
            <a:endParaRPr lang="en-US" kern="0" dirty="0">
              <a:ea typeface="ＭＳ Ｐゴシック" charset="0"/>
            </a:endParaRPr>
          </a:p>
        </p:txBody>
      </p:sp>
      <p:pic>
        <p:nvPicPr>
          <p:cNvPr id="15366" name="Picture 6" descr="131439825015.png (236×176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49040"/>
            <a:ext cx="22479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James, What Are You Talking About?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6390" name="Picture 6" descr="god-monty-python.jpg (800×44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6553200" cy="361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95600" y="4724400"/>
            <a:ext cx="4953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ZEN CODING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2895600" y="4724400"/>
            <a:ext cx="4953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EMMET.IO</a:t>
            </a:r>
            <a:endParaRPr lang="en-US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5000"/>
    </mc:Choice>
    <mc:Fallback>
      <p:transition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xit" presetSubtype="32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" grpId="0" animBg="1"/>
      <p:bldP spid="4" grpId="1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Emmet Can Also Do A Lot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600200" y="1447800"/>
            <a:ext cx="7391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kern="0" dirty="0" smtClean="0">
                <a:ea typeface="ＭＳ Ｐゴシック" charset="0"/>
              </a:rPr>
              <a:t>Great for HTML, CSS, and More.</a:t>
            </a:r>
          </a:p>
          <a:p>
            <a:pPr eaLnBrk="1" hangingPunct="1">
              <a:defRPr/>
            </a:pPr>
            <a:r>
              <a:rPr lang="en-US" kern="0" dirty="0" smtClean="0">
                <a:ea typeface="ＭＳ Ｐゴシック" charset="0"/>
              </a:rPr>
              <a:t>Context Sensitive Scripting</a:t>
            </a:r>
          </a:p>
          <a:p>
            <a:pPr lvl="1" eaLnBrk="1" hangingPunct="1">
              <a:defRPr/>
            </a:pPr>
            <a:r>
              <a:rPr lang="en-US" kern="0" dirty="0" smtClean="0">
                <a:ea typeface="ＭＳ Ｐゴシック" charset="0"/>
              </a:rPr>
              <a:t>Parent Tag Context for Class Elements</a:t>
            </a:r>
          </a:p>
          <a:p>
            <a:pPr eaLnBrk="1" hangingPunct="1">
              <a:defRPr/>
            </a:pPr>
            <a:r>
              <a:rPr lang="en-US" kern="0" dirty="0" smtClean="0">
                <a:ea typeface="ＭＳ Ｐゴシック" charset="0"/>
              </a:rPr>
              <a:t> Balance Highlighting</a:t>
            </a:r>
          </a:p>
          <a:p>
            <a:pPr eaLnBrk="1" hangingPunct="1">
              <a:defRPr/>
            </a:pPr>
            <a:r>
              <a:rPr lang="en-US" kern="0" dirty="0" smtClean="0">
                <a:ea typeface="ＭＳ Ｐゴシック" charset="0"/>
              </a:rPr>
              <a:t>Fuzzy Search for CSS abbreviations</a:t>
            </a:r>
          </a:p>
          <a:p>
            <a:pPr lvl="1" eaLnBrk="1" hangingPunct="1">
              <a:defRPr/>
            </a:pPr>
            <a:r>
              <a:rPr lang="en-US" kern="0" dirty="0" smtClean="0">
                <a:ea typeface="ＭＳ Ｐゴシック" charset="0"/>
              </a:rPr>
              <a:t>‘</a:t>
            </a:r>
            <a:r>
              <a:rPr lang="en-US" kern="0" dirty="0" err="1" smtClean="0">
                <a:ea typeface="ＭＳ Ｐゴシック" charset="0"/>
              </a:rPr>
              <a:t>ov:h</a:t>
            </a:r>
            <a:r>
              <a:rPr lang="en-US" kern="0" dirty="0" smtClean="0">
                <a:ea typeface="ＭＳ Ｐゴシック" charset="0"/>
              </a:rPr>
              <a:t>’ = overflow: hidden, but you can also use ‘</a:t>
            </a:r>
            <a:r>
              <a:rPr lang="en-US" kern="0" dirty="0" err="1" smtClean="0">
                <a:ea typeface="ＭＳ Ｐゴシック" charset="0"/>
              </a:rPr>
              <a:t>ov</a:t>
            </a:r>
            <a:r>
              <a:rPr lang="en-US" kern="0" dirty="0">
                <a:ea typeface="ＭＳ Ｐゴシック" charset="0"/>
              </a:rPr>
              <a:t>-</a:t>
            </a:r>
            <a:r>
              <a:rPr lang="en-US" kern="0" dirty="0" smtClean="0">
                <a:ea typeface="ＭＳ Ｐゴシック" charset="0"/>
              </a:rPr>
              <a:t>h’, ‘</a:t>
            </a:r>
            <a:r>
              <a:rPr lang="en-US" kern="0" dirty="0" err="1" smtClean="0">
                <a:ea typeface="ＭＳ Ｐゴシック" charset="0"/>
              </a:rPr>
              <a:t>ovh</a:t>
            </a:r>
            <a:r>
              <a:rPr lang="en-US" kern="0" dirty="0" smtClean="0">
                <a:ea typeface="ＭＳ Ｐゴシック" charset="0"/>
              </a:rPr>
              <a:t>’, or even ‘oh’.</a:t>
            </a:r>
          </a:p>
          <a:p>
            <a:pPr eaLnBrk="1" hangingPunct="1">
              <a:defRPr/>
            </a:pPr>
            <a:r>
              <a:rPr lang="en-US" kern="0" dirty="0" smtClean="0">
                <a:ea typeface="ＭＳ Ｐゴシック" charset="0"/>
              </a:rPr>
              <a:t>Built In Lorem Ipsum Generator</a:t>
            </a:r>
            <a:endParaRPr lang="en-US" kern="0" dirty="0">
              <a:ea typeface="ＭＳ Ｐゴシック" charset="0"/>
            </a:endParaRPr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Lazy Break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 smtClean="0">
                <a:ea typeface="ＭＳ Ｐゴシック" charset="0"/>
              </a:rPr>
              <a:t>How’s everyone doing?</a:t>
            </a:r>
          </a:p>
          <a:p>
            <a:pPr marL="0" indent="0" eaLnBrk="1" hangingPunct="1">
              <a:buNone/>
              <a:defRPr/>
            </a:pPr>
            <a:r>
              <a:rPr lang="en-US" dirty="0" smtClean="0">
                <a:ea typeface="ＭＳ Ｐゴシック" charset="0"/>
              </a:rPr>
              <a:t>Here’s a reminder to be Lazy.</a:t>
            </a:r>
          </a:p>
          <a:p>
            <a:pPr marL="0" indent="0" eaLnBrk="1" hangingPunct="1">
              <a:buNone/>
              <a:defRPr/>
            </a:pPr>
            <a:endParaRPr lang="en-US" dirty="0" smtClean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r>
              <a:rPr lang="en-US" dirty="0" smtClean="0">
                <a:ea typeface="ＭＳ Ｐゴシック" charset="0"/>
              </a:rPr>
              <a:t>The other virtues mentioned by Larry Wall were Impatience and Hubris, btw.</a:t>
            </a:r>
          </a:p>
          <a:p>
            <a:pPr marL="0" indent="0" eaLnBrk="1" hangingPunct="1">
              <a:buNone/>
              <a:defRPr/>
            </a:pPr>
            <a:endParaRPr lang="en-US" dirty="0" smtClean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r>
              <a:rPr lang="en-US" dirty="0" smtClean="0">
                <a:ea typeface="ＭＳ Ｐゴシック" charset="0"/>
              </a:rPr>
              <a:t>Good stuff.</a:t>
            </a:r>
            <a:endParaRPr lang="en-US" dirty="0">
              <a:ea typeface="ＭＳ Ｐゴシック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Wow. Where Do I Get It?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44089"/>
            <a:ext cx="5953125" cy="4914900"/>
          </a:xfrm>
          <a:prstGeom prst="rect">
            <a:avLst/>
          </a:prstGeom>
        </p:spPr>
      </p:pic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Where Else Can I Get It?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4343400"/>
            <a:ext cx="5381625" cy="1619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752600"/>
            <a:ext cx="3557588" cy="1798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313" y="1481229"/>
            <a:ext cx="3581287" cy="2341830"/>
          </a:xfrm>
          <a:prstGeom prst="rect">
            <a:avLst/>
          </a:prstGeom>
        </p:spPr>
      </p:pic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Visual Studio Has Some Tricks, Too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 smtClean="0">
                <a:ea typeface="ＭＳ Ｐゴシック" charset="0"/>
              </a:rPr>
              <a:t>Snippets!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Pretty much just like Emmet</a:t>
            </a:r>
          </a:p>
          <a:p>
            <a:pPr lvl="1" eaLnBrk="1" hangingPunct="1">
              <a:defRPr/>
            </a:pPr>
            <a:r>
              <a:rPr lang="en-US" sz="1600" dirty="0" smtClean="0">
                <a:ea typeface="ＭＳ Ｐゴシック" charset="0"/>
              </a:rPr>
              <a:t>Or is it the other way around???</a:t>
            </a:r>
          </a:p>
          <a:p>
            <a:pPr marL="0" indent="0" eaLnBrk="1" hangingPunct="1">
              <a:buNone/>
              <a:defRPr/>
            </a:pPr>
            <a:endParaRPr lang="en-US" dirty="0" smtClean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r>
              <a:rPr lang="en-US" dirty="0" smtClean="0">
                <a:ea typeface="ＭＳ Ｐゴシック" charset="0"/>
              </a:rPr>
              <a:t>prop *tab* *tab* gives you…</a:t>
            </a:r>
          </a:p>
          <a:p>
            <a:pPr marL="0" indent="0" eaLnBrk="1" hangingPunct="1">
              <a:buNone/>
              <a:defRPr/>
            </a:pPr>
            <a:endParaRPr lang="en-US" dirty="0" smtClean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r>
              <a:rPr lang="en-US" dirty="0" smtClean="0">
                <a:ea typeface="ＭＳ Ｐゴシック" charset="0"/>
              </a:rPr>
              <a:t>public TYPE </a:t>
            </a:r>
            <a:r>
              <a:rPr lang="en-US" dirty="0" err="1" smtClean="0">
                <a:ea typeface="ＭＳ Ｐゴシック" charset="0"/>
              </a:rPr>
              <a:t>Type</a:t>
            </a:r>
            <a:r>
              <a:rPr lang="en-US" dirty="0" smtClean="0">
                <a:ea typeface="ＭＳ Ｐゴシック" charset="0"/>
              </a:rPr>
              <a:t> { get; set; }</a:t>
            </a:r>
          </a:p>
          <a:p>
            <a:pPr marL="0" indent="0" eaLnBrk="1" hangingPunct="1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To Do List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Go Get </a:t>
            </a:r>
            <a:r>
              <a:rPr lang="en-US" dirty="0" err="1" smtClean="0">
                <a:ea typeface="ＭＳ Ｐゴシック" charset="0"/>
              </a:rPr>
              <a:t>AutoHotKey</a:t>
            </a:r>
            <a:r>
              <a:rPr lang="en-US" dirty="0" smtClean="0">
                <a:ea typeface="ＭＳ Ｐゴシック" charset="0"/>
              </a:rPr>
              <a:t> and play around with it.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Grab Emmet for your IDE of choice and play around with it.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Maybe grab Web Essentials for Visual Studio 2013.  It’s got a lot of stuff.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Go get dinner and/or a drink after all these presentations.</a:t>
            </a:r>
            <a:endParaRPr lang="en-US" dirty="0">
              <a:ea typeface="ＭＳ Ｐゴシック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Thank You For Listening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endParaRPr lang="en-US" dirty="0" smtClean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endParaRPr lang="en-US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r>
              <a:rPr lang="en-US" dirty="0" smtClean="0">
                <a:ea typeface="ＭＳ Ｐゴシック" charset="0"/>
              </a:rPr>
              <a:t>Now get out there, you lazy so n’ </a:t>
            </a:r>
            <a:r>
              <a:rPr lang="en-US" dirty="0" err="1" smtClean="0">
                <a:ea typeface="ＭＳ Ｐゴシック" charset="0"/>
              </a:rPr>
              <a:t>so’s</a:t>
            </a:r>
            <a:r>
              <a:rPr lang="en-US" dirty="0" smtClean="0">
                <a:ea typeface="ＭＳ Ｐゴシック" charset="0"/>
              </a:rPr>
              <a:t>.</a:t>
            </a:r>
            <a:endParaRPr lang="en-US" dirty="0">
              <a:ea typeface="ＭＳ Ｐゴシック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a typeface="+mj-ea"/>
                <a:cs typeface="+mj-cs"/>
              </a:rPr>
              <a:t>Sources (list them</a:t>
            </a:r>
            <a:r>
              <a:rPr lang="en-US" b="1" dirty="0" smtClean="0">
                <a:ea typeface="+mj-ea"/>
                <a:cs typeface="+mj-cs"/>
              </a:rPr>
              <a:t>)(ok)</a:t>
            </a:r>
            <a:endParaRPr lang="en-US" b="1" dirty="0" smtClean="0">
              <a:ea typeface="+mj-ea"/>
              <a:cs typeface="+mj-cs"/>
            </a:endParaRP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-228600" y="6096000"/>
            <a:ext cx="9601200" cy="762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24579" name="Picture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23025"/>
            <a:ext cx="10779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9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500" b="1" dirty="0" smtClean="0">
                <a:ea typeface="+mn-ea"/>
                <a:cs typeface="+mn-cs"/>
                <a:hlinkClick r:id="rId3"/>
              </a:rPr>
              <a:t>http://code.tutsplus.com/tutorials/8-regular-expressions-you-should-know--net-6149</a:t>
            </a:r>
            <a:endParaRPr lang="en-US" sz="2500" b="1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sz="2500" b="1" dirty="0" smtClean="0">
                <a:ea typeface="+mn-ea"/>
                <a:cs typeface="+mn-cs"/>
                <a:hlinkClick r:id="rId4"/>
              </a:rPr>
              <a:t>http</a:t>
            </a:r>
            <a:r>
              <a:rPr lang="en-US" sz="2500" b="1" dirty="0">
                <a:ea typeface="+mn-ea"/>
                <a:cs typeface="+mn-cs"/>
                <a:hlinkClick r:id="rId4"/>
              </a:rPr>
              <a:t>://designshack.net/articles/css/7-awesome-emmet-html-time-saving-tips</a:t>
            </a:r>
            <a:r>
              <a:rPr lang="en-US" sz="2500" b="1" dirty="0" smtClean="0">
                <a:ea typeface="+mn-ea"/>
                <a:cs typeface="+mn-cs"/>
                <a:hlinkClick r:id="rId4"/>
              </a:rPr>
              <a:t>/</a:t>
            </a:r>
            <a:endParaRPr lang="en-US" sz="2500" b="1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sz="2500" b="1" i="1" dirty="0"/>
              <a:t>Programming Perl</a:t>
            </a:r>
            <a:r>
              <a:rPr lang="en-US" sz="2500" b="1" dirty="0"/>
              <a:t>, Larry Wall, Tom Christiansen, Jon </a:t>
            </a:r>
            <a:r>
              <a:rPr lang="en-US" sz="2500" b="1" dirty="0" err="1"/>
              <a:t>Orwant</a:t>
            </a:r>
            <a:r>
              <a:rPr lang="en-US" sz="2500" b="1" dirty="0"/>
              <a:t>. O’Reilly Publishing. July 24, 2000</a:t>
            </a:r>
            <a:r>
              <a:rPr lang="en-US" sz="2500" b="1" dirty="0" smtClean="0"/>
              <a:t>.</a:t>
            </a:r>
            <a:endParaRPr lang="en-US" sz="2500" b="1" dirty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sz="2500" b="1" dirty="0" err="1" smtClean="0">
                <a:ea typeface="+mn-ea"/>
                <a:cs typeface="+mn-cs"/>
              </a:rPr>
              <a:t>Buncha</a:t>
            </a:r>
            <a:r>
              <a:rPr lang="en-US" sz="2500" b="1" dirty="0" smtClean="0">
                <a:ea typeface="+mn-ea"/>
                <a:cs typeface="+mn-cs"/>
              </a:rPr>
              <a:t> Google Image Searches</a:t>
            </a:r>
          </a:p>
          <a:p>
            <a:pPr eaLnBrk="1" hangingPunct="1">
              <a:defRPr/>
            </a:pPr>
            <a:endParaRPr lang="en-US" sz="2500" b="1" dirty="0" smtClean="0"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0200" y="6172200"/>
            <a:ext cx="2209800" cy="60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Being Lazy Is Awesome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46" name="Picture 6" descr="http://m.niusnews.com/upload/imgs/default/14SepN/acting5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69342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“Lazy” as a Virtue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400" i="1" dirty="0"/>
              <a:t>“The quality that makes you go to great effort to reduce overall energy expenditure. It makes you write labor-saving programs that other people will find useful, and document what you wrote so you don’t have to answer so many questions about it. Hence, the first great virtue of a programmer.”</a:t>
            </a:r>
            <a:endParaRPr lang="en-US" sz="2400" dirty="0">
              <a:ea typeface="ＭＳ Ｐゴシック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174" name="Picture 6" descr="http://farm1.staticflickr.com/66/179250588_43305dc4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003221"/>
            <a:ext cx="2743200" cy="181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52780" y="5029200"/>
            <a:ext cx="12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Larry Wall</a:t>
            </a:r>
            <a:endParaRPr lang="en-US" dirty="0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Need For Scripts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ea typeface="ＭＳ Ｐゴシック" charset="0"/>
              </a:rPr>
              <a:t>Driven by laziness, </a:t>
            </a:r>
            <a:r>
              <a:rPr lang="en-US" sz="2800" dirty="0" err="1" smtClean="0">
                <a:ea typeface="ＭＳ Ｐゴシック" charset="0"/>
              </a:rPr>
              <a:t>er</a:t>
            </a:r>
            <a:r>
              <a:rPr lang="en-US" sz="2800" dirty="0" smtClean="0">
                <a:ea typeface="ＭＳ Ｐゴシック" charset="0"/>
              </a:rPr>
              <a:t>, productivity demands…</a:t>
            </a:r>
          </a:p>
          <a:p>
            <a:pPr eaLnBrk="1" hangingPunct="1">
              <a:defRPr/>
            </a:pPr>
            <a:r>
              <a:rPr lang="en-US" sz="2800" dirty="0" smtClean="0">
                <a:ea typeface="ＭＳ Ｐゴシック" charset="0"/>
              </a:rPr>
              <a:t>Two kinds of tasks which frustrate, </a:t>
            </a:r>
            <a:r>
              <a:rPr lang="en-US" sz="2800" dirty="0" err="1" smtClean="0">
                <a:ea typeface="ＭＳ Ｐゴシック" charset="0"/>
              </a:rPr>
              <a:t>er</a:t>
            </a:r>
            <a:r>
              <a:rPr lang="en-US" sz="2800" dirty="0" smtClean="0">
                <a:ea typeface="ＭＳ Ｐゴシック" charset="0"/>
              </a:rPr>
              <a:t>, present barriers to efficiency…</a:t>
            </a:r>
          </a:p>
          <a:p>
            <a:pPr eaLnBrk="1" hangingPunct="1"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200" name="Picture 8" descr="repetition_motivational_poster_by_quantuminnovator-d2z8yff.jpg (750×6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7" y="3443287"/>
            <a:ext cx="3357563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complexity.jpg (500×404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" t="1980" r="3145" b="2970"/>
          <a:stretch/>
        </p:blipFill>
        <p:spPr bwMode="auto">
          <a:xfrm>
            <a:off x="5257800" y="3429001"/>
            <a:ext cx="3375420" cy="27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Repetition Tool </a:t>
            </a:r>
            <a:r>
              <a:rPr lang="en-US" dirty="0" err="1" smtClean="0">
                <a:ea typeface="+mj-ea"/>
                <a:cs typeface="+mj-cs"/>
              </a:rPr>
              <a:t>Numero</a:t>
            </a:r>
            <a:r>
              <a:rPr lang="en-US" dirty="0" smtClean="0">
                <a:ea typeface="+mj-ea"/>
                <a:cs typeface="+mj-cs"/>
              </a:rPr>
              <a:t> Uno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Pseudo Demo:</a:t>
            </a:r>
          </a:p>
          <a:p>
            <a:pPr eaLnBrk="1" hangingPunct="1"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222" name="Picture 6" descr="AutoHotkey.png (320×24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229" y="1981200"/>
            <a:ext cx="304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50000" b="79250"/>
          <a:stretch/>
        </p:blipFill>
        <p:spPr>
          <a:xfrm>
            <a:off x="1833154" y="4425382"/>
            <a:ext cx="2314575" cy="10810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48423" y="450426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=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26955" b="71938"/>
          <a:stretch/>
        </p:blipFill>
        <p:spPr>
          <a:xfrm>
            <a:off x="1833154" y="2205547"/>
            <a:ext cx="3381375" cy="1462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-617" t="-274" r="49635" b="77386"/>
          <a:stretch/>
        </p:blipFill>
        <p:spPr>
          <a:xfrm>
            <a:off x="5943600" y="4369678"/>
            <a:ext cx="2360023" cy="11924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78455" y="464276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Space</a:t>
            </a:r>
          </a:p>
          <a:p>
            <a:r>
              <a:rPr lang="en-US" dirty="0" smtClean="0"/>
              <a:t>   Space</a:t>
            </a:r>
            <a:endParaRPr lang="en-US" dirty="0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ea typeface="+mj-ea"/>
                <a:cs typeface="+mj-cs"/>
              </a:rPr>
              <a:t>AutoHotKey</a:t>
            </a:r>
            <a:r>
              <a:rPr lang="en-US" dirty="0" smtClean="0">
                <a:ea typeface="+mj-ea"/>
                <a:cs typeface="+mj-cs"/>
              </a:rPr>
              <a:t> Can Do A Lot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447800"/>
            <a:ext cx="47244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Full Key Rebinding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Run Applications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Enable Always On Top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Search For Missing Files, Download Them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Basically Anything A Mouse And Keyboard Can Do, Automated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6" descr="AutoHotkey.png (320×24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229" y="1981200"/>
            <a:ext cx="304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29400" y="5410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Plus: It’s Free!</a:t>
            </a:r>
            <a:endParaRPr lang="en-US" dirty="0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What About Complexity?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Scripts are awesome, but predefined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Are we going to change our scripts in the middle of a project?</a:t>
            </a:r>
          </a:p>
          <a:p>
            <a:pPr marL="0" indent="0" eaLnBrk="1" hangingPunct="1">
              <a:buNone/>
              <a:defRPr/>
            </a:pPr>
            <a:endParaRPr lang="en-US" dirty="0" smtClean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r>
              <a:rPr lang="en-US" dirty="0">
                <a:ea typeface="ＭＳ Ｐゴシック" charset="0"/>
              </a:rPr>
              <a:t>	</a:t>
            </a:r>
            <a:endParaRPr lang="en-US" dirty="0" smtClean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r>
              <a:rPr lang="en-US" dirty="0" smtClean="0">
                <a:ea typeface="ＭＳ Ｐゴシック" charset="0"/>
              </a:rPr>
              <a:t>	Uh, probably not.  We’re lazy, 				remember?</a:t>
            </a:r>
            <a:endParaRPr lang="en-US" dirty="0">
              <a:ea typeface="ＭＳ Ｐゴシック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Regular Expressions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Regular Expressions are, well…</a:t>
            </a:r>
          </a:p>
          <a:p>
            <a:pPr eaLnBrk="1" hangingPunct="1">
              <a:defRPr/>
            </a:pPr>
            <a:endParaRPr lang="en-US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r>
              <a:rPr lang="en-US" dirty="0">
                <a:ea typeface="ＭＳ Ｐゴシック" charset="0"/>
              </a:rPr>
              <a:t>	</a:t>
            </a:r>
            <a:endParaRPr lang="en-US" dirty="0" smtClean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57095" y="3657600"/>
            <a:ext cx="367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anose="020B0502020202020204" pitchFamily="34" charset="0"/>
                <a:cs typeface="Andalus" panose="02020603050405020304" pitchFamily="18" charset="-78"/>
              </a:rPr>
              <a:t>/^[a - z0 - 9 _ - ]{6 ,18}$/</a:t>
            </a:r>
            <a:endParaRPr lang="en-US" sz="2400" dirty="0">
              <a:latin typeface="Century Gothic" panose="020B0502020202020204" pitchFamily="34" charset="0"/>
              <a:cs typeface="Andalus" panose="02020603050405020304" pitchFamily="18" charset="-78"/>
            </a:endParaRPr>
          </a:p>
        </p:txBody>
      </p:sp>
      <p:pic>
        <p:nvPicPr>
          <p:cNvPr id="12297" name="Picture 9" descr="password.jpg (600×37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09800"/>
            <a:ext cx="571500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Simpler Expressions?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endParaRPr lang="en-US" dirty="0" smtClean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r>
              <a:rPr lang="en-US" dirty="0">
                <a:ea typeface="ＭＳ Ｐゴシック" charset="0"/>
              </a:rPr>
              <a:t>	</a:t>
            </a:r>
            <a:r>
              <a:rPr lang="en-US" dirty="0" smtClean="0">
                <a:ea typeface="ＭＳ Ｐゴシック" charset="0"/>
              </a:rPr>
              <a:t>	Let’s use some math.</a:t>
            </a:r>
          </a:p>
          <a:p>
            <a:pPr marL="0" indent="0" eaLnBrk="1" hangingPunct="1">
              <a:buNone/>
              <a:defRPr/>
            </a:pPr>
            <a:endParaRPr lang="en-US" dirty="0" smtClean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r>
              <a:rPr lang="en-US" dirty="0" smtClean="0">
                <a:ea typeface="ＭＳ Ｐゴシック" charset="0"/>
              </a:rPr>
              <a:t>			4*4=16</a:t>
            </a:r>
          </a:p>
          <a:p>
            <a:pPr marL="0" indent="0" eaLnBrk="1" hangingPunct="1">
              <a:buNone/>
              <a:defRPr/>
            </a:pPr>
            <a:r>
              <a:rPr lang="en-US" dirty="0" smtClean="0">
                <a:ea typeface="ＭＳ Ｐゴシック" charset="0"/>
              </a:rPr>
              <a:t>			4*L= 4L</a:t>
            </a:r>
          </a:p>
          <a:p>
            <a:pPr marL="0" indent="0" eaLnBrk="1" hangingPunct="1">
              <a:buNone/>
              <a:defRPr/>
            </a:pPr>
            <a:r>
              <a:rPr lang="en-US" dirty="0" smtClean="0">
                <a:ea typeface="ＭＳ Ｐゴシック" charset="0"/>
              </a:rPr>
              <a:t>			4*L=LLLL</a:t>
            </a:r>
            <a:endParaRPr lang="en-US" dirty="0">
              <a:ea typeface="ＭＳ Ｐゴシック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</TotalTime>
  <Words>462</Words>
  <Application>Microsoft Office PowerPoint</Application>
  <PresentationFormat>On-screen Show (4:3)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MS PGothic</vt:lpstr>
      <vt:lpstr>Calibri</vt:lpstr>
      <vt:lpstr>Default Design</vt:lpstr>
      <vt:lpstr>1_Default Design</vt:lpstr>
      <vt:lpstr> Tools To Be Lazy-, er, uh, ‘Efficient’  by James Schroeder</vt:lpstr>
      <vt:lpstr>Being Lazy Is Awesome</vt:lpstr>
      <vt:lpstr>“Lazy” as a Virtue</vt:lpstr>
      <vt:lpstr>Need For Scripts</vt:lpstr>
      <vt:lpstr>Repetition Tool Numero Uno</vt:lpstr>
      <vt:lpstr>AutoHotKey Can Do A Lot</vt:lpstr>
      <vt:lpstr>What About Complexity?</vt:lpstr>
      <vt:lpstr>Regular Expressions</vt:lpstr>
      <vt:lpstr>Simpler Expressions?</vt:lpstr>
      <vt:lpstr>Guess The Output</vt:lpstr>
      <vt:lpstr>James, What Are You Talking About?</vt:lpstr>
      <vt:lpstr>Emmet Can Also Do A Lot</vt:lpstr>
      <vt:lpstr>Lazy Break</vt:lpstr>
      <vt:lpstr>Wow. Where Do I Get It?</vt:lpstr>
      <vt:lpstr>Where Else Can I Get It?</vt:lpstr>
      <vt:lpstr>Visual Studio Has Some Tricks, Too</vt:lpstr>
      <vt:lpstr>To Do List</vt:lpstr>
      <vt:lpstr>Thank You For Listening</vt:lpstr>
      <vt:lpstr>Sources (list them)(ok)</vt:lpstr>
    </vt:vector>
  </TitlesOfParts>
  <Company>RR Donnelley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RR Donnelley</dc:creator>
  <cp:lastModifiedBy>SOULFURNACE</cp:lastModifiedBy>
  <cp:revision>51</cp:revision>
  <dcterms:created xsi:type="dcterms:W3CDTF">2010-02-23T00:58:46Z</dcterms:created>
  <dcterms:modified xsi:type="dcterms:W3CDTF">2015-04-08T06:55:49Z</dcterms:modified>
</cp:coreProperties>
</file>