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23"/>
  </p:notesMasterIdLst>
  <p:sldIdLst>
    <p:sldId id="257" r:id="rId3"/>
    <p:sldId id="288" r:id="rId4"/>
    <p:sldId id="289" r:id="rId5"/>
    <p:sldId id="25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8" r:id="rId14"/>
    <p:sldId id="287" r:id="rId15"/>
    <p:sldId id="290" r:id="rId16"/>
    <p:sldId id="286" r:id="rId17"/>
    <p:sldId id="291" r:id="rId18"/>
    <p:sldId id="293" r:id="rId19"/>
    <p:sldId id="292" r:id="rId20"/>
    <p:sldId id="277" r:id="rId21"/>
    <p:sldId id="29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7458" autoAdjust="0"/>
  </p:normalViewPr>
  <p:slideViewPr>
    <p:cSldViewPr>
      <p:cViewPr>
        <p:scale>
          <a:sx n="80" d="100"/>
          <a:sy n="80" d="100"/>
        </p:scale>
        <p:origin x="-864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EAC245-CA46-42EA-95C8-9D1ECDE51A1B}" type="datetimeFigureOut">
              <a:rPr lang="en-US"/>
              <a:pPr/>
              <a:t>3/26/2014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44C38F-A5C3-4B9E-A270-6EABE6CEC97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5760" cy="4326"/>
              <a:chOff x="0" y="0"/>
              <a:chExt cx="5760" cy="4326"/>
            </a:xfrm>
          </p:grpSpPr>
          <p:pic>
            <p:nvPicPr>
              <p:cNvPr id="7" name="Picture 9" descr="electrodes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5760" cy="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10" descr="redba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1584" cy="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11" descr="blackba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3504"/>
                <a:ext cx="5760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0" y="816"/>
                <a:ext cx="1584" cy="1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pic>
            <p:nvPicPr>
              <p:cNvPr id="11" name="Picture 13" descr="igniteimage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44" y="912"/>
                <a:ext cx="1296" cy="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" name="Picture 14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72" y="3840"/>
              <a:ext cx="118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" name="Picture 18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3676650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1295400"/>
            <a:ext cx="5943600" cy="1752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124200"/>
            <a:ext cx="5943600" cy="192539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152400"/>
            <a:ext cx="18478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911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pic>
          <p:nvPicPr>
            <p:cNvPr id="5" name="Picture 13" descr="electrodesdark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5760" cy="4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2" descr="redbar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1584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3" descr="blackbar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3504"/>
              <a:ext cx="5760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0" y="816"/>
              <a:ext cx="1584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pic>
          <p:nvPicPr>
            <p:cNvPr id="9" name="Picture 15" descr="igniteimage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4" y="912"/>
              <a:ext cx="1296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6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72" y="3840"/>
              <a:ext cx="118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819400" y="1295400"/>
            <a:ext cx="5943600" cy="1752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124200"/>
            <a:ext cx="5943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152400"/>
            <a:ext cx="18478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911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5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15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15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electrodes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red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8" name="Group 15"/>
          <p:cNvGrpSpPr>
            <a:grpSpLocks noChangeAspect="1"/>
          </p:cNvGrpSpPr>
          <p:nvPr userDrawn="1"/>
        </p:nvGrpSpPr>
        <p:grpSpPr bwMode="auto">
          <a:xfrm>
            <a:off x="0" y="1295400"/>
            <a:ext cx="1524000" cy="1062038"/>
            <a:chOff x="0" y="816"/>
            <a:chExt cx="1584" cy="1104"/>
          </a:xfrm>
        </p:grpSpPr>
        <p:sp>
          <p:nvSpPr>
            <p:cNvPr id="1036" name="Rectangle 12"/>
            <p:cNvSpPr>
              <a:spLocks noChangeAspect="1" noChangeArrowheads="1"/>
            </p:cNvSpPr>
            <p:nvPr userDrawn="1"/>
          </p:nvSpPr>
          <p:spPr bwMode="auto">
            <a:xfrm>
              <a:off x="0" y="816"/>
              <a:ext cx="1584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pic>
          <p:nvPicPr>
            <p:cNvPr id="1034" name="Picture 13" descr="igniteimage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44" y="912"/>
              <a:ext cx="1296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9" name="Picture 11" descr="blackbar"/>
          <p:cNvPicPr>
            <a:picLocks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6116638"/>
            <a:ext cx="91440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91400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2" name="Picture 4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43" r:id="rId7"/>
    <p:sldLayoutId id="2147483728" r:id="rId8"/>
    <p:sldLayoutId id="2147483729" r:id="rId9"/>
    <p:sldLayoutId id="2147483730" r:id="rId10"/>
    <p:sldLayoutId id="2147483731" r:id="rId11"/>
  </p:sldLayoutIdLst>
  <p:transition advClick="0" advTm="15000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electrodesdar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4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4" descr="red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6" name="Group 5"/>
          <p:cNvGrpSpPr>
            <a:grpSpLocks noChangeAspect="1"/>
          </p:cNvGrpSpPr>
          <p:nvPr userDrawn="1"/>
        </p:nvGrpSpPr>
        <p:grpSpPr bwMode="auto">
          <a:xfrm>
            <a:off x="0" y="1295400"/>
            <a:ext cx="1524000" cy="1062038"/>
            <a:chOff x="0" y="816"/>
            <a:chExt cx="1584" cy="1104"/>
          </a:xfrm>
        </p:grpSpPr>
        <p:sp>
          <p:nvSpPr>
            <p:cNvPr id="12294" name="Rectangle 6"/>
            <p:cNvSpPr>
              <a:spLocks noChangeAspect="1" noChangeArrowheads="1"/>
            </p:cNvSpPr>
            <p:nvPr userDrawn="1"/>
          </p:nvSpPr>
          <p:spPr bwMode="auto">
            <a:xfrm>
              <a:off x="0" y="816"/>
              <a:ext cx="1584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pic>
          <p:nvPicPr>
            <p:cNvPr id="3082" name="Picture 7" descr="igniteimage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44" y="912"/>
              <a:ext cx="1296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7" name="Picture 8" descr="blackbar"/>
          <p:cNvPicPr>
            <a:picLocks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6116638"/>
            <a:ext cx="91440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9"/>
          <p:cNvPicPr>
            <a:picLocks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785100" y="6423025"/>
            <a:ext cx="10779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91400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 advClick="0" advTm="15000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fficestimate.com/www.github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peakerdeck.com/holman/git-and-github-secrets" TargetMode="External"/><Relationship Id="rId3" Type="http://schemas.openxmlformats.org/officeDocument/2006/relationships/hyperlink" Target="https://github.com/about/" TargetMode="External"/><Relationship Id="rId7" Type="http://schemas.openxmlformats.org/officeDocument/2006/relationships/hyperlink" Target="http://repo.or.cz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log/967-github-secrets" TargetMode="External"/><Relationship Id="rId5" Type="http://schemas.openxmlformats.org/officeDocument/2006/relationships/hyperlink" Target="https://help.github.com/articles/set-up-git" TargetMode="External"/><Relationship Id="rId4" Type="http://schemas.openxmlformats.org/officeDocument/2006/relationships/hyperlink" Target="http://tom.preston-werner.com/2011/03/29/ten-lessons-from-githubs-first-yea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ando.com/2013/07/08/original-github-octocat-designer-simon-oxley-on-his-famous-creation-i-dont-remember-drawing-it/" TargetMode="External"/><Relationship Id="rId2" Type="http://schemas.openxmlformats.org/officeDocument/2006/relationships/hyperlink" Target="http://www.quora.com/GitHub/What-is-the-story-behind-GitHub%E2%80%99s-octocat-masc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book/ch1-3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unkt" TargetMode="External"/><Relationship Id="rId2" Type="http://schemas.openxmlformats.org/officeDocument/2006/relationships/hyperlink" Target="https://github.com/mojomb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jhyet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or.c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19400" y="304800"/>
            <a:ext cx="5943600" cy="17526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Inside </a:t>
            </a:r>
            <a:r>
              <a:rPr lang="en-US" dirty="0" err="1" smtClean="0">
                <a:cs typeface="+mj-cs"/>
              </a:rPr>
              <a:t>Git</a:t>
            </a:r>
            <a:r>
              <a:rPr lang="en-US" dirty="0" smtClean="0">
                <a:cs typeface="+mj-cs"/>
              </a:rPr>
              <a:t> Hub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Alex Benns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2133600"/>
            <a:ext cx="5943600" cy="22159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3800" b="1" dirty="0" err="1" smtClean="0">
                <a:ln>
                  <a:prstDash val="solid"/>
                </a:ln>
                <a:solidFill>
                  <a:srgbClr val="00B05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Github</a:t>
            </a:r>
            <a:endParaRPr lang="en-US" sz="9600" b="1" dirty="0">
              <a:ln>
                <a:prstDash val="solid"/>
              </a:ln>
              <a:solidFill>
                <a:srgbClr val="00B05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Expansion from Community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Hiring based on community involvement</a:t>
            </a:r>
          </a:p>
          <a:p>
            <a:pPr lvl="1" eaLnBrk="1" hangingPunct="1">
              <a:defRPr/>
            </a:pPr>
            <a:r>
              <a:rPr lang="en-US" dirty="0" err="1" smtClean="0"/>
              <a:t>Tekkub</a:t>
            </a:r>
            <a:r>
              <a:rPr lang="en-US" dirty="0" smtClean="0"/>
              <a:t> (support): was hired </a:t>
            </a:r>
          </a:p>
          <a:p>
            <a:pPr lvl="2" eaLnBrk="1" hangingPunct="1">
              <a:defRPr/>
            </a:pPr>
            <a:r>
              <a:rPr lang="en-US" dirty="0" smtClean="0"/>
              <a:t>Provided support to users</a:t>
            </a:r>
          </a:p>
          <a:p>
            <a:pPr lvl="2" eaLnBrk="1" hangingPunct="1">
              <a:defRPr/>
            </a:pPr>
            <a:r>
              <a:rPr lang="en-US" dirty="0" smtClean="0"/>
              <a:t>Very active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Sent feedback continuously</a:t>
            </a:r>
          </a:p>
          <a:p>
            <a:pPr eaLnBrk="1" hangingPunct="1">
              <a:defRPr/>
            </a:pPr>
            <a:r>
              <a:rPr lang="en-US" dirty="0" smtClean="0"/>
              <a:t>Scott Chacon (full-time developer):</a:t>
            </a:r>
          </a:p>
          <a:p>
            <a:pPr lvl="1" eaLnBrk="1" hangingPunct="1">
              <a:defRPr/>
            </a:pPr>
            <a:r>
              <a:rPr lang="en-US" dirty="0" smtClean="0"/>
              <a:t>Hired after Preston heard him speak at a Ruby </a:t>
            </a:r>
            <a:r>
              <a:rPr lang="en-US" dirty="0" err="1" smtClean="0"/>
              <a:t>meetup</a:t>
            </a:r>
            <a:r>
              <a:rPr lang="en-US" dirty="0" smtClean="0"/>
              <a:t>. </a:t>
            </a:r>
          </a:p>
          <a:p>
            <a:pPr lvl="2" eaLnBrk="1" hangingPunct="1">
              <a:defRPr/>
            </a:pP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Github</a:t>
            </a:r>
            <a:r>
              <a:rPr lang="en-US" dirty="0" smtClean="0">
                <a:cs typeface="+mj-cs"/>
              </a:rPr>
              <a:t> Investors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Investors (beginning):</a:t>
            </a:r>
          </a:p>
          <a:p>
            <a:pPr lvl="1" eaLnBrk="1" hangingPunct="1">
              <a:defRPr/>
            </a:pPr>
            <a:r>
              <a:rPr lang="en-US" dirty="0" smtClean="0"/>
              <a:t>No outside investment was allowed in the startup</a:t>
            </a:r>
          </a:p>
          <a:p>
            <a:pPr lvl="1" eaLnBrk="1" hangingPunct="1">
              <a:defRPr/>
            </a:pPr>
            <a:r>
              <a:rPr lang="en-US" dirty="0" smtClean="0"/>
              <a:t>Outside investment meant a loss of control, and restricted decision making</a:t>
            </a:r>
          </a:p>
          <a:p>
            <a:pPr eaLnBrk="1" hangingPunct="1">
              <a:defRPr/>
            </a:pPr>
            <a:r>
              <a:rPr lang="en-US" dirty="0" smtClean="0"/>
              <a:t>Venture Capital (now):</a:t>
            </a:r>
          </a:p>
          <a:p>
            <a:pPr lvl="1" eaLnBrk="1" hangingPunct="1">
              <a:defRPr/>
            </a:pPr>
            <a:r>
              <a:rPr lang="en-US" dirty="0" smtClean="0"/>
              <a:t>Andreessen Horowitz (July 9, 2012)</a:t>
            </a:r>
          </a:p>
          <a:p>
            <a:pPr lvl="1" eaLnBrk="1" hangingPunct="1">
              <a:defRPr/>
            </a:pPr>
            <a:r>
              <a:rPr lang="en-US" dirty="0" smtClean="0"/>
              <a:t>Develop better products</a:t>
            </a:r>
          </a:p>
          <a:p>
            <a:pPr lvl="1" eaLnBrk="1" hangingPunct="1">
              <a:defRPr/>
            </a:pPr>
            <a:r>
              <a:rPr lang="en-US" dirty="0" smtClean="0"/>
              <a:t>Technology focused venture group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cs typeface="+mj-cs"/>
              </a:rPr>
              <a:t>Moderately</a:t>
            </a:r>
            <a:r>
              <a:rPr lang="en-US" dirty="0" smtClean="0">
                <a:cs typeface="+mj-cs"/>
              </a:rPr>
              <a:t> Interesting Stats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Current employees</a:t>
            </a:r>
          </a:p>
          <a:p>
            <a:pPr lvl="1" eaLnBrk="1" hangingPunct="1">
              <a:defRPr/>
            </a:pPr>
            <a:r>
              <a:rPr lang="en-US" dirty="0" smtClean="0"/>
              <a:t>239 globally: from “code hackers…to office pioneers”</a:t>
            </a:r>
          </a:p>
          <a:p>
            <a:pPr eaLnBrk="1" hangingPunct="1">
              <a:defRPr/>
            </a:pPr>
            <a:r>
              <a:rPr lang="en-US" dirty="0" smtClean="0"/>
              <a:t>Currently there are 5.9 million users</a:t>
            </a:r>
          </a:p>
          <a:p>
            <a:pPr lvl="1" eaLnBrk="1" hangingPunct="1">
              <a:defRPr/>
            </a:pPr>
            <a:r>
              <a:rPr lang="en-US" dirty="0" smtClean="0"/>
              <a:t>Working on 10.9 million repositories</a:t>
            </a:r>
          </a:p>
          <a:p>
            <a:pPr eaLnBrk="1" hangingPunct="1">
              <a:defRPr/>
            </a:pPr>
            <a:r>
              <a:rPr lang="en-US" dirty="0" smtClean="0"/>
              <a:t>According to </a:t>
            </a:r>
            <a:r>
              <a:rPr lang="en-US" dirty="0" smtClean="0">
                <a:hlinkClick r:id="rId2"/>
              </a:rPr>
              <a:t>trafficestimate.com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Over 30 days: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52,408,000</a:t>
            </a:r>
          </a:p>
          <a:p>
            <a:pPr lvl="1" eaLnBrk="1" hangingPunct="1">
              <a:defRPr/>
            </a:pPr>
            <a:r>
              <a:rPr lang="en-US" dirty="0" smtClean="0"/>
              <a:t>Average Per day: 1,746,933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None/>
              <a:defRPr/>
            </a:pP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WHAT IS THAT??!!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 </a:t>
            </a:r>
            <a:r>
              <a:rPr lang="en-US" dirty="0" err="1" smtClean="0"/>
              <a:t>octocat</a:t>
            </a:r>
            <a:r>
              <a:rPr lang="en-US" dirty="0" smtClean="0"/>
              <a:t>…</a:t>
            </a:r>
          </a:p>
          <a:p>
            <a:pPr eaLnBrk="1" hangingPunct="1">
              <a:buNone/>
              <a:defRPr/>
            </a:pPr>
            <a:r>
              <a:rPr lang="en-US" dirty="0" smtClean="0"/>
              <a:t>That HAS to be an</a:t>
            </a:r>
          </a:p>
          <a:p>
            <a:pPr eaLnBrk="1" hangingPunct="1">
              <a:buNone/>
              <a:defRPr/>
            </a:pPr>
            <a:r>
              <a:rPr lang="en-US" dirty="0" smtClean="0"/>
              <a:t>interesting story.</a:t>
            </a:r>
          </a:p>
          <a:p>
            <a:pPr eaLnBrk="1" hangingPunct="1">
              <a:buNone/>
              <a:defRPr/>
            </a:pPr>
            <a:r>
              <a:rPr lang="en-US" dirty="0" smtClean="0"/>
              <a:t>Preston was </a:t>
            </a:r>
          </a:p>
          <a:p>
            <a:pPr eaLnBrk="1" hangingPunct="1">
              <a:buNone/>
              <a:defRPr/>
            </a:pPr>
            <a:r>
              <a:rPr lang="en-US" dirty="0" smtClean="0"/>
              <a:t>looking for a good</a:t>
            </a:r>
          </a:p>
          <a:p>
            <a:pPr eaLnBrk="1" hangingPunct="1">
              <a:buNone/>
              <a:defRPr/>
            </a:pPr>
            <a:r>
              <a:rPr lang="en-US" dirty="0" smtClean="0"/>
              <a:t> image for a 404 page and found this, and purchased limited use license for $50, (now exclusively owned). 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18" name="AutoShape 10" descr="data:image/jpeg;base64,/9j/4AAQSkZJRgABAQAAAQABAAD/2wCEAAkGBxQSEhQUExIWFhUUFBcYGBcTFxgXFhYaGBoYFxkVFRgYHSggHxomHBYWIj0iJikrLi4vHR8zODMsNygtLisBCgoKDg0OGhAQGywmICQvMDQwLDA0LDQwLyw0LCwsLCwtLCwsLCwsLDcsLCwvLDQsLywsLCwsLCwsNCwsLCwvLP/AABEIAOAA4AMBIgACEQEDEQH/xAAcAAEAAgMBAQEAAAAAAAAAAAAABQgEBgcDAgH/xABMEAABAwICBgUHCQQHCAMAAAABAAIDBBEFEgYHITFBYRMyUXGBFCJykaGxwQgjNUJSc3Sz0UOSsvAzRFNigpPhFRZFVKLC0tNjg8P/xAAZAQEAAwEBAAAAAAAAAAAAAAAAAgMEAQX/xAAjEQEAAgIBAwUBAQAAAAAAAAAAAQIDERIhMUEEEzJRcWEi/9oADAMBAAIRAxEAPwDuKIiAiIgIiICL8e4AEk2AFyTuA7StCi1x4STY1Lm8zDLb2NJQb8ijsHx2mq25qeoilA39G8OLfSANx4qRQEREBERAREQEREBF+OcACSbAbSTuHMrUcW1m4XTnK+sY53ZCHS7uBMYLQe8oNvRa9onppSYl0nkshcYsucOY5hGbNlIzDb1TuWwoCIiAiIgIiICIiAiIgIiINP1t4oafCatzes9giH/2uEbj3hrnHwVTFZD5RchGGRAHY6sjB5jo5nW9YCreg9aWpfE8Pje5j2m7XMcWuae0OG0Lqmhmu6ogtHXNNRFu6RthO0exr/Gx/vLkyILn6PaQ09dEJaaVsjeNtjmn7L2na09688S0qoqc2mrII3fZdKwO/dvf2KnMVQ9ocGvc0PGVwaSA4b8rrbxsGwryQWoqdb+EsNvKi4j7EUp9pYAfBR8uvDDAdnTu5iIf9zgqzogszDruwx28zt9KL/xcVJUmtvCZCB5XlJ+3FK0eLsmUeJVVEQXQwvSKkqdkFVDKeyORjnDvaDcLRNOtcdLRl0VMBUzjYSD8yw/3njrHk3mCQVWpEGw6Uaa1uIOPlE7iy9xE3zYm7bizBsNu03PNa8iIOj6hMVMOKsjuctRFJGduy4HStJHb82R/iVnFULVpMWYrQkbzUxt8HHKfYSreoCIiAiIgIiICIiAiIgIiIOea+MP6XCJHAXMEsUuzv6MnwEhVX1Y3Xnpy2mgdQxWdNURkSXFxHE64O/67toHYLnZ5qrkgIiICIiAiIgIiICIiAiIg3XU3QmbF6UAXEbnSO5BjHEE/4so8QrXKk+F4jLTSsmheWSRuzNc3eD8QRcEHYQSDsKtjq90vZilI2ZtmyNOSZg+o8AE2v9Ug3B8N4KDZ0REBERAREQEREBERAWHjGIspoJZ5OpDG57u2zQTYczayzFzP5QWJGLC+jH9YnYw+i28pPrjaPFBXfHcWkq6iWolN3yvLj2DsaOQFgOQCwERAREQEREBERAREQEREBERAW/altJjRYjGxzrRVRELxwzE/Nv7w8gX4BzloK/WOIIINiDcEbwe0ILxIo7R3EfKaWnn/ALaGOQjsL2hxHgSpFAREQEREBERAREQFxL5TE5DKFnBzp3HvaIgP4yu2rjPylYLwUb/syyN/ea0/9iDgSIsrDKB9RNHDGLvle1jey7ja55DffsQTWhWh02IylrPMiZ/SSkXDb8APrOPZ7l3DBNX1BTNFqdsrtl3zgSOJHGzhlHgApfR3BY6KnZBEPNYNp4vces93Mn1bBuAU1Q0vSHkN/wCiy2vN51DZXHWkblgspWN3RsHc0D3Bfj6SM742Hva0/BSUuL0TH9E6WMOvY34HsL9wPeUr6TIbjqn2cly1JiNpVvEzqY0gJtHKN5u6jp3HtdDGT6y1YztDqA/1Kn/y2j3BTqKG5T4wg26H0A/qVP4xNPvCy6fAaWPqUlOz0IY2+5qkUTcmoeTaZg3MaO5oHwXzNRRvFnRscDwcxpHqIUhQ0uc7dw3/AKL6kxeia/ojLEHXseR7C/cD3lSrSZjaNr6nURtoGkWrOhqWnJGKeS2x8Is2/DNF1SO6x5rhmkuj81DMYZm2O9rh1Xt4OYez3blbKvpMhuOqfZyWn6f6LtxClcyw6ZgLoXcQ63Vv9l1rHwPAKdbzWdWV2x1vXlVWdF+kW2Ffi0si3Oq198Joif7AD1Ege5bUtX1Xsy4TRD/4Gn13PxW0ICIiAiIgIo7EMdpoDaaphjJ2ASSsaSewBxuTyWNJpRADZonk5w0tTK399kZaPEoJpFDSY676lFVSdzYmfnSMXw3Gpz/w2pHpyUYH/TUOQTi5n8oOgMmF5x+wqI3nudmit65G+pbqMSqP+SeO+WH4OUTpZFPV0dRTGhf89E5oPSQENda7HEF43ODT4IKkre9S9MH4m0n9nFI8d9snueVo8sZa4tcCHNJBBFiCNhBB3G63TU5VhmJxA/tGSM7jlLx7WW8VG/xlPH8oWGTHK009BI9hs93mgjeC5wZccwLlF+Y9SGegkYwXczzgBvOVwcQB25brLj8/jZfW677bhyldM0LrDNQua43MLi0E78oAc31XI7gFzMFdK0IpDFQve4WMzi5o/u2DQfGxPcQlPP40+q1xj73DNREUFIiIg/MfrTT0D3sNnvOUEbxmOUkcw2/iuU2XVNIqQz4e9rBdzDmAG85TmIHPKSuVqd/H4t9LrVvvbpuhtaZqEtcbmFxYCd+UBrm+oOy+Cylh6F0hioXOdsMzy4A/ZIa0esNLu4hZiX8fimNcra+1YdPqQRYjVsG7p3uHLOc9vDNZQCndOqnpMRq3cPKJAO5ri0H1NWFo/hrqmphga1zjJI1uVlg4i/nWLiADa5uTZa69oefbvK3WhlIYaCjjcLOZSwtcP7wjbm9t1MqGjxKo2WoJGjnLALfuvK+jiVR/yT/CWH4uXXEuig3Y1OP+G1J9CSjI/wCqoavuPHXfXoqqPvbE/wDJkegmUULHpRATZwnj5zUtTE3998YafArJw/Haac2hqYZCNhEcrHEHsIabg8kHw40dCy58npY937OFm/dwG9eP+8sTjaKOeY2uDFBJkPdM8NiO/wC0sujwWnie6SOCNsj9rpAwdI70n9Y+JWeghf8AaVW8Xjoch7KqoZH7YBN/PYjmV7gLPpYjxBjlqB3A9JF67eCmkQQ4w+qI8+tAPEwwMb6hIZPbdeYwKbjidWeWWjF/3aYH2qcRBWvXdoO6jnFVGXPhqD57nZczZjcuzZWgef1r235uS53hNe6nmimZ1opGvHPKQbHkdyuZi+GRVUL4J2B8UjbOaePEEdhBAII2ggEKr+sbVzPhchcAZaVx8yYDq33MmA6rue52y224Ad7wnEY6mGOaI3ZI0OafeDzBuCO0FSdDVdGeR3/qq4au9PX4e4xyAvpnm5aOtGeL47+1vHlx7zg+LwVUYkp5WyM7Wna077PbvaeRAKyWrNJ221tGSupSkuA0D39K6JmYm52uAJ7THex9W1eldVZ7Buxo3c+axUXLX3GkopqdzMyKM0grnwxZ423OYA3BIaDfziB3AeKk1GS4p0Ujmz+awkGOQA5SLbWuIvZwN+9QW17vfCKl0kLHvblc4G42jiQCAe0WPisxR1JiBmk+bF4Q03e4EZnbLBl+A23KkUJ7smhqujPI7/1C+JMBoHP6UxMzXuRdwaT2mO+U+peKKdb6jSqaddxMwyq+qzkAbGjdz5qE0ixZtJTTVDrWjYSAfrO3Mb4uIHisqtrI4WOkle1jG73PIAHiePJcD1madHEHiKG7aaN1xfY6V27pHDgLE2HMk7TYdrE3tuUbWjHXUNHlkLiXONy4kkneSdpJXXNQ2hjp3vrnPkibHeOFzMocXuFnuGZpFg05d23MewrUtXegE+KS7AWU7HfOTEbBxyR36z7eq4J4XtPhOGxU0McELAyOJoa1o4DtPaSbkk7SSStbEjjgU3DE6scstGbfvUxPtXocPqgPMrQTwM0DHesRmP2WUwiCFayvaDd9LKeAEctOO4npJfXbwT/aVWwXkoc57KWoZJ7ZxD/PappEEL/vLE02ljnhNrkywSZB3zMDoh+8vZvkdcy48nqo937OZm/dxG8KUWBWYLTyvbJJBG6Rm1shYOkb6L+sPAoM9ERAREQfEsga0ucbBoJJ7ANpK1LB9ZNDVOkEDppBELve2CUtaNtjsbfbY7LXNj2FbgVxbTbVg4Ry1eEPkiLw4y0sbnNbI25uIsp7z0Z2G9m22NLTkz4dfw3EYqiMSQSsljdudG4ObzFxxHZwXvNE17S1zQ5rgQWuAIIOwgg7CFXHV5pRI0M8lbR0ppmAzmaZ0fljBcEEWIzDfm25SdlgS02A0dxqKtpoqmE3ZK24vvadzmOt9YEEHuQiXN9L9R9NOTJRv8mebnoyC+Enadg6zNp4XAGwNC5fXaAYvhsnSRwy+bsEtG4vuN52M88N2fWaBsVqUR1V7DtbNfAckzY5cps7pWZJBbhdlrHvBWxUeuth/paNzeccod7HNFvWu54hhUFQMs8EUo7JY2vHqcCq2a3cToOndTUNHCzonESTsBaXPG9kYacuUG4JINzusBd0Jx1nwsjLePLcWa5qLjDUjubEf/0C9264KA/VqB3xs+D1wNFH2ape/d3064MP7Kj/AC2/+a8Xa5KH+yqj/gi/9q4QiezU9+ztlTrppwD0dLM48A9zGDxIze5QOJa5ql+yCniivxcXSu5W6o9YKw9UmI4f5Q2mr6OJ/SutHO/McrzuZI0nLlOwBwAIO+4N22Sw3Baan/oKeGL7qNjPXlAXYxV+kZzXnyrMNHMaxZ4dJFO8XFnT/MxNvszMDsrbegCV0PRLUTFGQ+vm6Uj9jDdsfHrPNnOG7cG7t5XZUVnZXM7eNHSsiY2OJjWMYLNawBrWjsAGwL2REBERAREQEREBERAREQfMjbgjdcELwoKXo25b323WSi7udaR4xvavGvDRdtFWxV0cTXRTyB0kbh830rTmc1wFvNkAJt2h6kdCtOPJGurHNpIaGeRrHUtO+00Mg8zphFYA3ABIFiWhpts29V0+0ZbiNFLTEgPIDo3H6sjdrSdm47Wnk4qqUL58PqwXRhs1O/ayVocA4bNo3Ebb3HIg7iuOzC4WFYpDUxtlglZLG7c5huO49h5HaFmKpmD6VRGoqqmqNRHLMz5s4e8QBrrWubEbNje3iSDdetRpu91C1nlmImsz+c41L+gLLnZbPc+bbhvub22Ibd+1naVsoKGciZrah0ZbCzMOkzPszO1u/wA3Nmvu2Kpim9KcYhqnsfDSNprNs8NkdIZHXvncXAbfWTxJUIjovpjSTYAkngNpW7a1tHWYfNR07GgEUEbpCBtfK6SbO8+IsOwADgsLVUL4tRffD2AlBqz2kGxBBHA7CvlbXrVFsWrfvj7QCsnVfo2zEZauncPO8hkfEeLZWyQ5D3bSDyJQaWreatMcdW4bTTPN3lmR5O8vjJjLjzdlzeKqGrJfJ2mLsLeD9SrkaO7JE/3uKDqKIiAiIgIiICIiAiIgIiICIiAiIgLUNO9XlLijbyAxztFmzR9YDg143Pbfgdo22IuVt6IK041qQxGInoeiqG32ZHiN9u1zZLAeDioYaqcWJt5E7/Mht689la9EFR9JtXtbh9O2oqmMja+URhoe178xa9wvku21mHj2LWKcec30h71Yr5R30bD+Nj/KnVdafrt9Ie9B1H5R30lD+Cj/ADZ1rGqYXxei+9Psa4rZ/lHfSUP4KP8ANnWs6o/pii+8P8D0H5rZFsXrfvR7WtK2f5OP0lN+Ck/NgWs63Ppit+8H8DFs3ycfpKb8FJ+bAg5dOPOd6R96sV8nH6Nm/GyflQKutR13ekferFfJx+jZvxsn5UCDqqIiAiIgIiICIiAiIgIiICIiAiIgIi+JZWtF3EAc0JnT7RRU+MgdRt+Z2D9fcsGXE5HfWt6I/kq2MNpZ7eppH9ab8o76Nh/Gx/lTqutP12+kPeuna69KWzujpI35+ieXym9wH2LWsBvvAL794G8ELQtFsKdVVcMLQTmkbmtwYDd7jyDQSoTXU6hbW+68p6N++UVKHYlCWkEeRsGz72dazqnkDcWoyTYCR38D1Ka7pg7EGAb2UzAe8vkf7nBRmqqmL8Tp7DYzO9x7AGO2nxLR4rs1/wBcUYvPt8v4/NbEgdi9YQbgyN/gYtl+TtKG4lMXGw8jeNv3sC1vWrTFmJ1Fxsfke09oLG7R4hw8FJ6kZg3EHg730zwO8Pjf7mlIr/viTefb5fxoVR1nekferFfJx+jZvxsn5UC4NpThbqWrmhcCMsjst+LCbscORaQVvmpXSdkLpKSR+TpXh8TibAvsGuYTfeQGW7iN5C5Fd21Ltr6ryiNrJItZjxCRv1yfS2+9Z0GNfbb4t/Q/qrJw2hVX1VJ79Ewi8aeqY/quvy4+peyqmNd2iJiesCIi46IiICIiAiIgIiICIiDDxGuEY2bXHcPiVr80pcbuNz/O5ZWMX6U37Bbut+t1hLZirERt5mfJNrTHiBa9p1h09RSmOnn6F5eLnaA9tjdhc3a0E2Nx2W4rYV+OF96t1E91MTqdw4pQap3kjpqpjBx6Njn/AMWVb9huEUWDUss7Q52Vt3yGzpX3IAYNwALi0W2cL9qnKuDKbjcfYsOppmysdHI0OY+wc1wu02IIuORAK7GCsRuqy2a1ulp6K+YvXy11VJLlLpJn7GMBcexrGgC5s0AeC7Pqv0MdQxulmA6eUAZdh6Nm/JcfWJsT3DsKl8MwyKlJ6GGOM7iWNAJ5E7yFPU82Yc+IVcYJrPKeqeX1HKONY1DStaGhjq6NssI+fiBGXYOkZvyXP1gbkd57QuMYRXy0NVHLlLZIX3LHgtPY5jgRcXaSPFWcqJso58AoHE8MiqiOmhjkO4F7QSOQO8BJwTaeUdDF6jjHG0bhiYlhFFjNLFO4Obmbdkgs2VliQWHeCA4OFtvG3atBr9U7wT0NUx44dIxzP4cy6dTUzYmNjjaGsZcNa0WaLkk2HMklZlJBmNzuHtVk4KzG7IVzWr0rPRgaC4dPT0ojqJ+meHmx2kMbYWYHO2uANzc9tuC2FfjRbcv1c1Edlczudy/Wusbg2PaFNYZiWY5H7+B7eR5qEX3DfM22/MLd91C9YtHVPFkmlujbERFhesIiICIiAiIgIiICIiDExCiEg7HDcfgeS1+eFzDZwsff3La18yRhws4AjmraZZr0Z8vp4v1ju1JFNz4M09UlvI7R+qwZcKkHAO7j+q0RlrPlitgvXwiMQ6o7/gVHhSmJwua3a0jbxB5qLBWrH8VMxpkV7bP7xf4fBflE6zxz2L7xHrDu+JXlS9dvekfEfVa67zy2L9oG3f3C/wAPiviq67u9euHdY93xCT8RilSGH9U9/wAAo8qSwxhLdgJ87gL8B2Jk+JDIRZcWGyO+rb0tn+qzYMF+27wb+pWaclY8rq4b27QiGtJNgLk8ApvDMNyec/rcB2f6rOgpms6rQPf4leqz3zTPSGvF6aKzu3cREVLUIiICIiAiIgIiICIiAiIgIiIC8ZKVjusxp72g+9eyJE6cmNsSXDIXb42+q3uXkMFgBuIxfvd+qkEUudvuUfbp9Qj3YLATcxi/e79V6RYVC3dG33+9ZiJzt9ye3T6hjx0Ubd0bB3NA+CyAiLkzM90oiI7CIi46IiICIiAiIgIiIP/Z"/>
          <p:cNvSpPr>
            <a:spLocks noChangeAspect="1" noChangeArrowheads="1"/>
          </p:cNvSpPr>
          <p:nvPr/>
        </p:nvSpPr>
        <p:spPr bwMode="auto">
          <a:xfrm>
            <a:off x="176213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22" name="Picture 14" descr="http://i1-news.softpedia-static.com/images/news2/Twitter-s-Original-Logo-Designer-Only-Made-3-from-It-2.jpg?13733857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143000"/>
            <a:ext cx="2895600" cy="28956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GitHub</a:t>
            </a:r>
            <a:r>
              <a:rPr lang="en-US" dirty="0" smtClean="0">
                <a:cs typeface="+mj-cs"/>
              </a:rPr>
              <a:t> Criticism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Pricing:</a:t>
            </a:r>
          </a:p>
          <a:p>
            <a:pPr lvl="1" eaLnBrk="1" hangingPunct="1">
              <a:defRPr/>
            </a:pPr>
            <a:r>
              <a:rPr lang="en-US" dirty="0" smtClean="0"/>
              <a:t>Private repositories are expensive…</a:t>
            </a:r>
          </a:p>
          <a:p>
            <a:pPr lvl="2" eaLnBrk="1" hangingPunct="1">
              <a:defRPr/>
            </a:pPr>
            <a:r>
              <a:rPr lang="en-US" dirty="0" smtClean="0"/>
              <a:t>$50 for 50 repositories (down from $100)</a:t>
            </a:r>
          </a:p>
          <a:p>
            <a:pPr lvl="2" eaLnBrk="1" hangingPunct="1">
              <a:defRPr/>
            </a:pPr>
            <a:r>
              <a:rPr lang="en-US" dirty="0" smtClean="0"/>
              <a:t>$7 for 5 repositories</a:t>
            </a:r>
          </a:p>
          <a:p>
            <a:pPr eaLnBrk="1" hangingPunct="1">
              <a:defRPr/>
            </a:pPr>
            <a:r>
              <a:rPr lang="en-US" dirty="0" smtClean="0"/>
              <a:t>Vulnerable to DDOSs’ (fixed?)</a:t>
            </a:r>
          </a:p>
          <a:p>
            <a:pPr eaLnBrk="1" hangingPunct="1">
              <a:defRPr/>
            </a:pPr>
            <a:r>
              <a:rPr lang="en-US" dirty="0" smtClean="0"/>
              <a:t>Pushes can fail silently (somewhat fixed)</a:t>
            </a:r>
          </a:p>
          <a:p>
            <a:pPr eaLnBrk="1" hangingPunct="1">
              <a:defRPr/>
            </a:pPr>
            <a:r>
              <a:rPr lang="en-US" dirty="0" smtClean="0"/>
              <a:t>Buttons…Buttons…BUTTONS. WHERE ARE THE BUTTONS?</a:t>
            </a:r>
          </a:p>
          <a:p>
            <a:pPr lvl="2" eaLnBrk="1" hangingPunct="1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Why isn’t there a button?!!?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 l="12500" t="18984" r="31875" b="37000"/>
          <a:stretch>
            <a:fillRect/>
          </a:stretch>
        </p:blipFill>
        <p:spPr bwMode="auto">
          <a:xfrm>
            <a:off x="0" y="1143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Github’s</a:t>
            </a:r>
            <a:r>
              <a:rPr lang="en-US" dirty="0" smtClean="0">
                <a:cs typeface="+mj-cs"/>
              </a:rPr>
              <a:t> Somewhat Secrets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Whitespace remover: </a:t>
            </a:r>
          </a:p>
          <a:p>
            <a:pPr lvl="1" eaLnBrk="1" hangingPunct="1">
              <a:defRPr/>
            </a:pPr>
            <a:r>
              <a:rPr lang="en-US" dirty="0" smtClean="0"/>
              <a:t>Got a commit that includes a lot of new whitespace? </a:t>
            </a:r>
          </a:p>
          <a:p>
            <a:pPr lvl="2" eaLnBrk="1" hangingPunct="1">
              <a:defRPr/>
            </a:pPr>
            <a:r>
              <a:rPr lang="en-US" b="1" dirty="0" smtClean="0"/>
              <a:t>USE: ?w=1</a:t>
            </a:r>
            <a:r>
              <a:rPr lang="en-US" dirty="0" smtClean="0"/>
              <a:t> in the URL</a:t>
            </a:r>
          </a:p>
          <a:p>
            <a:pPr eaLnBrk="1" hangingPunct="1">
              <a:defRPr/>
            </a:pPr>
            <a:r>
              <a:rPr lang="en-US" dirty="0" smtClean="0"/>
              <a:t>Cross-Repository Issue References</a:t>
            </a:r>
          </a:p>
          <a:p>
            <a:pPr lvl="1" eaLnBrk="1" hangingPunct="1">
              <a:defRPr/>
            </a:pPr>
            <a:r>
              <a:rPr lang="en-US" dirty="0" smtClean="0"/>
              <a:t>Reference issues between repositories</a:t>
            </a:r>
          </a:p>
          <a:p>
            <a:pPr lvl="2" eaLnBrk="1" hangingPunct="1">
              <a:defRPr/>
            </a:pPr>
            <a:r>
              <a:rPr lang="en-US" b="1" dirty="0" smtClean="0"/>
              <a:t>USE: user</a:t>
            </a:r>
            <a:r>
              <a:rPr lang="en-US" dirty="0" smtClean="0"/>
              <a:t>/</a:t>
            </a:r>
            <a:r>
              <a:rPr lang="en-US" b="1" dirty="0" err="1" smtClean="0"/>
              <a:t>repository</a:t>
            </a:r>
            <a:r>
              <a:rPr lang="en-US" dirty="0" err="1" smtClean="0"/>
              <a:t>#</a:t>
            </a:r>
            <a:r>
              <a:rPr lang="en-US" b="1" dirty="0" err="1" smtClean="0"/>
              <a:t>number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Secrets cont…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Quick navigation</a:t>
            </a:r>
          </a:p>
          <a:p>
            <a:pPr eaLnBrk="1" hangingPunct="1">
              <a:defRPr/>
            </a:pPr>
            <a:r>
              <a:rPr lang="en-US" dirty="0" smtClean="0"/>
              <a:t>From the repository's home page, 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</a:t>
            </a:r>
            <a:r>
              <a:rPr lang="en-US" b="1" dirty="0" smtClean="0"/>
              <a:t>w</a:t>
            </a:r>
            <a:r>
              <a:rPr lang="en-US" dirty="0" smtClean="0"/>
              <a:t> to bring up a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quick filter panel which is displayed for your branches. </a:t>
            </a:r>
          </a:p>
          <a:p>
            <a:pPr marL="971550" lvl="1" indent="-514350" eaLnBrk="1" hangingPunct="1">
              <a:buAutoNum type="arabicPeriod"/>
              <a:defRPr/>
            </a:pPr>
            <a:r>
              <a:rPr lang="en-US" dirty="0" smtClean="0"/>
              <a:t>Inside of your repository, type </a:t>
            </a:r>
            <a:r>
              <a:rPr lang="en-US" b="1" dirty="0" smtClean="0"/>
              <a:t>t</a:t>
            </a:r>
            <a:r>
              <a:rPr lang="en-US" dirty="0" smtClean="0"/>
              <a:t> </a:t>
            </a:r>
          </a:p>
          <a:p>
            <a:pPr marL="971550" lvl="1" indent="-514350" eaLnBrk="1" hangingPunct="1">
              <a:buAutoNum type="arabicPeriod"/>
              <a:defRPr/>
            </a:pPr>
            <a:r>
              <a:rPr lang="en-US" dirty="0" smtClean="0"/>
              <a:t>quick file selector displayed</a:t>
            </a:r>
          </a:p>
          <a:p>
            <a:pPr marL="971550" lvl="1" indent="-514350" eaLnBrk="1" hangingPunct="1">
              <a:buAutoNum type="arabicPeriod"/>
              <a:defRPr/>
            </a:pPr>
            <a:r>
              <a:rPr lang="en-US" dirty="0" smtClean="0"/>
              <a:t>Select your file, hit enter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Secrets End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.</a:t>
            </a:r>
            <a:r>
              <a:rPr lang="en-US" dirty="0" err="1" smtClean="0"/>
              <a:t>dff</a:t>
            </a:r>
            <a:r>
              <a:rPr lang="en-US" dirty="0" smtClean="0"/>
              <a:t>, </a:t>
            </a:r>
            <a:r>
              <a:rPr lang="en-US" dirty="0" smtClean="0"/>
              <a:t>.</a:t>
            </a:r>
            <a:r>
              <a:rPr lang="en-US" dirty="0" smtClean="0"/>
              <a:t>patch</a:t>
            </a:r>
          </a:p>
          <a:p>
            <a:pPr lvl="1" eaLnBrk="1" hangingPunct="1">
              <a:defRPr/>
            </a:pPr>
            <a:r>
              <a:rPr lang="en-US" dirty="0" smtClean="0"/>
              <a:t>Files that can update source code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Generate quick diff and patch files </a:t>
            </a:r>
          </a:p>
          <a:p>
            <a:pPr lvl="2" eaLnBrk="1" hangingPunct="1">
              <a:defRPr/>
            </a:pPr>
            <a:r>
              <a:rPr lang="en-US" dirty="0" smtClean="0"/>
              <a:t>ADD: </a:t>
            </a:r>
            <a:r>
              <a:rPr lang="en-US" b="1" dirty="0" smtClean="0"/>
              <a:t>.diff</a:t>
            </a:r>
            <a:r>
              <a:rPr lang="en-US" dirty="0" smtClean="0"/>
              <a:t> or </a:t>
            </a:r>
            <a:r>
              <a:rPr lang="en-US" b="1" dirty="0" smtClean="0"/>
              <a:t>.patch</a:t>
            </a:r>
            <a:r>
              <a:rPr lang="en-US" dirty="0" smtClean="0"/>
              <a:t> at the end of the URL for a commit page, Pull Request, or Compare View </a:t>
            </a:r>
          </a:p>
          <a:p>
            <a:pPr lvl="3" eaLnBrk="1" hangingPunct="1">
              <a:defRPr/>
            </a:pPr>
            <a:r>
              <a:rPr lang="en-US" dirty="0" smtClean="0"/>
              <a:t>Plaintext view displayed</a:t>
            </a:r>
          </a:p>
          <a:p>
            <a:pPr eaLnBrk="1" hangingPunct="1">
              <a:defRPr/>
            </a:pPr>
            <a:r>
              <a:rPr lang="en-US" dirty="0" smtClean="0"/>
              <a:t>Shortcuts:</a:t>
            </a:r>
          </a:p>
          <a:p>
            <a:pPr lvl="1" eaLnBrk="1" hangingPunct="1">
              <a:defRPr/>
            </a:pPr>
            <a:r>
              <a:rPr lang="en-US" dirty="0" smtClean="0"/>
              <a:t>Quickly find shortcuts</a:t>
            </a:r>
          </a:p>
          <a:p>
            <a:pPr lvl="2" eaLnBrk="1" hangingPunct="1">
              <a:defRPr/>
            </a:pPr>
            <a:r>
              <a:rPr lang="en-US" b="1" dirty="0" smtClean="0"/>
              <a:t>?</a:t>
            </a:r>
            <a:r>
              <a:rPr lang="en-US" dirty="0" smtClean="0"/>
              <a:t> On most pages will display the shortcuts</a:t>
            </a:r>
          </a:p>
          <a:p>
            <a:pPr lvl="3" eaLnBrk="1" hangingPunct="1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j-cs"/>
              </a:rPr>
              <a:t>Sources (list them)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-228600" y="6096000"/>
            <a:ext cx="9601200" cy="762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24579" name="Picture 1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5100" y="6423025"/>
            <a:ext cx="10779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500" b="1" dirty="0" smtClean="0">
                <a:cs typeface="+mn-cs"/>
                <a:hlinkClick r:id="rId3"/>
              </a:rPr>
              <a:t>https://github.com/about/</a:t>
            </a: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500" b="1" dirty="0" smtClean="0">
                <a:cs typeface="+mn-cs"/>
                <a:hlinkClick r:id="rId4"/>
              </a:rPr>
              <a:t>http://tom.preston-werner.com/2011/03/29/ten-lessons-from-githubs-first-year.html</a:t>
            </a: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500" b="1" dirty="0" smtClean="0">
                <a:cs typeface="+mn-cs"/>
                <a:hlinkClick r:id="rId5"/>
              </a:rPr>
              <a:t>https://help.github.com/articles/set-up-git</a:t>
            </a: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500" b="1" dirty="0" smtClean="0">
                <a:cs typeface="+mn-cs"/>
                <a:hlinkClick r:id="rId6"/>
              </a:rPr>
              <a:t>https://github.com/blog/967-github-secrets</a:t>
            </a: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500" b="1" dirty="0" smtClean="0">
                <a:cs typeface="+mn-cs"/>
                <a:hlinkClick r:id="rId7"/>
              </a:rPr>
              <a:t>http://repo.or.cz/</a:t>
            </a: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500" b="1" dirty="0" smtClean="0">
                <a:cs typeface="+mn-cs"/>
                <a:hlinkClick r:id="rId8"/>
              </a:rPr>
              <a:t>https://speakerdeck.com/holman/git-and-github-secrets</a:t>
            </a: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endParaRPr lang="en-US" b="1" dirty="0" smtClean="0"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Git</a:t>
            </a:r>
            <a:endParaRPr lang="en-US" dirty="0" smtClean="0"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it:</a:t>
            </a:r>
          </a:p>
          <a:p>
            <a:pPr lvl="1" eaLnBrk="1" hangingPunct="1">
              <a:defRPr/>
            </a:pPr>
            <a:r>
              <a:rPr lang="en-US" dirty="0" smtClean="0"/>
              <a:t>Is a version control system</a:t>
            </a:r>
          </a:p>
          <a:p>
            <a:pPr lvl="1" eaLnBrk="1" hangingPunct="1">
              <a:defRPr/>
            </a:pPr>
            <a:r>
              <a:rPr lang="en-US" dirty="0" smtClean="0"/>
              <a:t>Uses snapshots to create a mini file system</a:t>
            </a:r>
          </a:p>
          <a:p>
            <a:pPr lvl="1" eaLnBrk="1" hangingPunct="1">
              <a:defRPr/>
            </a:pPr>
            <a:r>
              <a:rPr lang="en-US" dirty="0" smtClean="0"/>
              <a:t>Every commit takes a snapshot of what the files are at that moment and stores a reference to that snapshot.</a:t>
            </a:r>
          </a:p>
          <a:p>
            <a:pPr lvl="2" eaLnBrk="1" hangingPunct="1">
              <a:defRPr/>
            </a:pPr>
            <a:r>
              <a:rPr lang="en-US" dirty="0" smtClean="0"/>
              <a:t>files that have not changed, just contain a link to the previously stored file.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>
                <a:hlinkClick r:id="rId2"/>
              </a:rPr>
              <a:t>http://www.quora.com/GitHub/What-is-the-story-behind-GitHub%E2%80%99s-octocat-mascot</a:t>
            </a:r>
            <a:endParaRPr lang="en-US" sz="1800" b="1" dirty="0" smtClean="0"/>
          </a:p>
          <a:p>
            <a:r>
              <a:rPr lang="en-US" sz="1800" b="1" dirty="0" smtClean="0">
                <a:hlinkClick r:id="rId3"/>
              </a:rPr>
              <a:t>http://pando.com/2013/07/08/original-github-octocat-designer-simon-oxley-on-his-famous-creation-i-dont-remember-drawing-it/</a:t>
            </a:r>
            <a:endParaRPr lang="en-US" sz="1800" b="1" dirty="0" smtClean="0"/>
          </a:p>
          <a:p>
            <a:r>
              <a:rPr lang="en-US" sz="1800" b="1" dirty="0" smtClean="0">
                <a:hlinkClick r:id="rId4"/>
              </a:rPr>
              <a:t>http://git-scm.com/book/ch1-3.html</a:t>
            </a:r>
            <a:endParaRPr lang="en-US" sz="1800" b="1" dirty="0" smtClean="0"/>
          </a:p>
          <a:p>
            <a:r>
              <a:rPr lang="en-US" sz="1800" b="1" dirty="0" smtClean="0">
                <a:hlinkClick r:id="rId3"/>
              </a:rPr>
              <a:t>http://steveko.wordpress.com/2012/02/24/10-things-i-hate-about-git/</a:t>
            </a:r>
          </a:p>
          <a:p>
            <a:r>
              <a:rPr lang="en-US" sz="1800" b="1" dirty="0" smtClean="0">
                <a:hlinkClick r:id="rId3"/>
              </a:rPr>
              <a:t>http://www.lostdecadegames.com/goodbye-github-hello-aws/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Git</a:t>
            </a:r>
            <a:r>
              <a:rPr lang="en-US" dirty="0" smtClean="0">
                <a:cs typeface="+mj-cs"/>
              </a:rPr>
              <a:t> Criticisms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 smtClean="0"/>
              <a:t>Complex information model</a:t>
            </a:r>
          </a:p>
          <a:p>
            <a:pPr lvl="1"/>
            <a:r>
              <a:rPr lang="en-US" sz="2400" dirty="0" smtClean="0"/>
              <a:t>Has files, a working tree, an index, a local repository, a remote repository, remotes commits, </a:t>
            </a:r>
            <a:r>
              <a:rPr lang="en-US" sz="2400" dirty="0" err="1" smtClean="0"/>
              <a:t>treeishes</a:t>
            </a:r>
            <a:r>
              <a:rPr lang="en-US" sz="2400" dirty="0" smtClean="0"/>
              <a:t>, branches, a stash…</a:t>
            </a:r>
            <a:endParaRPr lang="en-US" sz="2400" b="1" dirty="0" smtClean="0"/>
          </a:p>
          <a:p>
            <a:r>
              <a:rPr lang="en-US" sz="2800" b="1" dirty="0" smtClean="0"/>
              <a:t>Command line syntax</a:t>
            </a:r>
          </a:p>
          <a:p>
            <a:pPr lvl="1"/>
            <a:r>
              <a:rPr lang="en-US" sz="2400" b="1" dirty="0" smtClean="0"/>
              <a:t>Shortcuts (alone): “</a:t>
            </a:r>
            <a:r>
              <a:rPr lang="en-US" sz="2400" dirty="0" err="1" smtClean="0"/>
              <a:t>git</a:t>
            </a:r>
            <a:r>
              <a:rPr lang="en-US" sz="2400" dirty="0" smtClean="0"/>
              <a:t> pull” is exactly to “</a:t>
            </a:r>
            <a:r>
              <a:rPr lang="en-US" sz="2400" dirty="0" err="1" smtClean="0"/>
              <a:t>git</a:t>
            </a:r>
            <a:r>
              <a:rPr lang="en-US" sz="2400" dirty="0" smtClean="0"/>
              <a:t> fetch” then “</a:t>
            </a:r>
            <a:r>
              <a:rPr lang="en-US" sz="2400" dirty="0" err="1" smtClean="0"/>
              <a:t>git</a:t>
            </a:r>
            <a:r>
              <a:rPr lang="en-US" sz="2400" dirty="0" smtClean="0"/>
              <a:t> merge”</a:t>
            </a:r>
          </a:p>
          <a:p>
            <a:pPr lvl="1"/>
            <a:r>
              <a:rPr lang="en-US" sz="2400" dirty="0" smtClean="0"/>
              <a:t>HOWEVER “</a:t>
            </a:r>
            <a:r>
              <a:rPr lang="en-US" sz="2400" dirty="0" err="1" smtClean="0"/>
              <a:t>git</a:t>
            </a:r>
            <a:r>
              <a:rPr lang="en-US" sz="2400" dirty="0" smtClean="0"/>
              <a:t> branch” with “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checkout”: “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–b</a:t>
            </a:r>
            <a:endParaRPr lang="en-US" sz="2400" b="1" dirty="0" smtClean="0"/>
          </a:p>
          <a:p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GitHub</a:t>
            </a:r>
            <a:r>
              <a:rPr lang="en-US" dirty="0" smtClean="0">
                <a:cs typeface="+mj-cs"/>
              </a:rPr>
              <a:t>...Who</a:t>
            </a:r>
            <a:r>
              <a:rPr lang="en-US" dirty="0" smtClean="0">
                <a:cs typeface="+mj-cs"/>
              </a:rPr>
              <a:t>..What..When?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Who:</a:t>
            </a:r>
          </a:p>
          <a:p>
            <a:pPr lvl="1" eaLnBrk="1" hangingPunct="1">
              <a:defRPr/>
            </a:pPr>
            <a:r>
              <a:rPr lang="en-US" dirty="0" smtClean="0"/>
              <a:t>Founded by </a:t>
            </a:r>
            <a:r>
              <a:rPr lang="en-US" dirty="0" smtClean="0">
                <a:hlinkClick r:id="rId2"/>
              </a:rPr>
              <a:t>Tom Preston-Werner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Chris </a:t>
            </a:r>
            <a:r>
              <a:rPr lang="en-US" dirty="0" err="1" smtClean="0">
                <a:hlinkClick r:id="rId3"/>
              </a:rPr>
              <a:t>Wanstrath</a:t>
            </a:r>
            <a:r>
              <a:rPr lang="en-US" dirty="0" smtClean="0"/>
              <a:t>, and </a:t>
            </a:r>
            <a:r>
              <a:rPr lang="en-US" dirty="0" smtClean="0">
                <a:hlinkClick r:id="rId4"/>
              </a:rPr>
              <a:t>PJ </a:t>
            </a:r>
            <a:r>
              <a:rPr lang="en-US" dirty="0" err="1" smtClean="0">
                <a:hlinkClick r:id="rId4"/>
              </a:rPr>
              <a:t>Hyett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What is it</a:t>
            </a:r>
          </a:p>
          <a:p>
            <a:pPr lvl="1" eaLnBrk="1" hangingPunct="1">
              <a:defRPr/>
            </a:pPr>
            <a:r>
              <a:rPr lang="en-US" dirty="0" smtClean="0"/>
              <a:t>Uses </a:t>
            </a:r>
            <a:r>
              <a:rPr lang="en-US" dirty="0" err="1" smtClean="0"/>
              <a:t>Git</a:t>
            </a:r>
            <a:r>
              <a:rPr lang="en-US" dirty="0" smtClean="0"/>
              <a:t> Version </a:t>
            </a:r>
            <a:r>
              <a:rPr lang="en-US" dirty="0" smtClean="0"/>
              <a:t>Control system</a:t>
            </a:r>
          </a:p>
          <a:p>
            <a:pPr lvl="1" eaLnBrk="1" hangingPunct="1">
              <a:defRPr/>
            </a:pPr>
            <a:r>
              <a:rPr lang="en-US" dirty="0" smtClean="0"/>
              <a:t>Collaborative</a:t>
            </a:r>
          </a:p>
          <a:p>
            <a:pPr lvl="1" eaLnBrk="1" hangingPunct="1">
              <a:defRPr/>
            </a:pPr>
            <a:r>
              <a:rPr lang="en-US" dirty="0" smtClean="0"/>
              <a:t>Cloud storage </a:t>
            </a:r>
          </a:p>
          <a:p>
            <a:pPr eaLnBrk="1" hangingPunct="1">
              <a:defRPr/>
            </a:pPr>
            <a:r>
              <a:rPr lang="en-US" dirty="0" smtClean="0"/>
              <a:t>When </a:t>
            </a:r>
          </a:p>
          <a:p>
            <a:pPr lvl="1" eaLnBrk="1" hangingPunct="1">
              <a:defRPr/>
            </a:pPr>
            <a:r>
              <a:rPr lang="en-US" dirty="0" smtClean="0"/>
              <a:t>Site went live April 10</a:t>
            </a:r>
            <a:r>
              <a:rPr lang="en-US" baseline="30000" dirty="0" smtClean="0"/>
              <a:t>th</a:t>
            </a:r>
            <a:r>
              <a:rPr lang="en-US" dirty="0" smtClean="0"/>
              <a:t>, 2008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Beginnings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Preston and </a:t>
            </a:r>
            <a:r>
              <a:rPr lang="en-US" dirty="0" err="1" smtClean="0"/>
              <a:t>Wanstrath</a:t>
            </a:r>
            <a:r>
              <a:rPr lang="en-US" dirty="0" smtClean="0"/>
              <a:t> started it to fill a need for </a:t>
            </a:r>
            <a:r>
              <a:rPr lang="en-US" dirty="0" err="1" smtClean="0"/>
              <a:t>git</a:t>
            </a:r>
            <a:r>
              <a:rPr lang="en-US" dirty="0" smtClean="0"/>
              <a:t> hosting collaboration</a:t>
            </a:r>
          </a:p>
          <a:p>
            <a:pPr eaLnBrk="1" hangingPunct="1">
              <a:defRPr/>
            </a:pPr>
            <a:r>
              <a:rPr lang="en-US" dirty="0" smtClean="0"/>
              <a:t>Preston was introduced to </a:t>
            </a:r>
            <a:r>
              <a:rPr lang="en-US" dirty="0" err="1" smtClean="0"/>
              <a:t>git</a:t>
            </a:r>
            <a:r>
              <a:rPr lang="en-US" dirty="0" smtClean="0"/>
              <a:t> by Dave </a:t>
            </a:r>
            <a:r>
              <a:rPr lang="en-US" dirty="0" err="1" smtClean="0"/>
              <a:t>Fayram</a:t>
            </a:r>
            <a:r>
              <a:rPr lang="en-US" dirty="0" smtClean="0"/>
              <a:t> friend and coworker at </a:t>
            </a:r>
            <a:r>
              <a:rPr lang="en-US" dirty="0" err="1" smtClean="0"/>
              <a:t>Powerset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r>
              <a:rPr lang="en-US" dirty="0" smtClean="0"/>
              <a:t>Original distributed </a:t>
            </a:r>
            <a:r>
              <a:rPr lang="en-US" dirty="0" err="1" smtClean="0"/>
              <a:t>git</a:t>
            </a:r>
            <a:r>
              <a:rPr lang="en-US" dirty="0" smtClean="0"/>
              <a:t> method was to setup Unix machines and use that as an ad-hoc solution. </a:t>
            </a:r>
          </a:p>
          <a:p>
            <a:pPr lvl="1" eaLnBrk="1" hangingPunct="1">
              <a:defRPr/>
            </a:pPr>
            <a:r>
              <a:rPr lang="en-US" dirty="0" smtClean="0"/>
              <a:t>Not Ideal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Competition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hlinkClick r:id="rId2"/>
              </a:rPr>
              <a:t>repo.or.cz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Limited </a:t>
            </a:r>
          </a:p>
          <a:p>
            <a:pPr lvl="1" eaLnBrk="1" hangingPunct="1">
              <a:defRPr/>
            </a:pPr>
            <a:r>
              <a:rPr lang="en-US" dirty="0" smtClean="0"/>
              <a:t>Poorly designed</a:t>
            </a:r>
          </a:p>
          <a:p>
            <a:pPr lvl="1" eaLnBrk="1" hangingPunct="1">
              <a:defRPr/>
            </a:pPr>
            <a:r>
              <a:rPr lang="en-US" dirty="0" smtClean="0"/>
              <a:t>Clunky interface (yes it is worse)</a:t>
            </a:r>
          </a:p>
          <a:p>
            <a:pPr lvl="1" eaLnBrk="1" hangingPunct="1">
              <a:defRPr/>
            </a:pPr>
            <a:r>
              <a:rPr lang="en-US" dirty="0" smtClean="0"/>
              <a:t>Limited support (open source)</a:t>
            </a:r>
          </a:p>
          <a:p>
            <a:pPr lvl="1" eaLnBrk="1" hangingPunct="1">
              <a:defRPr/>
            </a:pPr>
            <a:r>
              <a:rPr lang="en-US" dirty="0" smtClean="0"/>
              <a:t>Poor updates</a:t>
            </a:r>
          </a:p>
          <a:p>
            <a:pPr lvl="1" eaLnBrk="1" hangingPunct="1">
              <a:defRPr/>
            </a:pPr>
            <a:r>
              <a:rPr lang="en-US" dirty="0" smtClean="0"/>
              <a:t>Free (with no paid subscriber option)</a:t>
            </a:r>
          </a:p>
          <a:p>
            <a:pPr lvl="1" eaLnBrk="1" hangingPunct="1">
              <a:defRPr/>
            </a:pPr>
            <a:r>
              <a:rPr lang="en-US" dirty="0" smtClean="0"/>
              <a:t>Little- to-no business interest</a:t>
            </a:r>
          </a:p>
          <a:p>
            <a:pPr lvl="1" eaLnBrk="1" hangingPunct="1">
              <a:defRPr/>
            </a:pPr>
            <a:r>
              <a:rPr lang="en-US" dirty="0" smtClean="0"/>
              <a:t>No private collaboration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None/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Github</a:t>
            </a:r>
            <a:r>
              <a:rPr lang="en-US" dirty="0" smtClean="0">
                <a:cs typeface="+mj-cs"/>
              </a:rPr>
              <a:t>: Start-up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Preston and </a:t>
            </a:r>
            <a:r>
              <a:rPr lang="en-US" dirty="0" err="1" smtClean="0"/>
              <a:t>Wanstrath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Created a market, rather than entered</a:t>
            </a:r>
          </a:p>
          <a:p>
            <a:pPr lvl="1" eaLnBrk="1" hangingPunct="1">
              <a:defRPr/>
            </a:pPr>
            <a:r>
              <a:rPr lang="en-US" dirty="0" smtClean="0"/>
              <a:t>Took time to catch on</a:t>
            </a:r>
          </a:p>
          <a:p>
            <a:pPr lvl="1" eaLnBrk="1" hangingPunct="1">
              <a:defRPr/>
            </a:pPr>
            <a:r>
              <a:rPr lang="en-US" dirty="0" smtClean="0"/>
              <a:t>Adoption of </a:t>
            </a:r>
            <a:r>
              <a:rPr lang="en-US" dirty="0" err="1" smtClean="0"/>
              <a:t>git</a:t>
            </a:r>
            <a:r>
              <a:rPr lang="en-US" dirty="0" smtClean="0"/>
              <a:t> still in early stages</a:t>
            </a:r>
          </a:p>
          <a:p>
            <a:pPr eaLnBrk="1" hangingPunct="1">
              <a:defRPr/>
            </a:pPr>
            <a:r>
              <a:rPr lang="en-US" dirty="0" smtClean="0"/>
              <a:t>Preston continued to work at </a:t>
            </a:r>
            <a:r>
              <a:rPr lang="en-US" dirty="0" err="1" smtClean="0"/>
              <a:t>Powerset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Wanstrath</a:t>
            </a:r>
            <a:r>
              <a:rPr lang="en-US" dirty="0" smtClean="0"/>
              <a:t> continued work as a Rails consultant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Git</a:t>
            </a:r>
            <a:r>
              <a:rPr lang="en-US" dirty="0" smtClean="0">
                <a:cs typeface="+mj-cs"/>
              </a:rPr>
              <a:t> Hub Goes Live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73914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Start 4 people (now 239 in &lt;6 years)</a:t>
            </a:r>
          </a:p>
          <a:p>
            <a:pPr eaLnBrk="1" hangingPunct="1">
              <a:defRPr/>
            </a:pPr>
            <a:r>
              <a:rPr lang="en-US" dirty="0" smtClean="0"/>
              <a:t>Twitter</a:t>
            </a:r>
          </a:p>
          <a:p>
            <a:pPr lvl="1" eaLnBrk="1" hangingPunct="1">
              <a:defRPr/>
            </a:pPr>
            <a:r>
              <a:rPr lang="en-US" dirty="0" smtClean="0"/>
              <a:t>Used as an instant feedback tool</a:t>
            </a:r>
          </a:p>
          <a:p>
            <a:pPr lvl="1" eaLnBrk="1" hangingPunct="1">
              <a:defRPr/>
            </a:pPr>
            <a:r>
              <a:rPr lang="en-US" dirty="0" smtClean="0"/>
              <a:t>Check if site unreachable (China) </a:t>
            </a:r>
          </a:p>
          <a:p>
            <a:pPr lvl="1" eaLnBrk="1" hangingPunct="1">
              <a:defRPr/>
            </a:pPr>
            <a:r>
              <a:rPr lang="en-US" dirty="0" smtClean="0"/>
              <a:t>Site slow</a:t>
            </a:r>
          </a:p>
          <a:p>
            <a:pPr lvl="1" eaLnBrk="1" hangingPunct="1">
              <a:defRPr/>
            </a:pPr>
            <a:r>
              <a:rPr lang="en-US" dirty="0" smtClean="0"/>
              <a:t>Feature: ego boost</a:t>
            </a:r>
          </a:p>
          <a:p>
            <a:pPr lvl="1" eaLnBrk="1" hangingPunct="1">
              <a:defRPr/>
            </a:pPr>
            <a:r>
              <a:rPr lang="en-US" dirty="0" smtClean="0"/>
              <a:t>Monitoring by support</a:t>
            </a:r>
          </a:p>
          <a:p>
            <a:pPr lvl="1" eaLnBrk="1" hangingPunct="1">
              <a:defRPr/>
            </a:pPr>
            <a:r>
              <a:rPr lang="en-US" dirty="0" smtClean="0"/>
              <a:t>Ability to move annoying bugs to short list</a:t>
            </a:r>
          </a:p>
          <a:p>
            <a:pPr lvl="1" eaLnBrk="1" hangingPunct="1">
              <a:buNone/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Rapid Improvement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Just after launch</a:t>
            </a:r>
          </a:p>
          <a:p>
            <a:pPr lvl="1" eaLnBrk="1" hangingPunct="1">
              <a:defRPr/>
            </a:pPr>
            <a:r>
              <a:rPr lang="en-US" dirty="0" smtClean="0"/>
              <a:t>Adding new features paramount</a:t>
            </a:r>
          </a:p>
          <a:p>
            <a:pPr lvl="1" eaLnBrk="1" hangingPunct="1">
              <a:defRPr/>
            </a:pPr>
            <a:r>
              <a:rPr lang="en-US" dirty="0" smtClean="0"/>
              <a:t>Stability of site secondary</a:t>
            </a:r>
          </a:p>
          <a:p>
            <a:pPr lvl="1" eaLnBrk="1" hangingPunct="1">
              <a:defRPr/>
            </a:pPr>
            <a:r>
              <a:rPr lang="en-US" dirty="0" smtClean="0"/>
              <a:t>Assumed first users will forgive failures easier than later users.</a:t>
            </a:r>
          </a:p>
          <a:p>
            <a:pPr lvl="1" eaLnBrk="1" hangingPunct="1">
              <a:defRPr/>
            </a:pPr>
            <a:r>
              <a:rPr lang="en-US" dirty="0" smtClean="0"/>
              <a:t>Updates of up to ten times in one afternoon common</a:t>
            </a:r>
          </a:p>
          <a:p>
            <a:pPr eaLnBrk="1" hangingPunct="1">
              <a:defRPr/>
            </a:pPr>
            <a:r>
              <a:rPr lang="en-US" dirty="0" smtClean="0"/>
              <a:t>Now:</a:t>
            </a:r>
          </a:p>
          <a:p>
            <a:pPr lvl="1" eaLnBrk="1" hangingPunct="1">
              <a:defRPr/>
            </a:pPr>
            <a:r>
              <a:rPr lang="en-US" dirty="0" smtClean="0"/>
              <a:t>More focus on stability enhancements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786</Words>
  <Application>Microsoft Office PowerPoint</Application>
  <PresentationFormat>On-screen Show (4:3)</PresentationFormat>
  <Paragraphs>141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 Design</vt:lpstr>
      <vt:lpstr>1_Default Design</vt:lpstr>
      <vt:lpstr>Inside Git Hub Alex Benns</vt:lpstr>
      <vt:lpstr>Git</vt:lpstr>
      <vt:lpstr>Git Criticisms</vt:lpstr>
      <vt:lpstr>GitHub...Who..What..When?</vt:lpstr>
      <vt:lpstr>Beginnings </vt:lpstr>
      <vt:lpstr>Competition</vt:lpstr>
      <vt:lpstr>Github: Start-up</vt:lpstr>
      <vt:lpstr>Git Hub Goes Live</vt:lpstr>
      <vt:lpstr>Rapid Improvement</vt:lpstr>
      <vt:lpstr>Expansion from Community</vt:lpstr>
      <vt:lpstr>Github Investors</vt:lpstr>
      <vt:lpstr>Moderately Interesting Stats</vt:lpstr>
      <vt:lpstr>WHAT IS THAT??!!</vt:lpstr>
      <vt:lpstr>GitHub Criticism</vt:lpstr>
      <vt:lpstr>Why isn’t there a button?!!?</vt:lpstr>
      <vt:lpstr>Github’s Somewhat Secrets</vt:lpstr>
      <vt:lpstr>Secrets cont…</vt:lpstr>
      <vt:lpstr>Secrets End</vt:lpstr>
      <vt:lpstr>Sources (list them)</vt:lpstr>
      <vt:lpstr>Sources cont…</vt:lpstr>
    </vt:vector>
  </TitlesOfParts>
  <Company>RR Donnelley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RR Donnelley</dc:creator>
  <cp:lastModifiedBy>Alex Benns</cp:lastModifiedBy>
  <cp:revision>59</cp:revision>
  <dcterms:created xsi:type="dcterms:W3CDTF">2010-02-23T00:58:46Z</dcterms:created>
  <dcterms:modified xsi:type="dcterms:W3CDTF">2014-03-26T18:42:28Z</dcterms:modified>
</cp:coreProperties>
</file>