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</p:sldMasterIdLst>
  <p:notesMasterIdLst>
    <p:notesMasterId r:id="rId22"/>
  </p:notesMasterIdLst>
  <p:sldIdLst>
    <p:sldId id="257" r:id="rId3"/>
    <p:sldId id="258" r:id="rId4"/>
    <p:sldId id="278" r:id="rId5"/>
    <p:sldId id="279" r:id="rId6"/>
    <p:sldId id="280" r:id="rId7"/>
    <p:sldId id="281" r:id="rId8"/>
    <p:sldId id="282" r:id="rId9"/>
    <p:sldId id="285" r:id="rId10"/>
    <p:sldId id="286" r:id="rId11"/>
    <p:sldId id="292" r:id="rId12"/>
    <p:sldId id="283" r:id="rId13"/>
    <p:sldId id="284" r:id="rId14"/>
    <p:sldId id="287" r:id="rId15"/>
    <p:sldId id="288" r:id="rId16"/>
    <p:sldId id="289" r:id="rId17"/>
    <p:sldId id="290" r:id="rId18"/>
    <p:sldId id="291" r:id="rId19"/>
    <p:sldId id="293" r:id="rId20"/>
    <p:sldId id="277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3872E4E-50F6-4A13-B79B-133D087C753B}" type="datetimeFigureOut">
              <a:rPr lang="en-US"/>
              <a:pPr/>
              <a:t>3/22/2014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A0F8374-65B0-479A-A668-931474F94E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069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0" y="0"/>
            <a:ext cx="9144000" cy="6867525"/>
            <a:chOff x="0" y="0"/>
            <a:chExt cx="5760" cy="4326"/>
          </a:xfrm>
        </p:grpSpPr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0" y="0"/>
              <a:ext cx="5760" cy="4326"/>
              <a:chOff x="0" y="0"/>
              <a:chExt cx="5760" cy="4326"/>
            </a:xfrm>
          </p:grpSpPr>
          <p:pic>
            <p:nvPicPr>
              <p:cNvPr id="7" name="Picture 9" descr="electrodes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5760" cy="4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10" descr="redbar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584" cy="4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11" descr="blackbar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3504"/>
                <a:ext cx="5760" cy="8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Rectangle 12"/>
              <p:cNvSpPr>
                <a:spLocks noChangeArrowheads="1"/>
              </p:cNvSpPr>
              <p:nvPr/>
            </p:nvSpPr>
            <p:spPr bwMode="auto">
              <a:xfrm>
                <a:off x="0" y="816"/>
                <a:ext cx="1584" cy="11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pic>
            <p:nvPicPr>
              <p:cNvPr id="11" name="Picture 13" descr="igniteimage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" y="912"/>
                <a:ext cx="1296" cy="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6" name="Picture 14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3840"/>
              <a:ext cx="118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Picture 1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76650"/>
            <a:ext cx="25146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1295400"/>
            <a:ext cx="5943600" cy="1752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3124200"/>
            <a:ext cx="5943600" cy="1925392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82266217"/>
      </p:ext>
    </p:extLst>
  </p:cSld>
  <p:clrMapOvr>
    <a:masterClrMapping/>
  </p:clrMapOvr>
  <p:transition advClick="0" advTm="1500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11331"/>
      </p:ext>
    </p:extLst>
  </p:cSld>
  <p:clrMapOvr>
    <a:masterClrMapping/>
  </p:clrMapOvr>
  <p:transition advClick="0" advTm="1500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750" y="152400"/>
            <a:ext cx="18478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152400"/>
            <a:ext cx="53911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28353"/>
      </p:ext>
    </p:extLst>
  </p:cSld>
  <p:clrMapOvr>
    <a:masterClrMapping/>
  </p:clrMapOvr>
  <p:transition advClick="0" advTm="15000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4"/>
          <p:cNvGrpSpPr>
            <a:grpSpLocks/>
          </p:cNvGrpSpPr>
          <p:nvPr userDrawn="1"/>
        </p:nvGrpSpPr>
        <p:grpSpPr bwMode="auto">
          <a:xfrm>
            <a:off x="0" y="0"/>
            <a:ext cx="9144000" cy="6867525"/>
            <a:chOff x="0" y="0"/>
            <a:chExt cx="5760" cy="4326"/>
          </a:xfrm>
        </p:grpSpPr>
        <p:pic>
          <p:nvPicPr>
            <p:cNvPr id="5" name="Picture 13" descr="electrodesdark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4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2" descr="redbar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584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13" descr="blackbar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504"/>
              <a:ext cx="5760" cy="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>
              <a:spLocks noChangeArrowheads="1"/>
            </p:cNvSpPr>
            <p:nvPr userDrawn="1"/>
          </p:nvSpPr>
          <p:spPr bwMode="auto">
            <a:xfrm>
              <a:off x="0" y="816"/>
              <a:ext cx="1584" cy="1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pic>
          <p:nvPicPr>
            <p:cNvPr id="9" name="Picture 15" descr="igniteimage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912"/>
              <a:ext cx="1296" cy="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6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3840"/>
              <a:ext cx="118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2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819400" y="1295400"/>
            <a:ext cx="5943600" cy="1752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3124200"/>
            <a:ext cx="59436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94769900"/>
      </p:ext>
    </p:extLst>
  </p:cSld>
  <p:clrMapOvr>
    <a:masterClrMapping/>
  </p:clrMapOvr>
  <p:transition advClick="0" advTm="15000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06895"/>
      </p:ext>
    </p:extLst>
  </p:cSld>
  <p:clrMapOvr>
    <a:masterClrMapping/>
  </p:clrMapOvr>
  <p:transition advClick="0" advTm="15000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3072804"/>
      </p:ext>
    </p:extLst>
  </p:cSld>
  <p:clrMapOvr>
    <a:masterClrMapping/>
  </p:clrMapOvr>
  <p:transition advClick="0" advTm="15000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447800"/>
            <a:ext cx="3619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447800"/>
            <a:ext cx="3619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24673"/>
      </p:ext>
    </p:extLst>
  </p:cSld>
  <p:clrMapOvr>
    <a:masterClrMapping/>
  </p:clrMapOvr>
  <p:transition advClick="0" advTm="15000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37830"/>
      </p:ext>
    </p:extLst>
  </p:cSld>
  <p:clrMapOvr>
    <a:masterClrMapping/>
  </p:clrMapOvr>
  <p:transition advClick="0" advTm="15000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9678"/>
      </p:ext>
    </p:extLst>
  </p:cSld>
  <p:clrMapOvr>
    <a:masterClrMapping/>
  </p:clrMapOvr>
  <p:transition advClick="0" advTm="15000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8500094"/>
      </p:ext>
    </p:extLst>
  </p:cSld>
  <p:clrMapOvr>
    <a:masterClrMapping/>
  </p:clrMapOvr>
  <p:transition advClick="0" advTm="15000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6279205"/>
      </p:ext>
    </p:extLst>
  </p:cSld>
  <p:clrMapOvr>
    <a:masterClrMapping/>
  </p:clrMapOvr>
  <p:transition advClick="0" advTm="15000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99101"/>
      </p:ext>
    </p:extLst>
  </p:cSld>
  <p:clrMapOvr>
    <a:masterClrMapping/>
  </p:clrMapOvr>
  <p:transition advClick="0" advTm="15000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5346829"/>
      </p:ext>
    </p:extLst>
  </p:cSld>
  <p:clrMapOvr>
    <a:masterClrMapping/>
  </p:clrMapOvr>
  <p:transition advClick="0" advTm="15000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09435"/>
      </p:ext>
    </p:extLst>
  </p:cSld>
  <p:clrMapOvr>
    <a:masterClrMapping/>
  </p:clrMapOvr>
  <p:transition advClick="0" advTm="15000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750" y="152400"/>
            <a:ext cx="18478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152400"/>
            <a:ext cx="53911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61649"/>
      </p:ext>
    </p:extLst>
  </p:cSld>
  <p:clrMapOvr>
    <a:masterClrMapping/>
  </p:clrMapOvr>
  <p:transition advClick="0" advTm="15000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614405"/>
      </p:ext>
    </p:extLst>
  </p:cSld>
  <p:clrMapOvr>
    <a:masterClrMapping/>
  </p:clrMapOvr>
  <p:transition advClick="0" advTm="1500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447800"/>
            <a:ext cx="3619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447800"/>
            <a:ext cx="3619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315"/>
      </p:ext>
    </p:extLst>
  </p:cSld>
  <p:clrMapOvr>
    <a:masterClrMapping/>
  </p:clrMapOvr>
  <p:transition advClick="0" advTm="1500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88882"/>
      </p:ext>
    </p:extLst>
  </p:cSld>
  <p:clrMapOvr>
    <a:masterClrMapping/>
  </p:clrMapOvr>
  <p:transition advClick="0" advTm="1500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69983"/>
      </p:ext>
    </p:extLst>
  </p:cSld>
  <p:clrMapOvr>
    <a:masterClrMapping/>
  </p:clrMapOvr>
  <p:transition advClick="0" advTm="1500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3000"/>
            <a:ext cx="152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2952505"/>
      </p:ext>
    </p:extLst>
  </p:cSld>
  <p:clrMapOvr>
    <a:masterClrMapping/>
  </p:clrMapOvr>
  <p:transition advClick="0" advTm="1500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179342"/>
      </p:ext>
    </p:extLst>
  </p:cSld>
  <p:clrMapOvr>
    <a:masterClrMapping/>
  </p:clrMapOvr>
  <p:transition advClick="0" advTm="1500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258296"/>
      </p:ext>
    </p:extLst>
  </p:cSld>
  <p:clrMapOvr>
    <a:masterClrMapping/>
  </p:clrMapOvr>
  <p:transition advClick="0" advTm="1500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electrodes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0" descr="redbar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15"/>
          <p:cNvGrpSpPr>
            <a:grpSpLocks noChangeAspect="1"/>
          </p:cNvGrpSpPr>
          <p:nvPr userDrawn="1"/>
        </p:nvGrpSpPr>
        <p:grpSpPr bwMode="auto">
          <a:xfrm>
            <a:off x="0" y="1295400"/>
            <a:ext cx="1524000" cy="1062038"/>
            <a:chOff x="0" y="816"/>
            <a:chExt cx="1584" cy="1104"/>
          </a:xfrm>
        </p:grpSpPr>
        <p:sp>
          <p:nvSpPr>
            <p:cNvPr id="1036" name="Rectangle 12"/>
            <p:cNvSpPr>
              <a:spLocks noChangeAspect="1" noChangeArrowheads="1"/>
            </p:cNvSpPr>
            <p:nvPr userDrawn="1"/>
          </p:nvSpPr>
          <p:spPr bwMode="auto">
            <a:xfrm>
              <a:off x="0" y="816"/>
              <a:ext cx="1584" cy="1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pic>
          <p:nvPicPr>
            <p:cNvPr id="1034" name="Picture 13" descr="igniteimage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912"/>
              <a:ext cx="1296" cy="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9" name="Picture 11" descr="blackbar"/>
          <p:cNvPicPr>
            <a:picLocks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6638"/>
            <a:ext cx="914400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52400"/>
            <a:ext cx="7391400" cy="115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0200" y="1447800"/>
            <a:ext cx="7391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2" name="Picture 4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3000"/>
            <a:ext cx="152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43" r:id="rId7"/>
    <p:sldLayoutId id="2147483728" r:id="rId8"/>
    <p:sldLayoutId id="2147483729" r:id="rId9"/>
    <p:sldLayoutId id="2147483730" r:id="rId10"/>
    <p:sldLayoutId id="2147483731" r:id="rId11"/>
  </p:sldLayoutIdLst>
  <p:transition advClick="0" advTm="15000"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2" descr="electrodesdark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4" descr="redbar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6" name="Group 5"/>
          <p:cNvGrpSpPr>
            <a:grpSpLocks noChangeAspect="1"/>
          </p:cNvGrpSpPr>
          <p:nvPr userDrawn="1"/>
        </p:nvGrpSpPr>
        <p:grpSpPr bwMode="auto">
          <a:xfrm>
            <a:off x="0" y="1295400"/>
            <a:ext cx="1524000" cy="1062038"/>
            <a:chOff x="0" y="816"/>
            <a:chExt cx="1584" cy="1104"/>
          </a:xfrm>
        </p:grpSpPr>
        <p:sp>
          <p:nvSpPr>
            <p:cNvPr id="12294" name="Rectangle 6"/>
            <p:cNvSpPr>
              <a:spLocks noChangeAspect="1" noChangeArrowheads="1"/>
            </p:cNvSpPr>
            <p:nvPr userDrawn="1"/>
          </p:nvSpPr>
          <p:spPr bwMode="auto">
            <a:xfrm>
              <a:off x="0" y="816"/>
              <a:ext cx="1584" cy="1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pic>
          <p:nvPicPr>
            <p:cNvPr id="3082" name="Picture 7" descr="igniteimage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912"/>
              <a:ext cx="1296" cy="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7" name="Picture 8" descr="blackbar"/>
          <p:cNvPicPr>
            <a:picLocks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6638"/>
            <a:ext cx="9144000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9"/>
          <p:cNvPicPr>
            <a:picLocks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6423025"/>
            <a:ext cx="10779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52400"/>
            <a:ext cx="7391400" cy="115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0200" y="1447800"/>
            <a:ext cx="7391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ransition advClick="0" advTm="15000"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godb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ikipedia.com/" TargetMode="External"/><Relationship Id="rId4" Type="http://schemas.openxmlformats.org/officeDocument/2006/relationships/hyperlink" Target="http://www.indeed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19400" y="304800"/>
            <a:ext cx="5943600" cy="1752600"/>
          </a:xfrm>
          <a:extLst/>
        </p:spPr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ea typeface="+mj-ea"/>
                <a:cs typeface="+mj-cs"/>
              </a:rPr>
              <a:t>MongoDB</a:t>
            </a:r>
            <a:r>
              <a:rPr lang="en-US" dirty="0" smtClean="0">
                <a:ea typeface="+mj-ea"/>
                <a:cs typeface="+mj-cs"/>
              </a:rPr>
              <a:t> and </a:t>
            </a:r>
            <a:r>
              <a:rPr lang="en-US" dirty="0" err="1" smtClean="0">
                <a:ea typeface="+mj-ea"/>
                <a:cs typeface="+mj-cs"/>
              </a:rPr>
              <a:t>No</a:t>
            </a:r>
            <a:r>
              <a:rPr lang="en-US" strike="sngStrike" dirty="0" err="1" smtClean="0">
                <a:solidFill>
                  <a:srgbClr val="FF0000"/>
                </a:solidFill>
                <a:ea typeface="+mj-ea"/>
                <a:cs typeface="+mj-cs"/>
              </a:rPr>
              <a:t>SQL</a:t>
            </a:r>
            <a:r>
              <a:rPr lang="en-US" dirty="0" smtClean="0">
                <a:ea typeface="+mj-ea"/>
                <a:cs typeface="+mj-cs"/>
              </a:rPr>
              <a:t/>
            </a:r>
            <a:br>
              <a:rPr lang="en-US" dirty="0" smtClean="0">
                <a:ea typeface="+mj-ea"/>
                <a:cs typeface="+mj-cs"/>
              </a:rPr>
            </a:br>
            <a:r>
              <a:rPr lang="en-US" dirty="0" smtClean="0">
                <a:ea typeface="+mj-ea"/>
                <a:cs typeface="+mj-cs"/>
              </a:rPr>
              <a:t>Brian Troncone</a:t>
            </a:r>
            <a:endParaRPr lang="en-US" dirty="0" smtClean="0">
              <a:ea typeface="+mj-ea"/>
              <a:cs typeface="+mj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Command Examples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ea typeface="ＭＳ Ｐゴシック" charset="0"/>
              </a:rPr>
              <a:t>GoTo</a:t>
            </a:r>
            <a:r>
              <a:rPr lang="en-US" dirty="0" smtClean="0">
                <a:ea typeface="ＭＳ Ｐゴシック" charset="0"/>
              </a:rPr>
              <a:t> DB: “use [</a:t>
            </a:r>
            <a:r>
              <a:rPr lang="en-US" dirty="0" err="1" smtClean="0">
                <a:ea typeface="ＭＳ Ｐゴシック" charset="0"/>
              </a:rPr>
              <a:t>dbname</a:t>
            </a:r>
            <a:r>
              <a:rPr lang="en-US" dirty="0" smtClean="0">
                <a:ea typeface="ＭＳ Ｐゴシック" charset="0"/>
              </a:rPr>
              <a:t>]”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List Collections: “show collections”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Insert: </a:t>
            </a:r>
            <a:r>
              <a:rPr lang="en-US" dirty="0" err="1" smtClean="0">
                <a:ea typeface="ＭＳ Ｐゴシック" charset="0"/>
              </a:rPr>
              <a:t>db.foo.insert</a:t>
            </a:r>
            <a:r>
              <a:rPr lang="en-US" dirty="0" smtClean="0">
                <a:ea typeface="ＭＳ Ｐゴシック" charset="0"/>
              </a:rPr>
              <a:t>({name: “Joe”, age: 26})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Find: </a:t>
            </a:r>
            <a:r>
              <a:rPr lang="en-US" dirty="0" err="1" smtClean="0">
                <a:ea typeface="ＭＳ Ｐゴシック" charset="0"/>
              </a:rPr>
              <a:t>db.foo.find</a:t>
            </a:r>
            <a:r>
              <a:rPr lang="en-US" dirty="0" smtClean="0">
                <a:ea typeface="ＭＳ Ｐゴシック" charset="0"/>
              </a:rPr>
              <a:t>({name: “Joe”})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Update: </a:t>
            </a:r>
            <a:r>
              <a:rPr lang="en-US" dirty="0" err="1" smtClean="0">
                <a:ea typeface="ＭＳ Ｐゴシック" charset="0"/>
              </a:rPr>
              <a:t>db.foo.update</a:t>
            </a:r>
            <a:r>
              <a:rPr lang="en-US" dirty="0" smtClean="0">
                <a:ea typeface="ＭＳ Ｐゴシック" charset="0"/>
              </a:rPr>
              <a:t>({name: “Joe”}, {name: “Joe Joe”})</a:t>
            </a:r>
          </a:p>
          <a:p>
            <a:pPr eaLnBrk="1" hangingPunct="1"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Relational DB Example</a:t>
            </a:r>
            <a:endParaRPr lang="en-US" dirty="0" smtClean="0"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632" y="3340502"/>
            <a:ext cx="7363968" cy="1612498"/>
          </a:xfrm>
          <a:prstGeom prst="rect">
            <a:avLst/>
          </a:prstGeom>
        </p:spPr>
      </p:pic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3" y="1458912"/>
            <a:ext cx="7399399" cy="4560887"/>
          </a:xfrm>
          <a:prstGeom prst="rect">
            <a:avLst/>
          </a:prstGeom>
        </p:spPr>
      </p:pic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ea typeface="+mj-ea"/>
                <a:cs typeface="+mj-cs"/>
              </a:rPr>
              <a:t>MongoDB</a:t>
            </a:r>
            <a:r>
              <a:rPr lang="en-US" dirty="0" smtClean="0">
                <a:ea typeface="+mj-ea"/>
                <a:cs typeface="+mj-cs"/>
              </a:rPr>
              <a:t> Example</a:t>
            </a:r>
            <a:endParaRPr lang="en-US" dirty="0" smtClean="0"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470464"/>
            <a:ext cx="7391400" cy="4549336"/>
          </a:xfrm>
          <a:prstGeom prst="rect">
            <a:avLst/>
          </a:prstGeom>
        </p:spPr>
      </p:pic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Relational Locking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To ensure consistency rows and tables must be locked, allowing 1 write access at time.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Increased locking time means less reads/writes per second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Higher transaction latency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= Slower application</a:t>
            </a:r>
          </a:p>
          <a:p>
            <a:pPr eaLnBrk="1" hangingPunct="1"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Scaling Relational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ea typeface="ＭＳ Ｐゴシック" charset="0"/>
              </a:rPr>
              <a:t>Denormalizing</a:t>
            </a:r>
            <a:r>
              <a:rPr lang="en-US" dirty="0" smtClean="0">
                <a:ea typeface="ＭＳ Ｐゴシック" charset="0"/>
              </a:rPr>
              <a:t> tables, locks are taken on less tables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Relax consistency, allowing for reading of data before fully committed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This sacrifices consistency guaranteed of relational engine</a:t>
            </a:r>
          </a:p>
          <a:p>
            <a:pPr eaLnBrk="1" hangingPunct="1"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Scaling </a:t>
            </a:r>
            <a:r>
              <a:rPr lang="en-US" dirty="0" err="1" smtClean="0">
                <a:ea typeface="+mj-ea"/>
                <a:cs typeface="+mj-cs"/>
              </a:rPr>
              <a:t>MongoDB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Inherently schema-less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What does this mean?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No rows, no tables, no columns, no relationships between tables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Writes are performed on a single document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Document updates 1 at a time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No cross-collection locking</a:t>
            </a:r>
            <a:endParaRPr lang="en-US" dirty="0">
              <a:ea typeface="ＭＳ Ｐゴシック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Scaling </a:t>
            </a:r>
            <a:r>
              <a:rPr lang="en-US" dirty="0" err="1" smtClean="0">
                <a:ea typeface="+mj-ea"/>
                <a:cs typeface="+mj-cs"/>
              </a:rPr>
              <a:t>MongoDB</a:t>
            </a:r>
            <a:r>
              <a:rPr lang="en-US" dirty="0" smtClean="0">
                <a:ea typeface="+mj-ea"/>
                <a:cs typeface="+mj-cs"/>
              </a:rPr>
              <a:t> cont.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Locks are never extended between servers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Concept of “eventual consistency” allows for MUCH quicker write times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Server returns control to application quickly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If higher consistency is needed settings can be adjusted for your application</a:t>
            </a:r>
          </a:p>
          <a:p>
            <a:pPr eaLnBrk="1" hangingPunct="1"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When to use RDB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When licenses have already been paid (typically enterprise) </a:t>
            </a:r>
          </a:p>
          <a:p>
            <a:pPr eaLnBrk="1" hangingPunct="1">
              <a:defRPr/>
            </a:pPr>
            <a:r>
              <a:rPr lang="en-US" dirty="0">
                <a:ea typeface="ＭＳ Ｐゴシック" charset="0"/>
              </a:rPr>
              <a:t>M</a:t>
            </a:r>
            <a:r>
              <a:rPr lang="en-US" dirty="0" smtClean="0">
                <a:ea typeface="ＭＳ Ｐゴシック" charset="0"/>
              </a:rPr>
              <a:t>ost of surrounding talent is relational DB trained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Guaranteed consistency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Varied reporting and querying</a:t>
            </a:r>
          </a:p>
          <a:p>
            <a:pPr eaLnBrk="1" hangingPunct="1"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When to use </a:t>
            </a:r>
            <a:r>
              <a:rPr lang="en-US" dirty="0" err="1" smtClean="0">
                <a:ea typeface="+mj-ea"/>
                <a:cs typeface="+mj-cs"/>
              </a:rPr>
              <a:t>NoSQL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“In the startup world right now </a:t>
            </a:r>
            <a:r>
              <a:rPr lang="en-US" dirty="0" err="1" smtClean="0">
                <a:ea typeface="ＭＳ Ｐゴシック" charset="0"/>
              </a:rPr>
              <a:t>NoSQL</a:t>
            </a:r>
            <a:r>
              <a:rPr lang="en-US" dirty="0" smtClean="0">
                <a:ea typeface="ＭＳ Ｐゴシック" charset="0"/>
              </a:rPr>
              <a:t> databases are somewhere between hot and assumed.” –Andrew </a:t>
            </a:r>
            <a:r>
              <a:rPr lang="en-US" dirty="0" err="1" smtClean="0">
                <a:ea typeface="ＭＳ Ｐゴシック" charset="0"/>
              </a:rPr>
              <a:t>Brust</a:t>
            </a:r>
            <a:endParaRPr lang="en-US" dirty="0" smtClean="0">
              <a:ea typeface="ＭＳ Ｐゴシック" charset="0"/>
            </a:endParaRPr>
          </a:p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Web scale, simple storage and retrieval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Open source, costs scale with employee base not customer base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Big Data- Fast reads important, consistency not a problem</a:t>
            </a:r>
          </a:p>
          <a:p>
            <a:pPr eaLnBrk="1" hangingPunct="1"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ea typeface="+mj-ea"/>
                <a:cs typeface="+mj-cs"/>
              </a:rPr>
              <a:t>Sources (list them)</a:t>
            </a: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-228600" y="6096000"/>
            <a:ext cx="9601200" cy="762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24579" name="Picture 1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6423025"/>
            <a:ext cx="1077913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9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500" b="1" dirty="0" smtClean="0">
                <a:ea typeface="+mn-ea"/>
                <a:cs typeface="+mn-cs"/>
                <a:hlinkClick r:id="rId3"/>
              </a:rPr>
              <a:t>http://www.mongodb.com</a:t>
            </a:r>
            <a:endParaRPr lang="en-US" sz="2500" b="1" dirty="0" smtClean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sz="2500" b="1" dirty="0" smtClean="0">
                <a:ea typeface="+mn-ea"/>
                <a:cs typeface="+mn-cs"/>
                <a:hlinkClick r:id="rId4"/>
              </a:rPr>
              <a:t>http://www.indeed.com</a:t>
            </a:r>
            <a:endParaRPr lang="en-US" sz="2500" b="1" dirty="0" smtClean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sz="2500" b="1" dirty="0" smtClean="0">
                <a:ea typeface="+mn-ea"/>
                <a:cs typeface="+mn-cs"/>
                <a:hlinkClick r:id="rId5"/>
              </a:rPr>
              <a:t>http://www.wikipedia.com</a:t>
            </a:r>
            <a:endParaRPr lang="en-US" sz="2500" b="1" dirty="0" smtClean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sz="2500" b="1" dirty="0" err="1" smtClean="0">
                <a:ea typeface="+mn-ea"/>
                <a:cs typeface="+mn-cs"/>
              </a:rPr>
              <a:t>Pluralsight</a:t>
            </a:r>
            <a:endParaRPr lang="en-US" sz="2500" b="1" dirty="0" smtClean="0">
              <a:ea typeface="+mn-ea"/>
              <a:cs typeface="+mn-cs"/>
            </a:endParaRPr>
          </a:p>
          <a:p>
            <a:pPr marL="0" indent="0" eaLnBrk="1" hangingPunct="1">
              <a:buFontTx/>
              <a:buNone/>
              <a:defRPr/>
            </a:pPr>
            <a:endParaRPr lang="en-US" sz="2500" b="1" dirty="0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b="1" dirty="0" smtClean="0">
              <a:ea typeface="+mn-ea"/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History of </a:t>
            </a:r>
            <a:r>
              <a:rPr lang="en-US" dirty="0" err="1" smtClean="0">
                <a:ea typeface="+mj-ea"/>
                <a:cs typeface="+mj-cs"/>
              </a:rPr>
              <a:t>NoSQL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The term “</a:t>
            </a:r>
            <a:r>
              <a:rPr lang="en-US" dirty="0" err="1" smtClean="0">
                <a:ea typeface="ＭＳ Ｐゴシック" charset="0"/>
              </a:rPr>
              <a:t>NoSQL</a:t>
            </a:r>
            <a:r>
              <a:rPr lang="en-US" dirty="0" smtClean="0">
                <a:ea typeface="ＭＳ Ｐゴシック" charset="0"/>
              </a:rPr>
              <a:t>” first appeared in 1998 when Carlo </a:t>
            </a:r>
            <a:r>
              <a:rPr lang="en-US" dirty="0" err="1" smtClean="0">
                <a:ea typeface="ＭＳ Ｐゴシック" charset="0"/>
              </a:rPr>
              <a:t>Strossi</a:t>
            </a:r>
            <a:r>
              <a:rPr lang="en-US" dirty="0" smtClean="0">
                <a:ea typeface="ＭＳ Ｐゴシック" charset="0"/>
              </a:rPr>
              <a:t> invented a database that did not user SQL for querying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In 2009 Rackspace hosted a conference titled “</a:t>
            </a:r>
            <a:r>
              <a:rPr lang="en-US" dirty="0" err="1" smtClean="0">
                <a:ea typeface="ＭＳ Ｐゴシック" charset="0"/>
              </a:rPr>
              <a:t>NoSQL</a:t>
            </a:r>
            <a:r>
              <a:rPr lang="en-US" dirty="0" smtClean="0">
                <a:ea typeface="ＭＳ Ｐゴシック" charset="0"/>
              </a:rPr>
              <a:t>”, main theme was to discuss document based distributed databases. The name stuck.</a:t>
            </a:r>
            <a:endParaRPr lang="en-US" dirty="0">
              <a:ea typeface="ＭＳ Ｐゴシック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Types of </a:t>
            </a:r>
            <a:r>
              <a:rPr lang="en-US" dirty="0" err="1" smtClean="0">
                <a:ea typeface="+mj-ea"/>
                <a:cs typeface="+mj-cs"/>
              </a:rPr>
              <a:t>NoSQL</a:t>
            </a:r>
            <a:r>
              <a:rPr lang="en-US" dirty="0" smtClean="0">
                <a:ea typeface="+mj-ea"/>
                <a:cs typeface="+mj-cs"/>
              </a:rPr>
              <a:t> DBs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Document Store-JSON style data store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Key-Value Store- Schema-less, key along with data.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Column Store-columns are key value pairs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Graph Databases-use matrix view of underlying data</a:t>
            </a:r>
            <a:endParaRPr lang="en-US" dirty="0">
              <a:ea typeface="ＭＳ Ｐゴシック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Popular Choices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err="1" smtClean="0">
                <a:solidFill>
                  <a:srgbClr val="00B050"/>
                </a:solidFill>
                <a:ea typeface="ＭＳ Ｐゴシック" charset="0"/>
              </a:rPr>
              <a:t>MongoDB</a:t>
            </a:r>
            <a:r>
              <a:rPr lang="en-US" b="1" dirty="0" smtClean="0">
                <a:solidFill>
                  <a:srgbClr val="00B050"/>
                </a:solidFill>
                <a:ea typeface="ＭＳ Ｐゴシック" charset="0"/>
              </a:rPr>
              <a:t> (document store)</a:t>
            </a:r>
          </a:p>
          <a:p>
            <a:pPr eaLnBrk="1" hangingPunct="1">
              <a:defRPr/>
            </a:pPr>
            <a:r>
              <a:rPr lang="en-US" dirty="0" err="1" smtClean="0">
                <a:ea typeface="ＭＳ Ｐゴシック" charset="0"/>
              </a:rPr>
              <a:t>CouchDB</a:t>
            </a:r>
            <a:r>
              <a:rPr lang="en-US" dirty="0" smtClean="0">
                <a:ea typeface="ＭＳ Ｐゴシック" charset="0"/>
              </a:rPr>
              <a:t> (document store)</a:t>
            </a:r>
          </a:p>
          <a:p>
            <a:pPr eaLnBrk="1" hangingPunct="1">
              <a:defRPr/>
            </a:pPr>
            <a:r>
              <a:rPr lang="en-US" dirty="0" err="1" smtClean="0">
                <a:ea typeface="ＭＳ Ｐゴシック" charset="0"/>
              </a:rPr>
              <a:t>Redis</a:t>
            </a:r>
            <a:r>
              <a:rPr lang="en-US" dirty="0" smtClean="0">
                <a:ea typeface="ＭＳ Ｐゴシック" charset="0"/>
              </a:rPr>
              <a:t> (key-value store)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Cassandra (wide-column store)</a:t>
            </a:r>
          </a:p>
          <a:p>
            <a:pPr eaLnBrk="1" hangingPunct="1"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Trending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Some info</a:t>
            </a:r>
            <a:endParaRPr lang="en-US" dirty="0">
              <a:ea typeface="ＭＳ Ｐゴシック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581400"/>
            <a:ext cx="7315200" cy="25145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096" y="1073140"/>
            <a:ext cx="7309104" cy="2432059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6858000" y="1600200"/>
            <a:ext cx="685800" cy="22860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286000" y="4610100"/>
            <a:ext cx="685800" cy="22860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Trending Cont. (Mongo)</a:t>
            </a:r>
            <a:endParaRPr lang="en-US" dirty="0" smtClean="0"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296" y="1458912"/>
            <a:ext cx="3422904" cy="2624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622074"/>
            <a:ext cx="3429000" cy="2408838"/>
          </a:xfrm>
          <a:prstGeom prst="rect">
            <a:avLst/>
          </a:prstGeom>
        </p:spPr>
      </p:pic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203" y="1447800"/>
            <a:ext cx="3475349" cy="26353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0155" y="3603022"/>
            <a:ext cx="3487541" cy="2492978"/>
          </a:xfrm>
          <a:prstGeom prst="rect">
            <a:avLst/>
          </a:prstGeom>
        </p:spPr>
      </p:pic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So what is </a:t>
            </a:r>
            <a:r>
              <a:rPr lang="en-US" dirty="0" err="1" smtClean="0">
                <a:ea typeface="+mj-ea"/>
                <a:cs typeface="+mj-cs"/>
              </a:rPr>
              <a:t>NoSQL</a:t>
            </a:r>
            <a:r>
              <a:rPr lang="en-US" dirty="0" smtClean="0">
                <a:ea typeface="+mj-ea"/>
                <a:cs typeface="+mj-cs"/>
              </a:rPr>
              <a:t>?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Typically, when we think of databases we think of…</a:t>
            </a:r>
          </a:p>
          <a:p>
            <a:pPr eaLnBrk="1" hangingPunct="1">
              <a:defRPr/>
            </a:pPr>
            <a:r>
              <a:rPr lang="en-US" strike="sngStrike" dirty="0" smtClean="0">
                <a:ea typeface="ＭＳ Ｐゴシック" charset="0"/>
              </a:rPr>
              <a:t>Tables?</a:t>
            </a:r>
          </a:p>
          <a:p>
            <a:pPr eaLnBrk="1" hangingPunct="1">
              <a:defRPr/>
            </a:pPr>
            <a:r>
              <a:rPr lang="en-US" strike="sngStrike" dirty="0" smtClean="0">
                <a:ea typeface="ＭＳ Ｐゴシック" charset="0"/>
              </a:rPr>
              <a:t>Columns?</a:t>
            </a:r>
          </a:p>
          <a:p>
            <a:pPr eaLnBrk="1" hangingPunct="1">
              <a:defRPr/>
            </a:pPr>
            <a:r>
              <a:rPr lang="en-US" strike="sngStrike" dirty="0" smtClean="0">
                <a:ea typeface="ＭＳ Ｐゴシック" charset="0"/>
              </a:rPr>
              <a:t>Rows?</a:t>
            </a:r>
          </a:p>
          <a:p>
            <a:pPr eaLnBrk="1" hangingPunct="1">
              <a:defRPr/>
            </a:pPr>
            <a:r>
              <a:rPr lang="en-US" strike="sngStrike" dirty="0" smtClean="0">
                <a:ea typeface="ＭＳ Ｐゴシック" charset="0"/>
              </a:rPr>
              <a:t>Rigid Schema?</a:t>
            </a:r>
          </a:p>
          <a:p>
            <a:pPr eaLnBrk="1" hangingPunct="1">
              <a:defRPr/>
            </a:pPr>
            <a:r>
              <a:rPr lang="en-US" dirty="0" err="1" smtClean="0">
                <a:ea typeface="ＭＳ Ｐゴシック" charset="0"/>
              </a:rPr>
              <a:t>NoSQL</a:t>
            </a:r>
            <a:r>
              <a:rPr lang="en-US" dirty="0" smtClean="0">
                <a:ea typeface="ＭＳ Ｐゴシック" charset="0"/>
              </a:rPr>
              <a:t> features NO tables, columns, rows, and in most cases Schema</a:t>
            </a:r>
            <a:endParaRPr lang="en-US" dirty="0">
              <a:ea typeface="ＭＳ Ｐゴシック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Enter </a:t>
            </a:r>
            <a:r>
              <a:rPr lang="en-US" dirty="0" err="1" smtClean="0">
                <a:ea typeface="+mj-ea"/>
                <a:cs typeface="+mj-cs"/>
              </a:rPr>
              <a:t>MongoDB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Data is stored in documents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Collections are a set of documents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Data is stored as BSON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BSON is binary JSON, which supports embedding of documents and arrays within other documents and arrays</a:t>
            </a:r>
            <a:endParaRPr lang="en-US" dirty="0">
              <a:ea typeface="ＭＳ Ｐゴシック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ea typeface="+mj-ea"/>
                <a:cs typeface="+mj-cs"/>
              </a:rPr>
              <a:t>MongoDB</a:t>
            </a:r>
            <a:r>
              <a:rPr lang="en-US" dirty="0" smtClean="0">
                <a:ea typeface="+mj-ea"/>
                <a:cs typeface="+mj-cs"/>
              </a:rPr>
              <a:t> Shell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ea typeface="ＭＳ Ｐゴシック" charset="0"/>
              </a:rPr>
              <a:t>MongoDB</a:t>
            </a:r>
            <a:r>
              <a:rPr lang="en-US" dirty="0" smtClean="0">
                <a:ea typeface="ＭＳ Ｐゴシック" charset="0"/>
              </a:rPr>
              <a:t> and its collections are interacted with through the Mongo Shell using </a:t>
            </a:r>
            <a:r>
              <a:rPr lang="en-US" dirty="0" err="1" smtClean="0">
                <a:ea typeface="ＭＳ Ｐゴシック" charset="0"/>
              </a:rPr>
              <a:t>Javascript</a:t>
            </a:r>
            <a:r>
              <a:rPr lang="en-US" dirty="0" smtClean="0">
                <a:ea typeface="ＭＳ Ｐゴシック" charset="0"/>
              </a:rPr>
              <a:t>.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Not limited to single commands, entire scripts can be run</a:t>
            </a:r>
          </a:p>
          <a:p>
            <a:pPr eaLnBrk="1" hangingPunct="1">
              <a:defRPr/>
            </a:pPr>
            <a:r>
              <a:rPr lang="en-US" dirty="0" smtClean="0">
                <a:ea typeface="ＭＳ Ｐゴシック" charset="0"/>
              </a:rPr>
              <a:t>Used for administrative task, analyzing data, fixing a modifying documents, etc.</a:t>
            </a:r>
          </a:p>
          <a:p>
            <a:pPr eaLnBrk="1" hangingPunct="1"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172200"/>
            <a:ext cx="9144000" cy="152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0" y="6096000"/>
            <a:ext cx="304800" cy="304800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5">
                  <a:lumMod val="20000"/>
                  <a:lumOff val="80000"/>
                </a:schemeClr>
              </a:gs>
              <a:gs pos="100000">
                <a:srgbClr val="0047FF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 advClick="0" advTm="15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43293E-6 L 0.96666 -2.43293E-6 " pathEditMode="fixed" rAng="0" ptsTypes="AA">
                                      <p:cBhvr>
                                        <p:cTn id="6" dur="1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5295</TotalTime>
  <Words>524</Words>
  <Application>Microsoft Office PowerPoint</Application>
  <PresentationFormat>On-screen Show (4:3)</PresentationFormat>
  <Paragraphs>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MS PGothic</vt:lpstr>
      <vt:lpstr>Calibri</vt:lpstr>
      <vt:lpstr>Default Design</vt:lpstr>
      <vt:lpstr>1_Default Design</vt:lpstr>
      <vt:lpstr>MongoDB and NoSQL Brian Troncone</vt:lpstr>
      <vt:lpstr>History of NoSQL</vt:lpstr>
      <vt:lpstr>Types of NoSQL DBs</vt:lpstr>
      <vt:lpstr>Popular Choices</vt:lpstr>
      <vt:lpstr>Trending</vt:lpstr>
      <vt:lpstr>Trending Cont. (Mongo)</vt:lpstr>
      <vt:lpstr>So what is NoSQL?</vt:lpstr>
      <vt:lpstr>Enter MongoDB</vt:lpstr>
      <vt:lpstr>MongoDB Shell</vt:lpstr>
      <vt:lpstr>Command Examples</vt:lpstr>
      <vt:lpstr>Relational DB Example</vt:lpstr>
      <vt:lpstr>MongoDB Example</vt:lpstr>
      <vt:lpstr>Relational Locking</vt:lpstr>
      <vt:lpstr>Scaling Relational</vt:lpstr>
      <vt:lpstr>Scaling MongoDB</vt:lpstr>
      <vt:lpstr>Scaling MongoDB cont.</vt:lpstr>
      <vt:lpstr>When to use RDB</vt:lpstr>
      <vt:lpstr>When to use NoSQL</vt:lpstr>
      <vt:lpstr>Sources (list them)</vt:lpstr>
    </vt:vector>
  </TitlesOfParts>
  <Company>RR Donnelley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RR Donnelley</dc:creator>
  <cp:lastModifiedBy>Brian Troncone</cp:lastModifiedBy>
  <cp:revision>47</cp:revision>
  <dcterms:created xsi:type="dcterms:W3CDTF">2010-02-23T00:58:46Z</dcterms:created>
  <dcterms:modified xsi:type="dcterms:W3CDTF">2014-03-25T23:21:26Z</dcterms:modified>
</cp:coreProperties>
</file>