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7" r:id="rId3"/>
    <p:sldId id="294" r:id="rId4"/>
    <p:sldId id="258" r:id="rId5"/>
    <p:sldId id="295" r:id="rId6"/>
    <p:sldId id="301" r:id="rId7"/>
    <p:sldId id="300" r:id="rId8"/>
    <p:sldId id="302" r:id="rId9"/>
    <p:sldId id="303" r:id="rId10"/>
    <p:sldId id="279" r:id="rId11"/>
    <p:sldId id="304" r:id="rId12"/>
    <p:sldId id="280" r:id="rId13"/>
    <p:sldId id="305" r:id="rId14"/>
    <p:sldId id="298" r:id="rId15"/>
    <p:sldId id="309" r:id="rId16"/>
    <p:sldId id="306" r:id="rId17"/>
    <p:sldId id="299" r:id="rId18"/>
    <p:sldId id="307" r:id="rId19"/>
    <p:sldId id="278" r:id="rId20"/>
    <p:sldId id="29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3" d="100"/>
          <a:sy n="83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53BF4D-20F2-4E32-BD58-5392B3769A7A}" type="datetimeFigureOut">
              <a:rPr lang="en-US" altLang="en-US"/>
              <a:pPr/>
              <a:t>4/8/2015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1D2A5B-D61B-42D2-8914-342DB1ACEA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368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5760" cy="4326"/>
              <a:chOff x="0" y="0"/>
              <a:chExt cx="5760" cy="4326"/>
            </a:xfrm>
          </p:grpSpPr>
          <p:pic>
            <p:nvPicPr>
              <p:cNvPr id="7" name="Picture 9" descr="electrode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" descr="redba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84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1" descr="blackba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504"/>
                <a:ext cx="5760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584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11" name="Picture 13" descr="ignitei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912"/>
                <a:ext cx="1296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14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068529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411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3430"/>
      </p:ext>
    </p:extLst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9" name="Picture 15" descr="igniteimage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6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36974"/>
      </p:ext>
    </p:extLst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27698"/>
      </p:ext>
    </p:extLst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332418"/>
      </p:ext>
    </p:extLst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4194"/>
      </p:ext>
    </p:extLst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1805"/>
      </p:ext>
    </p:extLst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8610"/>
      </p:ext>
    </p:extLst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731898"/>
      </p:ext>
    </p:extLst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312233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3264"/>
      </p:ext>
    </p:extLst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788522"/>
      </p:ext>
    </p:extLst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4118"/>
      </p:ext>
    </p:extLst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1188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832918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89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573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792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89022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398099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490110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1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036" name="Rectangle 12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1034" name="Picture 13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11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43" r:id="rId7"/>
    <p:sldLayoutId id="2147483728" r:id="rId8"/>
    <p:sldLayoutId id="2147483729" r:id="rId9"/>
    <p:sldLayoutId id="2147483730" r:id="rId10"/>
    <p:sldLayoutId id="214748373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electrodesd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2294" name="Rectangle 6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3082" name="Picture 7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" name="Picture 8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1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6.png"/><Relationship Id="rId5" Type="http://schemas.microsoft.com/office/2007/relationships/media" Target="../media/media3.mp4"/><Relationship Id="rId10" Type="http://schemas.openxmlformats.org/officeDocument/2006/relationships/image" Target="../media/image1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Components" TargetMode="External"/><Relationship Id="rId2" Type="http://schemas.openxmlformats.org/officeDocument/2006/relationships/hyperlink" Target="http://www.polyme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5943600" cy="1752600"/>
          </a:xfrm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kern="1200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  <a:cs typeface="+mn-cs"/>
              </a:rPr>
              <a:t>Google Polymer</a:t>
            </a:r>
            <a:br>
              <a:rPr lang="en-US" sz="4800" kern="1200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  <a:cs typeface="+mn-cs"/>
              </a:rPr>
            </a:br>
            <a:r>
              <a:rPr lang="en-US" sz="3600" kern="1200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  <a:cs typeface="+mn-cs"/>
              </a:rPr>
              <a:t>By: Joe Woodcox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38" y="2286000"/>
            <a:ext cx="5040749" cy="205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</a:rPr>
              <a:t>Resting Elevation</a:t>
            </a:r>
            <a:endParaRPr lang="en-US" sz="40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47850" y="14478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All material objects have a resting elevation, whether the object is a small component or a sheet that spans the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entire display.</a:t>
            </a:r>
            <a:endParaRPr lang="en-US" dirty="0">
              <a:solidFill>
                <a:srgbClr val="0070C0"/>
              </a:solidFill>
              <a:latin typeface="Trebuchet MS"/>
            </a:endParaRP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Applying 3D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to objects in material design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helps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create a spatial model that can be consistently applied across apps in ways that are familiar to users.</a:t>
            </a: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1721454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 kern="120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cs typeface="+mj-cs"/>
              </a:rPr>
              <a:t>Web </a:t>
            </a:r>
            <a:r>
              <a:rPr lang="en-US" sz="5400" b="1" kern="1200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cs typeface="+mj-cs"/>
              </a:rPr>
              <a:t>Components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 descr="Objects in 3D space - What is material? - Google design guideline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t="15303" r="6625" b="26108"/>
          <a:stretch/>
        </p:blipFill>
        <p:spPr>
          <a:xfrm>
            <a:off x="1649212" y="1143000"/>
            <a:ext cx="6912610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0400" y="5257800"/>
            <a:ext cx="3501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ＭＳ Ｐゴシック" charset="0"/>
              </a:rPr>
              <a:t>Resting  Elevations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kern="120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cs typeface="+mj-cs"/>
              </a:rPr>
              <a:t>Why Shadows and Elevations are Awesome</a:t>
            </a:r>
            <a:endParaRPr lang="en-US" sz="3600" b="1" kern="1200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0710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Without a shadow, there is nothing to indicate that the floating action button is a separate surface from the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background.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It looks like a circle on top of a square.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With a raised elevation, we can scroll a page underneath of a floating elevation button dynamically with the ability to press the button anytime.</a:t>
            </a: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523740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1960" y="228600"/>
            <a:ext cx="234391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Sliders</a:t>
            </a:r>
            <a:endParaRPr lang="en-US" sz="54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pic>
        <p:nvPicPr>
          <p:cNvPr id="2" name="Picture 1" descr="Sliders - Components - Google design guideline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26423" r="3875" b="16508"/>
          <a:stretch/>
        </p:blipFill>
        <p:spPr>
          <a:xfrm>
            <a:off x="1828800" y="1371600"/>
            <a:ext cx="69608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7947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2125" y="228600"/>
            <a:ext cx="30235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Switches</a:t>
            </a:r>
            <a:endParaRPr lang="en-US" sz="54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pic>
        <p:nvPicPr>
          <p:cNvPr id="3" name="Picture 2" descr="Switches - Components - Google design guideline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0" t="18050" r="4250" b="40975"/>
          <a:stretch/>
        </p:blipFill>
        <p:spPr>
          <a:xfrm>
            <a:off x="1752600" y="1447800"/>
            <a:ext cx="7002780" cy="35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87454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6859" y="228600"/>
            <a:ext cx="565411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Surface Reaction</a:t>
            </a:r>
            <a:endParaRPr lang="en-US" sz="54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13515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Upon receiving an input event, the system provides an instantaneous visual confirmation at the point of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contact.</a:t>
            </a:r>
            <a:endParaRPr lang="en-US" dirty="0">
              <a:solidFill>
                <a:srgbClr val="0070C0"/>
              </a:solidFill>
              <a:latin typeface="Trebuchet MS"/>
            </a:endParaRPr>
          </a:p>
          <a:p>
            <a:pPr marL="45720" lvl="0" indent="0" fontAlgn="auto">
              <a:buClr>
                <a:srgbClr val="0070C0"/>
              </a:buClr>
              <a:buNone/>
              <a:defRPr/>
            </a:pPr>
            <a:endParaRPr lang="en-US" dirty="0">
              <a:solidFill>
                <a:srgbClr val="0070C0"/>
              </a:solidFill>
              <a:latin typeface="Trebuchet MS"/>
            </a:endParaRPr>
          </a:p>
          <a:p>
            <a:pPr lvl="0"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The core visual mechanism to express this contact is the Touch Ripple. This device articulates the attack and duration of a touch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event.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7630613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8494" y="228600"/>
            <a:ext cx="51908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Radial Reaction</a:t>
            </a:r>
            <a:endParaRPr lang="en-US" sz="54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13515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All </a:t>
            </a:r>
            <a:r>
              <a:rPr lang="en-US" dirty="0">
                <a:solidFill>
                  <a:srgbClr val="0070C0"/>
                </a:solidFill>
              </a:rPr>
              <a:t>user-initiated actions have an epicenter; the place or places where their intent enters the system. </a:t>
            </a:r>
            <a:r>
              <a:rPr lang="en-US" dirty="0" smtClean="0">
                <a:solidFill>
                  <a:srgbClr val="0070C0"/>
                </a:solidFill>
              </a:rPr>
              <a:t>State </a:t>
            </a:r>
            <a:r>
              <a:rPr lang="en-US" dirty="0">
                <a:solidFill>
                  <a:srgbClr val="0070C0"/>
                </a:solidFill>
              </a:rPr>
              <a:t>changes across the screen should trigger progressively as their distance to the point of contact increases, creating a ripple of action.</a:t>
            </a:r>
          </a:p>
          <a:p>
            <a:pPr lvl="0"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7192574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8494" y="228600"/>
            <a:ext cx="51908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Radial Reaction</a:t>
            </a:r>
            <a:endParaRPr lang="en-US" sz="54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13515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All </a:t>
            </a:r>
            <a:r>
              <a:rPr lang="en-US" dirty="0">
                <a:solidFill>
                  <a:srgbClr val="0070C0"/>
                </a:solidFill>
              </a:rPr>
              <a:t>user-initiated actions have an epicenter; the place or places where their intent enters the system. </a:t>
            </a:r>
            <a:r>
              <a:rPr lang="en-US" dirty="0" smtClean="0">
                <a:solidFill>
                  <a:srgbClr val="0070C0"/>
                </a:solidFill>
              </a:rPr>
              <a:t>State </a:t>
            </a:r>
            <a:r>
              <a:rPr lang="en-US" dirty="0">
                <a:solidFill>
                  <a:srgbClr val="0070C0"/>
                </a:solidFill>
              </a:rPr>
              <a:t>changes across the screen should trigger progressively as their distance to the point of contact increases, creating a ripple of action.</a:t>
            </a:r>
          </a:p>
          <a:p>
            <a:pPr lvl="0"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3326122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57199"/>
            <a:ext cx="1371600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0827"/>
            <a:ext cx="6413500" cy="595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 kern="120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cs typeface="+mj-cs"/>
              </a:rPr>
              <a:t>Animations</a:t>
            </a:r>
            <a:endParaRPr lang="en-US" sz="5400" b="1" kern="1200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46820" y="1371600"/>
            <a:ext cx="6400800" cy="313563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70C0"/>
                </a:solidFill>
                <a:latin typeface="Arial"/>
                <a:ea typeface="ＭＳ Ｐゴシック"/>
              </a:rPr>
              <a:t>Animation with abrupt starts and stops or rapid changes in direction appears unnatural and can be an unexpected and unpleasant disruption for the user.</a:t>
            </a:r>
          </a:p>
        </p:txBody>
      </p:sp>
      <p:pic>
        <p:nvPicPr>
          <p:cNvPr id="3" name="animation-authenticmotion-massandweight-ex1_xhdpi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25840" y="1143000"/>
            <a:ext cx="7441960" cy="4724400"/>
          </a:xfrm>
          <a:prstGeom prst="rect">
            <a:avLst/>
          </a:prstGeom>
        </p:spPr>
      </p:pic>
      <p:pic>
        <p:nvPicPr>
          <p:cNvPr id="8" name="Radial_Reaction_xhdpi_0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625840" y="1360170"/>
            <a:ext cx="7365760" cy="4636770"/>
          </a:xfrm>
          <a:prstGeom prst="rect">
            <a:avLst/>
          </a:prstGeom>
        </p:spPr>
      </p:pic>
      <p:pic>
        <p:nvPicPr>
          <p:cNvPr id="4" name="Material_Response_xhdpi_001.mp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572500" y="1283970"/>
            <a:ext cx="7495300" cy="4712970"/>
          </a:xfrm>
          <a:prstGeom prst="rect">
            <a:avLst/>
          </a:prstGeom>
        </p:spPr>
      </p:pic>
      <p:pic>
        <p:nvPicPr>
          <p:cNvPr id="5" name="Status_Change_xhdpi_003.mp4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572500" y="1283970"/>
            <a:ext cx="7419100" cy="47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5230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3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36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39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999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 showWhenStopped="0">
                <p:cTn id="30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 showWhenStopped="0">
                <p:cTn id="3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showWhenStopped="0">
                <p:cTn id="3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6496" y="228600"/>
            <a:ext cx="4754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Why Material Design?</a:t>
            </a:r>
            <a:endParaRPr lang="en-US" sz="36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3510" y="1104900"/>
            <a:ext cx="6400800" cy="44958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A material metaphor is the unifying theory of a rationalized space and a system of motion. The material is grounded in tactile reality, inspired by the study of paper and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ink.</a:t>
            </a:r>
          </a:p>
          <a:p>
            <a:pPr marL="45720" lvl="0" indent="0" fontAlgn="auto">
              <a:buClr>
                <a:srgbClr val="0070C0"/>
              </a:buClr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The fundamentals of light, surface, and movement are key to conveying how objects move, interact, and exist in space and in relation to each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other, and the user interaction with web components.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01301972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j-cs"/>
              </a:rPr>
              <a:t>Sources (list them)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4579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u="sng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http</a:t>
            </a:r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://www.google.com/design/spec/what-is-material/objects-in-3d-space.html#</a:t>
            </a:r>
          </a:p>
          <a:p>
            <a:pPr eaLnBrk="1" hangingPunct="1">
              <a:defRPr/>
            </a:pPr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https://www.polymer-project.org/0.5/resources/faq.html</a:t>
            </a:r>
          </a:p>
          <a:p>
            <a:pPr eaLnBrk="1" hangingPunct="1">
              <a:defRPr/>
            </a:pPr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http://www.yeti.co/blog/evergreen-web-browser/</a:t>
            </a:r>
          </a:p>
          <a:p>
            <a:pPr eaLnBrk="1" hangingPunct="1">
              <a:defRPr/>
            </a:pPr>
            <a:r>
              <a:rPr lang="en-US" sz="2500" b="1" u="sng" dirty="0" smtClean="0">
                <a:solidFill>
                  <a:schemeClr val="accent1">
                    <a:lumMod val="50000"/>
                  </a:schemeClr>
                </a:solidFill>
                <a:cs typeface="+mn-cs"/>
              </a:rPr>
              <a:t>http</a:t>
            </a:r>
            <a:r>
              <a:rPr lang="en-US" sz="2500" b="1" u="sng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://www.google.com/design/spec/animation/responsive-interaction.html#</a:t>
            </a:r>
          </a:p>
          <a:p>
            <a:pPr eaLnBrk="1" hangingPunct="1">
              <a:defRPr/>
            </a:pPr>
            <a:endParaRPr lang="en-US" b="1" dirty="0" smtClean="0"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28600"/>
            <a:ext cx="57034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What is Polymer?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76994" y="134493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Trebuchet MS"/>
                <a:ea typeface="+mn-ea"/>
                <a:cs typeface="+mn-cs"/>
                <a:hlinkClick r:id="rId2"/>
              </a:rPr>
              <a:t>Polymer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is a JavaScript framework for building </a:t>
            </a:r>
            <a:r>
              <a:rPr kumimoji="0" lang="en-US" sz="2200" b="1" i="0" u="none" strike="noStrike" kern="1200" cap="none" spc="0" normalizeH="0" baseline="0" noProof="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Trebuchet MS"/>
                <a:ea typeface="+mn-ea"/>
                <a:cs typeface="+mn-cs"/>
                <a:hlinkClick r:id="rId3"/>
              </a:rPr>
              <a:t>Web Components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which, at their most basic level, are a way to package up styling and functionality into new, custom HTML tags that can be easily reused or shared with others.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How is Polymer related to material design?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6994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Polymer is the embodiment of material design for the web. 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The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Polymer team works closely with the design teams behind material design. </a:t>
            </a:r>
            <a:endParaRPr lang="en-US" dirty="0" smtClean="0">
              <a:solidFill>
                <a:srgbClr val="0070C0"/>
              </a:solidFill>
              <a:latin typeface="Trebuchet MS"/>
            </a:endParaRP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Polymer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played a key role in material design’s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development.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The goal of polymer is to unify web design across multiple platforms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seamless much like bootstrap’s mobile first platform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except customizable across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all devices.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28788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  <a:ea typeface="+mn-ea"/>
              </a:rPr>
              <a:t>Why design across all devices is difficult?</a:t>
            </a:r>
            <a:endParaRPr lang="en-US" sz="32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  <a:ea typeface="+mn-e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3664" y="13716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Inputs are different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Mouse events are only fired after the touch sequence ends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Click events are not fired if the content of the page changes in a </a:t>
            </a:r>
            <a:r>
              <a:rPr lang="en-US" dirty="0" err="1">
                <a:solidFill>
                  <a:srgbClr val="0070C0"/>
                </a:solidFill>
                <a:latin typeface="Trebuchet MS"/>
              </a:rPr>
              <a:t>mousemove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 or </a:t>
            </a:r>
            <a:r>
              <a:rPr lang="en-US" dirty="0" err="1">
                <a:solidFill>
                  <a:srgbClr val="0070C0"/>
                </a:solidFill>
                <a:latin typeface="Trebuchet MS"/>
              </a:rPr>
              <a:t>mouseover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 event. </a:t>
            </a:r>
            <a:endParaRPr lang="en-US" dirty="0" smtClean="0">
              <a:solidFill>
                <a:srgbClr val="0070C0"/>
              </a:solidFill>
              <a:latin typeface="Trebuchet MS"/>
            </a:endParaRP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These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incompatibilities lead to applications having to listen to 2 sets of events, mouse on desktop and touch on mobile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Polymer-gestures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provides a set of normalized events, which behave the same no matter what the source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  It doesn’t matter if you click or touch.</a:t>
            </a:r>
          </a:p>
          <a:p>
            <a:pPr marL="45720" indent="0" fontAlgn="auto">
              <a:buClr>
                <a:srgbClr val="0070C0"/>
              </a:buClr>
              <a:buNone/>
              <a:defRPr/>
            </a:pPr>
            <a:endParaRPr lang="en-US" dirty="0">
              <a:solidFill>
                <a:srgbClr val="0070C0"/>
              </a:solidFill>
              <a:latin typeface="Trebuchet MS"/>
            </a:endParaRP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49335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</a:rPr>
              <a:t>How is Polymer different from Twitter’s Bootstrap or Adobe’s Topcoat?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6994" y="179826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Bootstrap and Topcoat are awesome CSS/UI </a:t>
            </a:r>
            <a:r>
              <a:rPr lang="en-US" dirty="0" smtClean="0">
                <a:solidFill>
                  <a:srgbClr val="0070C0"/>
                </a:solidFill>
              </a:rPr>
              <a:t>libraries</a:t>
            </a:r>
            <a:r>
              <a:rPr lang="en-US" dirty="0">
                <a:solidFill>
                  <a:srgbClr val="0070C0"/>
                </a:solidFill>
              </a:rPr>
              <a:t>, but </a:t>
            </a:r>
            <a:r>
              <a:rPr lang="en-US" dirty="0" smtClean="0">
                <a:solidFill>
                  <a:srgbClr val="0070C0"/>
                </a:solidFill>
              </a:rPr>
              <a:t>Polymer also has it’s </a:t>
            </a:r>
            <a:r>
              <a:rPr lang="en-US" dirty="0">
                <a:solidFill>
                  <a:srgbClr val="0070C0"/>
                </a:solidFill>
              </a:rPr>
              <a:t>own set of shiny UI components, the </a:t>
            </a:r>
            <a:r>
              <a:rPr lang="en-US" dirty="0" smtClean="0">
                <a:solidFill>
                  <a:srgbClr val="0070C0"/>
                </a:solidFill>
              </a:rPr>
              <a:t>core power </a:t>
            </a:r>
            <a:r>
              <a:rPr lang="en-US" dirty="0">
                <a:solidFill>
                  <a:srgbClr val="0070C0"/>
                </a:solidFill>
              </a:rPr>
              <a:t>of Polymer is geared towards developers interested in building web applications on top of Web Component </a:t>
            </a:r>
            <a:r>
              <a:rPr lang="en-US" dirty="0" smtClean="0">
                <a:solidFill>
                  <a:srgbClr val="0070C0"/>
                </a:solidFill>
              </a:rPr>
              <a:t>technologies, or customizing your elements for reuse instead of just prepackaged elements.</a:t>
            </a: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3265014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</a:rPr>
              <a:t>Polymer supports Evergreen Browsers</a:t>
            </a:r>
            <a:endParaRPr lang="en-US" sz="32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47850" y="14478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Concept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of an Evergreen Web Browser was introduced by a core developer of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jQuery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An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Evergreen Web Browser is a web browser that automatically updates itself on startup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It solves the problem where people don't check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for,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or download updates to their web browsers and, thus, run a web browser with security holes and bugs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smtClean="0">
                <a:solidFill>
                  <a:srgbClr val="0070C0"/>
                </a:solidFill>
              </a:rPr>
              <a:t>us, we </a:t>
            </a:r>
            <a:r>
              <a:rPr lang="en-US" dirty="0">
                <a:solidFill>
                  <a:srgbClr val="0070C0"/>
                </a:solidFill>
              </a:rPr>
              <a:t>won't have to support old web </a:t>
            </a:r>
            <a:r>
              <a:rPr lang="en-US" dirty="0" smtClean="0">
                <a:solidFill>
                  <a:srgbClr val="0070C0"/>
                </a:solidFill>
              </a:rPr>
              <a:t>browsers with different versions of code.</a:t>
            </a: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489124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28600"/>
            <a:ext cx="7620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latin typeface="Trebuchet MS"/>
              </a:rPr>
              <a:t>3D Web Components</a:t>
            </a:r>
            <a:endParaRPr lang="en-US" sz="3200" b="1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latin typeface="Trebuchet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47850" y="1447800"/>
            <a:ext cx="6400800" cy="4038600"/>
          </a:xfrm>
          <a:prstGeom prst="rect">
            <a:avLst/>
          </a:prstGeom>
          <a:gradFill rotWithShape="1">
            <a:gsLst>
              <a:gs pos="28000">
                <a:srgbClr val="4E67C8">
                  <a:tint val="18000"/>
                  <a:satMod val="120000"/>
                  <a:lumMod val="88000"/>
                </a:srgbClr>
              </a:gs>
              <a:gs pos="100000">
                <a:srgbClr val="4E67C8">
                  <a:tint val="40000"/>
                  <a:satMod val="100000"/>
                  <a:lumMod val="78000"/>
                </a:srgbClr>
              </a:gs>
            </a:gsLst>
            <a:lin ang="5400000" scaled="0"/>
          </a:gradFill>
          <a:ln w="9525" cap="flat" cmpd="sng" algn="ctr">
            <a:solidFill>
              <a:srgbClr val="4E67C8"/>
            </a:solidFill>
            <a:prstDash val="solid"/>
          </a:ln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Trebuchet MS"/>
              </a:rPr>
              <a:t>In the physical world, objects can be stacked or affixed to one another, but cannot pass through one another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. 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Objects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cast shadows and reflect light.</a:t>
            </a:r>
          </a:p>
          <a:p>
            <a:pPr fontAlgn="auto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  <a:latin typeface="Trebuchet MS"/>
              </a:rPr>
              <a:t>Applying 3D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to objects in material design </a:t>
            </a:r>
            <a:r>
              <a:rPr lang="en-US" dirty="0" smtClean="0">
                <a:solidFill>
                  <a:srgbClr val="0070C0"/>
                </a:solidFill>
                <a:latin typeface="Trebuchet MS"/>
              </a:rPr>
              <a:t>helps </a:t>
            </a:r>
            <a:r>
              <a:rPr lang="en-US" dirty="0">
                <a:solidFill>
                  <a:srgbClr val="0070C0"/>
                </a:solidFill>
                <a:latin typeface="Trebuchet MS"/>
              </a:rPr>
              <a:t>create a spatial model that can be consistently applied across apps in ways that are familiar to users.</a:t>
            </a:r>
            <a:endParaRPr lang="en-US" dirty="0">
              <a:solidFill>
                <a:srgbClr val="0070C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1487835"/>
      </p:ext>
    </p:extLst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Example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Material Design w/Polymer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0" indent="0" eaLnBrk="1" hangingPunct="1">
              <a:buNone/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0" indent="0" eaLnBrk="1" hangingPunct="1">
              <a:buNone/>
              <a:defRPr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Shadow Elements(aka. Paper Elements)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5200" y="152400"/>
            <a:ext cx="32004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14124">
                  <a:lumMod val="75000"/>
                </a:srgbClr>
              </a:buClr>
              <a:buSzPct val="128000"/>
              <a:buFont typeface="Georgia" pitchFamily="18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900" cmpd="sng">
                  <a:solidFill>
                    <a:srgbClr val="4E67C8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E67C8">
                    <a:satMod val="200000"/>
                    <a:tint val="3000"/>
                  </a:srgbClr>
                </a:solidFill>
                <a:effectLst>
                  <a:glow rad="139700">
                    <a:srgbClr val="4E67C8">
                      <a:satMod val="175000"/>
                      <a:alpha val="40000"/>
                    </a:srgbClr>
                  </a:glow>
                  <a:innerShdw blurRad="101600" dist="76200" dir="5400000">
                    <a:srgbClr val="4E67C8">
                      <a:satMod val="190000"/>
                      <a:tint val="100000"/>
                      <a:alpha val="74000"/>
                    </a:srgbClr>
                  </a:innerShdw>
                </a:effectLst>
                <a:uLnTx/>
                <a:uFillTx/>
                <a:latin typeface="Trebuchet MS"/>
                <a:ea typeface="+mj-ea"/>
                <a:cs typeface="+mj-cs"/>
              </a:rPr>
              <a:t>Elements</a:t>
            </a:r>
            <a:endParaRPr kumimoji="0" lang="en-US" sz="5400" b="1" i="0" u="none" strike="noStrike" kern="1200" cap="none" spc="0" normalizeH="0" baseline="0" noProof="0" dirty="0">
              <a:ln w="900" cmpd="sng">
                <a:solidFill>
                  <a:srgbClr val="4E67C8">
                    <a:satMod val="190000"/>
                    <a:alpha val="55000"/>
                  </a:srgbClr>
                </a:solidFill>
                <a:prstDash val="solid"/>
              </a:ln>
              <a:solidFill>
                <a:srgbClr val="4E67C8">
                  <a:satMod val="200000"/>
                  <a:tint val="3000"/>
                </a:srgbClr>
              </a:solidFill>
              <a:effectLst>
                <a:glow rad="139700">
                  <a:srgbClr val="4E67C8">
                    <a:satMod val="175000"/>
                    <a:alpha val="40000"/>
                  </a:srgbClr>
                </a:glow>
                <a:innerShdw blurRad="101600" dist="76200" dir="5400000">
                  <a:srgbClr val="4E67C8">
                    <a:satMod val="190000"/>
                    <a:tint val="100000"/>
                    <a:alpha val="74000"/>
                  </a:srgbClr>
                </a:innerShdw>
              </a:effectLst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2" name="Picture 1" descr="Material design with Polymer - Polymer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30055" r="33875" b="49169"/>
          <a:stretch/>
        </p:blipFill>
        <p:spPr>
          <a:xfrm>
            <a:off x="2514600" y="2301240"/>
            <a:ext cx="4648200" cy="1859280"/>
          </a:xfrm>
          <a:prstGeom prst="rect">
            <a:avLst/>
          </a:prstGeom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763</Words>
  <Application>Microsoft Office PowerPoint</Application>
  <PresentationFormat>On-screen Show (4:3)</PresentationFormat>
  <Paragraphs>62</Paragraphs>
  <Slides>20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1_Default Design</vt:lpstr>
      <vt:lpstr>Google Polymer By: Joe Woodcox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Components</vt:lpstr>
      <vt:lpstr>Why Shadows and Elevations are Awesome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Animations</vt:lpstr>
      <vt:lpstr>Sources (list them)</vt:lpstr>
    </vt:vector>
  </TitlesOfParts>
  <Company>RR Donnelley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Paul Woodcox</cp:lastModifiedBy>
  <cp:revision>60</cp:revision>
  <dcterms:created xsi:type="dcterms:W3CDTF">2010-02-23T00:58:46Z</dcterms:created>
  <dcterms:modified xsi:type="dcterms:W3CDTF">2015-04-08T15:28:21Z</dcterms:modified>
</cp:coreProperties>
</file>