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oyrcwGdB55pB+Jxrsj1e9D7S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restaurant app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Name: Odilia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Deployment strategie: </a:t>
            </a:r>
            <a:r>
              <a:rPr b="1" lang="en"/>
              <a:t>Docker-compose</a:t>
            </a:r>
            <a:r>
              <a:rPr lang="en"/>
              <a:t>.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50" y="3849925"/>
            <a:ext cx="1239100" cy="12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3317538" y="3321825"/>
            <a:ext cx="21423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785625" y="918775"/>
            <a:ext cx="18597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6935975" y="1406450"/>
            <a:ext cx="1782900" cy="1077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as standby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333000" y="1647577"/>
            <a:ext cx="1952400" cy="100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as standby for session caching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6491975" y="3894600"/>
            <a:ext cx="20691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Odilia-redis-sentinel03: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16300" y="3988500"/>
            <a:ext cx="20691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 failover and participate of election of new redis leader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778478" y="0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0"/>
          <p:cNvCxnSpPr>
            <a:stCxn id="125" idx="4"/>
            <a:endCxn id="123" idx="2"/>
          </p:cNvCxnSpPr>
          <p:nvPr/>
        </p:nvCxnSpPr>
        <p:spPr>
          <a:xfrm flipH="1" rot="10800000">
            <a:off x="2034825" y="1481715"/>
            <a:ext cx="17508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0"/>
          <p:cNvCxnSpPr>
            <a:stCxn id="124" idx="2"/>
            <a:endCxn id="123" idx="4"/>
          </p:cNvCxnSpPr>
          <p:nvPr/>
        </p:nvCxnSpPr>
        <p:spPr>
          <a:xfrm rot="10800000">
            <a:off x="5420075" y="1481638"/>
            <a:ext cx="15159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0"/>
          <p:cNvCxnSpPr>
            <a:endCxn id="123" idx="3"/>
          </p:cNvCxnSpPr>
          <p:nvPr/>
        </p:nvCxnSpPr>
        <p:spPr>
          <a:xfrm rot="10800000">
            <a:off x="4602900" y="1819375"/>
            <a:ext cx="11700" cy="18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0"/>
          <p:cNvCxnSpPr>
            <a:stCxn id="127" idx="4"/>
          </p:cNvCxnSpPr>
          <p:nvPr/>
        </p:nvCxnSpPr>
        <p:spPr>
          <a:xfrm flipH="1" rot="10800000">
            <a:off x="1996650" y="3802275"/>
            <a:ext cx="13005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0"/>
          <p:cNvCxnSpPr>
            <a:endCxn id="122" idx="5"/>
          </p:cNvCxnSpPr>
          <p:nvPr/>
        </p:nvCxnSpPr>
        <p:spPr>
          <a:xfrm rot="10800000">
            <a:off x="5459838" y="3754950"/>
            <a:ext cx="116850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3651975" y="1272775"/>
            <a:ext cx="19455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yelb-db:</a:t>
            </a:r>
            <a:b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3926177" y="3940700"/>
            <a:ext cx="18147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420000" y="3988500"/>
            <a:ext cx="19455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6860450" y="3851675"/>
            <a:ext cx="1814700" cy="1078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Odilia-db-replication03: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customer vote data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1"/>
          <p:cNvCxnSpPr>
            <a:stCxn id="138" idx="3"/>
            <a:endCxn id="140" idx="0"/>
          </p:cNvCxnSpPr>
          <p:nvPr/>
        </p:nvCxnSpPr>
        <p:spPr>
          <a:xfrm flipH="1">
            <a:off x="1527713" y="2351275"/>
            <a:ext cx="2962200" cy="16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1"/>
          <p:cNvCxnSpPr>
            <a:stCxn id="138" idx="3"/>
            <a:endCxn id="139" idx="0"/>
          </p:cNvCxnSpPr>
          <p:nvPr/>
        </p:nvCxnSpPr>
        <p:spPr>
          <a:xfrm>
            <a:off x="4489913" y="2351275"/>
            <a:ext cx="478500" cy="15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1"/>
          <p:cNvCxnSpPr>
            <a:stCxn id="138" idx="3"/>
            <a:endCxn id="141" idx="1"/>
          </p:cNvCxnSpPr>
          <p:nvPr/>
        </p:nvCxnSpPr>
        <p:spPr>
          <a:xfrm>
            <a:off x="4489913" y="2351275"/>
            <a:ext cx="3143100" cy="17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0" y="3787350"/>
            <a:ext cx="11592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3375700" y="4103050"/>
            <a:ext cx="8061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5340400" y="11645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</a:t>
            </a:r>
            <a:r>
              <a:rPr lang="en" sz="700">
                <a:solidFill>
                  <a:schemeClr val="dk2"/>
                </a:solidFill>
              </a:rPr>
              <a:t>sentinel 01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47725" y="1632175"/>
            <a:ext cx="898500" cy="843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7582775" y="22750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4237350" y="2109575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7686350" y="419850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7640050" y="330025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308275" y="1374063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3423875" y="3025200"/>
            <a:ext cx="806100" cy="70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7183800" y="150375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3985950" y="0"/>
            <a:ext cx="13089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2"/>
          <p:cNvCxnSpPr>
            <a:stCxn id="153" idx="3"/>
            <a:endCxn id="150" idx="1"/>
          </p:cNvCxnSpPr>
          <p:nvPr/>
        </p:nvCxnSpPr>
        <p:spPr>
          <a:xfrm>
            <a:off x="391563" y="2475475"/>
            <a:ext cx="69900" cy="15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12"/>
          <p:cNvCxnSpPr>
            <a:stCxn id="150" idx="5"/>
            <a:endCxn id="151" idx="2"/>
          </p:cNvCxnSpPr>
          <p:nvPr/>
        </p:nvCxnSpPr>
        <p:spPr>
          <a:xfrm>
            <a:off x="1159200" y="4141725"/>
            <a:ext cx="2216400" cy="534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2"/>
          <p:cNvCxnSpPr>
            <a:stCxn id="151" idx="4"/>
            <a:endCxn id="154" idx="2"/>
          </p:cNvCxnSpPr>
          <p:nvPr/>
        </p:nvCxnSpPr>
        <p:spPr>
          <a:xfrm flipH="1" rot="10800000">
            <a:off x="3980275" y="2865813"/>
            <a:ext cx="3602400" cy="1810500"/>
          </a:xfrm>
          <a:prstGeom prst="curvedConnector3">
            <a:avLst>
              <a:gd fmla="val 527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2"/>
          <p:cNvCxnSpPr>
            <a:stCxn id="151" idx="4"/>
            <a:endCxn id="157" idx="2"/>
          </p:cNvCxnSpPr>
          <p:nvPr/>
        </p:nvCxnSpPr>
        <p:spPr>
          <a:xfrm flipH="1" rot="10800000">
            <a:off x="3980275" y="3890913"/>
            <a:ext cx="3659700" cy="785400"/>
          </a:xfrm>
          <a:prstGeom prst="curvedConnector3">
            <a:avLst>
              <a:gd fmla="val 52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2"/>
          <p:cNvCxnSpPr>
            <a:stCxn id="151" idx="4"/>
            <a:endCxn id="156" idx="2"/>
          </p:cNvCxnSpPr>
          <p:nvPr/>
        </p:nvCxnSpPr>
        <p:spPr>
          <a:xfrm>
            <a:off x="3980275" y="4676313"/>
            <a:ext cx="3706200" cy="112800"/>
          </a:xfrm>
          <a:prstGeom prst="curvedConnector3">
            <a:avLst>
              <a:gd fmla="val 527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2"/>
          <p:cNvCxnSpPr>
            <a:stCxn id="150" idx="5"/>
            <a:endCxn id="155" idx="2"/>
          </p:cNvCxnSpPr>
          <p:nvPr/>
        </p:nvCxnSpPr>
        <p:spPr>
          <a:xfrm flipH="1" rot="10800000">
            <a:off x="1159200" y="2551125"/>
            <a:ext cx="3078300" cy="1590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2"/>
          <p:cNvCxnSpPr>
            <a:stCxn id="158" idx="5"/>
            <a:endCxn id="155" idx="0"/>
          </p:cNvCxnSpPr>
          <p:nvPr/>
        </p:nvCxnSpPr>
        <p:spPr>
          <a:xfrm>
            <a:off x="4114375" y="1639001"/>
            <a:ext cx="614400" cy="47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2"/>
          <p:cNvCxnSpPr>
            <a:stCxn id="159" idx="5"/>
            <a:endCxn id="155" idx="3"/>
          </p:cNvCxnSpPr>
          <p:nvPr/>
        </p:nvCxnSpPr>
        <p:spPr>
          <a:xfrm flipH="1" rot="10800000">
            <a:off x="4229975" y="2816138"/>
            <a:ext cx="322200" cy="47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2"/>
          <p:cNvCxnSpPr>
            <a:stCxn id="161" idx="5"/>
            <a:endCxn id="152" idx="0"/>
          </p:cNvCxnSpPr>
          <p:nvPr/>
        </p:nvCxnSpPr>
        <p:spPr>
          <a:xfrm>
            <a:off x="5294850" y="354375"/>
            <a:ext cx="818100" cy="81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2"/>
          <p:cNvCxnSpPr>
            <a:stCxn id="160" idx="2"/>
            <a:endCxn id="152" idx="0"/>
          </p:cNvCxnSpPr>
          <p:nvPr/>
        </p:nvCxnSpPr>
        <p:spPr>
          <a:xfrm flipH="1">
            <a:off x="6113100" y="741000"/>
            <a:ext cx="1070700" cy="42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2"/>
          <p:cNvCxnSpPr>
            <a:stCxn id="155" idx="4"/>
            <a:endCxn id="152" idx="3"/>
          </p:cNvCxnSpPr>
          <p:nvPr/>
        </p:nvCxnSpPr>
        <p:spPr>
          <a:xfrm flipH="1" rot="10800000">
            <a:off x="4866825" y="2109538"/>
            <a:ext cx="1009800" cy="4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725" y="0"/>
            <a:ext cx="898500" cy="89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2"/>
          <p:cNvCxnSpPr>
            <a:endCxn id="153" idx="1"/>
          </p:cNvCxnSpPr>
          <p:nvPr/>
        </p:nvCxnSpPr>
        <p:spPr>
          <a:xfrm flipH="1">
            <a:off x="391563" y="757300"/>
            <a:ext cx="2445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12"/>
          <p:cNvSpPr/>
          <p:nvPr/>
        </p:nvSpPr>
        <p:spPr>
          <a:xfrm>
            <a:off x="588425" y="9450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461475" y="2988313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1875775" y="439012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5552425" y="23446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2345725" y="298832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4411350" y="150867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4477125" y="3077938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5654850" y="263475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6649300" y="75730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6113100" y="47323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6113100" y="37873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294850" y="3682850"/>
            <a:ext cx="458100" cy="2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304300" y="127425"/>
            <a:ext cx="21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88397" y="1782778"/>
            <a:ext cx="698919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mreferre/</a:t>
            </a: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redis:4.0.2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/>
        </p:nvSpPr>
        <p:spPr>
          <a:xfrm>
            <a:off x="1644828" y="259950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files and mount under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/etc/redis/redis.conf</a:t>
            </a:r>
            <a:endParaRPr b="1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container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341875" y="1678625"/>
            <a:ext cx="3631500" cy="141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name: redis-server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redis-0 6379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masterauth a-very-complex-password-here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requirepass a-very-complex-password-here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702600" y="1721425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857925" y="1449625"/>
            <a:ext cx="3631500" cy="192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name: </a:t>
            </a: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odilia-redis02 &amp;  odilia-redis01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odilia-redis01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protected-mode no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slaveof redis-0 6379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#authentication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masterauth a-very-complex-password-here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requirepass a-very-complex-password-here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91075" y="4231725"/>
            <a:ext cx="62043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redis and sentinels use same docker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1654375" y="0"/>
            <a:ext cx="5265600" cy="118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files and mount under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/etc/redis/sentinel.conf</a:t>
            </a:r>
            <a:endParaRPr b="1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container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5702600" y="1721425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00125" y="1541325"/>
            <a:ext cx="7574100" cy="326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files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 Odilia-redis-sentinel02 Odilia-redis-sentinel03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The following same contain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5000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monitor mymaster </a:t>
            </a:r>
            <a:r>
              <a:rPr lang="en" sz="1300"/>
              <a:t>redis-server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6379 2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down-after-milliseconds mymaster 5000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failover-timeout mymaster 60000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parallel-syncs mymaster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auth-pass mymaster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a-very-complex-password-here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264200" y="4222175"/>
            <a:ext cx="62043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redis and sentinels use same docker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instructions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00854" y="1723215"/>
            <a:ext cx="7015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volumes driver should be set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networks  driver should be set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yeld-ui is the frontend service  and exposed inter</a:t>
            </a:r>
            <a:r>
              <a:rPr b="1" lang="en"/>
              <a:t>n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ally at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redis replication  with following command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redis-server /etc/redis/redis.conf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sentinel with following command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redis-sentinel  /etc/redis/sentinel.conf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notes here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all issues encounter on this project here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471300" y="139600"/>
            <a:ext cx="9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800"/>
              <a:t>Deploy The </a:t>
            </a:r>
            <a:r>
              <a:rPr b="1" lang="en" sz="2800"/>
              <a:t>Odilia</a:t>
            </a:r>
            <a:r>
              <a:rPr lang="en" sz="2800"/>
              <a:t> application using docker-compose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flow 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691525" y="16164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691525" y="27522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91525" y="38880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this project flow  in your own words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691525" y="16164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91525" y="27522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91525" y="3888025"/>
            <a:ext cx="7053600" cy="113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0"/>
              <a:buFont typeface="Arial"/>
              <a:buNone/>
            </a:pPr>
            <a:r>
              <a:rPr b="0" i="0" lang="en" sz="2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4442675" y="168325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625" y="1447975"/>
            <a:ext cx="6266016" cy="36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Customer Name:  </a:t>
            </a:r>
            <a:r>
              <a:rPr b="1" lang="en" sz="2300">
                <a:solidFill>
                  <a:schemeClr val="dk1"/>
                </a:solidFill>
              </a:rPr>
              <a:t>McDonald's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69" name="Google Shape;69;p3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38" y="3279975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body"/>
          </p:nvPr>
        </p:nvSpPr>
        <p:spPr>
          <a:xfrm>
            <a:off x="263975" y="2326500"/>
            <a:ext cx="888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None/>
            </a:pPr>
            <a:r>
              <a:rPr lang="en" sz="2500"/>
              <a:t>In an effort to best serve customer and to increase it number of customer </a:t>
            </a:r>
            <a:r>
              <a:rPr b="1" lang="en" sz="2500">
                <a:solidFill>
                  <a:schemeClr val="dk1"/>
                </a:solidFill>
              </a:rPr>
              <a:t>McDonald </a:t>
            </a:r>
            <a:r>
              <a:rPr lang="en" sz="2500">
                <a:solidFill>
                  <a:schemeClr val="dk1"/>
                </a:solidFill>
              </a:rPr>
              <a:t>has contracted with EK TECH SOFTWARE SOLUTION to build and application which would allow customers to vote the type of restaurant they visit most of the time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1836"/>
              <a:buNone/>
            </a:pPr>
            <a:r>
              <a:t/>
            </a:r>
            <a:endParaRPr sz="2800"/>
          </a:p>
        </p:txBody>
      </p:sp>
      <p:sp>
        <p:nvSpPr>
          <p:cNvPr id="76" name="Google Shape;76;p4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263975" y="2326500"/>
            <a:ext cx="88800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903"/>
              <a:buNone/>
            </a:pPr>
            <a:r>
              <a:rPr b="1" lang="en" sz="2500"/>
              <a:t>Odilia </a:t>
            </a:r>
            <a:r>
              <a:rPr lang="en" sz="2500"/>
              <a:t> allows users to vote on a set of alternatives (restaurants) and dynamically updates pie charts based on number of votes received. In addition to that </a:t>
            </a:r>
            <a:r>
              <a:rPr b="1" lang="en" sz="2500"/>
              <a:t>Odilia </a:t>
            </a:r>
            <a:r>
              <a:rPr lang="en" sz="2500"/>
              <a:t> keeps track of number of page views as well as it prints the hostname of the yelb-appserver instance serving the API request upon a vote or a page refresh. This allows an individual to demo the application solo, or involving people (e.g. an audience during a presentation) asking them to interact by pointing their browser to the application (which will increase the page count) and voting their favorite restaurant.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2949"/>
              <a:buNone/>
            </a:pPr>
            <a:r>
              <a:t/>
            </a:r>
            <a:endParaRPr sz="2800"/>
          </a:p>
        </p:txBody>
      </p:sp>
      <p:sp>
        <p:nvSpPr>
          <p:cNvPr id="82" name="Google Shape;82;p5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idx="1" type="body"/>
          </p:nvPr>
        </p:nvSpPr>
        <p:spPr>
          <a:xfrm>
            <a:off x="0" y="1183525"/>
            <a:ext cx="89859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The Application is made of  12 microservices as follow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1- yelb-ui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2- yelb-appserver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3- redis-server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4- odilia-redis01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5- odilia-redis02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6- odilia-redis-sentinel01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7- odilia-redis-sentinel02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8- odilia-redis-sentinel03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9- yelb-db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10- odilia-db-replication01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00"/>
              <a:t>11- odilia-db-replication02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"/>
              <a:t>12- odilia-db-replication03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88" name="Google Shape;88;p6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213100" y="2771350"/>
            <a:ext cx="11592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780475" y="1530475"/>
            <a:ext cx="806100" cy="94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0" y="384532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480500" y="1469925"/>
            <a:ext cx="898500" cy="843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493325" y="2793550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5319213" y="3921675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5319213" y="2793550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3972125" y="2629025"/>
            <a:ext cx="1042500" cy="90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3417425" y="392167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867625" y="3845325"/>
            <a:ext cx="14805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odilia-redis-sentinel02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7082325" y="1994250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7261200" y="3634225"/>
            <a:ext cx="1520700" cy="1155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odilia-db-replication03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3160400" y="1484625"/>
            <a:ext cx="4336500" cy="2394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yelb-ui: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customers  to access the application on the browser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2608875" y="2045925"/>
            <a:ext cx="5336700" cy="1966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yelb-appserver: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Accept calls  from frontend service and direct it to backend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1654378" y="279025"/>
            <a:ext cx="5265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