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0" autoAdjust="0"/>
    <p:restoredTop sz="73529" autoAdjust="0"/>
  </p:normalViewPr>
  <p:slideViewPr>
    <p:cSldViewPr snapToGrid="0">
      <p:cViewPr varScale="1">
        <p:scale>
          <a:sx n="70" d="100"/>
          <a:sy n="70" d="100"/>
        </p:scale>
        <p:origin x="10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e81d6016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84e81d6016_7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84e81d6016_7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fb9322b5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84fb9322b5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84fb9322b5_2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4fb9322b5_2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84fb9322b5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4fb9322b5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84fb9322b5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4fb9322b5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84fb9322b5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175 entities, 6584 triples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37.44% in top-5, 58.15% in top-10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20.46% and 40.23% by different participants for top-5, top-10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overlap between top-5 and top-10: 4.91 triples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(created by the same participant for the same entity)</a:t>
            </a:r>
            <a:endParaRPr/>
          </a:p>
          <a:p>
            <a:pPr marL="343767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(4.80-4.99 triples, depending on the class)</a:t>
            </a:r>
            <a:endParaRPr/>
          </a:p>
          <a:p>
            <a:pPr marL="343767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top-5 summary is usually a subset of the top-10 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84fb9322b5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4fb9322b5_2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84fb9322b5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fb9322b5_2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84fb9322b5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4fb9322b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84fb9322b5_2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Universal properties &amp; class-specific properties</a:t>
            </a:r>
            <a:endParaRPr/>
          </a:p>
        </p:txBody>
      </p:sp>
      <p:sp>
        <p:nvSpPr>
          <p:cNvPr id="316" name="Google Shape;316;g84fb9322b5_2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4fb9322b5_2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84fb9322b5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fb9322b5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84fb9322b5_2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g84fb9322b5_2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4fb9322b5_2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84fb9322b5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fb9322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84fb9322b5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84fb9322b5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4fb9322b5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84fb9322b5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5010697d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85010697d9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g85010697d9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4fb9322b5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84fb9322b5_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g84fb9322b5_2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4fb9322b5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84fb9322b5_2_2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84fb9322b5_2_2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4fb9322b5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84fb9322b5_2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 smtClean="0"/>
              <a:t>7 features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 smtClean="0"/>
              <a:t>effective: gf_T, lf;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 smtClean="0"/>
              <a:t>only effective on LMDB: vf_T, si;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 smtClean="0"/>
              <a:t>not significant: isC, isE, isL;</a:t>
            </a:r>
            <a:endParaRPr dirty="0"/>
          </a:p>
        </p:txBody>
      </p:sp>
      <p:sp>
        <p:nvSpPr>
          <p:cNvPr id="410" name="Google Shape;410;g84fb9322b5_2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4fb9322b5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84fb9322b5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9" name="Google Shape;429;g84fb9322b5_2_2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4fb9322b5_2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84fb9322b5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4fb9322b5_2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4fb9322b5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7e976e25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g77e976e2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4fb9322b5_2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84fb9322b5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fb9322b5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84fb9322b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fb9322b5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84fb9322b5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zh-CN" dirty="0" smtClean="0"/>
              <a:t>a set of RDF triples in T which describes entity e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84fb9322b5_2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fb9322b5_2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84fb9322b5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fb9322b5_2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84fb9322b5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4fb9322b5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84fb9322b5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4fb9322b5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en-US" altLang="zh-CN" dirty="0" smtClean="0"/>
              <a:t>Task </a:t>
            </a:r>
            <a:r>
              <a:rPr lang="en-US" altLang="zh-CN" dirty="0" err="1" smtClean="0"/>
              <a:t>specificness</a:t>
            </a:r>
            <a:endParaRPr lang="en-US" altLang="zh-CN" dirty="0" smtClean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en-US" altLang="zh-CN" dirty="0" smtClean="0"/>
              <a:t>Single dataset</a:t>
            </a:r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en-US" altLang="zh-CN" dirty="0" smtClean="0"/>
              <a:t>Small size</a:t>
            </a:r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en-US" altLang="zh-CN" dirty="0" smtClean="0"/>
              <a:t>Triple incomprehensiveness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g84fb9322b5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4fb9322b5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84fb9322b5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25.88-52.44 depending on the class</a:t>
            </a:r>
            <a:endParaRPr/>
          </a:p>
        </p:txBody>
      </p:sp>
      <p:sp>
        <p:nvSpPr>
          <p:cNvPr id="240" name="Google Shape;240;g84fb9322b5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471041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686719"/>
            <a:ext cx="6858000" cy="66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3065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613" y="222995"/>
            <a:ext cx="2106934" cy="52151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8650" y="981893"/>
            <a:ext cx="3886200" cy="36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629150" y="981893"/>
            <a:ext cx="3886200" cy="36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9842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29842" y="1672455"/>
            <a:ext cx="38808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629150" y="1003473"/>
            <a:ext cx="3888000" cy="6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4"/>
          </p:nvPr>
        </p:nvSpPr>
        <p:spPr>
          <a:xfrm>
            <a:off x="4627352" y="1672455"/>
            <a:ext cx="3888000" cy="294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2" y="985218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7752" y="2888133"/>
            <a:ext cx="7887600" cy="1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/>
            </a:lvl1pPr>
            <a:lvl2pPr marL="914400" marR="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/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/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/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  <a:defRPr sz="2100"/>
            </a:lvl1pPr>
            <a:lvl2pPr marL="914400" lvl="1" indent="-32004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  <a:defRPr sz="1800"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  <a:defRPr sz="150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»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2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629841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150" cy="365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629841" y="1543054"/>
            <a:ext cx="2949178" cy="285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680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Calibri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" y="4805164"/>
            <a:ext cx="9143999" cy="341684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hyperlink" Target="https://nju-websoft/ESBM" TargetMode="External"/><Relationship Id="rId4" Type="http://schemas.openxmlformats.org/officeDocument/2006/relationships/hyperlink" Target="https://w3id.org/esb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295400" y="979128"/>
            <a:ext cx="6858000" cy="131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ESBM: An Entity Summarization Benchmark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1295400" y="2413340"/>
            <a:ext cx="6858000" cy="58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r>
              <a:rPr lang="zh-CN" sz="1200" b="0" i="0" u="sng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Qingxia Liu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Gong Cheng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Kalpa Gunaratna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sz="12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, and Yuzhong Qu</a:t>
            </a:r>
            <a:r>
              <a:rPr lang="zh-CN" sz="12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sz="12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sz="12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960"/>
              <a:buFont typeface="Noto Sans Symbols"/>
              <a:buNone/>
            </a:pPr>
            <a:endParaRPr sz="1200" b="0" i="0" u="none" strike="noStrike" cap="none">
              <a:solidFill>
                <a:srgbClr val="6306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1143000" y="2746056"/>
            <a:ext cx="6858000" cy="125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r>
              <a:rPr lang="zh-CN" sz="11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11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 National Key Laboratory for Novel Software Technology, Nanjing University, China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880"/>
              <a:buFont typeface="Noto Sans Symbols"/>
              <a:buNone/>
            </a:pPr>
            <a:r>
              <a:rPr lang="zh-CN" sz="1100" b="0" i="0" u="none" strike="noStrike" cap="none" baseline="30000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sz="1100" b="0" i="0" u="none" strike="noStrike" cap="none">
                <a:solidFill>
                  <a:srgbClr val="63065F"/>
                </a:solidFill>
                <a:latin typeface="Arial"/>
                <a:ea typeface="Arial"/>
                <a:cs typeface="Arial"/>
                <a:sym typeface="Arial"/>
              </a:rPr>
              <a:t> Samsung Research America, Mountain View CA, USA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Ground-Truth Summaries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4662" y="1269577"/>
            <a:ext cx="5125578" cy="272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628651" y="978298"/>
            <a:ext cx="7190132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Task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30 users</a:t>
            </a:r>
            <a:endParaRPr sz="1665"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/>
              <a:t>each assigned 35 entities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175 entities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/>
              <a:t>each assigned to 6 users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Each user created two </a:t>
            </a:r>
            <a:endParaRPr/>
          </a:p>
          <a:p>
            <a:pPr marL="342900" lvl="1" indent="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r>
              <a:rPr lang="zh-CN" sz="1665"/>
              <a:t>	summaries for each entity</a:t>
            </a:r>
            <a:endParaRPr sz="1665"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/>
              <a:t>for k=5 and k=10</a:t>
            </a:r>
            <a:endParaRPr sz="1387"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Total</a:t>
            </a:r>
            <a:endParaRPr sz="1942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6 top-5 summaries </a:t>
            </a:r>
            <a:endParaRPr/>
          </a:p>
          <a:p>
            <a:pPr marL="342900" lvl="1" indent="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r>
              <a:rPr lang="zh-CN" sz="1665"/>
              <a:t>	and 6 top-10 summaries </a:t>
            </a:r>
            <a:endParaRPr/>
          </a:p>
          <a:p>
            <a:pPr marL="342900" lvl="1" indent="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r>
              <a:rPr lang="zh-CN" sz="1665"/>
              <a:t>	for each entity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175*6*2=2100 ground-truth summaries</a:t>
            </a:r>
            <a:endParaRPr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628649" y="978298"/>
            <a:ext cx="8304335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Usage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ESBM v1.2: specified training-validation-test splits for 5-fold cross validation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Early versions: EYRE 2018 workshop, EYRE 2019 workshop</a:t>
            </a:r>
            <a:endParaRPr/>
          </a:p>
          <a:p>
            <a:pPr marL="628650" lvl="1" indent="-194309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Desiderata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Accessibility: permanent identifier on w3id.org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Affordability: open-source, example code for evaluation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Clarity: documented clearly and concisely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Relevance: entities sampled from real datasets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Solvability: not trivial and not too difficult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Portability: any general-purpose entity summarizer that can process RDF data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Scalability: reasonably large and diverse to evaluate mature entity summarizers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The ESBM Benchmark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</a:pPr>
            <a:r>
              <a:rPr lang="zh-CN"/>
              <a:t>Analyzing ESBM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45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175 entities, 6584 triples, 2100 ground-truth summaries</a:t>
            </a:r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Basic Statistics</a:t>
            </a: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336550" y="1680021"/>
            <a:ext cx="4917218" cy="2887761"/>
            <a:chOff x="336550" y="1681572"/>
            <a:chExt cx="4917218" cy="2890428"/>
          </a:xfrm>
        </p:grpSpPr>
        <p:pic>
          <p:nvPicPr>
            <p:cNvPr id="282" name="Google Shape;282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6550" y="1926778"/>
              <a:ext cx="4913635" cy="2645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6"/>
            <p:cNvSpPr txBox="1"/>
            <p:nvPr/>
          </p:nvSpPr>
          <p:spPr>
            <a:xfrm>
              <a:off x="625578" y="1681572"/>
              <a:ext cx="4628190" cy="300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5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Proportion of triples been selected into ground-truth summaries </a:t>
              </a:r>
              <a:endParaRPr sz="135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4" name="Google Shape;284;p36"/>
          <p:cNvGrpSpPr/>
          <p:nvPr/>
        </p:nvGrpSpPr>
        <p:grpSpPr>
          <a:xfrm>
            <a:off x="5336013" y="1680021"/>
            <a:ext cx="3353803" cy="2341852"/>
            <a:chOff x="5336013" y="1681572"/>
            <a:chExt cx="3353803" cy="2344015"/>
          </a:xfrm>
        </p:grpSpPr>
        <p:grpSp>
          <p:nvGrpSpPr>
            <p:cNvPr id="285" name="Google Shape;285;p36"/>
            <p:cNvGrpSpPr/>
            <p:nvPr/>
          </p:nvGrpSpPr>
          <p:grpSpPr>
            <a:xfrm>
              <a:off x="5749347" y="2426721"/>
              <a:ext cx="2476335" cy="1598866"/>
              <a:chOff x="5941456" y="2452121"/>
              <a:chExt cx="2476335" cy="1598866"/>
            </a:xfrm>
          </p:grpSpPr>
          <p:grpSp>
            <p:nvGrpSpPr>
              <p:cNvPr id="286" name="Google Shape;286;p36"/>
              <p:cNvGrpSpPr/>
              <p:nvPr/>
            </p:nvGrpSpPr>
            <p:grpSpPr>
              <a:xfrm>
                <a:off x="5941456" y="2452121"/>
                <a:ext cx="2476335" cy="1598866"/>
                <a:chOff x="5916056" y="2096521"/>
                <a:chExt cx="2476335" cy="1598866"/>
              </a:xfrm>
            </p:grpSpPr>
            <p:sp>
              <p:nvSpPr>
                <p:cNvPr id="287" name="Google Shape;287;p36"/>
                <p:cNvSpPr/>
                <p:nvPr/>
              </p:nvSpPr>
              <p:spPr>
                <a:xfrm>
                  <a:off x="6754091" y="2585387"/>
                  <a:ext cx="1638300" cy="11100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8" name="Google Shape;288;p36"/>
                <p:cNvSpPr/>
                <p:nvPr/>
              </p:nvSpPr>
              <p:spPr>
                <a:xfrm>
                  <a:off x="6366741" y="2791909"/>
                  <a:ext cx="1206500" cy="773764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89" name="Google Shape;289;p36"/>
                <p:cNvSpPr txBox="1"/>
                <p:nvPr/>
              </p:nvSpPr>
              <p:spPr>
                <a:xfrm>
                  <a:off x="5916056" y="2096521"/>
                  <a:ext cx="145745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12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Overlap: 4.91 triples</a:t>
                  </a:r>
                  <a:endParaRPr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90" name="Google Shape;290;p36"/>
                <p:cNvCxnSpPr>
                  <a:endCxn id="289" idx="2"/>
                </p:cNvCxnSpPr>
                <p:nvPr/>
              </p:nvCxnSpPr>
              <p:spPr>
                <a:xfrm rot="10800000">
                  <a:off x="6644781" y="2373520"/>
                  <a:ext cx="504000" cy="68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dash"/>
                  <a:miter lim="800000"/>
                  <a:headEnd type="triangle" w="med" len="med"/>
                  <a:tailEnd type="none" w="sm" len="sm"/>
                </a:ln>
              </p:spPr>
            </p:cxnSp>
          </p:grpSp>
          <p:sp>
            <p:nvSpPr>
              <p:cNvPr id="291" name="Google Shape;291;p36"/>
              <p:cNvSpPr txBox="1"/>
              <p:nvPr/>
            </p:nvSpPr>
            <p:spPr>
              <a:xfrm>
                <a:off x="6400220" y="3289354"/>
                <a:ext cx="7585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Top-5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summary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2" name="Google Shape;292;p36"/>
              <p:cNvSpPr txBox="1"/>
              <p:nvPr/>
            </p:nvSpPr>
            <p:spPr>
              <a:xfrm>
                <a:off x="7641602" y="3289354"/>
                <a:ext cx="7585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Top-10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summary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93" name="Google Shape;293;p36"/>
            <p:cNvSpPr txBox="1"/>
            <p:nvPr/>
          </p:nvSpPr>
          <p:spPr>
            <a:xfrm>
              <a:off x="5336013" y="1681572"/>
              <a:ext cx="3353803" cy="300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5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Overlap between top-5 and top-10 summaries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Char char="■"/>
            </a:pPr>
            <a:r>
              <a:rPr lang="zh-CN" sz="1600"/>
              <a:t>Literal-valued triples constitute a large proportion in ground-truth summaries.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0"/>
              <a:buChar char="●"/>
            </a:pPr>
            <a:r>
              <a:rPr lang="zh-CN" sz="1300"/>
              <a:t>30% in top-5 ground-truth summaries and 25% in top-10 summaries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Char char="■"/>
            </a:pPr>
            <a:r>
              <a:rPr lang="zh-CN" sz="1600"/>
              <a:t>Participants are not inclined to select multiple values of a property.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0"/>
              <a:buChar char="●"/>
            </a:pPr>
            <a:r>
              <a:rPr lang="zh-CN" sz="1300"/>
              <a:t>The average number of distinct properties in top-5 ground-truth summaries is 4.70  (very close to 5)</a:t>
            </a:r>
            <a:endParaRPr sz="1300"/>
          </a:p>
          <a:p>
            <a:pPr marL="342900" lvl="0" indent="-2616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342900" lvl="0" indent="-2616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endParaRPr sz="1600"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Triple Composition</a:t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9948" y="2182548"/>
            <a:ext cx="6198381" cy="232439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974893" y="4506941"/>
            <a:ext cx="7194214" cy="27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bars in each group:  Entity descriptions,  Top-5 ground-truth summaries,  Top-10 ground-truth summaries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8064776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Entity Description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Jaccard similarity between property sets from each pair of classes is very low.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Heterogeneity</a:t>
            </a:r>
            <a:endParaRPr/>
          </a:p>
        </p:txBody>
      </p:sp>
      <p:pic>
        <p:nvPicPr>
          <p:cNvPr id="312" name="Google Shape;3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000" y="2322037"/>
            <a:ext cx="7157390" cy="12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Ground-truth Summaries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Popular properties: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 dirty="0"/>
              <a:t>properties that appear in &gt;50% ground truth summaries for each class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Only 1~2/13</a:t>
            </a:r>
            <a:r>
              <a:rPr lang="zh-CN" dirty="0" smtClean="0"/>
              <a:t>.</a:t>
            </a:r>
            <a:r>
              <a:rPr lang="en-US" altLang="zh-CN" dirty="0" smtClean="0"/>
              <a:t>2</a:t>
            </a:r>
            <a:r>
              <a:rPr lang="zh-CN" dirty="0" smtClean="0"/>
              <a:t>4 </a:t>
            </a:r>
            <a:r>
              <a:rPr lang="zh-CN" dirty="0"/>
              <a:t>properties are popular in top-5 ground-truth summaries</a:t>
            </a:r>
            <a:endParaRPr dirty="0"/>
          </a:p>
          <a:p>
            <a:pPr marL="97155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–"/>
            </a:pPr>
            <a:r>
              <a:rPr lang="zh-CN" sz="1600" dirty="0"/>
              <a:t>The importance of properties is generally contextualized by concrete entities.</a:t>
            </a:r>
            <a:endParaRPr dirty="0"/>
          </a:p>
          <a:p>
            <a:pPr marL="971550" lvl="2" indent="-190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Heterogeneity</a:t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00" y="3027931"/>
            <a:ext cx="7840759" cy="170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0000" y="2795646"/>
            <a:ext cx="4639715" cy="22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Average overlap between 6 ground-truth summaries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Moderate degree of agreement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Comparable with those reported for other benchmarks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Inter-Rater Agreement</a:t>
            </a: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000" y="2411226"/>
            <a:ext cx="7085457" cy="102525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/>
          <p:nvPr/>
        </p:nvSpPr>
        <p:spPr>
          <a:xfrm>
            <a:off x="308566" y="4233062"/>
            <a:ext cx="8702084" cy="50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Cheng, G., Tran, T., Qu, Y.: RELIN: relatedness and informativeness-based centrality for entity summarization. In: ISWC 2011, Part I. pp. 114-129 (2011).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Gunaratna, K., Thirunarayan, K., Sheth, A.P.: FACES: diversity-aware entity summarization using incremental hierarchical conceptual clustering. In: AAAI 2015. pp. 116-122 (2015).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 Gunaratna, K., Thirunarayan, K., Sheth, A.P., Cheng, G.: Gleaning types for literals in RDF triples with application to entity summarization. In: ESWC 2016. pp. 85-100 (2016).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</a:pPr>
            <a:r>
              <a:rPr lang="zh-CN"/>
              <a:t>Evaluating with ESBM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Existing Entity Summarizers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RELIN, DIVERSUM, LinkSUM, FACES, FACES-E, CD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MPSUM, BAFREC, KAFCA</a:t>
            </a:r>
            <a:endParaRPr/>
          </a:p>
          <a:p>
            <a:pPr marL="628650" lvl="1" indent="-201168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ORACLE Entity Summarizer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k triples that are selected by the most participants into ground-truth summaries</a:t>
            </a:r>
            <a:endParaRPr/>
          </a:p>
          <a:p>
            <a:pPr marL="628650" lvl="1" indent="-201168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Supervised Learning-Based Entity Summarizer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6 models: 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/>
              <a:t>SMOreg, LinearRegression, MultilayerPerceptron, AdditiveRegression, REPTree, RandomForest</a:t>
            </a:r>
            <a:endParaRPr sz="1387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7 features:</a:t>
            </a:r>
            <a:endParaRPr sz="1387"/>
          </a:p>
          <a:p>
            <a:pPr marL="971550" lvl="2" indent="-259556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8"/>
              <a:buChar char="–"/>
            </a:pPr>
            <a:r>
              <a:rPr lang="zh-CN" sz="1387"/>
              <a:t>gf</a:t>
            </a:r>
            <a:r>
              <a:rPr lang="zh-CN" sz="1387" baseline="-25000"/>
              <a:t>T</a:t>
            </a:r>
            <a:r>
              <a:rPr lang="zh-CN" sz="1387"/>
              <a:t>(global frequency of property), lf(local frequency of property), vf</a:t>
            </a:r>
            <a:r>
              <a:rPr lang="zh-CN" sz="1387" baseline="-25000"/>
              <a:t>T</a:t>
            </a:r>
            <a:r>
              <a:rPr lang="zh-CN" sz="1387"/>
              <a:t>(frequency of value), si(self-information of triple)</a:t>
            </a:r>
            <a:endParaRPr sz="1387"/>
          </a:p>
          <a:p>
            <a:pPr marL="971550" lvl="2" indent="-259556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8"/>
              <a:buChar char="–"/>
            </a:pPr>
            <a:r>
              <a:rPr lang="zh-CN" sz="1387"/>
              <a:t>isC(value is class), isE(value is entity), isL(value is literal)</a:t>
            </a:r>
            <a:endParaRPr sz="1387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</p:txBody>
      </p:sp>
      <p:sp>
        <p:nvSpPr>
          <p:cNvPr id="348" name="Google Shape;348;p4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Participating Entity Summarizers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Introduction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Creating ESBM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Analyzing ESBM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Evaluating with ESBM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Conclusion</a:t>
            </a:r>
            <a:endParaRPr dirty="0"/>
          </a:p>
        </p:txBody>
      </p:sp>
      <p:sp>
        <p:nvSpPr>
          <p:cNvPr id="125" name="Google Shape;125;p2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Outline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Evaluation Criteria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CN" baseline="-25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/>
              <a:t>: machine-generated entity summary 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CN" baseline="-25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zh-CN"/>
              <a:t> : human-made ground-truth summary 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P≠R </a:t>
            </a:r>
            <a:r>
              <a:rPr lang="zh-CN"/>
              <a:t>if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|S</a:t>
            </a:r>
            <a:r>
              <a:rPr lang="zh-CN" baseline="-25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|&lt;|S</a:t>
            </a:r>
            <a:r>
              <a:rPr lang="zh-CN" baseline="-25000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|=k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56" name="Google Shape;356;p43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  <p:sp>
        <p:nvSpPr>
          <p:cNvPr id="358" name="Google Shape;358;p43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Settings</a:t>
            </a:r>
            <a:endParaRPr/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810" y="1521906"/>
            <a:ext cx="5456496" cy="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Overall Results</a:t>
            </a:r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  <p:grpSp>
        <p:nvGrpSpPr>
          <p:cNvPr id="368" name="Google Shape;368;p44"/>
          <p:cNvGrpSpPr/>
          <p:nvPr/>
        </p:nvGrpSpPr>
        <p:grpSpPr>
          <a:xfrm>
            <a:off x="1186514" y="1361477"/>
            <a:ext cx="6770971" cy="2896942"/>
            <a:chOff x="1186514" y="1762748"/>
            <a:chExt cx="6770971" cy="2899552"/>
          </a:xfrm>
        </p:grpSpPr>
        <p:pic>
          <p:nvPicPr>
            <p:cNvPr id="369" name="Google Shape;369;p44"/>
            <p:cNvPicPr preferRelativeResize="0"/>
            <p:nvPr/>
          </p:nvPicPr>
          <p:blipFill rotWithShape="1">
            <a:blip r:embed="rId4">
              <a:alphaModFix/>
            </a:blip>
            <a:srcRect b="33158"/>
            <a:stretch/>
          </p:blipFill>
          <p:spPr>
            <a:xfrm>
              <a:off x="1186514" y="2029410"/>
              <a:ext cx="6770971" cy="2632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00000" y="1762748"/>
              <a:ext cx="3744000" cy="2415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" name="Google Shape;371;p44"/>
          <p:cNvGrpSpPr/>
          <p:nvPr/>
        </p:nvGrpSpPr>
        <p:grpSpPr>
          <a:xfrm>
            <a:off x="2928938" y="2933633"/>
            <a:ext cx="4971398" cy="1060790"/>
            <a:chOff x="2928938" y="2936276"/>
            <a:chExt cx="4971398" cy="1061746"/>
          </a:xfrm>
        </p:grpSpPr>
        <p:sp>
          <p:nvSpPr>
            <p:cNvPr id="372" name="Google Shape;372;p44"/>
            <p:cNvSpPr/>
            <p:nvPr/>
          </p:nvSpPr>
          <p:spPr>
            <a:xfrm>
              <a:off x="2928938" y="3343274"/>
              <a:ext cx="1224000" cy="22860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4171988" y="2936276"/>
              <a:ext cx="1224000" cy="22860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4171988" y="3769422"/>
              <a:ext cx="1224000" cy="22860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5424162" y="3352799"/>
              <a:ext cx="1224000" cy="22860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6676336" y="3769422"/>
              <a:ext cx="1224000" cy="228600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62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83" name="Google Shape;383;p45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Results on Different Entity Types</a:t>
            </a:r>
            <a:endParaRPr/>
          </a:p>
        </p:txBody>
      </p:sp>
      <p:pic>
        <p:nvPicPr>
          <p:cNvPr id="386" name="Google Shape;38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8405" y="1178270"/>
            <a:ext cx="5395018" cy="205904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5"/>
          <p:cNvSpPr/>
          <p:nvPr/>
        </p:nvSpPr>
        <p:spPr>
          <a:xfrm>
            <a:off x="6779293" y="974631"/>
            <a:ext cx="689112" cy="58989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5">
            <a:alphaModFix/>
          </a:blip>
          <a:srcRect t="1" b="15401"/>
          <a:stretch/>
        </p:blipFill>
        <p:spPr>
          <a:xfrm>
            <a:off x="2067216" y="3030026"/>
            <a:ext cx="5401189" cy="174959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5"/>
          <p:cNvSpPr/>
          <p:nvPr/>
        </p:nvSpPr>
        <p:spPr>
          <a:xfrm>
            <a:off x="6779293" y="2881312"/>
            <a:ext cx="689112" cy="58989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5"/>
          <p:cNvSpPr txBox="1"/>
          <p:nvPr/>
        </p:nvSpPr>
        <p:spPr>
          <a:xfrm>
            <a:off x="1675596" y="1350295"/>
            <a:ext cx="455574" cy="3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k=5</a:t>
            </a:r>
            <a:endParaRPr sz="135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5"/>
          <p:cNvSpPr txBox="1"/>
          <p:nvPr/>
        </p:nvSpPr>
        <p:spPr>
          <a:xfrm>
            <a:off x="1675596" y="3296339"/>
            <a:ext cx="542136" cy="3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5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k=10</a:t>
            </a:r>
            <a:endParaRPr sz="135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80000" y="909614"/>
            <a:ext cx="3380878" cy="20063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/>
          <p:nvPr/>
        </p:nvSpPr>
        <p:spPr>
          <a:xfrm>
            <a:off x="5579165" y="974631"/>
            <a:ext cx="689112" cy="589896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body" idx="1"/>
          </p:nvPr>
        </p:nvSpPr>
        <p:spPr>
          <a:xfrm>
            <a:off x="628651" y="978298"/>
            <a:ext cx="3245626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F1 results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RandomForest, REPTree achieve the highest F1.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Four methods outperform all the existing entity summarizers.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Two methods only fail to outperform existing entity summarizers in one setting.</a:t>
            </a:r>
            <a:endParaRPr/>
          </a:p>
          <a:p>
            <a:pPr marL="685800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400" name="Google Shape;400;p4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01" name="Google Shape;401;p4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  <p:sp>
        <p:nvSpPr>
          <p:cNvPr id="402" name="Google Shape;402;p46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Results of Supervised Learning</a:t>
            </a:r>
            <a:endParaRPr/>
          </a:p>
        </p:txBody>
      </p:sp>
      <p:grpSp>
        <p:nvGrpSpPr>
          <p:cNvPr id="403" name="Google Shape;403;p46"/>
          <p:cNvGrpSpPr/>
          <p:nvPr/>
        </p:nvGrpSpPr>
        <p:grpSpPr>
          <a:xfrm>
            <a:off x="3879963" y="978298"/>
            <a:ext cx="5080851" cy="2953032"/>
            <a:chOff x="1404000" y="982960"/>
            <a:chExt cx="6336000" cy="3685935"/>
          </a:xfrm>
        </p:grpSpPr>
        <p:pic>
          <p:nvPicPr>
            <p:cNvPr id="404" name="Google Shape;404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4000" y="982960"/>
              <a:ext cx="6336000" cy="3685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46"/>
            <p:cNvSpPr/>
            <p:nvPr/>
          </p:nvSpPr>
          <p:spPr>
            <a:xfrm>
              <a:off x="1441202" y="3432311"/>
              <a:ext cx="6265844" cy="1212118"/>
            </a:xfrm>
            <a:prstGeom prst="rect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46"/>
          <p:cNvSpPr/>
          <p:nvPr/>
        </p:nvSpPr>
        <p:spPr>
          <a:xfrm>
            <a:off x="379250" y="4086650"/>
            <a:ext cx="8385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76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Demonstrated the powerfulness of </a:t>
            </a:r>
            <a:r>
              <a:rPr 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C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upervised </a:t>
            </a:r>
            <a:r>
              <a:rPr 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zh-C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earning for </a:t>
            </a:r>
            <a:r>
              <a:rPr 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C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ntity </a:t>
            </a:r>
            <a:r>
              <a:rPr 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C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ummarization</a:t>
            </a:r>
            <a:r>
              <a:rPr 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13" name="Google Shape;413;p4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Results of Supervised Learning</a:t>
            </a:r>
            <a:endParaRPr/>
          </a:p>
        </p:txBody>
      </p:sp>
      <p:sp>
        <p:nvSpPr>
          <p:cNvPr id="415" name="Google Shape;415;p47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Features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      </a:t>
            </a: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for each t=&lt;e, p,v&gt;  in Desc(e):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gf</a:t>
            </a:r>
            <a:r>
              <a:rPr lang="zh-CN" baseline="-25000"/>
              <a:t>T</a:t>
            </a:r>
            <a:r>
              <a:rPr lang="zh-CN"/>
              <a:t>: # triples in the dataset where p appears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lf: # triples in Desc(e) where p appears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vf</a:t>
            </a:r>
            <a:r>
              <a:rPr lang="zh-CN" baseline="-25000"/>
              <a:t>T</a:t>
            </a:r>
            <a:r>
              <a:rPr lang="zh-CN"/>
              <a:t>: # triples in dataset where v appears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si: self-information of triple t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isC: whether v is a class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isE: whether v is an entity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isL: whether v is a literal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Results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significantly effective: gf</a:t>
            </a:r>
            <a:r>
              <a:rPr lang="zh-CN" baseline="-25000"/>
              <a:t>T</a:t>
            </a:r>
            <a:r>
              <a:rPr lang="zh-CN"/>
              <a:t>, lf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for LinkedMDB: vf</a:t>
            </a:r>
            <a:r>
              <a:rPr lang="zh-CN" baseline="-25000"/>
              <a:t>T</a:t>
            </a:r>
            <a:r>
              <a:rPr lang="zh-CN"/>
              <a:t>, si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not significant: isC, isE, isL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416" name="Google Shape;41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9389" y="2736397"/>
            <a:ext cx="4951740" cy="1883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47"/>
          <p:cNvGrpSpPr/>
          <p:nvPr/>
        </p:nvGrpSpPr>
        <p:grpSpPr>
          <a:xfrm>
            <a:off x="3959626" y="3632537"/>
            <a:ext cx="4874683" cy="554694"/>
            <a:chOff x="2392692" y="3378570"/>
            <a:chExt cx="6700595" cy="763200"/>
          </a:xfrm>
        </p:grpSpPr>
        <p:cxnSp>
          <p:nvCxnSpPr>
            <p:cNvPr id="418" name="Google Shape;418;p47"/>
            <p:cNvCxnSpPr/>
            <p:nvPr/>
          </p:nvCxnSpPr>
          <p:spPr>
            <a:xfrm>
              <a:off x="5737388" y="3755870"/>
              <a:ext cx="0" cy="19383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p47"/>
            <p:cNvCxnSpPr/>
            <p:nvPr/>
          </p:nvCxnSpPr>
          <p:spPr>
            <a:xfrm>
              <a:off x="5737388" y="3949700"/>
              <a:ext cx="1668805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0" name="Google Shape;420;p47"/>
            <p:cNvCxnSpPr/>
            <p:nvPr/>
          </p:nvCxnSpPr>
          <p:spPr>
            <a:xfrm>
              <a:off x="7419587" y="4127500"/>
              <a:ext cx="16452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p47"/>
            <p:cNvCxnSpPr/>
            <p:nvPr/>
          </p:nvCxnSpPr>
          <p:spPr>
            <a:xfrm flipH="1">
              <a:off x="7405607" y="3943350"/>
              <a:ext cx="81" cy="18415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p47"/>
            <p:cNvCxnSpPr/>
            <p:nvPr/>
          </p:nvCxnSpPr>
          <p:spPr>
            <a:xfrm>
              <a:off x="9058204" y="3378570"/>
              <a:ext cx="0" cy="7632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3" name="Google Shape;423;p47"/>
            <p:cNvCxnSpPr/>
            <p:nvPr/>
          </p:nvCxnSpPr>
          <p:spPr>
            <a:xfrm>
              <a:off x="2397287" y="3755870"/>
              <a:ext cx="33480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4" name="Google Shape;424;p47"/>
            <p:cNvCxnSpPr/>
            <p:nvPr/>
          </p:nvCxnSpPr>
          <p:spPr>
            <a:xfrm>
              <a:off x="2397287" y="3403445"/>
              <a:ext cx="66960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p47"/>
            <p:cNvCxnSpPr/>
            <p:nvPr/>
          </p:nvCxnSpPr>
          <p:spPr>
            <a:xfrm>
              <a:off x="2392692" y="3393919"/>
              <a:ext cx="0" cy="38880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Existing entity summarizers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Leading systems: BAFREC, MPSUM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Supervised Learning method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Outperforms existing entity summarizers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Comparing with ORACLE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Still a large gap for improvement</a:t>
            </a: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25</a:t>
            </a:fld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Summary of Evaluation Results</a:t>
            </a:r>
            <a:endParaRPr/>
          </a:p>
        </p:txBody>
      </p:sp>
      <p:sp>
        <p:nvSpPr>
          <p:cNvPr id="435" name="Google Shape;435;p48"/>
          <p:cNvSpPr/>
          <p:nvPr/>
        </p:nvSpPr>
        <p:spPr>
          <a:xfrm>
            <a:off x="1544796" y="3480033"/>
            <a:ext cx="6054408" cy="39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767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summarization on ESBM is a non-trivial task.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Evaluation Criteria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semantic overlap between triples</a:t>
            </a: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Representativeness of Ground Truth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general-purpose VS. task-specific</a:t>
            </a:r>
            <a:endParaRPr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Form of Ground Truth</a:t>
            </a:r>
            <a:endParaRPr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set-based VS. scoring-based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449" name="Google Shape;449;p5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50" name="Google Shape;450;p5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27</a:t>
            </a:fld>
            <a:endParaRPr/>
          </a:p>
        </p:txBody>
      </p:sp>
      <p:sp>
        <p:nvSpPr>
          <p:cNvPr id="451" name="Google Shape;451;p50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Limitations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261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2"/>
              <a:buChar char="■"/>
            </a:pPr>
            <a:r>
              <a:rPr lang="zh-CN" sz="1627" dirty="0"/>
              <a:t>Contributions</a:t>
            </a:r>
            <a:endParaRPr sz="1627" dirty="0"/>
          </a:p>
          <a:p>
            <a:pPr marL="628650" lvl="1" indent="-285749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Char char="●"/>
            </a:pPr>
            <a:r>
              <a:rPr lang="zh-CN" sz="1395" dirty="0"/>
              <a:t>Created an Entity Summarization Benchmark: ESBM</a:t>
            </a:r>
            <a:endParaRPr dirty="0"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62"/>
              <a:buChar char="–"/>
            </a:pPr>
            <a:r>
              <a:rPr lang="zh-CN" sz="1162" dirty="0"/>
              <a:t>overcoming the limitations of existing benchmarks</a:t>
            </a:r>
            <a:endParaRPr sz="1162" dirty="0"/>
          </a:p>
          <a:p>
            <a:pPr marL="628650" lvl="1" indent="-285749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Char char="●"/>
            </a:pPr>
            <a:r>
              <a:rPr lang="zh-CN" sz="1395" dirty="0"/>
              <a:t>Evaluated entity summarizers with ESBM</a:t>
            </a:r>
            <a:endParaRPr dirty="0"/>
          </a:p>
          <a:p>
            <a:pPr marL="97155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62"/>
              <a:buChar char="–"/>
            </a:pPr>
            <a:r>
              <a:rPr lang="zh-CN" sz="1162" dirty="0"/>
              <a:t>the most extensive evaluation effort to </a:t>
            </a:r>
            <a:r>
              <a:rPr lang="zh-CN" sz="1162" dirty="0" smtClean="0"/>
              <a:t>date</a:t>
            </a:r>
            <a:endParaRPr dirty="0"/>
          </a:p>
          <a:p>
            <a:pPr marL="628650" lvl="1" indent="-214883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None/>
            </a:pPr>
            <a:endParaRPr sz="1395" dirty="0"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302"/>
              <a:buChar char="■"/>
            </a:pPr>
            <a:r>
              <a:rPr lang="zh-CN" sz="1627" dirty="0"/>
              <a:t>ESBM</a:t>
            </a:r>
            <a:endParaRPr dirty="0"/>
          </a:p>
          <a:p>
            <a:pPr marL="628650" lvl="1" indent="-285749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Char char="●"/>
            </a:pPr>
            <a:r>
              <a:rPr lang="zh-CN" sz="1395" dirty="0"/>
              <a:t>The currently largest available benchmark for entity summarization</a:t>
            </a:r>
            <a:endParaRPr sz="1395" dirty="0"/>
          </a:p>
          <a:p>
            <a:pPr marL="628650" lvl="1" indent="-285749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Char char="●"/>
            </a:pPr>
            <a:r>
              <a:rPr lang="zh-CN" sz="1395" dirty="0"/>
              <a:t>Entity summarization on ESBM is a non-trivial task</a:t>
            </a:r>
            <a:endParaRPr sz="1395" dirty="0"/>
          </a:p>
          <a:p>
            <a:pPr marL="628650" lvl="1" indent="-285749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Char char="●"/>
            </a:pPr>
            <a:r>
              <a:rPr lang="zh-CN" sz="1395" dirty="0"/>
              <a:t>Permanent link: </a:t>
            </a:r>
            <a:r>
              <a:rPr lang="zh-CN" sz="1395" u="sng" dirty="0">
                <a:solidFill>
                  <a:schemeClr val="hlink"/>
                </a:solidFill>
                <a:hlinkClick r:id="rId4"/>
              </a:rPr>
              <a:t>https://w3id.org/esbm/</a:t>
            </a:r>
            <a:r>
              <a:rPr lang="zh-CN" sz="1395" dirty="0"/>
              <a:t> </a:t>
            </a:r>
            <a:endParaRPr dirty="0"/>
          </a:p>
          <a:p>
            <a:pPr marL="628650" lvl="1" indent="-285749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116"/>
              <a:buChar char="●"/>
            </a:pPr>
            <a:r>
              <a:rPr lang="zh-CN" sz="1395" dirty="0"/>
              <a:t>GitHub repository:  </a:t>
            </a:r>
            <a:r>
              <a:rPr lang="zh-CN" sz="1395" u="sng" dirty="0">
                <a:solidFill>
                  <a:schemeClr val="hlink"/>
                </a:solidFill>
                <a:hlinkClick r:id="rId5"/>
              </a:rPr>
              <a:t>nju-websoft/ESBM</a:t>
            </a:r>
            <a:r>
              <a:rPr lang="zh-CN" sz="1395" dirty="0"/>
              <a:t> </a:t>
            </a:r>
            <a:endParaRPr sz="1395" dirty="0"/>
          </a:p>
          <a:p>
            <a:pPr marL="34290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302"/>
              <a:buNone/>
            </a:pPr>
            <a:endParaRPr sz="1627" dirty="0"/>
          </a:p>
          <a:p>
            <a:pPr marL="34290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302"/>
              <a:buNone/>
            </a:pPr>
            <a:endParaRPr sz="1627" dirty="0"/>
          </a:p>
          <a:p>
            <a:pPr marL="34290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302"/>
              <a:buNone/>
            </a:pPr>
            <a:endParaRPr sz="1627" dirty="0"/>
          </a:p>
          <a:p>
            <a:pPr marL="34290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302"/>
              <a:buNone/>
            </a:pPr>
            <a:endParaRPr sz="1627" dirty="0"/>
          </a:p>
          <a:p>
            <a:pPr marL="34290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302"/>
              <a:buNone/>
            </a:pPr>
            <a:endParaRPr sz="1627" dirty="0"/>
          </a:p>
        </p:txBody>
      </p:sp>
      <p:sp>
        <p:nvSpPr>
          <p:cNvPr id="457" name="Google Shape;457;p5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58" name="Google Shape;458;p5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28</a:t>
            </a:fld>
            <a:endParaRPr/>
          </a:p>
        </p:txBody>
      </p:sp>
      <p:sp>
        <p:nvSpPr>
          <p:cNvPr id="459" name="Google Shape;459;p51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 dirty="0"/>
              <a:t>Take-home Message</a:t>
            </a:r>
            <a:endParaRPr dirty="0"/>
          </a:p>
        </p:txBody>
      </p:sp>
      <p:sp>
        <p:nvSpPr>
          <p:cNvPr id="460" name="Google Shape;460;p51"/>
          <p:cNvSpPr txBox="1"/>
          <p:nvPr/>
        </p:nvSpPr>
        <p:spPr>
          <a:xfrm>
            <a:off x="628648" y="3312296"/>
            <a:ext cx="7886700" cy="141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1" indent="-21488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1116"/>
              <a:buFont typeface="Noto Sans Symbols"/>
              <a:buNone/>
            </a:pPr>
            <a:endParaRPr sz="13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Char char="■"/>
            </a:pPr>
            <a:r>
              <a:rPr lang="zh-CN" sz="162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Upcoming Paper</a:t>
            </a:r>
            <a:endParaRPr dirty="0"/>
          </a:p>
          <a:p>
            <a:pPr marL="628650" marR="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868"/>
              <a:buFont typeface="Noto Sans Symbols"/>
              <a:buChar char="●"/>
            </a:pPr>
            <a:r>
              <a:rPr lang="zh-CN" sz="108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Junyou Li, Gong Cheng, Qingxia Liu, Wen Zhang, Evgeny Kharlamov, Kalpa Gunaratna, Huajun Chen</a:t>
            </a:r>
            <a:r>
              <a:rPr lang="zh-CN" sz="139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zh-CN" sz="139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CN" sz="1395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Entity Summarization with Joint Encoding and Weak Supervision.</a:t>
            </a:r>
            <a:r>
              <a:rPr lang="zh-CN" sz="139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zh-CN" sz="139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CN" sz="139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IJCAI-PRICAI 2020</a:t>
            </a:r>
            <a:endParaRPr dirty="0"/>
          </a:p>
          <a:p>
            <a:pPr marL="971550" marR="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162"/>
              <a:buFont typeface="Calibri"/>
              <a:buChar char="–"/>
            </a:pPr>
            <a:r>
              <a:rPr lang="zh-CN" sz="116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based</a:t>
            </a:r>
            <a:endParaRPr dirty="0"/>
          </a:p>
          <a:p>
            <a:pPr marL="971550" marR="0" lvl="2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Pts val="1162"/>
              <a:buFont typeface="Calibri"/>
              <a:buChar char="–"/>
            </a:pPr>
            <a:r>
              <a:rPr lang="zh-CN" sz="1162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outperformed all the existing systems on ESBM</a:t>
            </a:r>
            <a:endParaRPr dirty="0"/>
          </a:p>
          <a:p>
            <a:pPr marL="628650" marR="0" lvl="1" indent="-214883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ts val="1116"/>
              <a:buFont typeface="Noto Sans Symbols"/>
              <a:buNone/>
            </a:pPr>
            <a:endParaRPr sz="13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None/>
            </a:pPr>
            <a:endParaRPr sz="162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None/>
            </a:pPr>
            <a:endParaRPr sz="162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None/>
            </a:pPr>
            <a:endParaRPr sz="162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None/>
            </a:pPr>
            <a:endParaRPr sz="162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None/>
            </a:pPr>
            <a:endParaRPr sz="162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248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ts val="1302"/>
              <a:buFont typeface="Noto Sans Symbols"/>
              <a:buNone/>
            </a:pPr>
            <a:endParaRPr sz="162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1143000" y="1198922"/>
            <a:ext cx="68580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zh-CN"/>
              <a:t>Thank you !</a:t>
            </a:r>
            <a:endParaRPr/>
          </a:p>
        </p:txBody>
      </p:sp>
      <p:sp>
        <p:nvSpPr>
          <p:cNvPr id="480" name="Google Shape;480;p54"/>
          <p:cNvSpPr txBox="1">
            <a:spLocks noGrp="1"/>
          </p:cNvSpPr>
          <p:nvPr>
            <p:ph type="subTitle" idx="1"/>
          </p:nvPr>
        </p:nvSpPr>
        <p:spPr>
          <a:xfrm>
            <a:off x="1143000" y="2686718"/>
            <a:ext cx="6858000" cy="1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zh-CN" sz="2800">
                <a:solidFill>
                  <a:schemeClr val="dk1"/>
                </a:solidFill>
              </a:rPr>
              <a:t>Questions ?</a:t>
            </a:r>
            <a:endParaRPr/>
          </a:p>
        </p:txBody>
      </p:sp>
      <p:sp>
        <p:nvSpPr>
          <p:cNvPr id="481" name="Google Shape;481;p54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Summarization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628650" y="1194484"/>
            <a:ext cx="7937500" cy="319403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26"/>
          <p:cNvGrpSpPr/>
          <p:nvPr/>
        </p:nvGrpSpPr>
        <p:grpSpPr>
          <a:xfrm>
            <a:off x="628650" y="943475"/>
            <a:ext cx="8296028" cy="3727250"/>
            <a:chOff x="628650" y="944346"/>
            <a:chExt cx="8296028" cy="3730692"/>
          </a:xfrm>
        </p:grpSpPr>
        <p:grpSp>
          <p:nvGrpSpPr>
            <p:cNvPr id="137" name="Google Shape;137;p26"/>
            <p:cNvGrpSpPr/>
            <p:nvPr/>
          </p:nvGrpSpPr>
          <p:grpSpPr>
            <a:xfrm>
              <a:off x="628650" y="944346"/>
              <a:ext cx="8296028" cy="3730692"/>
              <a:chOff x="628650" y="944346"/>
              <a:chExt cx="8296028" cy="3730692"/>
            </a:xfrm>
          </p:grpSpPr>
          <p:sp>
            <p:nvSpPr>
              <p:cNvPr id="138" name="Google Shape;138;p26"/>
              <p:cNvSpPr txBox="1"/>
              <p:nvPr/>
            </p:nvSpPr>
            <p:spPr>
              <a:xfrm>
                <a:off x="628650" y="1170545"/>
                <a:ext cx="4068000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b="0" i="0" u="sng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alias, “TimBL”&gt;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name, “Tim Berners-Lee”&gt;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givenName, “Tim”&gt;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birthYear, “1955”&gt;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birthDate, “1955-06-08”&gt;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birthPlace, England&gt;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birthPlace, London&gt;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type, People Educated At Emanuel School&gt; 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type, Scientist&gt;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4603750" y="1170545"/>
                <a:ext cx="4068000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child, Ben Berners-Lee&gt;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child, Alice Berners-Lee&gt;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&lt;Conway Berners-Lee, child,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&lt;Weaving the Web, author,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&lt;Tabulator, author,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&lt;Paul Otlet, influenced,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&lt;John Postel, influenced,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&lt;World Wide Web, developer,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&lt;World Wide Web Foundation, foundedBy,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&lt;World Wide Web Foundation, keyPerson,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628650" y="2827889"/>
                <a:ext cx="4068000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type, Living People&gt;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type, Person&gt;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type, Agent&gt;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award, Royal Society&gt;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award, Royal Academy of Engineering 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award, Order of Merit&gt;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award, Royal Order of the British Empire&gt;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spouse, Rosemary Leith&gt;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4655705" y="3072756"/>
                <a:ext cx="4068000" cy="147517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5022850" y="3380439"/>
                <a:ext cx="3543300" cy="1008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birthDate, “1955-06-08”&gt;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birthPlace, England&gt;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 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type, Scientist&gt;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award, Royal Society&gt;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&lt;World Wide Web, developer, </a:t>
                </a:r>
                <a:r>
                  <a:rPr lang="zh-CN" sz="1200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628650" y="944346"/>
                <a:ext cx="238809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200" b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Description of  </a:t>
                </a:r>
                <a:r>
                  <a:rPr lang="zh-CN" sz="1200" b="1" u="sng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 Berners-Lee</a:t>
                </a:r>
                <a:r>
                  <a:rPr lang="zh-CN" sz="1200" b="1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</a:t>
                </a:r>
                <a:endParaRPr sz="1353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8578850" y="2140041"/>
                <a:ext cx="345828" cy="253499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2206557" y="4408925"/>
                <a:ext cx="6391921" cy="24284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26"/>
            <p:cNvSpPr txBox="1"/>
            <p:nvPr/>
          </p:nvSpPr>
          <p:spPr>
            <a:xfrm>
              <a:off x="4933950" y="3119598"/>
              <a:ext cx="8851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Summary: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628650" y="978297"/>
            <a:ext cx="7886700" cy="17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76"/>
              <a:buChar char="■"/>
            </a:pPr>
            <a:r>
              <a:rPr lang="zh-CN" sz="1470"/>
              <a:t>RDF Data: T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008"/>
              <a:buChar char="●"/>
            </a:pPr>
            <a:r>
              <a:rPr lang="zh-CN" sz="1260"/>
              <a:t>triple t∈T: &lt;subj, pred, obj&gt;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176"/>
              <a:buChar char="■"/>
            </a:pPr>
            <a:r>
              <a:rPr lang="zh-CN" sz="1470"/>
              <a:t>Entity Description: Desc(e)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008"/>
              <a:buChar char="●"/>
            </a:pPr>
            <a:r>
              <a:rPr lang="zh-CN" sz="1260"/>
              <a:t>Desc(e) ={t∈T: subj(t)=e or obj(t)=e}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008"/>
              <a:buChar char="●"/>
            </a:pPr>
            <a:r>
              <a:rPr lang="zh-CN" sz="1260"/>
              <a:t>triple t∈Desc(e): &lt;e, property, value&gt; 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008"/>
              <a:buChar char="●"/>
            </a:pPr>
            <a:r>
              <a:rPr lang="zh-CN" sz="1260"/>
              <a:t>values: class, entity, literal</a:t>
            </a:r>
            <a:endParaRPr/>
          </a:p>
          <a:p>
            <a:pPr marL="342900" lvl="0" indent="-34290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176"/>
              <a:buChar char="■"/>
            </a:pPr>
            <a:r>
              <a:rPr lang="zh-CN" sz="1470"/>
              <a:t>Entity Summarization (ES): S(e, k)</a:t>
            </a:r>
            <a:endParaRPr/>
          </a:p>
          <a:p>
            <a:pPr marL="628650" lvl="1" indent="-285750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SzPts val="1008"/>
              <a:buChar char="●"/>
            </a:pPr>
            <a:r>
              <a:rPr lang="zh-CN" sz="1260"/>
              <a:t>S⊆Desc(e) ,  |S|≤k</a:t>
            </a:r>
            <a:endParaRPr/>
          </a:p>
          <a:p>
            <a:pPr marL="342900" lvl="0" indent="-268224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176"/>
              <a:buNone/>
            </a:pPr>
            <a:endParaRPr sz="1470"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Summarization</a:t>
            </a:r>
            <a:endParaRPr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6046371" y="1026382"/>
            <a:ext cx="2670232" cy="3686737"/>
            <a:chOff x="5066019" y="1127726"/>
            <a:chExt cx="2670232" cy="3690142"/>
          </a:xfrm>
        </p:grpSpPr>
        <p:pic>
          <p:nvPicPr>
            <p:cNvPr id="157" name="Google Shape;157;p27"/>
            <p:cNvPicPr preferRelativeResize="0"/>
            <p:nvPr/>
          </p:nvPicPr>
          <p:blipFill rotWithShape="1">
            <a:blip r:embed="rId4">
              <a:alphaModFix/>
            </a:blip>
            <a:srcRect b="8692"/>
            <a:stretch/>
          </p:blipFill>
          <p:spPr>
            <a:xfrm>
              <a:off x="5066019" y="1127726"/>
              <a:ext cx="2670232" cy="3690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7"/>
            <p:cNvSpPr/>
            <p:nvPr/>
          </p:nvSpPr>
          <p:spPr>
            <a:xfrm>
              <a:off x="5142461" y="3635337"/>
              <a:ext cx="2517348" cy="816205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7"/>
          <p:cNvSpPr/>
          <p:nvPr/>
        </p:nvSpPr>
        <p:spPr>
          <a:xfrm>
            <a:off x="2290305" y="3583358"/>
            <a:ext cx="1580593" cy="3459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 Berners-Lee</a:t>
            </a:r>
            <a:endParaRPr sz="1000"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992364" y="3041088"/>
            <a:ext cx="861528" cy="345915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England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p27"/>
          <p:cNvCxnSpPr>
            <a:stCxn id="159" idx="1"/>
            <a:endCxn id="160" idx="5"/>
          </p:cNvCxnSpPr>
          <p:nvPr/>
        </p:nvCxnSpPr>
        <p:spPr>
          <a:xfrm rot="5400000" flipH="1">
            <a:off x="1975928" y="3088166"/>
            <a:ext cx="297600" cy="7941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27"/>
          <p:cNvSpPr/>
          <p:nvPr/>
        </p:nvSpPr>
        <p:spPr>
          <a:xfrm>
            <a:off x="2387512" y="2857596"/>
            <a:ext cx="877306" cy="345915"/>
          </a:xfrm>
          <a:prstGeom prst="ellipse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Scientist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3890001" y="3242388"/>
            <a:ext cx="1276287" cy="345915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Royal Society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308396" y="3589763"/>
            <a:ext cx="1563256" cy="345915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Weaving the Web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p27"/>
          <p:cNvCxnSpPr>
            <a:stCxn id="164" idx="6"/>
            <a:endCxn id="159" idx="2"/>
          </p:cNvCxnSpPr>
          <p:nvPr/>
        </p:nvCxnSpPr>
        <p:spPr>
          <a:xfrm rot="10800000" flipH="1">
            <a:off x="1871652" y="3756420"/>
            <a:ext cx="418800" cy="6300"/>
          </a:xfrm>
          <a:prstGeom prst="curvedConnector3">
            <a:avLst>
              <a:gd name="adj1" fmla="val 4998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27"/>
          <p:cNvCxnSpPr>
            <a:stCxn id="159" idx="0"/>
            <a:endCxn id="162" idx="4"/>
          </p:cNvCxnSpPr>
          <p:nvPr/>
        </p:nvCxnSpPr>
        <p:spPr>
          <a:xfrm rot="5400000" flipH="1">
            <a:off x="2763502" y="3266258"/>
            <a:ext cx="379800" cy="2544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27"/>
          <p:cNvCxnSpPr>
            <a:stCxn id="159" idx="6"/>
            <a:endCxn id="163" idx="4"/>
          </p:cNvCxnSpPr>
          <p:nvPr/>
        </p:nvCxnSpPr>
        <p:spPr>
          <a:xfrm rot="10800000" flipH="1">
            <a:off x="3870898" y="3588315"/>
            <a:ext cx="657300" cy="1680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27"/>
          <p:cNvSpPr/>
          <p:nvPr/>
        </p:nvSpPr>
        <p:spPr>
          <a:xfrm>
            <a:off x="3468962" y="2857595"/>
            <a:ext cx="751075" cy="345915"/>
          </a:xfrm>
          <a:prstGeom prst="ellipse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" name="Google Shape;169;p27"/>
          <p:cNvCxnSpPr>
            <a:stCxn id="159" idx="0"/>
            <a:endCxn id="168" idx="4"/>
          </p:cNvCxnSpPr>
          <p:nvPr/>
        </p:nvCxnSpPr>
        <p:spPr>
          <a:xfrm rot="-5400000">
            <a:off x="3272602" y="3011558"/>
            <a:ext cx="379800" cy="7638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27"/>
          <p:cNvSpPr/>
          <p:nvPr/>
        </p:nvSpPr>
        <p:spPr>
          <a:xfrm>
            <a:off x="537025" y="3997532"/>
            <a:ext cx="1004546" cy="345915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 Otlet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27"/>
          <p:cNvCxnSpPr>
            <a:stCxn id="170" idx="6"/>
            <a:endCxn id="159" idx="3"/>
          </p:cNvCxnSpPr>
          <p:nvPr/>
        </p:nvCxnSpPr>
        <p:spPr>
          <a:xfrm rot="10800000" flipH="1">
            <a:off x="1541571" y="3878589"/>
            <a:ext cx="980100" cy="291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27"/>
          <p:cNvSpPr txBox="1"/>
          <p:nvPr/>
        </p:nvSpPr>
        <p:spPr>
          <a:xfrm>
            <a:off x="2562228" y="4471326"/>
            <a:ext cx="511552" cy="245994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“Tim”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3" name="Google Shape;173;p27"/>
          <p:cNvCxnSpPr>
            <a:stCxn id="159" idx="4"/>
            <a:endCxn id="172" idx="0"/>
          </p:cNvCxnSpPr>
          <p:nvPr/>
        </p:nvCxnSpPr>
        <p:spPr>
          <a:xfrm rot="5400000">
            <a:off x="2678302" y="4069073"/>
            <a:ext cx="542100" cy="2625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27"/>
          <p:cNvSpPr txBox="1"/>
          <p:nvPr/>
        </p:nvSpPr>
        <p:spPr>
          <a:xfrm>
            <a:off x="3140537" y="4477810"/>
            <a:ext cx="1224000" cy="245994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“Tim Berners-Lee”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p27"/>
          <p:cNvCxnSpPr>
            <a:stCxn id="159" idx="4"/>
            <a:endCxn id="174" idx="0"/>
          </p:cNvCxnSpPr>
          <p:nvPr/>
        </p:nvCxnSpPr>
        <p:spPr>
          <a:xfrm rot="-5400000" flipH="1">
            <a:off x="3142402" y="3867473"/>
            <a:ext cx="548400" cy="672000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27"/>
          <p:cNvSpPr/>
          <p:nvPr/>
        </p:nvSpPr>
        <p:spPr>
          <a:xfrm>
            <a:off x="1119311" y="4364182"/>
            <a:ext cx="1104947" cy="345915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Postel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27"/>
          <p:cNvCxnSpPr>
            <a:stCxn id="176" idx="6"/>
            <a:endCxn id="159" idx="3"/>
          </p:cNvCxnSpPr>
          <p:nvPr/>
        </p:nvCxnSpPr>
        <p:spPr>
          <a:xfrm rot="10800000" flipH="1">
            <a:off x="2224258" y="3878639"/>
            <a:ext cx="297600" cy="6585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27"/>
          <p:cNvSpPr txBox="1"/>
          <p:nvPr/>
        </p:nvSpPr>
        <p:spPr>
          <a:xfrm>
            <a:off x="4471378" y="3822687"/>
            <a:ext cx="932468" cy="245994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“1955-06-08”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452971" y="4464401"/>
            <a:ext cx="611052" cy="245994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“1955”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27"/>
          <p:cNvCxnSpPr>
            <a:stCxn id="159" idx="5"/>
            <a:endCxn id="178" idx="1"/>
          </p:cNvCxnSpPr>
          <p:nvPr/>
        </p:nvCxnSpPr>
        <p:spPr>
          <a:xfrm rot="-5400000" flipH="1">
            <a:off x="4021776" y="3496265"/>
            <a:ext cx="67200" cy="831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27"/>
          <p:cNvCxnSpPr>
            <a:stCxn id="159" idx="5"/>
            <a:endCxn id="179" idx="0"/>
          </p:cNvCxnSpPr>
          <p:nvPr/>
        </p:nvCxnSpPr>
        <p:spPr>
          <a:xfrm rot="-5400000" flipH="1">
            <a:off x="3905976" y="3612065"/>
            <a:ext cx="585900" cy="11190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2" name="Google Shape;182;p27"/>
          <p:cNvGrpSpPr/>
          <p:nvPr/>
        </p:nvGrpSpPr>
        <p:grpSpPr>
          <a:xfrm>
            <a:off x="1518462" y="2693379"/>
            <a:ext cx="3908013" cy="1063049"/>
            <a:chOff x="1518462" y="2695866"/>
            <a:chExt cx="3908013" cy="1064031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4219905" y="2695866"/>
              <a:ext cx="1206569" cy="1064031"/>
              <a:chOff x="4219905" y="2695866"/>
              <a:chExt cx="1206569" cy="1064031"/>
            </a:xfrm>
          </p:grpSpPr>
          <p:sp>
            <p:nvSpPr>
              <p:cNvPr id="184" name="Google Shape;184;p27"/>
              <p:cNvSpPr txBox="1"/>
              <p:nvPr/>
            </p:nvSpPr>
            <p:spPr>
              <a:xfrm>
                <a:off x="4797136" y="2695866"/>
                <a:ext cx="629339" cy="300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353">
                    <a:solidFill>
                      <a:srgbClr val="63065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values</a:t>
                </a:r>
                <a:endParaRPr sz="1353">
                  <a:solidFill>
                    <a:srgbClr val="6306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5" name="Google Shape;185;p27"/>
              <p:cNvCxnSpPr>
                <a:stCxn id="184" idx="2"/>
              </p:cNvCxnSpPr>
              <p:nvPr/>
            </p:nvCxnSpPr>
            <p:spPr>
              <a:xfrm rot="10800000">
                <a:off x="4219905" y="2882097"/>
                <a:ext cx="891900" cy="11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3065F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27"/>
              <p:cNvCxnSpPr>
                <a:stCxn id="184" idx="2"/>
              </p:cNvCxnSpPr>
              <p:nvPr/>
            </p:nvCxnSpPr>
            <p:spPr>
              <a:xfrm flipH="1">
                <a:off x="4977105" y="2996397"/>
                <a:ext cx="134700" cy="210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3065F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87" name="Google Shape;187;p27"/>
              <p:cNvCxnSpPr>
                <a:stCxn id="184" idx="2"/>
              </p:cNvCxnSpPr>
              <p:nvPr/>
            </p:nvCxnSpPr>
            <p:spPr>
              <a:xfrm>
                <a:off x="5111805" y="2996397"/>
                <a:ext cx="208200" cy="763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3065F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188" name="Google Shape;188;p27"/>
            <p:cNvGrpSpPr/>
            <p:nvPr/>
          </p:nvGrpSpPr>
          <p:grpSpPr>
            <a:xfrm>
              <a:off x="1518462" y="2718956"/>
              <a:ext cx="1286010" cy="660831"/>
              <a:chOff x="1518462" y="2718956"/>
              <a:chExt cx="1286010" cy="660831"/>
            </a:xfrm>
          </p:grpSpPr>
          <p:sp>
            <p:nvSpPr>
              <p:cNvPr id="189" name="Google Shape;189;p27"/>
              <p:cNvSpPr txBox="1"/>
              <p:nvPr/>
            </p:nvSpPr>
            <p:spPr>
              <a:xfrm>
                <a:off x="1518462" y="2718956"/>
                <a:ext cx="916020" cy="300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353">
                    <a:solidFill>
                      <a:srgbClr val="63065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properties</a:t>
                </a:r>
                <a:endParaRPr sz="1353">
                  <a:solidFill>
                    <a:srgbClr val="63065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0" name="Google Shape;190;p27"/>
              <p:cNvCxnSpPr/>
              <p:nvPr/>
            </p:nvCxnSpPr>
            <p:spPr>
              <a:xfrm>
                <a:off x="1976472" y="3019487"/>
                <a:ext cx="828000" cy="3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3065F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1" name="Google Shape;191;p27"/>
              <p:cNvCxnSpPr>
                <a:stCxn id="189" idx="2"/>
                <a:endCxn id="192" idx="0"/>
              </p:cNvCxnSpPr>
              <p:nvPr/>
            </p:nvCxnSpPr>
            <p:spPr>
              <a:xfrm>
                <a:off x="1976472" y="3019487"/>
                <a:ext cx="199200" cy="260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3065F"/>
                </a:solidFill>
                <a:prstDash val="dash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192" name="Google Shape;192;p27"/>
          <p:cNvSpPr txBox="1"/>
          <p:nvPr/>
        </p:nvSpPr>
        <p:spPr>
          <a:xfrm>
            <a:off x="1822882" y="3277195"/>
            <a:ext cx="70564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birthPlace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2651060" y="3316525"/>
            <a:ext cx="405880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3292644" y="3169351"/>
            <a:ext cx="405880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815396" y="3560936"/>
            <a:ext cx="513282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73245" y="3883717"/>
            <a:ext cx="728084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791943" y="4165653"/>
            <a:ext cx="728084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183504" y="3972593"/>
            <a:ext cx="463588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563557" y="4152214"/>
            <a:ext cx="777777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givenName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927754" y="4153337"/>
            <a:ext cx="678391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birthYear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810565" y="3907345"/>
            <a:ext cx="670376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birthDate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827732" y="3522673"/>
            <a:ext cx="500458" cy="24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award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Limitations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Task specificness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Single dataset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Small size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Triple incomprehensiveness</a:t>
            </a: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Existing Benchmarks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000" y="2574758"/>
            <a:ext cx="6294187" cy="1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811744" y="4430263"/>
            <a:ext cx="1946367" cy="33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zh-C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http://yovisto.com/labs/iswc2012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zh-C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http://wiki.knoesis.org/index.php/FACES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Motivation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zh-CN" sz="1600"/>
              <a:t>      Research Challenges for Entity Summarization: 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Lack of good benchmarks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Lack of evaluation efforts</a:t>
            </a:r>
            <a:endParaRPr/>
          </a:p>
          <a:p>
            <a:pPr marL="342900" lvl="0" indent="-23622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/>
              <a:t>Contributions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Created an Entity Sumarization Benchmark (</a:t>
            </a:r>
            <a:r>
              <a:rPr lang="zh-CN" b="1"/>
              <a:t>ESBM</a:t>
            </a:r>
            <a:r>
              <a:rPr lang="zh-CN"/>
              <a:t> v1.2) 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overcoming the limitations of existing benchmarks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meeting the desiderata for a successful benchmark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/>
              <a:t>Evaluated entity summarizers with ESBM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made the most extensive evaluation effort to date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evaluated 9 existing general-purpose entity summarizers</a:t>
            </a:r>
            <a:endParaRPr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500"/>
              <a:buChar char="–"/>
            </a:pPr>
            <a:r>
              <a:rPr lang="zh-CN"/>
              <a:t>evaluated 1 supervised learning-based entity summarizer for reference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Our 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623888" y="1282307"/>
            <a:ext cx="7886700" cy="213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4500"/>
              <a:buFont typeface="Arial"/>
              <a:buNone/>
            </a:pPr>
            <a:r>
              <a:rPr lang="zh-CN"/>
              <a:t>Creating ESBM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623888" y="3442106"/>
            <a:ext cx="7886700" cy="112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628649" y="978298"/>
            <a:ext cx="8170793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1680"/>
            </a:pPr>
            <a:r>
              <a:rPr lang="zh-CN" dirty="0"/>
              <a:t>To satisfy seven </a:t>
            </a:r>
            <a:r>
              <a:rPr lang="zh-CN" dirty="0" smtClean="0"/>
              <a:t>desiderata </a:t>
            </a:r>
            <a:r>
              <a:rPr lang="zh-CN" dirty="0"/>
              <a:t>for a successful </a:t>
            </a:r>
            <a:r>
              <a:rPr lang="zh-CN" dirty="0" smtClean="0"/>
              <a:t>benchmark</a:t>
            </a:r>
            <a:r>
              <a:rPr lang="en-US" altLang="zh-CN" baseline="30000" dirty="0" smtClean="0"/>
              <a:t>[18</a:t>
            </a:r>
            <a:r>
              <a:rPr lang="en-US" altLang="zh-CN" baseline="30000" dirty="0"/>
              <a:t>]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/>
              <a:t>accessibility, affordability, clarity, relevance, solvability, portability, scalability</a:t>
            </a:r>
            <a:endParaRPr dirty="0"/>
          </a:p>
          <a:p>
            <a:pPr marL="628650" lvl="1" indent="-19430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Char char="■"/>
            </a:pPr>
            <a:r>
              <a:rPr lang="zh-CN" dirty="0"/>
              <a:t>To overcome limitations of available benchmarks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 smtClean="0"/>
              <a:t>General-purpose summaries</a:t>
            </a:r>
            <a:endParaRPr lang="en-US" altLang="zh-CN"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r>
              <a:rPr lang="zh-CN" dirty="0" smtClean="0"/>
              <a:t>Including </a:t>
            </a:r>
            <a:r>
              <a:rPr lang="zh-CN" dirty="0"/>
              <a:t>class-, entity-, literal-valued </a:t>
            </a:r>
            <a:r>
              <a:rPr lang="zh-CN" dirty="0" smtClean="0"/>
              <a:t>triples</a:t>
            </a:r>
            <a:endParaRPr dirty="0" smtClean="0"/>
          </a:p>
          <a:p>
            <a:pPr marL="628650" lvl="1" indent="-285750"/>
            <a:r>
              <a:rPr lang="zh-CN" dirty="0" smtClean="0"/>
              <a:t>Multiple datasets</a:t>
            </a:r>
            <a:endParaRPr lang="af-ZA" altLang="zh-CN" dirty="0"/>
          </a:p>
          <a:p>
            <a:pPr marL="628650" lvl="1" indent="-285750"/>
            <a:r>
              <a:rPr lang="af-ZA" altLang="zh-CN" dirty="0"/>
              <a:t>Currently largest available benchmark</a:t>
            </a:r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Char char="●"/>
            </a:pPr>
            <a:endParaRPr dirty="0" smtClean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 smtClean="0"/>
          </a:p>
          <a:p>
            <a:pPr marL="342900" lvl="0" indent="-23622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234" name="Google Shape;234;p31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Design Goals</a:t>
            </a: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628648" y="4410888"/>
            <a:ext cx="7886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[18] Sim, S.E., Easterbrook, S.M., Holt, R.C.: Using benchmarking to advance </a:t>
            </a:r>
            <a:r>
              <a:rPr lang="en-US" altLang="zh-CN" sz="800" dirty="0" smtClean="0"/>
              <a:t>research: A </a:t>
            </a:r>
            <a:r>
              <a:rPr lang="en-US" altLang="zh-CN" sz="800" dirty="0"/>
              <a:t>challenge to software engineering. In: ICSE 2003. pp. 74{83 (2003).</a:t>
            </a:r>
            <a:endParaRPr lang="zh-CN" altLang="en-US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628650" y="978298"/>
            <a:ext cx="7886700" cy="363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Datasets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DBpedia</a:t>
            </a:r>
            <a:endParaRPr sz="1665"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/>
              <a:t>imported dump files: </a:t>
            </a:r>
            <a:r>
              <a:rPr lang="zh-CN" sz="1387" i="1"/>
              <a:t>instance types, instance types transitive, YAGO types, mappingbased literals, mappingbased objects, labels, images, homepages, persondata, geo coordinates mappingbased</a:t>
            </a:r>
            <a:r>
              <a:rPr lang="zh-CN" sz="1387"/>
              <a:t>, and </a:t>
            </a:r>
            <a:r>
              <a:rPr lang="zh-CN" sz="1387" i="1"/>
              <a:t>article categories</a:t>
            </a:r>
            <a:endParaRPr sz="1387" i="1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LinkedMDB</a:t>
            </a:r>
            <a:endParaRPr sz="1665"/>
          </a:p>
          <a:p>
            <a:pPr marL="971550" lvl="2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Char char="–"/>
            </a:pPr>
            <a:r>
              <a:rPr lang="zh-CN" sz="1387"/>
              <a:t>removed triples: </a:t>
            </a:r>
            <a:r>
              <a:rPr lang="zh-CN" sz="1387" i="1"/>
              <a:t>owl:sameAs</a:t>
            </a:r>
            <a:endParaRPr sz="1387"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Entities</a:t>
            </a:r>
            <a:endParaRPr/>
          </a:p>
          <a:p>
            <a:pPr marL="342900" lvl="1" indent="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r>
              <a:rPr lang="zh-CN" sz="1665"/>
              <a:t>sampled from seven large classes: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DBpedia: </a:t>
            </a:r>
            <a:r>
              <a:rPr lang="zh-CN" sz="1665" i="1"/>
              <a:t>Agent, Event, Location, Species, Work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LinkedMDB: </a:t>
            </a:r>
            <a:r>
              <a:rPr lang="zh-CN" sz="1665" i="1"/>
              <a:t> Film, Person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Char char="■"/>
            </a:pPr>
            <a:r>
              <a:rPr lang="zh-CN" sz="1942"/>
              <a:t>Triples per entity</a:t>
            </a:r>
            <a:endParaRPr sz="1942"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By class: 25.88-52.44 triples</a:t>
            </a:r>
            <a:endParaRPr/>
          </a:p>
          <a:p>
            <a:pPr marL="628650" lvl="1" indent="-2857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Char char="●"/>
            </a:pPr>
            <a:r>
              <a:rPr lang="zh-CN" sz="1665"/>
              <a:t>Overall: 37.62 triples</a:t>
            </a:r>
            <a:endParaRPr sz="1665"/>
          </a:p>
          <a:p>
            <a:pPr marL="971550" lvl="2" indent="-19767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87"/>
              <a:buNone/>
            </a:pPr>
            <a:endParaRPr sz="1387"/>
          </a:p>
          <a:p>
            <a:pPr marL="628650" lvl="1" indent="-201168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  <a:p>
            <a:pPr marL="342900" lvl="0" indent="-244246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SzPts val="1554"/>
              <a:buNone/>
            </a:pPr>
            <a:endParaRPr sz="1942"/>
          </a:p>
        </p:txBody>
      </p:sp>
      <p:sp>
        <p:nvSpPr>
          <p:cNvPr id="243" name="Google Shape;243;p32"/>
          <p:cNvSpPr txBox="1">
            <a:spLocks noGrp="1"/>
          </p:cNvSpPr>
          <p:nvPr>
            <p:ph type="dt" idx="10"/>
          </p:nvPr>
        </p:nvSpPr>
        <p:spPr>
          <a:xfrm>
            <a:off x="6754091" y="4840416"/>
            <a:ext cx="12547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2020.06</a:t>
            </a:r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8008885" y="4840416"/>
            <a:ext cx="50646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628650" y="359668"/>
            <a:ext cx="7886700" cy="48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65F"/>
              </a:buClr>
              <a:buSzPts val="2800"/>
              <a:buFont typeface="Arial"/>
              <a:buNone/>
            </a:pPr>
            <a:r>
              <a:rPr lang="zh-CN"/>
              <a:t>Entity Descriptions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6|2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2112</Words>
  <Application>Microsoft Office PowerPoint</Application>
  <PresentationFormat>全屏显示(16:9)</PresentationFormat>
  <Paragraphs>426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Noto Sans Symbols</vt:lpstr>
      <vt:lpstr>Arial</vt:lpstr>
      <vt:lpstr>Calibri</vt:lpstr>
      <vt:lpstr>Times New Roman</vt:lpstr>
      <vt:lpstr>Simple Light</vt:lpstr>
      <vt:lpstr>Office 主题​​</vt:lpstr>
      <vt:lpstr>PowerPoint 演示文稿</vt:lpstr>
      <vt:lpstr>Outline</vt:lpstr>
      <vt:lpstr>Entity Summarization</vt:lpstr>
      <vt:lpstr>Entity Summarization</vt:lpstr>
      <vt:lpstr>Existing Benchmarks</vt:lpstr>
      <vt:lpstr>Our Work</vt:lpstr>
      <vt:lpstr>Creating ESBM</vt:lpstr>
      <vt:lpstr>Design Goals</vt:lpstr>
      <vt:lpstr>Entity Descriptions</vt:lpstr>
      <vt:lpstr>Ground-Truth Summaries</vt:lpstr>
      <vt:lpstr>The ESBM Benchmark</vt:lpstr>
      <vt:lpstr>Analyzing ESBM</vt:lpstr>
      <vt:lpstr>Basic Statistics</vt:lpstr>
      <vt:lpstr>Triple Composition</vt:lpstr>
      <vt:lpstr>Entity Heterogeneity</vt:lpstr>
      <vt:lpstr>Entity Heterogeneity</vt:lpstr>
      <vt:lpstr>Inter-Rater Agreement</vt:lpstr>
      <vt:lpstr>Evaluating with ESBM</vt:lpstr>
      <vt:lpstr>Participating Entity Summarizers</vt:lpstr>
      <vt:lpstr>Settings</vt:lpstr>
      <vt:lpstr>Overall Results</vt:lpstr>
      <vt:lpstr>Results on Different Entity Types</vt:lpstr>
      <vt:lpstr>Results of Supervised Learning</vt:lpstr>
      <vt:lpstr>Results of Supervised Learning</vt:lpstr>
      <vt:lpstr>Summary of Evaluation Results</vt:lpstr>
      <vt:lpstr>Conclusion</vt:lpstr>
      <vt:lpstr>Limitations</vt:lpstr>
      <vt:lpstr>Take-home Message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qxliu</dc:creator>
  <cp:lastModifiedBy>Liu QX</cp:lastModifiedBy>
  <cp:revision>17</cp:revision>
  <dcterms:modified xsi:type="dcterms:W3CDTF">2020-12-08T15:05:41Z</dcterms:modified>
</cp:coreProperties>
</file>